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3" r:id="rId3"/>
  </p:sldMasterIdLst>
  <p:notesMasterIdLst>
    <p:notesMasterId r:id="rId7"/>
  </p:notesMasterIdLst>
  <p:sldIdLst>
    <p:sldId id="257" r:id="rId4"/>
    <p:sldId id="561" r:id="rId5"/>
    <p:sldId id="569" r:id="rId6"/>
    <p:sldId id="643" r:id="rId8"/>
    <p:sldId id="644" r:id="rId9"/>
    <p:sldId id="651" r:id="rId10"/>
    <p:sldId id="641" r:id="rId11"/>
    <p:sldId id="654" r:id="rId12"/>
    <p:sldId id="655" r:id="rId13"/>
    <p:sldId id="640" r:id="rId14"/>
    <p:sldId id="639" r:id="rId15"/>
    <p:sldId id="656" r:id="rId16"/>
    <p:sldId id="661" r:id="rId17"/>
    <p:sldId id="662" r:id="rId18"/>
    <p:sldId id="663" r:id="rId19"/>
    <p:sldId id="606" r:id="rId20"/>
    <p:sldId id="60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中信信息" initials="hy" lastIdx="0" clrIdx="0"/>
  <p:cmAuthor id="1" name="Windows 用户" initials="W用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6F3"/>
    <a:srgbClr val="254061"/>
    <a:srgbClr val="E9EDF4"/>
    <a:srgbClr val="4F81BD"/>
    <a:srgbClr val="00CC00"/>
    <a:srgbClr val="28A9D6"/>
    <a:srgbClr val="6AC3E2"/>
    <a:srgbClr val="852AA1"/>
    <a:srgbClr val="7FCCE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82353" autoAdjust="0"/>
  </p:normalViewPr>
  <p:slideViewPr>
    <p:cSldViewPr snapToGrid="0" showGuides="1">
      <p:cViewPr varScale="1">
        <p:scale>
          <a:sx n="94" d="100"/>
          <a:sy n="94" d="100"/>
        </p:scale>
        <p:origin x="1032" y="78"/>
      </p:cViewPr>
      <p:guideLst>
        <p:guide orient="horz" pos="391"/>
        <p:guide pos="3849"/>
        <p:guide orient="horz" pos="1322"/>
        <p:guide orient="horz" pos="3793"/>
        <p:guide orient="horz" pos="3063"/>
        <p:guide pos="892"/>
        <p:guide pos="7650"/>
        <p:guide pos="7015"/>
        <p:guide pos="1255"/>
        <p:guide pos="6335"/>
        <p:guide orient="horz" pos="2718"/>
        <p:guide orient="horz" pos="329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4662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第一部分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过渡页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第四部分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3261" y="6338262"/>
            <a:ext cx="540987" cy="283147"/>
          </a:xfrm>
          <a:prstGeom prst="rect">
            <a:avLst/>
          </a:prstGeom>
        </p:spPr>
        <p:txBody>
          <a:bodyPr wrap="square" lIns="0" tIns="0" rIns="0" bIns="0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0" y="263187"/>
            <a:ext cx="12192000" cy="2353917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/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2626517"/>
            <a:ext cx="12192000" cy="1714585"/>
          </a:xfrm>
          <a:prstGeom prst="rect">
            <a:avLst/>
          </a:prstGeom>
          <a:solidFill>
            <a:srgbClr val="28A9D6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5" name="直接连接符 24"/>
          <p:cNvCxnSpPr/>
          <p:nvPr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3"/>
          <p:cNvSpPr txBox="1"/>
          <p:nvPr/>
        </p:nvSpPr>
        <p:spPr>
          <a:xfrm>
            <a:off x="1087821" y="3030051"/>
            <a:ext cx="10436771" cy="7683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Spring Component</a:t>
            </a:r>
            <a:endParaRPr lang="zh-CN" altLang="en-US" sz="54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4795475"/>
            <a:ext cx="12192000" cy="34621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4867120"/>
            <a:ext cx="12192000" cy="66733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0" y="4928494"/>
            <a:ext cx="12192000" cy="84682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60"/>
          <p:cNvSpPr txBox="1"/>
          <p:nvPr/>
        </p:nvSpPr>
        <p:spPr>
          <a:xfrm>
            <a:off x="4119640" y="5132091"/>
            <a:ext cx="41611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赵爱清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文本框 60"/>
          <p:cNvSpPr txBox="1"/>
          <p:nvPr/>
        </p:nvSpPr>
        <p:spPr>
          <a:xfrm>
            <a:off x="4119640" y="5714386"/>
            <a:ext cx="41611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2018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加载方式一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44"/>
          <p:cNvSpPr txBox="1"/>
          <p:nvPr/>
        </p:nvSpPr>
        <p:spPr>
          <a:xfrm>
            <a:off x="490220" y="931545"/>
            <a:ext cx="114617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标识</a:t>
            </a:r>
            <a:r>
              <a:rPr lang="en-US" altLang="zh-CN" sz="1600" kern="100" dirty="0" smtClean="0">
                <a:latin typeface="+mn-ea"/>
                <a:cs typeface="+mn-ea"/>
              </a:rPr>
              <a:t>Component</a:t>
            </a:r>
            <a:r>
              <a:rPr lang="zh-CN" altLang="en-US" sz="1600" kern="100" dirty="0" smtClean="0">
                <a:latin typeface="+mn-ea"/>
                <a:cs typeface="+mn-ea"/>
              </a:rPr>
              <a:t>及</a:t>
            </a:r>
            <a:r>
              <a:rPr lang="en-US" altLang="zh-CN" sz="1600" kern="100" dirty="0" smtClean="0">
                <a:latin typeface="+mn-ea"/>
                <a:cs typeface="+mn-ea"/>
              </a:rPr>
              <a:t>Component </a:t>
            </a:r>
            <a:r>
              <a:rPr lang="zh-CN" altLang="en-US" sz="1600" kern="100" dirty="0" smtClean="0">
                <a:latin typeface="+mn-ea"/>
                <a:cs typeface="+mn-ea"/>
              </a:rPr>
              <a:t>派生组件如何加载？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、加载方式二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44"/>
          <p:cNvSpPr txBox="1"/>
          <p:nvPr/>
        </p:nvSpPr>
        <p:spPr>
          <a:xfrm>
            <a:off x="490220" y="945515"/>
            <a:ext cx="114617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自定义的组件实现</a:t>
            </a:r>
            <a:r>
              <a:rPr lang="en-US" altLang="zh-CN" sz="1600" kern="100" dirty="0" smtClean="0">
                <a:latin typeface="+mn-ea"/>
                <a:cs typeface="+mn-ea"/>
              </a:rPr>
              <a:t>@Component </a:t>
            </a:r>
            <a:r>
              <a:rPr lang="zh-CN" altLang="en-US" sz="1600" kern="100" dirty="0" smtClean="0">
                <a:latin typeface="+mn-ea"/>
                <a:cs typeface="+mn-ea"/>
              </a:rPr>
              <a:t>或</a:t>
            </a:r>
            <a:r>
              <a:rPr lang="en-US" altLang="zh-CN" sz="1600" kern="100" dirty="0" smtClean="0">
                <a:latin typeface="+mn-ea"/>
                <a:cs typeface="+mn-ea"/>
              </a:rPr>
              <a:t>@Component </a:t>
            </a:r>
            <a:r>
              <a:rPr lang="zh-CN" altLang="en-US" sz="1600" kern="100" dirty="0" smtClean="0">
                <a:latin typeface="+mn-ea"/>
                <a:cs typeface="+mn-ea"/>
              </a:rPr>
              <a:t>派生类怎么加载？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加载方式三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44"/>
          <p:cNvSpPr txBox="1"/>
          <p:nvPr/>
        </p:nvSpPr>
        <p:spPr>
          <a:xfrm>
            <a:off x="490220" y="1006475"/>
            <a:ext cx="114617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普通</a:t>
            </a:r>
            <a:r>
              <a:rPr lang="en-US" altLang="zh-CN" sz="1600" kern="100" dirty="0" smtClean="0">
                <a:latin typeface="+mn-ea"/>
                <a:cs typeface="+mn-ea"/>
              </a:rPr>
              <a:t>JAVABEAN</a:t>
            </a:r>
            <a:r>
              <a:rPr lang="zh-CN" altLang="en-US" sz="1600" kern="100" dirty="0" smtClean="0">
                <a:latin typeface="+mn-ea"/>
                <a:cs typeface="+mn-ea"/>
              </a:rPr>
              <a:t>怎么加载到容器？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加载方式四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44"/>
          <p:cNvSpPr txBox="1"/>
          <p:nvPr/>
        </p:nvSpPr>
        <p:spPr>
          <a:xfrm>
            <a:off x="490220" y="1006475"/>
            <a:ext cx="114617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实现某类接口的怎么加载到容器？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加载方式四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44"/>
          <p:cNvSpPr txBox="1"/>
          <p:nvPr/>
        </p:nvSpPr>
        <p:spPr>
          <a:xfrm>
            <a:off x="490220" y="1006475"/>
            <a:ext cx="114617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sz="1600" kern="100" dirty="0" smtClean="0">
                <a:latin typeface="+mn-ea"/>
                <a:cs typeface="+mn-ea"/>
              </a:rPr>
              <a:t>自定义注解怎么加载到容器？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、加载方式五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44"/>
          <p:cNvSpPr txBox="1"/>
          <p:nvPr/>
        </p:nvSpPr>
        <p:spPr>
          <a:xfrm>
            <a:off x="490220" y="1006475"/>
            <a:ext cx="114617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接口怎么加载到容器？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说明：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com.cesgroup.zw.validate</a:t>
            </a:r>
            <a:r>
              <a:rPr lang="zh-CN" altLang="en-US" sz="1600" kern="100" dirty="0" smtClean="0">
                <a:latin typeface="+mn-ea"/>
                <a:cs typeface="+mn-ea"/>
              </a:rPr>
              <a:t>包下有多个实现</a:t>
            </a:r>
            <a:r>
              <a:rPr lang="en-US" altLang="zh-CN" sz="1600" kern="100" dirty="0" smtClean="0">
                <a:latin typeface="+mn-ea"/>
                <a:cs typeface="+mn-ea"/>
              </a:rPr>
              <a:t>Validator</a:t>
            </a:r>
            <a:r>
              <a:rPr lang="zh-CN" altLang="en-US" sz="1600" kern="100" dirty="0" smtClean="0">
                <a:latin typeface="+mn-ea"/>
                <a:cs typeface="+mn-ea"/>
              </a:rPr>
              <a:t>接口的类，（如字符长度校验类，英文数字校验类）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，实现 如下的类的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validate</a:t>
            </a:r>
            <a:r>
              <a:rPr lang="zh-CN" altLang="en-US" sz="1600" kern="100" dirty="0" smtClean="0">
                <a:latin typeface="+mn-ea"/>
                <a:cs typeface="+mn-ea"/>
              </a:rPr>
              <a:t>，完成检验功能。要求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Validator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和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DefaultValidateImpl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都扫描到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spring 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容器，不能用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spring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的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@Component 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及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@Component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派生注解。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class DefaultValidateImpl{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      List&lt;Validator&gt; validators; // </a:t>
            </a:r>
            <a:r>
              <a:rPr lang="zh-CN" altLang="en-US" sz="1600" kern="100" dirty="0" smtClean="0">
                <a:latin typeface="+mn-ea"/>
                <a:cs typeface="+mn-ea"/>
              </a:rPr>
              <a:t>实现</a:t>
            </a:r>
            <a:r>
              <a:rPr lang="en-US" altLang="zh-CN" sz="1600" kern="100" dirty="0" smtClean="0">
                <a:latin typeface="+mn-ea"/>
                <a:cs typeface="+mn-ea"/>
              </a:rPr>
              <a:t>validator</a:t>
            </a:r>
            <a:r>
              <a:rPr lang="zh-CN" altLang="en-US" sz="1600" kern="100" dirty="0" smtClean="0">
                <a:latin typeface="+mn-ea"/>
                <a:cs typeface="+mn-ea"/>
              </a:rPr>
              <a:t>的接口的类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    public List&lt;Error&gt; validate(String text){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List&lt;Error&gt; errors = new ArrayList&lt;&gt;();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	for(Validator validator:validators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)</a:t>
            </a:r>
            <a:r>
              <a:rPr lang="en-US" altLang="zh-CN" sz="1600" kern="100" dirty="0" smtClean="0">
                <a:latin typeface="+mn-ea"/>
                <a:cs typeface="+mn-ea"/>
              </a:rPr>
              <a:t>      {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                       Result result = validator.validate(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text</a:t>
            </a:r>
            <a:r>
              <a:rPr lang="en-US" altLang="zh-CN" sz="1600" kern="100" dirty="0" smtClean="0">
                <a:latin typeface="+mn-ea"/>
                <a:cs typeface="+mn-ea"/>
              </a:rPr>
              <a:t>);	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       if(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result .</a:t>
            </a:r>
            <a:r>
              <a:rPr lang="en-US" altLang="zh-CN" sz="1600" kern="100" dirty="0" smtClean="0">
                <a:latin typeface="+mn-ea"/>
                <a:cs typeface="+mn-ea"/>
              </a:rPr>
              <a:t>isError){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		errors </a:t>
            </a:r>
            <a:r>
              <a:rPr lang="en-US" altLang="zh-CN" sz="1600" kern="100" dirty="0" smtClean="0">
                <a:latin typeface="+mn-ea"/>
                <a:cs typeface="+mn-ea"/>
              </a:rPr>
              <a:t>.add(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result </a:t>
            </a:r>
            <a:r>
              <a:rPr lang="en-US" altLang="zh-CN" sz="1600" kern="100" dirty="0" smtClean="0">
                <a:latin typeface="+mn-ea"/>
                <a:cs typeface="+mn-ea"/>
              </a:rPr>
              <a:t>.getError())</a:t>
            </a:r>
            <a:r>
              <a:rPr lang="en-US" altLang="zh-CN" sz="1600" kern="100" dirty="0" smtClean="0">
                <a:latin typeface="+mn-ea"/>
                <a:cs typeface="+mn-ea"/>
              </a:rPr>
              <a:t>		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}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return 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errors 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}  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   }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}</a:t>
            </a: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808329" y="3167850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谢   谢</a:t>
            </a:r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   </a:t>
            </a:r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</a:t>
            </a:r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   </a:t>
            </a:r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家</a:t>
            </a:r>
            <a:r>
              <a:rPr lang="zh-CN" altLang="en-US" sz="2800" dirty="0">
                <a:sym typeface="+mn-ea"/>
              </a:rPr>
              <a:t>！</a:t>
            </a:r>
            <a:endParaRPr lang="zh-CN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758055" y="1308735"/>
            <a:ext cx="2274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课程大纲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808209" y="2480790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一、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Component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组件如何加载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8209" y="3281525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二、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ComponentScan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扫描规则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@Component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有什么作用？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44"/>
          <p:cNvSpPr txBox="1"/>
          <p:nvPr/>
        </p:nvSpPr>
        <p:spPr>
          <a:xfrm>
            <a:off x="490220" y="945515"/>
            <a:ext cx="1146175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1</a:t>
            </a:r>
            <a:r>
              <a:rPr lang="zh-CN" altLang="en-US" sz="1600" kern="100" dirty="0" smtClean="0">
                <a:latin typeface="+mn-ea"/>
                <a:cs typeface="+mn-ea"/>
              </a:rPr>
              <a:t>、通过字面意思我们就可以看出</a:t>
            </a:r>
            <a:r>
              <a:rPr lang="en-US" altLang="zh-CN" sz="1600" kern="100" dirty="0" smtClean="0">
                <a:latin typeface="+mn-ea"/>
                <a:cs typeface="+mn-ea"/>
              </a:rPr>
              <a:t>Component</a:t>
            </a:r>
            <a:r>
              <a:rPr lang="zh-CN" altLang="en-US" sz="1600" kern="100" dirty="0" smtClean="0">
                <a:latin typeface="+mn-ea"/>
                <a:cs typeface="+mn-ea"/>
              </a:rPr>
              <a:t>就是组件。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2</a:t>
            </a:r>
            <a:r>
              <a:rPr lang="zh-CN" altLang="en-US" sz="1600" kern="100" dirty="0" smtClean="0">
                <a:latin typeface="+mn-ea"/>
                <a:cs typeface="+mn-ea"/>
              </a:rPr>
              <a:t>、标注</a:t>
            </a:r>
            <a:r>
              <a:rPr lang="en-US" altLang="zh-CN" sz="1600" kern="100" dirty="0" smtClean="0">
                <a:latin typeface="+mn-ea"/>
                <a:cs typeface="+mn-ea"/>
              </a:rPr>
              <a:t>@Component</a:t>
            </a:r>
            <a:r>
              <a:rPr lang="zh-CN" altLang="en-US" sz="1600" kern="100" dirty="0" smtClean="0">
                <a:latin typeface="+mn-ea"/>
                <a:cs typeface="+mn-ea"/>
              </a:rPr>
              <a:t>的</a:t>
            </a:r>
            <a:r>
              <a:rPr lang="en-US" altLang="zh-CN" sz="1600" kern="100" dirty="0" smtClean="0">
                <a:latin typeface="+mn-ea"/>
                <a:cs typeface="+mn-ea"/>
              </a:rPr>
              <a:t>Bean</a:t>
            </a:r>
            <a:r>
              <a:rPr lang="zh-CN" altLang="en-US" sz="1600" kern="100" dirty="0" smtClean="0">
                <a:latin typeface="+mn-ea"/>
                <a:cs typeface="+mn-ea"/>
              </a:rPr>
              <a:t>将通过包扫描</a:t>
            </a:r>
            <a:r>
              <a:rPr lang="en-US" altLang="zh-CN" sz="1600" kern="100" dirty="0" smtClean="0">
                <a:latin typeface="+mn-ea"/>
                <a:cs typeface="+mn-ea"/>
              </a:rPr>
              <a:t>纳入进spring容器中进行管理</a:t>
            </a:r>
            <a:r>
              <a:rPr lang="zh-CN" altLang="en-US" sz="1600" kern="100" dirty="0" smtClean="0">
                <a:latin typeface="+mn-ea"/>
                <a:cs typeface="+mn-ea"/>
              </a:rPr>
              <a:t>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这里需要引出容器驱动类，先看一下我们经常用到的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1</a:t>
            </a:r>
            <a:r>
              <a:rPr lang="zh-CN" altLang="en-US" sz="1600" kern="100" dirty="0" smtClean="0">
                <a:latin typeface="+mn-ea"/>
                <a:cs typeface="+mn-ea"/>
              </a:rPr>
              <a:t>、</a:t>
            </a:r>
            <a:r>
              <a:rPr lang="en-US" altLang="zh-CN" sz="1600" kern="100" dirty="0" smtClean="0">
                <a:latin typeface="+mn-ea"/>
                <a:cs typeface="+mn-ea"/>
              </a:rPr>
              <a:t>ClassPathXmlApplicationContext  -- 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XML 配置文件</a:t>
            </a:r>
            <a:r>
              <a:rPr lang="en-US" altLang="zh-CN" sz="1600" kern="100" dirty="0" smtClean="0">
                <a:latin typeface="+mn-ea"/>
                <a:cs typeface="+mn-ea"/>
              </a:rPr>
              <a:t>驱动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xml</a:t>
            </a:r>
            <a:r>
              <a:rPr lang="zh-CN" altLang="en-US" sz="1600" kern="100" dirty="0" smtClean="0">
                <a:latin typeface="+mn-ea"/>
                <a:cs typeface="+mn-ea"/>
              </a:rPr>
              <a:t>中定义</a:t>
            </a:r>
            <a:r>
              <a:rPr lang="en-US" altLang="zh-CN" sz="1600" kern="100" dirty="0" smtClean="0">
                <a:latin typeface="+mn-ea"/>
                <a:cs typeface="+mn-ea"/>
              </a:rPr>
              <a:t>Bean: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&lt;bean id="user" class="com.cesgroup.zw.component.xml.User"&gt;&lt;/bean&gt;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2</a:t>
            </a:r>
            <a:r>
              <a:rPr lang="zh-CN" altLang="en-US" sz="1600" kern="100" dirty="0" smtClean="0">
                <a:latin typeface="+mn-ea"/>
                <a:cs typeface="+mn-ea"/>
              </a:rPr>
              <a:t>、</a:t>
            </a:r>
            <a:r>
              <a:rPr lang="en-US" altLang="zh-CN" sz="1600" kern="100" dirty="0" smtClean="0">
                <a:latin typeface="+mn-ea"/>
                <a:cs typeface="+mn-ea"/>
              </a:rPr>
              <a:t>AnnotationConfigApplication  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-- Annotation驱动</a:t>
            </a:r>
            <a:endParaRPr lang="en-US" altLang="zh-CN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Annotation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中定义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Bean:</a:t>
            </a:r>
            <a:endParaRPr lang="en-US" altLang="zh-CN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@Component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public class User {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}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他们的作用是找BeanDefinition，将它们注册到容器中。</a:t>
            </a: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@Component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标注的注解有那一些？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44"/>
          <p:cNvSpPr txBox="1"/>
          <p:nvPr/>
        </p:nvSpPr>
        <p:spPr>
          <a:xfrm>
            <a:off x="490220" y="945515"/>
            <a:ext cx="11461750" cy="7108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1</a:t>
            </a:r>
            <a:r>
              <a:rPr lang="zh-CN" altLang="en-US" sz="1600" kern="100" dirty="0" smtClean="0">
                <a:latin typeface="+mn-ea"/>
                <a:cs typeface="+mn-ea"/>
              </a:rPr>
              <a:t>、</a:t>
            </a:r>
            <a:r>
              <a:rPr lang="en-US" altLang="zh-CN" sz="1600" kern="100" dirty="0" smtClean="0">
                <a:latin typeface="+mn-ea"/>
                <a:cs typeface="+mn-ea"/>
              </a:rPr>
              <a:t>@Service   -- 用于标注业务层组件 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@Component // </a:t>
            </a:r>
            <a:r>
              <a:rPr lang="zh-CN" altLang="en-US" sz="1600" kern="100" dirty="0" smtClean="0">
                <a:latin typeface="+mn-ea"/>
                <a:cs typeface="+mn-ea"/>
              </a:rPr>
              <a:t>原注解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public @interface Service {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	@AliasFor(annotation = Component.class)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	String value() default "";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}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2</a:t>
            </a:r>
            <a:r>
              <a:rPr lang="zh-CN" altLang="en-US" sz="1600" kern="100" dirty="0" smtClean="0">
                <a:latin typeface="+mn-ea"/>
                <a:cs typeface="+mn-ea"/>
              </a:rPr>
              <a:t>、</a:t>
            </a:r>
            <a:r>
              <a:rPr lang="en-US" altLang="zh-CN" sz="1600" kern="100" dirty="0" smtClean="0">
                <a:latin typeface="+mn-ea"/>
                <a:cs typeface="+mn-ea"/>
              </a:rPr>
              <a:t>@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Repository  -- 用于标注数据访问组件</a:t>
            </a:r>
            <a:endParaRPr lang="en-US" altLang="zh-CN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@Component 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public @interface Repository {}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3</a:t>
            </a:r>
            <a:r>
              <a:rPr lang="zh-CN" altLang="en-US" sz="1600" kern="100" dirty="0" smtClean="0">
                <a:latin typeface="+mn-ea"/>
                <a:cs typeface="+mn-ea"/>
              </a:rPr>
              <a:t>、</a:t>
            </a:r>
            <a:r>
              <a:rPr lang="en-US" altLang="zh-CN" sz="1600" kern="100" dirty="0" smtClean="0">
                <a:latin typeface="+mn-ea"/>
                <a:cs typeface="+mn-ea"/>
              </a:rPr>
              <a:t>@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Controller  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--用于标注控制层组件</a:t>
            </a:r>
            <a:endParaRPr lang="en-US" altLang="zh-CN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@Component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public @interface Controller </a:t>
            </a:r>
            <a:r>
              <a:rPr lang="en-US" altLang="zh-CN" sz="1600" kern="100" dirty="0" smtClean="0">
                <a:latin typeface="+mn-ea"/>
                <a:cs typeface="+mn-ea"/>
              </a:rPr>
              <a:t>{}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4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、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@Configuration  -- 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用于标注配置类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@Component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public @interface Configuration {}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为什么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@Component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会被注册到容器中呢。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44"/>
          <p:cNvSpPr txBox="1"/>
          <p:nvPr/>
        </p:nvSpPr>
        <p:spPr>
          <a:xfrm>
            <a:off x="490220" y="945515"/>
            <a:ext cx="114617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我们这里有要引用一个类</a:t>
            </a:r>
            <a:r>
              <a:rPr lang="en-US" altLang="zh-CN" sz="1600" kern="100" dirty="0" smtClean="0">
                <a:latin typeface="+mn-ea"/>
                <a:cs typeface="+mn-ea"/>
              </a:rPr>
              <a:t>@</a:t>
            </a:r>
            <a:r>
              <a:rPr lang="zh-CN" altLang="en-US" sz="1600" kern="100" dirty="0" smtClean="0">
                <a:latin typeface="+mn-ea"/>
                <a:cs typeface="+mn-ea"/>
              </a:rPr>
              <a:t>ComponentScan（</a:t>
            </a:r>
            <a:r>
              <a:rPr lang="en-US" altLang="zh-CN" sz="1600" kern="100" dirty="0" smtClean="0">
                <a:latin typeface="+mn-ea"/>
                <a:cs typeface="+mn-ea"/>
              </a:rPr>
              <a:t>XML</a:t>
            </a:r>
            <a:r>
              <a:rPr lang="zh-CN" altLang="en-US" sz="1600" kern="100" dirty="0" smtClean="0">
                <a:latin typeface="+mn-ea"/>
                <a:cs typeface="+mn-ea"/>
              </a:rPr>
              <a:t>中&lt;context:component-scan&gt;）用于扫描标注</a:t>
            </a:r>
            <a:r>
              <a:rPr lang="en-US" altLang="zh-CN" sz="1600" kern="100" dirty="0" smtClean="0">
                <a:latin typeface="+mn-ea"/>
                <a:cs typeface="+mn-ea"/>
              </a:rPr>
              <a:t>@Component</a:t>
            </a:r>
            <a:r>
              <a:rPr lang="zh-CN" altLang="en-US" sz="1600" kern="100" dirty="0" smtClean="0">
                <a:latin typeface="+mn-ea"/>
                <a:cs typeface="+mn-ea"/>
              </a:rPr>
              <a:t>的类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以上注解就可以说明。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" y="1814195"/>
            <a:ext cx="8876030" cy="205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为什么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@Component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会被注册到容器中呢。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44"/>
          <p:cNvSpPr txBox="1"/>
          <p:nvPr/>
        </p:nvSpPr>
        <p:spPr>
          <a:xfrm>
            <a:off x="490220" y="945515"/>
            <a:ext cx="11461750" cy="7108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最终调用：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org.springframework.context.annotation.ConfigurationClassParser </a:t>
            </a:r>
            <a:r>
              <a:rPr lang="en-US" altLang="zh-CN" sz="1600" kern="100" dirty="0" smtClean="0">
                <a:latin typeface="+mn-ea"/>
                <a:cs typeface="+mn-ea"/>
              </a:rPr>
              <a:t>{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protected final SourceClass doProcessConfigurationClass</a:t>
            </a:r>
            <a:r>
              <a:rPr lang="zh-CN" altLang="en-US" sz="1600" kern="100" dirty="0" smtClean="0">
                <a:latin typeface="+mn-ea"/>
                <a:cs typeface="+mn-ea"/>
              </a:rPr>
              <a:t>（ConfigurationClass configClass, SourceClass sourceClass)</a:t>
            </a:r>
            <a:r>
              <a:rPr lang="en-US" altLang="zh-CN" sz="1600" kern="100" dirty="0" smtClean="0">
                <a:latin typeface="+mn-ea"/>
                <a:cs typeface="+mn-ea"/>
              </a:rPr>
              <a:t>{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Set&lt;AnnotationAttributes&gt; componentScans = AnnotationConfigUtils.attributesForRepeatable(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sourceClass.getMetadata(), ComponentScans.class, ComponentScan.class);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......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}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}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022985"/>
            <a:ext cx="8475980" cy="215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为什么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@Component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会被注册到容器中呢。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44"/>
          <p:cNvSpPr txBox="1"/>
          <p:nvPr/>
        </p:nvSpPr>
        <p:spPr>
          <a:xfrm>
            <a:off x="490220" y="945515"/>
            <a:ext cx="1146175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从调用顺序可以清楚的说明是怎么加载的容器中的。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680" y="1885950"/>
            <a:ext cx="10200005" cy="3085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 smtClean="0">
                <a:latin typeface="+mn-ea"/>
                <a:cs typeface="+mn-ea"/>
                <a:sym typeface="+mn-ea"/>
              </a:rPr>
              <a:t>@Configuration --</a:t>
            </a:r>
            <a:r>
              <a:rPr lang="zh-CN" altLang="en-US" kern="100" dirty="0" smtClean="0">
                <a:latin typeface="+mn-ea"/>
                <a:cs typeface="+mn-ea"/>
                <a:sym typeface="+mn-ea"/>
              </a:rPr>
              <a:t>配置类 相当于</a:t>
            </a:r>
            <a:r>
              <a:rPr lang="en-US" altLang="zh-CN" kern="100" dirty="0" smtClean="0">
                <a:latin typeface="+mn-ea"/>
                <a:cs typeface="+mn-ea"/>
                <a:sym typeface="+mn-ea"/>
              </a:rPr>
              <a:t>xml &lt;beans&gt;&lt;/beans&gt;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44"/>
          <p:cNvSpPr txBox="1"/>
          <p:nvPr/>
        </p:nvSpPr>
        <p:spPr>
          <a:xfrm>
            <a:off x="490220" y="945515"/>
            <a:ext cx="1146175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1</a:t>
            </a:r>
            <a:r>
              <a:rPr lang="zh-CN" altLang="en-US" sz="1600" kern="100" dirty="0" smtClean="0">
                <a:latin typeface="+mn-ea"/>
                <a:cs typeface="+mn-ea"/>
              </a:rPr>
              <a:t>、你觉得除</a:t>
            </a:r>
            <a:r>
              <a:rPr lang="en-US" altLang="zh-CN" sz="1600" kern="100" dirty="0" smtClean="0">
                <a:latin typeface="+mn-ea"/>
                <a:cs typeface="+mn-ea"/>
              </a:rPr>
              <a:t>spring</a:t>
            </a:r>
            <a:r>
              <a:rPr lang="zh-CN" altLang="en-US" sz="1600" kern="100" dirty="0" smtClean="0">
                <a:latin typeface="+mn-ea"/>
                <a:cs typeface="+mn-ea"/>
              </a:rPr>
              <a:t>本身的类，会有几个类加载到容器中，为什么？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通过方法定义</a:t>
            </a:r>
            <a:r>
              <a:rPr lang="en-US" altLang="zh-CN" sz="1600" kern="100" dirty="0" smtClean="0">
                <a:latin typeface="+mn-ea"/>
                <a:cs typeface="+mn-ea"/>
              </a:rPr>
              <a:t>Bean</a:t>
            </a:r>
            <a:r>
              <a:rPr lang="zh-CN" altLang="en-US" sz="1600" kern="100" dirty="0" smtClean="0">
                <a:latin typeface="+mn-ea"/>
                <a:cs typeface="+mn-ea"/>
              </a:rPr>
              <a:t>，方法名为</a:t>
            </a:r>
            <a:r>
              <a:rPr lang="en-US" altLang="zh-CN" sz="1600" kern="100" dirty="0" smtClean="0">
                <a:latin typeface="+mn-ea"/>
                <a:cs typeface="+mn-ea"/>
              </a:rPr>
              <a:t>Bean</a:t>
            </a:r>
            <a:r>
              <a:rPr lang="zh-CN" altLang="en-US" sz="1600" kern="100" dirty="0" smtClean="0">
                <a:latin typeface="+mn-ea"/>
                <a:cs typeface="+mn-ea"/>
              </a:rPr>
              <a:t>的</a:t>
            </a:r>
            <a:r>
              <a:rPr lang="en-US" altLang="zh-CN" sz="1600" kern="100" dirty="0" smtClean="0">
                <a:latin typeface="+mn-ea"/>
                <a:cs typeface="+mn-ea"/>
              </a:rPr>
              <a:t>ID</a:t>
            </a:r>
            <a:r>
              <a:rPr lang="zh-CN" altLang="en-US" sz="1600" kern="100" dirty="0" smtClean="0">
                <a:latin typeface="+mn-ea"/>
                <a:cs typeface="+mn-ea"/>
              </a:rPr>
              <a:t>。可以通过</a:t>
            </a:r>
            <a:r>
              <a:rPr lang="en-US" altLang="zh-CN" sz="1600" kern="100" dirty="0" smtClean="0">
                <a:latin typeface="+mn-ea"/>
                <a:cs typeface="+mn-ea"/>
              </a:rPr>
              <a:t>context.getBean(“user”);</a:t>
            </a:r>
            <a:endParaRPr lang="en-US" altLang="zh-CN" sz="1600" kern="100" dirty="0" smtClean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890" y="1098550"/>
            <a:ext cx="9399905" cy="4295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758055" y="1308735"/>
            <a:ext cx="2274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课程大纲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808209" y="2480790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Component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组件如何加载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8209" y="3281525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二、加载不同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JAVABean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到容器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2231</Words>
  <Application>WPS 演示</Application>
  <PresentationFormat>宽屏</PresentationFormat>
  <Paragraphs>230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黑体</vt:lpstr>
      <vt:lpstr>Copperplate Gothic Bold</vt:lpstr>
      <vt:lpstr>微软雅黑</vt:lpstr>
      <vt:lpstr>Arial Unicode MS</vt:lpstr>
      <vt:lpstr>Calibri</vt:lpstr>
      <vt:lpstr>1_Office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</dc:creator>
  <cp:lastModifiedBy>芝麻</cp:lastModifiedBy>
  <cp:revision>1965</cp:revision>
  <dcterms:created xsi:type="dcterms:W3CDTF">2014-01-11T15:22:00Z</dcterms:created>
  <dcterms:modified xsi:type="dcterms:W3CDTF">2018-10-18T02:58:21Z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2052-10.1.0.7521</vt:lpwstr>
  </property>
</Properties>
</file>