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3" r:id="rId3"/>
  </p:sldMasterIdLst>
  <p:notesMasterIdLst>
    <p:notesMasterId r:id="rId7"/>
  </p:notesMasterIdLst>
  <p:sldIdLst>
    <p:sldId id="257" r:id="rId4"/>
    <p:sldId id="561" r:id="rId5"/>
    <p:sldId id="569" r:id="rId6"/>
    <p:sldId id="615" r:id="rId8"/>
    <p:sldId id="616" r:id="rId9"/>
    <p:sldId id="621" r:id="rId10"/>
    <p:sldId id="617" r:id="rId11"/>
    <p:sldId id="618" r:id="rId12"/>
    <p:sldId id="620" r:id="rId13"/>
    <p:sldId id="619" r:id="rId14"/>
    <p:sldId id="622" r:id="rId15"/>
    <p:sldId id="623" r:id="rId16"/>
    <p:sldId id="624" r:id="rId17"/>
    <p:sldId id="576" r:id="rId18"/>
    <p:sldId id="577" r:id="rId19"/>
    <p:sldId id="578" r:id="rId20"/>
    <p:sldId id="575" r:id="rId21"/>
    <p:sldId id="579" r:id="rId22"/>
    <p:sldId id="612" r:id="rId23"/>
    <p:sldId id="613" r:id="rId24"/>
    <p:sldId id="614" r:id="rId25"/>
    <p:sldId id="606" r:id="rId26"/>
    <p:sldId id="6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中信信息" initials="hy" lastIdx="0" clrIdx="0"/>
  <p:cmAuthor id="1" name="Windows 用户" initials="W用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6F3"/>
    <a:srgbClr val="254061"/>
    <a:srgbClr val="E9EDF4"/>
    <a:srgbClr val="4F81BD"/>
    <a:srgbClr val="00CC00"/>
    <a:srgbClr val="28A9D6"/>
    <a:srgbClr val="6AC3E2"/>
    <a:srgbClr val="852AA1"/>
    <a:srgbClr val="7FCCE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82353" autoAdjust="0"/>
  </p:normalViewPr>
  <p:slideViewPr>
    <p:cSldViewPr snapToGrid="0" showGuides="1">
      <p:cViewPr varScale="1">
        <p:scale>
          <a:sx n="94" d="100"/>
          <a:sy n="94" d="100"/>
        </p:scale>
        <p:origin x="1032" y="78"/>
      </p:cViewPr>
      <p:guideLst>
        <p:guide orient="horz" pos="391"/>
        <p:guide pos="3849"/>
        <p:guide orient="horz" pos="1347"/>
        <p:guide orient="horz" pos="3793"/>
        <p:guide orient="horz" pos="3100"/>
        <p:guide pos="892"/>
        <p:guide pos="7650"/>
        <p:guide pos="7015"/>
        <p:guide pos="1255"/>
        <p:guide pos="6335"/>
        <p:guide orient="horz" pos="2742"/>
        <p:guide orient="horz" pos="329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466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7BAD-2227-4ED9-976D-74FC1DE8D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针对七个方面，尤其上半年的技术管理薄弱工作开展内容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02BD0B-23ED-4A76-9C99-2E249C5C7E4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</a:rPr>
              <a:t>第一部分</a:t>
            </a:r>
            <a:endParaRPr lang="zh-CN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过渡页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过渡页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5971" y="6334897"/>
            <a:ext cx="292061" cy="283147"/>
          </a:xfrm>
          <a:prstGeom prst="rect">
            <a:avLst/>
          </a:prstGeom>
        </p:spPr>
        <p:txBody>
          <a:bodyPr wrap="square" lIns="0" tIns="0" rIns="0" bIns="0" anchor="ctr" anchorCtr="1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1430458" y="6479836"/>
            <a:ext cx="10620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141543" y="6479836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 flipH="1">
            <a:off x="975516" y="6268899"/>
            <a:ext cx="412970" cy="421874"/>
            <a:chOff x="7019085" y="157473"/>
            <a:chExt cx="3868830" cy="3952255"/>
          </a:xfrm>
        </p:grpSpPr>
        <p:sp>
          <p:nvSpPr>
            <p:cNvPr id="8" name="椭圆 7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Freeform 5"/>
          <p:cNvSpPr>
            <a:spLocks noEditPoints="1"/>
          </p:cNvSpPr>
          <p:nvPr userDrawn="1"/>
        </p:nvSpPr>
        <p:spPr bwMode="auto">
          <a:xfrm>
            <a:off x="7458155" y="5658694"/>
            <a:ext cx="4253066" cy="821142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4" name="直接连接符 23" hidden="1"/>
          <p:cNvCxnSpPr/>
          <p:nvPr userDrawn="1"/>
        </p:nvCxnSpPr>
        <p:spPr>
          <a:xfrm>
            <a:off x="3181635" y="431856"/>
            <a:ext cx="0" cy="524933"/>
          </a:xfrm>
          <a:prstGeom prst="line">
            <a:avLst/>
          </a:prstGeom>
          <a:ln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 userDrawn="1"/>
        </p:nvSpPr>
        <p:spPr>
          <a:xfrm>
            <a:off x="333375" y="455040"/>
            <a:ext cx="122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第四部分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任意多边形 28"/>
          <p:cNvSpPr/>
          <p:nvPr userDrawn="1"/>
        </p:nvSpPr>
        <p:spPr>
          <a:xfrm flipV="1">
            <a:off x="174171" y="423706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43261" y="6338262"/>
            <a:ext cx="540987" cy="283147"/>
          </a:xfrm>
          <a:prstGeom prst="rect">
            <a:avLst/>
          </a:prstGeom>
        </p:spPr>
        <p:txBody>
          <a:bodyPr wrap="square" lIns="0" tIns="0" rIns="0" bIns="0"/>
          <a:lstStyle>
            <a:lvl1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hf hdr="0" ftr="0" dt="0"/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rgbClr val="E6E6E6"/>
            </a:gs>
            <a:gs pos="2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626517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087821" y="3030051"/>
            <a:ext cx="10436771" cy="1599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Http </a:t>
            </a:r>
            <a:r>
              <a:rPr lang="zh-CN" altLang="en-US" sz="4400" b="1" dirty="0">
                <a:ln w="3175">
                  <a:solidFill>
                    <a:srgbClr val="31A5D7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请求响应与内容协商</a:t>
            </a:r>
            <a:endParaRPr lang="zh-CN" altLang="en-US" sz="44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zh-CN" altLang="en-US" sz="5400" b="1" dirty="0">
              <a:ln w="3175">
                <a:solidFill>
                  <a:srgbClr val="31A5D7"/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4795475"/>
            <a:ext cx="12192000" cy="34621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4867120"/>
            <a:ext cx="12192000" cy="66733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4928494"/>
            <a:ext cx="12192000" cy="84682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60"/>
          <p:cNvSpPr txBox="1"/>
          <p:nvPr/>
        </p:nvSpPr>
        <p:spPr>
          <a:xfrm>
            <a:off x="4119640" y="5132091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赵爱清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文本框 60"/>
          <p:cNvSpPr txBox="1"/>
          <p:nvPr/>
        </p:nvSpPr>
        <p:spPr>
          <a:xfrm>
            <a:off x="4119640" y="5714386"/>
            <a:ext cx="416111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年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9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月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通过</a:t>
            </a:r>
            <a:r>
              <a:rPr lang="zh-CN" altLang="en-US" kern="100" dirty="0" smtClean="0">
                <a:latin typeface="+mn-ea"/>
                <a:cs typeface="+mn-ea"/>
                <a:sym typeface="+mn-ea"/>
              </a:rPr>
              <a:t>WebMvcConfigurationSupport找原因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62025"/>
            <a:ext cx="114617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// org.springframework.web.</a:t>
            </a:r>
            <a:r>
              <a:rPr lang="en-US" altLang="zh-CN" sz="1600" kern="100" dirty="0" smtClean="0">
                <a:solidFill>
                  <a:srgbClr val="FF0000"/>
                </a:solidFill>
                <a:latin typeface="+mn-ea"/>
                <a:cs typeface="+mn-ea"/>
              </a:rPr>
              <a:t>accept</a:t>
            </a:r>
            <a:r>
              <a:rPr lang="en-US" altLang="zh-CN" sz="1600" kern="100" dirty="0" smtClean="0">
                <a:latin typeface="+mn-ea"/>
                <a:cs typeface="+mn-ea"/>
              </a:rPr>
              <a:t>.ContentNegotiationManager </a:t>
            </a:r>
            <a:r>
              <a:rPr lang="zh-CN" altLang="en-US" sz="1600" kern="100" dirty="0" smtClean="0">
                <a:latin typeface="+mn-ea"/>
                <a:cs typeface="+mn-ea"/>
              </a:rPr>
              <a:t>内容协商管理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public class WebMvcConfigurationSupport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public RequestMappingHandlerAdapter requestMappingHandlerAdapter()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RequestMappingHandlerAdapter adapter = createRequestMappingHandlerAdapter();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// configurer.mediaTypes(getDefaultMediaTypes());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adapter.setContentNegotiationManager(</a:t>
            </a:r>
            <a:r>
              <a:rPr lang="en-US" altLang="zh-CN" sz="1600" kern="100" dirty="0" smtClean="0">
                <a:solidFill>
                  <a:srgbClr val="FF0000"/>
                </a:solidFill>
                <a:latin typeface="+mn-ea"/>
                <a:cs typeface="+mn-ea"/>
              </a:rPr>
              <a:t>mvcContentNegotiationManager()</a:t>
            </a:r>
            <a:r>
              <a:rPr lang="en-US" altLang="zh-CN" sz="1600" kern="100" dirty="0" smtClean="0">
                <a:latin typeface="+mn-ea"/>
                <a:cs typeface="+mn-ea"/>
              </a:rPr>
              <a:t>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solidFill>
                  <a:srgbClr val="FF0000"/>
                </a:solidFill>
                <a:latin typeface="+mn-ea"/>
                <a:cs typeface="+mn-ea"/>
              </a:rPr>
              <a:t>		adapter.setMessageConverters(getMessageConverters());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adapter.setWebBindingInitializer(getConfigurableWebBindingInitializer());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adapter.setCustomArgumentResolvers(getArgumentResolvers());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adapter.setCustomReturnValueHandlers(getReturnValueHandlers());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if (jackson2Present)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adapter.setRequestBodyAdvice(Collections.singletonList(new JsonViewRequestBodyAdvice()));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adapter.setResponseBodyAdvice(Collections.singletonList(new JsonViewResponseBodyAdvice()));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}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通过</a:t>
            </a:r>
            <a:r>
              <a:rPr lang="zh-CN" altLang="en-US" kern="100" dirty="0" smtClean="0">
                <a:latin typeface="+mn-ea"/>
                <a:cs typeface="+mn-ea"/>
                <a:sym typeface="+mn-ea"/>
              </a:rPr>
              <a:t>WebMvcConfigurationSupport找原因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78535"/>
            <a:ext cx="1146175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所有的 HTTP 自描述消息处理器均在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HttpMessageConverter</a:t>
            </a:r>
            <a:r>
              <a:rPr lang="zh-CN" altLang="en-US" sz="1600" kern="100" dirty="0" smtClean="0">
                <a:latin typeface="+mn-ea"/>
                <a:cs typeface="+mn-ea"/>
              </a:rPr>
              <a:t>，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MediaType</a:t>
            </a:r>
            <a:r>
              <a:rPr lang="zh-CN" altLang="en-US" sz="1600" kern="100" dirty="0" smtClean="0">
                <a:latin typeface="+mn-ea"/>
                <a:cs typeface="+mn-ea"/>
              </a:rPr>
              <a:t>：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HttpMessageConverter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这个集合会传递到 RequestMappingHandlerAdapter，最终控制写出。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messageConverters，其中包含很多自描述消息类型的处理，比如 JSON、XML、TEXT等等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@interface RequestMapping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String[] produces() default {}; // Accept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String[] consumes() default {};//Content-Type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messageConverter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的顺序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1249045"/>
            <a:ext cx="9142730" cy="3942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messageConverter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的顺序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7560" y="1244600"/>
            <a:ext cx="9409430" cy="3695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响应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62025"/>
            <a:ext cx="114617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响应：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状态码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  <a:r>
              <a:rPr lang="zh-CN" altLang="en-US" sz="1600" kern="100" dirty="0" smtClean="0">
                <a:latin typeface="+mn-ea"/>
                <a:cs typeface="+mn-ea"/>
              </a:rPr>
              <a:t>响应头（</a:t>
            </a:r>
            <a:r>
              <a:rPr lang="en-US" altLang="zh-CN" sz="1600" kern="100" dirty="0" smtClean="0">
                <a:latin typeface="+mn-ea"/>
                <a:cs typeface="+mn-ea"/>
              </a:rPr>
              <a:t>Headers</a:t>
            </a:r>
            <a:r>
              <a:rPr lang="zh-CN" altLang="en-US" sz="1600" kern="100" dirty="0" smtClean="0">
                <a:latin typeface="+mn-ea"/>
                <a:cs typeface="+mn-ea"/>
              </a:rPr>
              <a:t>） 我们又称为元信息（</a:t>
            </a:r>
            <a:r>
              <a:rPr lang="en-US" altLang="zh-CN" sz="1600" kern="100" dirty="0" smtClean="0">
                <a:latin typeface="+mn-ea"/>
                <a:cs typeface="+mn-ea"/>
              </a:rPr>
              <a:t>Meta-Data</a:t>
            </a:r>
            <a:r>
              <a:rPr lang="zh-CN" altLang="en-US" sz="1600" kern="100" dirty="0" smtClean="0">
                <a:latin typeface="+mn-ea"/>
                <a:cs typeface="+mn-ea"/>
              </a:rPr>
              <a:t>）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  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Accept :</a:t>
            </a:r>
            <a:r>
              <a:rPr lang="zh-CN" altLang="en-US" sz="1600" kern="100" dirty="0" smtClean="0">
                <a:latin typeface="+mn-ea"/>
                <a:cs typeface="+mn-ea"/>
              </a:rPr>
              <a:t>   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  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Content-Type :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响应体（</a:t>
            </a:r>
            <a:r>
              <a:rPr lang="en-US" altLang="zh-CN" sz="1600" kern="100" dirty="0" smtClean="0">
                <a:latin typeface="+mn-ea"/>
                <a:cs typeface="+mn-ea"/>
              </a:rPr>
              <a:t>body/payload</a:t>
            </a:r>
            <a:r>
              <a:rPr lang="zh-CN" altLang="en-US" sz="1600" kern="100" dirty="0" smtClean="0">
                <a:latin typeface="+mn-ea"/>
                <a:cs typeface="+mn-ea"/>
              </a:rPr>
              <a:t>）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  </a:t>
            </a:r>
            <a:r>
              <a:rPr lang="en-US" altLang="zh-CN" sz="1600" kern="100" dirty="0" smtClean="0">
                <a:latin typeface="+mn-ea"/>
                <a:cs typeface="+mn-ea"/>
              </a:rPr>
              <a:t>BODY: http </a:t>
            </a:r>
            <a:r>
              <a:rPr lang="zh-CN" altLang="en-US" sz="1600" kern="100" dirty="0" smtClean="0">
                <a:latin typeface="+mn-ea"/>
                <a:cs typeface="+mn-ea"/>
              </a:rPr>
              <a:t>实体、</a:t>
            </a:r>
            <a:r>
              <a:rPr lang="en-US" altLang="zh-CN" sz="1600" kern="100" dirty="0" smtClean="0">
                <a:latin typeface="+mn-ea"/>
                <a:cs typeface="+mn-ea"/>
              </a:rPr>
              <a:t>Rest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     Payload: JMS </a:t>
            </a:r>
            <a:r>
              <a:rPr lang="zh-CN" altLang="en-US" sz="1600" kern="100" dirty="0" smtClean="0">
                <a:latin typeface="+mn-ea"/>
                <a:cs typeface="+mn-ea"/>
              </a:rPr>
              <a:t>、</a:t>
            </a:r>
            <a:r>
              <a:rPr lang="en-US" altLang="zh-CN" sz="1600" kern="100" dirty="0" smtClean="0">
                <a:latin typeface="+mn-ea"/>
                <a:cs typeface="+mn-ea"/>
              </a:rPr>
              <a:t>SOAP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@ResponseBody --&gt; org.springframework.web.bind.annotation.ResponseBody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1645" y="1778000"/>
            <a:ext cx="3666490" cy="2152650"/>
          </a:xfrm>
          <a:prstGeom prst="rect">
            <a:avLst/>
          </a:prstGeom>
          <a:ln>
            <a:solidFill>
              <a:srgbClr val="852AA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55" y="2081530"/>
            <a:ext cx="2828290" cy="2694940"/>
          </a:xfrm>
          <a:prstGeom prst="rect">
            <a:avLst/>
          </a:prstGeom>
          <a:ln>
            <a:solidFill>
              <a:srgbClr val="852AA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Spring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类看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kern="100" dirty="0" smtClean="0">
                <a:latin typeface="+mn-ea"/>
                <a:cs typeface="+mn-ea"/>
              </a:rPr>
              <a:t>class org.springframework.http.ResponseEntity&lt;T&gt;{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kern="100" dirty="0" smtClean="0">
                <a:latin typeface="+mn-ea"/>
                <a:cs typeface="+mn-ea"/>
              </a:rPr>
              <a:t>	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。。。。。。。</a:t>
            </a:r>
            <a:endParaRPr lang="zh-CN" alt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kern="100" dirty="0" smtClean="0">
                <a:latin typeface="+mn-ea"/>
                <a:cs typeface="+mn-ea"/>
              </a:rPr>
              <a:t>	private final Object status;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kern="100" dirty="0" smtClean="0">
                <a:latin typeface="+mn-ea"/>
                <a:cs typeface="+mn-ea"/>
              </a:rPr>
              <a:t>	private final HttpHeaders headers;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1600" kern="100" dirty="0" smtClean="0">
                <a:latin typeface="+mn-ea"/>
                <a:cs typeface="+mn-ea"/>
              </a:rPr>
              <a:t>	private final T body; // HttpEntity.body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class org.springframework.http.HttpHeaders implements MultiValueMap&lt;String, String&gt;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public static final String ACCEPT = "Accept";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public static final String AUTHORIZATION = "Authorization";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public static final String CONNECTION = "Connection";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public static final String CONTENT_TYPE = "Content-Type";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r>
              <a:rPr lang="zh-CN" altLang="en-US" sz="1600" kern="100" dirty="0" smtClean="0">
                <a:latin typeface="+mn-ea"/>
                <a:cs typeface="+mn-ea"/>
              </a:rPr>
              <a:t>。。。。。。。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简单代码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TextBox 44"/>
          <p:cNvSpPr txBox="1"/>
          <p:nvPr/>
        </p:nvSpPr>
        <p:spPr>
          <a:xfrm>
            <a:off x="490220" y="939165"/>
            <a:ext cx="11461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@Controller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@RequestMapping("/zw")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class Sample2Controller {	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@ResponseBody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@RequestMapping("/sample1")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public String sample1()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return "sample2Controller"; // 返回String的body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@RequestMapping("/sample2")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public ResponseEntity&lt;String&gt; sample2(){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return new ResponseEntity&lt;String&gt;("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sample2Controller</a:t>
            </a:r>
            <a:r>
              <a:rPr lang="zh-CN" altLang="en-US" sz="1600" kern="100" dirty="0" smtClean="0">
                <a:latin typeface="+mn-ea"/>
                <a:cs typeface="+mn-ea"/>
              </a:rPr>
              <a:t>",HttpStatus.OK); // 指定返回码	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}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HTTP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状态码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51865"/>
            <a:ext cx="114611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HTTP 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状态码</a:t>
            </a:r>
            <a:endParaRPr lang="zh-CN" altLang="en-US" sz="1600" kern="100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spring mvc 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参考 org.springframework.http.HttpStatus</a:t>
            </a:r>
            <a:endParaRPr lang="zh-CN" altLang="en-US" sz="1600" kern="100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1600" kern="100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304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：第一次完整请求，获取响应头（</a:t>
            </a: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200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），第二次请求，响应头（</a:t>
            </a: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304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取上次</a:t>
            </a: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body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的结果，为了节省带宽</a:t>
            </a:r>
            <a:endParaRPr lang="zh-CN" altLang="en-US" sz="1600" kern="100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403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1600" kern="100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404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1600" kern="100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500</a:t>
            </a:r>
            <a:r>
              <a:rPr lang="zh-CN" altLang="en-US" sz="1600" kern="100" dirty="0" smtClean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1600" kern="100" dirty="0" smtClean="0">
              <a:latin typeface="幼圆" panose="02010509060101010101" pitchFamily="49" charset="-122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class javax.servlet.http.HttpServlet{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    private static final String METHOD_DELETE = "DELETE";  // </a:t>
            </a:r>
            <a:r>
              <a:rPr lang="zh-CN" altLang="en-US" sz="1600" kern="100" dirty="0" smtClean="0">
                <a:latin typeface="+mn-ea"/>
                <a:cs typeface="+mn-ea"/>
              </a:rPr>
              <a:t>幂等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    private static final String METHOD_GET = "GET"; // org.springframework.web.bind.annotation.GetMapping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//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幂等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    private static final String METHOD_POST = "POST";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//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非幂等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    private static final String METHOD_PUT = "PUT";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 //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非幂等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}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@RequestMapping(method = RequestMethod.GET)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public @interface GetMapping {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@AliasFor(annotation = RequestMapping.class)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String name() default "";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}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*</a:t>
            </a:r>
            <a:r>
              <a:rPr lang="zh-CN" altLang="en-US" sz="1600" kern="100" dirty="0" smtClean="0">
                <a:latin typeface="+mn-ea"/>
                <a:cs typeface="+mn-ea"/>
              </a:rPr>
              <a:t>注意：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annotation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没有继承功能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,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所以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 GetMapping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通过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AliasFor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指定</a:t>
            </a:r>
            <a:r>
              <a:rPr lang="zh-CN" altLang="en-US" sz="1600" kern="100" dirty="0" smtClean="0">
                <a:latin typeface="+mn-ea"/>
                <a:cs typeface="+mn-ea"/>
              </a:rPr>
              <a:t>，实现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RequestMapping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的功能</a:t>
            </a:r>
            <a:endParaRPr lang="zh-CN" alt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GetMapping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是注解，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@RequestMapping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是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GetMapping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的注解</a:t>
            </a:r>
            <a:endParaRPr lang="zh-CN" alt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RequestMapping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是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GetMapping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的元注解，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RequestMapping 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标注了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GetMapping</a:t>
            </a:r>
            <a:endParaRPr lang="zh-CN" alt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kern="100" dirty="0" smtClean="0">
              <a:latin typeface="+mn-ea"/>
              <a:cs typeface="+mn-ea"/>
              <a:sym typeface="+mn-ea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HTTP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请求方式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@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AliasFor </a:t>
            </a:r>
            <a:r>
              <a:rPr lang="en-US" sz="1600" kern="100" dirty="0" smtClean="0">
                <a:latin typeface="+mn-ea"/>
                <a:cs typeface="+mn-ea"/>
              </a:rPr>
              <a:t>可以为注解本身提供别名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class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@interface</a:t>
            </a:r>
            <a:r>
              <a:rPr lang="en-US" sz="1600" kern="100" dirty="0" smtClean="0">
                <a:latin typeface="+mn-ea"/>
                <a:cs typeface="+mn-ea"/>
              </a:rPr>
              <a:t>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RequestMapping {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       @AliasFor("path")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       String[] value() default {};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}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@RequestMapping(method = RequestMethod.GET)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public @interface CustomGetMapping {	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@AliasFor(value="path",annotation = RequestMapping.class)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String[] ph() default {};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//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Alias for {@link RequestMapping#path}.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@AliasFor(annotation = RequestMapping.class)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String[] path() default {};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}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kern="100" dirty="0" smtClean="0">
                <a:latin typeface="+mn-ea"/>
                <a:cs typeface="+mn-ea"/>
                <a:sym typeface="+mn-ea"/>
              </a:rPr>
              <a:t>org.springframework.core.annotation.AliasFor </a:t>
            </a:r>
            <a:endParaRPr lang="en-US" kern="100" dirty="0" smtClean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159490" y="15694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59490" y="1086894"/>
            <a:ext cx="1873021" cy="0"/>
          </a:xfrm>
          <a:prstGeom prst="line">
            <a:avLst/>
          </a:prstGeom>
          <a:ln w="19050">
            <a:gradFill flip="none" rotWithShape="1">
              <a:gsLst>
                <a:gs pos="48000">
                  <a:schemeClr val="bg1"/>
                </a:gs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758055" y="1308735"/>
            <a:ext cx="2274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课程大纲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08209" y="248079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一、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HTTP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协议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请求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8209" y="3281525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二、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HTTP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协议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响应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org.springframework.core.annotation.AliasFor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@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AliasFor </a:t>
            </a:r>
            <a:r>
              <a:rPr lang="en-US" sz="1600" kern="100" dirty="0" smtClean="0">
                <a:latin typeface="+mn-ea"/>
                <a:cs typeface="+mn-ea"/>
              </a:rPr>
              <a:t>可以为注解本身提供别名</a:t>
            </a:r>
            <a:r>
              <a:rPr lang="zh-CN" altLang="en-US" sz="1600" kern="100" dirty="0" smtClean="0">
                <a:latin typeface="+mn-ea"/>
                <a:cs typeface="+mn-ea"/>
              </a:rPr>
              <a:t>，只能用于标注于属性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class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@interface</a:t>
            </a:r>
            <a:r>
              <a:rPr lang="en-US" sz="1600" kern="100" dirty="0" smtClean="0">
                <a:latin typeface="+mn-ea"/>
                <a:cs typeface="+mn-ea"/>
              </a:rPr>
              <a:t>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RequestMapping {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       @AliasFor("path")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       String[] value() default {};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}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@RequestMapping(method = RequestMethod.GET) // </a:t>
            </a:r>
            <a:r>
              <a:rPr lang="zh-CN" altLang="en-US" sz="1600" kern="100" dirty="0" smtClean="0">
                <a:latin typeface="+mn-ea"/>
                <a:cs typeface="+mn-ea"/>
              </a:rPr>
              <a:t>注解</a:t>
            </a:r>
            <a:r>
              <a:rPr lang="en-US" altLang="zh-CN" sz="1600" kern="100" dirty="0" smtClean="0">
                <a:latin typeface="+mn-ea"/>
                <a:cs typeface="+mn-ea"/>
              </a:rPr>
              <a:t>“</a:t>
            </a:r>
            <a:r>
              <a:rPr lang="zh-CN" altLang="en-US" sz="1600" kern="100" dirty="0" smtClean="0">
                <a:latin typeface="+mn-ea"/>
                <a:cs typeface="+mn-ea"/>
              </a:rPr>
              <a:t>派生性</a:t>
            </a:r>
            <a:r>
              <a:rPr lang="en-US" altLang="zh-CN" sz="1600" kern="100" dirty="0" smtClean="0">
                <a:latin typeface="+mn-ea"/>
                <a:cs typeface="+mn-ea"/>
              </a:rPr>
              <a:t>”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public @interface CustomGetMapping {	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@AliasFor(value="path",annotation = RequestMapping.class) // </a:t>
            </a:r>
            <a:r>
              <a:rPr lang="zh-CN" altLang="en-US" sz="1600" kern="100" dirty="0" smtClean="0">
                <a:latin typeface="+mn-ea"/>
                <a:cs typeface="+mn-ea"/>
              </a:rPr>
              <a:t>注解别名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String[] ph() default {};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@AliasFor(annotation = RequestMapping.class) //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// Alias for {@link RequestMapping#path}.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	String[] path() default {};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</a:rPr>
              <a:t>}</a:t>
            </a:r>
            <a:endParaRPr 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kern="100" dirty="0" smtClean="0">
              <a:latin typeface="+mn-ea"/>
              <a:cs typeface="+mn-ea"/>
              <a:sym typeface="+mn-ea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100" dirty="0" smtClean="0">
                <a:latin typeface="+mn-ea"/>
                <a:cs typeface="+mn-ea"/>
                <a:sym typeface="+mn-ea"/>
              </a:rPr>
              <a:t>通过</a:t>
            </a:r>
            <a:r>
              <a:rPr lang="en-US" altLang="zh-CN" kern="100" dirty="0" smtClean="0">
                <a:latin typeface="+mn-ea"/>
                <a:cs typeface="+mn-ea"/>
                <a:sym typeface="+mn-ea"/>
              </a:rPr>
              <a:t>AliasFor</a:t>
            </a:r>
            <a:r>
              <a:rPr lang="en-US" kern="100" dirty="0" smtClean="0">
                <a:latin typeface="+mn-ea"/>
                <a:cs typeface="+mn-ea"/>
                <a:sym typeface="+mn-ea"/>
              </a:rPr>
              <a:t> </a:t>
            </a:r>
            <a:r>
              <a:rPr lang="zh-CN" altLang="en-US" kern="100" dirty="0" smtClean="0">
                <a:latin typeface="+mn-ea"/>
                <a:cs typeface="+mn-ea"/>
                <a:sym typeface="+mn-ea"/>
              </a:rPr>
              <a:t>实现继承</a:t>
            </a:r>
            <a:endParaRPr lang="en-US" kern="100" dirty="0" smtClean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@Controller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@RequestMapping("/zw")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public class Sample3Controller {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	@CustomGetMapping(ph ="/sample3")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	public ResponseEntity&lt;String&gt; sample3(){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		return new ResponseEntity&lt;String&gt;("sample3",HttpStatus.OK);// 指定返回码	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	} 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	@CustomGetMapping(path ="/sample4")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	public ResponseEntity&lt;String&gt; sample4(){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		return new ResponseEntity&lt;String&gt;("sample4",HttpStatus.OK);// 指定返回码	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	} 	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1600" kern="100" dirty="0" smtClean="0">
                <a:latin typeface="+mn-ea"/>
                <a:cs typeface="+mn-ea"/>
                <a:sym typeface="+mn-ea"/>
              </a:rPr>
              <a:t>}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kern="100" dirty="0" smtClean="0">
                <a:latin typeface="+mn-ea"/>
                <a:cs typeface="+mn-ea"/>
                <a:sym typeface="+mn-ea"/>
              </a:rPr>
              <a:t>通过</a:t>
            </a:r>
            <a:r>
              <a:rPr lang="en-US" altLang="zh-CN" kern="100" dirty="0" smtClean="0">
                <a:latin typeface="+mn-ea"/>
                <a:cs typeface="+mn-ea"/>
                <a:sym typeface="+mn-ea"/>
              </a:rPr>
              <a:t>AliasFor</a:t>
            </a:r>
            <a:r>
              <a:rPr lang="en-US" kern="100" dirty="0" smtClean="0">
                <a:latin typeface="+mn-ea"/>
                <a:cs typeface="+mn-ea"/>
                <a:sym typeface="+mn-ea"/>
              </a:rPr>
              <a:t> </a:t>
            </a:r>
            <a:r>
              <a:rPr lang="zh-CN" altLang="en-US" kern="100" dirty="0" smtClean="0">
                <a:latin typeface="+mn-ea"/>
                <a:cs typeface="+mn-ea"/>
                <a:sym typeface="+mn-ea"/>
              </a:rPr>
              <a:t>实现继承</a:t>
            </a:r>
            <a:endParaRPr lang="zh-CN" altLang="en-US" kern="100" dirty="0" smtClean="0">
              <a:latin typeface="+mn-ea"/>
              <a:cs typeface="+mn-ea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2710" y="3331845"/>
            <a:ext cx="4952365" cy="1733550"/>
          </a:xfrm>
          <a:prstGeom prst="rect">
            <a:avLst/>
          </a:prstGeom>
          <a:ln w="28575" cmpd="sng">
            <a:solidFill>
              <a:schemeClr val="accent2"/>
            </a:solidFill>
            <a:prstDash val="solid"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00" y="1072515"/>
            <a:ext cx="4133215" cy="1543050"/>
          </a:xfrm>
          <a:prstGeom prst="rect">
            <a:avLst/>
          </a:prstGeom>
          <a:ln w="28575" cmpd="sng">
            <a:solidFill>
              <a:schemeClr val="accent6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作业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44"/>
          <p:cNvSpPr txBox="1"/>
          <p:nvPr/>
        </p:nvSpPr>
        <p:spPr>
          <a:xfrm>
            <a:off x="490220" y="939165"/>
            <a:ext cx="114617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说明：作业一和作业二自选一题</a:t>
            </a:r>
            <a:r>
              <a:rPr lang="en-US" altLang="zh-CN" sz="1600" kern="100" dirty="0" smtClean="0">
                <a:latin typeface="+mn-ea"/>
                <a:cs typeface="+mn-ea"/>
              </a:rPr>
              <a:t>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作业一、自定义一个注解类 实现 二个注解的功能，如：</a:t>
            </a:r>
            <a:r>
              <a:rPr lang="zh-CN" altLang="en-US" sz="1600" kern="100" dirty="0" smtClean="0">
                <a:latin typeface="+mn-ea"/>
                <a:cs typeface="+mn-ea"/>
              </a:rPr>
              <a:t>@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RequestMapping</a:t>
            </a:r>
            <a:r>
              <a:rPr lang="en-US" altLang="zh-CN" sz="1600" kern="100" dirty="0" smtClean="0">
                <a:latin typeface="+mn-ea"/>
                <a:cs typeface="+mn-ea"/>
              </a:rPr>
              <a:t>+ @ResponseBody</a:t>
            </a:r>
            <a:r>
              <a:rPr lang="zh-CN" altLang="en-US" sz="1600" kern="100" dirty="0" smtClean="0">
                <a:latin typeface="+mn-ea"/>
                <a:cs typeface="+mn-ea"/>
              </a:rPr>
              <a:t>功能。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作业二、自定义一种</a:t>
            </a:r>
            <a:r>
              <a:rPr lang="en-US" altLang="zh-CN" sz="1600" kern="100" dirty="0" smtClean="0">
                <a:latin typeface="+mn-ea"/>
                <a:cs typeface="+mn-ea"/>
              </a:rPr>
              <a:t>MediaType</a:t>
            </a:r>
            <a:r>
              <a:rPr lang="zh-CN" altLang="en-US" sz="1600" kern="100" dirty="0" smtClean="0">
                <a:latin typeface="+mn-ea"/>
                <a:cs typeface="+mn-ea"/>
              </a:rPr>
              <a:t>，实现解析这种</a:t>
            </a:r>
            <a:r>
              <a:rPr lang="en-US" altLang="zh-CN" sz="1600" kern="100" dirty="0" smtClean="0">
                <a:latin typeface="+mn-ea"/>
                <a:cs typeface="+mn-ea"/>
              </a:rPr>
              <a:t>MediaType </a:t>
            </a:r>
            <a:r>
              <a:rPr lang="zh-CN" altLang="en-US" sz="1600" kern="100" dirty="0" smtClean="0">
                <a:latin typeface="+mn-ea"/>
                <a:cs typeface="+mn-ea"/>
              </a:rPr>
              <a:t>的HttpMessageConverter类。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808329" y="3167850"/>
            <a:ext cx="554522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pPr algn="l"/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谢   谢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sym typeface="+mn-ea"/>
              </a:rPr>
              <a:t>   </a:t>
            </a:r>
            <a:r>
              <a:rPr lang="zh-CN" sz="28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家</a:t>
            </a:r>
            <a:r>
              <a:rPr lang="zh-CN" altLang="en-US" sz="2800" dirty="0">
                <a:sym typeface="+mn-ea"/>
              </a:rPr>
              <a:t>！</a:t>
            </a:r>
            <a:endParaRPr lang="zh-CN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协议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44"/>
          <p:cNvSpPr txBox="1"/>
          <p:nvPr/>
        </p:nvSpPr>
        <p:spPr>
          <a:xfrm>
            <a:off x="490220" y="961390"/>
            <a:ext cx="1146175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概念：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1.Content-Type：代表发送端（客户端|服务器）发送的实体数据的数据类型。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2.Accept： 客服端（浏览器）支持的类型，也是希望服务器响应发送回来的的数据类型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说明：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比如：Accept：text/xml（application/json）;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代表客户端希望接受的数据类型是xml（json ）类型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Content-Type代表发送端（客户端|服务器）发送的实体数据的数据类型。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比如：Content-Type：text/html（application/json） 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代表发送端发送的数据格式是html（json）。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二者合起来，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Accept:text/xml；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Content-Type:text/html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即代表希望接受的数据类型是xml格式，本次请求发送的数据的数据格式是html。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请求与响应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62025"/>
            <a:ext cx="114617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请求：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 </a:t>
            </a:r>
            <a:r>
              <a:rPr lang="zh-CN" altLang="en-US" sz="1600" kern="100" dirty="0" smtClean="0">
                <a:latin typeface="+mn-ea"/>
                <a:cs typeface="+mn-ea"/>
              </a:rPr>
              <a:t>请求头（</a:t>
            </a:r>
            <a:r>
              <a:rPr lang="en-US" altLang="zh-CN" sz="1600" kern="100" dirty="0" smtClean="0">
                <a:latin typeface="+mn-ea"/>
                <a:cs typeface="+mn-ea"/>
              </a:rPr>
              <a:t>Headers</a:t>
            </a:r>
            <a:r>
              <a:rPr lang="zh-CN" altLang="en-US" sz="1600" kern="100" dirty="0" smtClean="0">
                <a:latin typeface="+mn-ea"/>
                <a:cs typeface="+mn-ea"/>
              </a:rPr>
              <a:t>）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   </a:t>
            </a:r>
            <a:r>
              <a:rPr sz="1600" kern="100" dirty="0" smtClean="0">
                <a:latin typeface="+mn-ea"/>
                <a:cs typeface="+mn-ea"/>
              </a:rPr>
              <a:t>Accept </a:t>
            </a:r>
            <a:r>
              <a:rPr lang="en-US" sz="1600" kern="100" dirty="0" smtClean="0">
                <a:latin typeface="+mn-ea"/>
                <a:cs typeface="+mn-ea"/>
              </a:rPr>
              <a:t>: </a:t>
            </a:r>
            <a:r>
              <a:rPr sz="1600" kern="100" dirty="0" smtClean="0">
                <a:latin typeface="+mn-ea"/>
                <a:cs typeface="+mn-ea"/>
              </a:rPr>
              <a:t>text/html,application/xhtml+xml,application/xml;q=0.9,*/*;q=0.8</a:t>
            </a:r>
            <a:r>
              <a:rPr lang="zh-CN" altLang="en-US" sz="1600" kern="100" dirty="0" smtClean="0">
                <a:latin typeface="+mn-ea"/>
                <a:cs typeface="+mn-ea"/>
              </a:rPr>
              <a:t>  </a:t>
            </a:r>
            <a:r>
              <a:rPr lang="en-US" altLang="zh-CN" sz="1600" kern="100" dirty="0" smtClean="0">
                <a:latin typeface="+mn-ea"/>
                <a:cs typeface="+mn-ea"/>
              </a:rPr>
              <a:t>// </a:t>
            </a:r>
            <a:r>
              <a:rPr lang="zh-CN" altLang="en-US" sz="1600" kern="100" dirty="0" smtClean="0">
                <a:latin typeface="+mn-ea"/>
                <a:cs typeface="+mn-ea"/>
              </a:rPr>
              <a:t>自描述消息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请求体</a:t>
            </a:r>
            <a:r>
              <a:rPr lang="zh-CN" altLang="en-US" sz="1600" kern="100" dirty="0" smtClean="0">
                <a:latin typeface="+mn-ea"/>
                <a:cs typeface="+mn-ea"/>
              </a:rPr>
              <a:t>（</a:t>
            </a:r>
            <a:r>
              <a:rPr lang="en-US" altLang="zh-CN" sz="1600" kern="100" dirty="0" smtClean="0">
                <a:latin typeface="+mn-ea"/>
                <a:cs typeface="+mn-ea"/>
              </a:rPr>
              <a:t>body</a:t>
            </a:r>
            <a:r>
              <a:rPr lang="zh-CN" altLang="en-US" sz="1600" kern="100" dirty="0" smtClean="0">
                <a:latin typeface="+mn-ea"/>
                <a:cs typeface="+mn-ea"/>
              </a:rPr>
              <a:t>）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     </a:t>
            </a:r>
            <a:r>
              <a:rPr lang="en-US" altLang="zh-CN" sz="1600" kern="100" dirty="0" smtClean="0">
                <a:latin typeface="+mn-ea"/>
                <a:cs typeface="+mn-ea"/>
              </a:rPr>
              <a:t>BODY   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@RequestBody --&gt; org.springframework.web.bind.annotation.RequestBody</a:t>
            </a:r>
            <a:endParaRPr lang="en-US" altLang="zh-CN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@PathVariable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 --&gt;</a:t>
            </a:r>
            <a:endParaRPr lang="en-US" altLang="zh-CN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@RequestParam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@RequestPart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@RequestHeader --&gt;org.springframework.web.bind.annotation.RequestHeader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。。。。。。</a:t>
            </a: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请求与响应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39165"/>
            <a:ext cx="11461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1600" kern="100" dirty="0" smtClean="0">
                <a:latin typeface="+mn-ea"/>
                <a:cs typeface="+mn-ea"/>
                <a:sym typeface="+mn-ea"/>
              </a:rPr>
              <a:t>Accept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:</a:t>
            </a:r>
            <a:r>
              <a:rPr sz="1600" kern="100" dirty="0" smtClean="0">
                <a:latin typeface="+mn-ea"/>
                <a:cs typeface="+mn-ea"/>
                <a:sym typeface="+mn-ea"/>
              </a:rPr>
              <a:t>text/html,application/xhtml+xml,application/xml;q=0.9,*/*;q=0.8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 </a:t>
            </a:r>
            <a:endParaRPr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q</a:t>
            </a:r>
            <a:r>
              <a:rPr lang="zh-CN" altLang="en-US" sz="1600" kern="100" dirty="0" smtClean="0">
                <a:latin typeface="+mn-ea"/>
                <a:cs typeface="+mn-ea"/>
              </a:rPr>
              <a:t>为权重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顺序：</a:t>
            </a:r>
            <a:r>
              <a:rPr sz="1600" kern="100" dirty="0" smtClean="0">
                <a:latin typeface="+mn-ea"/>
                <a:cs typeface="+mn-ea"/>
                <a:sym typeface="+mn-ea"/>
              </a:rPr>
              <a:t>text/html,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-&gt; </a:t>
            </a:r>
            <a:r>
              <a:rPr sz="1600" kern="100" dirty="0" smtClean="0">
                <a:latin typeface="+mn-ea"/>
                <a:cs typeface="+mn-ea"/>
                <a:sym typeface="+mn-ea"/>
              </a:rPr>
              <a:t>application/xhtml+xml </a:t>
            </a:r>
            <a:r>
              <a:rPr lang="en-US" sz="1600" kern="100" dirty="0" smtClean="0">
                <a:latin typeface="+mn-ea"/>
                <a:cs typeface="+mn-ea"/>
                <a:sym typeface="+mn-ea"/>
              </a:rPr>
              <a:t>-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》</a:t>
            </a:r>
            <a:r>
              <a:rPr sz="1600" kern="100" dirty="0" smtClean="0">
                <a:latin typeface="+mn-ea"/>
                <a:cs typeface="+mn-ea"/>
                <a:sym typeface="+mn-ea"/>
              </a:rPr>
              <a:t>application/xml; </a:t>
            </a:r>
            <a:r>
              <a:rPr lang="zh-CN" sz="1600" kern="100" dirty="0" smtClean="0">
                <a:latin typeface="+mn-ea"/>
                <a:cs typeface="+mn-ea"/>
                <a:sym typeface="+mn-ea"/>
              </a:rPr>
              <a:t>权重 </a:t>
            </a:r>
            <a:r>
              <a:rPr lang="en-US" altLang="zh-CN" sz="1600" kern="100" dirty="0" smtClean="0">
                <a:latin typeface="+mn-ea"/>
                <a:cs typeface="+mn-ea"/>
                <a:sym typeface="+mn-ea"/>
              </a:rPr>
              <a:t>0.9 --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》</a:t>
            </a:r>
            <a:r>
              <a:rPr sz="1600" kern="100" dirty="0" smtClean="0">
                <a:latin typeface="+mn-ea"/>
                <a:cs typeface="+mn-ea"/>
                <a:sym typeface="+mn-ea"/>
              </a:rPr>
              <a:t>*/*;q=0.8</a:t>
            </a:r>
            <a:r>
              <a:rPr lang="zh-CN" altLang="en-US" sz="1600" kern="100" dirty="0" smtClean="0">
                <a:latin typeface="+mn-ea"/>
                <a:cs typeface="+mn-ea"/>
                <a:sym typeface="+mn-ea"/>
              </a:rPr>
              <a:t> </a:t>
            </a:r>
            <a:endParaRPr lang="en-US" sz="1600" kern="100" dirty="0" smtClean="0">
              <a:latin typeface="+mn-ea"/>
              <a:cs typeface="+mn-ea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Accept:: </a:t>
            </a:r>
            <a:r>
              <a:rPr lang="zh-CN" altLang="en-US" sz="1600" kern="100" dirty="0" smtClean="0">
                <a:latin typeface="+mn-ea"/>
                <a:cs typeface="+mn-ea"/>
              </a:rPr>
              <a:t>告诉服务器客户端可以处理什么类型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@RestController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public class UserController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@RequestMapping("/users/{id}")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public User user(@PathVariable String id)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User user = new User();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user.setUserId(id);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return user;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Postman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测试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39165"/>
            <a:ext cx="5621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1</a:t>
            </a:r>
            <a:r>
              <a:rPr lang="zh-CN" altLang="en-US" sz="1600" kern="100" dirty="0" smtClean="0">
                <a:latin typeface="+mn-ea"/>
                <a:cs typeface="+mn-ea"/>
              </a:rPr>
              <a:t>、不指定</a:t>
            </a:r>
            <a:r>
              <a:rPr lang="en-US" altLang="zh-CN" sz="1600" kern="100" dirty="0" smtClean="0">
                <a:latin typeface="+mn-ea"/>
                <a:cs typeface="+mn-ea"/>
              </a:rPr>
              <a:t>Accept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1577975"/>
            <a:ext cx="4542790" cy="3123565"/>
          </a:xfrm>
          <a:prstGeom prst="rect">
            <a:avLst/>
          </a:prstGeom>
        </p:spPr>
      </p:pic>
      <p:sp>
        <p:nvSpPr>
          <p:cNvPr id="5" name="TextBox 44"/>
          <p:cNvSpPr txBox="1"/>
          <p:nvPr/>
        </p:nvSpPr>
        <p:spPr>
          <a:xfrm>
            <a:off x="5847080" y="805815"/>
            <a:ext cx="56210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2</a:t>
            </a:r>
            <a:r>
              <a:rPr lang="zh-CN" altLang="en-US" sz="1600" kern="100" dirty="0" smtClean="0">
                <a:latin typeface="+mn-ea"/>
                <a:cs typeface="+mn-ea"/>
              </a:rPr>
              <a:t>、指定</a:t>
            </a:r>
            <a:r>
              <a:rPr lang="en-US" altLang="zh-CN" sz="1600" kern="100" dirty="0" smtClean="0">
                <a:latin typeface="+mn-ea"/>
                <a:cs typeface="+mn-ea"/>
              </a:rPr>
              <a:t>Accept-&gt;application/xml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080" y="1652905"/>
            <a:ext cx="4704715" cy="3552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通过</a:t>
            </a:r>
            <a:r>
              <a:rPr lang="zh-CN" altLang="en-US" kern="100" dirty="0" smtClean="0">
                <a:latin typeface="+mn-ea"/>
                <a:cs typeface="+mn-ea"/>
                <a:sym typeface="+mn-ea"/>
              </a:rPr>
              <a:t>WebMvcConfigurationSupport找原因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62025"/>
            <a:ext cx="1146175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class </a:t>
            </a:r>
            <a:r>
              <a:rPr lang="zh-CN" altLang="en-US" sz="1600" kern="100" dirty="0" smtClean="0">
                <a:latin typeface="+mn-ea"/>
                <a:cs typeface="+mn-ea"/>
              </a:rPr>
              <a:t> org.springframework.web.servlet.config.annotation.WebMvcConfigurationSupport </a:t>
            </a:r>
            <a:r>
              <a:rPr lang="en-US" altLang="zh-CN" sz="1600" kern="100" dirty="0" smtClean="0">
                <a:latin typeface="+mn-ea"/>
                <a:cs typeface="+mn-ea"/>
              </a:rPr>
              <a:t>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 。。。。。。。。</a:t>
            </a: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protected final void addDefaultHttpMessageConverters(List&lt;HttpMessageConverter&lt;?&gt;&gt; messageConverters)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StringHttpMessageConverter stringHttpMessageConverter = new StringHttpMessageConverter();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stringHttpMessageConverter.setWriteAcceptCharset(false);  // see SPR-7316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messageConverters.add(new ByteArrayHttpMessageConverter());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messageConverters.add(stringHttpMessageConverter);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messageConverters.add(new ResourceHttpMessageConverter());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messageConverters.add(new ResourceRegionHttpMessageConverter());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messageConverters.add(new SourceHttpMessageConverter&lt;&gt;());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messageConverters.add(new AllEncompassingFormHttpMessageConverter());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</a:t>
            </a:r>
            <a:r>
              <a:rPr lang="zh-CN" altLang="en-US" sz="1600" kern="100" dirty="0" smtClean="0">
                <a:latin typeface="+mn-ea"/>
                <a:cs typeface="+mn-ea"/>
              </a:rPr>
              <a:t>。。。。。。。。。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通过</a:t>
            </a:r>
            <a:r>
              <a:rPr lang="zh-CN" altLang="en-US" kern="100" dirty="0" smtClean="0">
                <a:latin typeface="+mn-ea"/>
                <a:cs typeface="+mn-ea"/>
                <a:sym typeface="+mn-ea"/>
              </a:rPr>
              <a:t>WebMvcConfigurationSupport找原因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62025"/>
            <a:ext cx="114617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solidFill>
                  <a:srgbClr val="FF0000"/>
                </a:solidFill>
                <a:latin typeface="+mn-ea"/>
                <a:cs typeface="+mn-ea"/>
              </a:rPr>
              <a:t>// jackson2XmlPresent =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+mn-ea"/>
                <a:cs typeface="+mn-ea"/>
              </a:rPr>
              <a:t>ClassUtils.isPresent("com.fasterxml.jackson.dataformat.xml.XmlMapper"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if (jackson2XmlPresent)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	Jackson2ObjectMapperBuilder builder = Jackson2ObjectMapperBuilder.xml();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	if (this.applicationContext != null)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		builder.applicationContext(this.applicationContext);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	messageConverters.add(new MappingJackson2XmlHttpMessageConverter(builder.build()));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else if (jaxb2Present) {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	messageConverters.add(new Jaxb2RootElementHttpMessageConverter());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		}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1600" kern="100" dirty="0" smtClean="0">
                <a:latin typeface="+mn-ea"/>
                <a:cs typeface="+mn-ea"/>
              </a:rPr>
              <a:t>。。。。。。。。。。。。。		</a:t>
            </a:r>
            <a:endParaRPr lang="zh-CN" altLang="en-US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83D58-648D-4475-BEF8-624F48514A30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89996" y="437726"/>
            <a:ext cx="74261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rPr>
              <a:t>通过</a:t>
            </a:r>
            <a:r>
              <a:rPr lang="zh-CN" altLang="en-US" kern="100" dirty="0" smtClean="0">
                <a:latin typeface="+mn-ea"/>
                <a:cs typeface="+mn-ea"/>
                <a:sym typeface="+mn-ea"/>
              </a:rPr>
              <a:t>WebMvcConfigurationSupport找原因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0220" y="962025"/>
            <a:ext cx="1146175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public class WebMvcConfigurationSupport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// </a:t>
            </a:r>
            <a:r>
              <a:rPr lang="zh-CN" altLang="en-US" sz="1600" kern="100" dirty="0" smtClean="0">
                <a:latin typeface="+mn-ea"/>
                <a:cs typeface="+mn-ea"/>
              </a:rPr>
              <a:t>默认媒体类型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protected Map&lt;String, MediaType&gt; getDefaultMediaTypes()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Map&lt;String, MediaType&gt; map = new HashMap&lt;&gt;(4);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if (jaxb2Present || jackson2XmlPresent)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	map.put("xml", MediaType.APPLICATION_XML);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if (jackson2Present || gsonPresent || jsonbPresent) {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	map.put("json", MediaType.APPLICATION_JSON);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}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.......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	return map;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	}	</a:t>
            </a:r>
            <a:endParaRPr lang="en-US" altLang="zh-CN" sz="1600" kern="100" dirty="0" smtClean="0">
              <a:latin typeface="+mn-ea"/>
              <a:cs typeface="+mn-ea"/>
            </a:endParaRPr>
          </a:p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600" kern="100" dirty="0" smtClean="0">
                <a:latin typeface="+mn-ea"/>
                <a:cs typeface="+mn-ea"/>
              </a:rPr>
              <a:t>}</a:t>
            </a:r>
            <a:endParaRPr lang="en-US" altLang="zh-CN" sz="1600" kern="100" dirty="0" smtClean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14年年终总结">
      <a:majorFont>
        <a:latin typeface="Copperplate Gothic Bold"/>
        <a:ea typeface="微软雅黑"/>
        <a:cs typeface=""/>
      </a:majorFont>
      <a:minorFont>
        <a:latin typeface="Copperplate Gothic Bold"/>
        <a:ea typeface="微软雅黑"/>
        <a:cs typeface="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7434</Words>
  <Application>WPS 演示</Application>
  <PresentationFormat>宽屏</PresentationFormat>
  <Paragraphs>361</Paragraphs>
  <Slides>23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黑体</vt:lpstr>
      <vt:lpstr>Copperplate Gothic Bold</vt:lpstr>
      <vt:lpstr>微软雅黑</vt:lpstr>
      <vt:lpstr>Arial Unicode MS</vt:lpstr>
      <vt:lpstr>Calibri</vt:lpstr>
      <vt:lpstr>幼圆</vt:lpstr>
      <vt:lpstr>Times New Roman</vt:lpstr>
      <vt:lpstr>Wingdings</vt:lpstr>
      <vt:lpstr>1_Office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多吉</dc:creator>
  <cp:lastModifiedBy>芝麻</cp:lastModifiedBy>
  <cp:revision>1944</cp:revision>
  <dcterms:created xsi:type="dcterms:W3CDTF">2014-01-11T15:22:00Z</dcterms:created>
  <dcterms:modified xsi:type="dcterms:W3CDTF">2018-09-14T00:58:57Z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