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3" r:id="rId2"/>
  </p:sldMasterIdLst>
  <p:notesMasterIdLst>
    <p:notesMasterId r:id="rId27"/>
  </p:notesMasterIdLst>
  <p:sldIdLst>
    <p:sldId id="257" r:id="rId3"/>
    <p:sldId id="561" r:id="rId4"/>
    <p:sldId id="569" r:id="rId5"/>
    <p:sldId id="758" r:id="rId6"/>
    <p:sldId id="759" r:id="rId7"/>
    <p:sldId id="761" r:id="rId8"/>
    <p:sldId id="760" r:id="rId9"/>
    <p:sldId id="762" r:id="rId10"/>
    <p:sldId id="763" r:id="rId11"/>
    <p:sldId id="765" r:id="rId12"/>
    <p:sldId id="764" r:id="rId13"/>
    <p:sldId id="766" r:id="rId14"/>
    <p:sldId id="768" r:id="rId15"/>
    <p:sldId id="756" r:id="rId16"/>
    <p:sldId id="769" r:id="rId17"/>
    <p:sldId id="780" r:id="rId18"/>
    <p:sldId id="771" r:id="rId19"/>
    <p:sldId id="772" r:id="rId20"/>
    <p:sldId id="773" r:id="rId21"/>
    <p:sldId id="774" r:id="rId22"/>
    <p:sldId id="770" r:id="rId23"/>
    <p:sldId id="775" r:id="rId24"/>
    <p:sldId id="779" r:id="rId25"/>
    <p:sldId id="60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3870">
          <p15:clr>
            <a:srgbClr val="A4A3A4"/>
          </p15:clr>
        </p15:guide>
        <p15:guide id="3" orient="horz" pos="1340">
          <p15:clr>
            <a:srgbClr val="A4A3A4"/>
          </p15:clr>
        </p15:guide>
        <p15:guide id="4" orient="horz" pos="3783">
          <p15:clr>
            <a:srgbClr val="A4A3A4"/>
          </p15:clr>
        </p15:guide>
        <p15:guide id="5" orient="horz" pos="3104">
          <p15:clr>
            <a:srgbClr val="A4A3A4"/>
          </p15:clr>
        </p15:guide>
        <p15:guide id="6" pos="897">
          <p15:clr>
            <a:srgbClr val="A4A3A4"/>
          </p15:clr>
        </p15:guide>
        <p15:guide id="7" pos="7680">
          <p15:clr>
            <a:srgbClr val="A4A3A4"/>
          </p15:clr>
        </p15:guide>
        <p15:guide id="8" pos="7015">
          <p15:clr>
            <a:srgbClr val="A4A3A4"/>
          </p15:clr>
        </p15:guide>
        <p15:guide id="9" pos="1255">
          <p15:clr>
            <a:srgbClr val="A4A3A4"/>
          </p15:clr>
        </p15:guide>
        <p15:guide id="10" pos="6385">
          <p15:clr>
            <a:srgbClr val="A4A3A4"/>
          </p15:clr>
        </p15:guide>
        <p15:guide id="11" orient="horz" pos="2736">
          <p15:clr>
            <a:srgbClr val="A4A3A4"/>
          </p15:clr>
        </p15:guide>
        <p15:guide id="12" orient="horz" pos="32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中信信息" initials="hy" lastIdx="0" clrIdx="0"/>
  <p:cmAuthor id="1" name="Windows 用户" initials="W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6F3"/>
    <a:srgbClr val="254061"/>
    <a:srgbClr val="E9EDF4"/>
    <a:srgbClr val="4F81BD"/>
    <a:srgbClr val="00CC00"/>
    <a:srgbClr val="28A9D6"/>
    <a:srgbClr val="6AC3E2"/>
    <a:srgbClr val="852AA1"/>
    <a:srgbClr val="7FCCE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82353" autoAdjust="0"/>
  </p:normalViewPr>
  <p:slideViewPr>
    <p:cSldViewPr snapToGrid="0" showGuides="1">
      <p:cViewPr varScale="1">
        <p:scale>
          <a:sx n="72" d="100"/>
          <a:sy n="72" d="100"/>
        </p:scale>
        <p:origin x="946" y="58"/>
      </p:cViewPr>
      <p:guideLst>
        <p:guide orient="horz" pos="391"/>
        <p:guide pos="3870"/>
        <p:guide orient="horz" pos="1340"/>
        <p:guide orient="horz" pos="3783"/>
        <p:guide orient="horz" pos="3104"/>
        <p:guide pos="897"/>
        <p:guide pos="7680"/>
        <p:guide pos="7015"/>
        <p:guide pos="1255"/>
        <p:guide pos="6385"/>
        <p:guide orient="horz" pos="2736"/>
        <p:guide orient="horz" pos="32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466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第一部分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过渡页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第四部分</a:t>
            </a: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2019/4/28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2616992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524510" y="2936240"/>
            <a:ext cx="11000105" cy="768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JDK1.8</a:t>
            </a:r>
            <a:r>
              <a:rPr lang="zh-CN" altLang="en-US" sz="44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新特性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4795475"/>
            <a:ext cx="12192000" cy="34621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4867120"/>
            <a:ext cx="12192000" cy="66733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4928494"/>
            <a:ext cx="12192000" cy="84682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0"/>
          <p:cNvSpPr txBox="1"/>
          <p:nvPr/>
        </p:nvSpPr>
        <p:spPr>
          <a:xfrm>
            <a:off x="4119640" y="5132091"/>
            <a:ext cx="41611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赵爱清</a:t>
            </a:r>
          </a:p>
        </p:txBody>
      </p:sp>
      <p:sp>
        <p:nvSpPr>
          <p:cNvPr id="3" name="文本框 60"/>
          <p:cNvSpPr txBox="1"/>
          <p:nvPr/>
        </p:nvSpPr>
        <p:spPr>
          <a:xfrm>
            <a:off x="4119640" y="5714386"/>
            <a:ext cx="41611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JAVA 1.8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提供的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函数接口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1496695"/>
            <a:ext cx="11458575" cy="444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4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、方法引用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方法引用分为三种，方法引用通过一对双冒号:: 来表示，方法引用是一种函数式接口的另一种书写方式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kern="100" dirty="0" smtClean="0">
                <a:latin typeface="+mn-ea"/>
                <a:cs typeface="+mn-ea"/>
              </a:rPr>
              <a:t>静态方法引用，通过类名::静态方法名， 如 Integer::parseInt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kern="100" dirty="0" smtClean="0">
                <a:latin typeface="+mn-ea"/>
                <a:cs typeface="+mn-ea"/>
              </a:rPr>
              <a:t>实例方法引用，通过实例对象::实例方法，如 str::substring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kern="100" dirty="0" smtClean="0">
                <a:latin typeface="+mn-ea"/>
                <a:cs typeface="+mn-ea"/>
              </a:rPr>
              <a:t>构造方法引用，通过类名::new， 如 User::new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kern="100" dirty="0" smtClean="0">
                <a:latin typeface="+mn-ea"/>
                <a:cs typeface="+mn-ea"/>
              </a:rPr>
              <a:t>类变量引用</a:t>
            </a:r>
            <a:r>
              <a:rPr lang="en-US" altLang="zh-CN" sz="1600" kern="100" dirty="0" smtClean="0">
                <a:latin typeface="+mn-ea"/>
                <a:cs typeface="+mn-ea"/>
              </a:rPr>
              <a:t>,</a:t>
            </a:r>
            <a:r>
              <a:rPr lang="zh-CN" altLang="en-US" sz="1600" kern="100" dirty="0" smtClean="0">
                <a:latin typeface="+mn-ea"/>
                <a:cs typeface="+mn-ea"/>
              </a:rPr>
              <a:t>通过类名</a:t>
            </a:r>
            <a:r>
              <a:rPr lang="en-US" altLang="zh-CN" sz="1600" kern="100" dirty="0" smtClean="0">
                <a:latin typeface="+mn-ea"/>
                <a:cs typeface="+mn-ea"/>
              </a:rPr>
              <a:t>::</a:t>
            </a:r>
            <a:r>
              <a:rPr lang="zh-CN" altLang="en-US" sz="1600" kern="100" dirty="0" smtClean="0">
                <a:latin typeface="+mn-ea"/>
                <a:cs typeface="+mn-ea"/>
              </a:rPr>
              <a:t>方法名，如</a:t>
            </a:r>
            <a:r>
              <a:rPr lang="en-US" altLang="zh-CN" sz="1600" kern="100" dirty="0" smtClean="0">
                <a:latin typeface="+mn-ea"/>
                <a:cs typeface="+mn-ea"/>
              </a:rPr>
              <a:t>String::toUpperCase() // </a:t>
            </a:r>
            <a:r>
              <a:rPr lang="zh-CN" altLang="en-US" sz="1600" kern="100" dirty="0" smtClean="0">
                <a:latin typeface="+mn-ea"/>
                <a:cs typeface="+mn-ea"/>
              </a:rPr>
              <a:t>必须要类实例传入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3519170"/>
            <a:ext cx="8686800" cy="2266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4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、方法引用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491615"/>
            <a:ext cx="11639550" cy="555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4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、方法引用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600075"/>
            <a:ext cx="11287125" cy="565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13</a:t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一、Lambda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Stream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8209" y="416290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三、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Optional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Java 8 API添加了一个新的抽象称为流Stream，可以让你以一种声明的方式处理数据。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Stream API可以极大提高Java程序员的生产力，让程序员写出高效率、干净、简洁的代码。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这种风格将要处理的元素集合看作一种流， 流在管道中传输， 并且可以在管道的节点上进行处理， 比如筛选， 排序，聚合等。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什么是 Stream？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Stream（流）是一个来自数据源的元素队列并支持聚合操作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kern="100" dirty="0" smtClean="0">
                <a:latin typeface="+mn-ea"/>
                <a:cs typeface="+mn-ea"/>
              </a:rPr>
              <a:t>元素是特定类型的对象，形成一个队列。 Java中的Stream并不会存储元素，而是按需计算。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kern="100" dirty="0" smtClean="0">
                <a:latin typeface="+mn-ea"/>
                <a:cs typeface="+mn-ea"/>
              </a:rPr>
              <a:t>数据源 流的来源。 可以是集合，数组，I/O channel， 产生器generator 等。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kern="100" dirty="0" smtClean="0">
                <a:latin typeface="+mn-ea"/>
                <a:cs typeface="+mn-ea"/>
              </a:rPr>
              <a:t>聚合操作 类似SQL语句一样的操作， 比如filter, map, reduce, find, match, sorted等。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0613" y="1369966"/>
            <a:ext cx="109444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流的操作类型分为两种：</a:t>
            </a:r>
          </a:p>
          <a:p>
            <a:endParaRPr lang="zh-CN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Intermediate</a:t>
            </a:r>
            <a:r>
              <a:rPr lang="zh-CN" altLang="en-US" sz="1600" dirty="0">
                <a:latin typeface="+mn-ea"/>
              </a:rPr>
              <a:t>：一个流可以后面跟随零个或多个 </a:t>
            </a:r>
            <a:r>
              <a:rPr lang="en-US" altLang="zh-CN" sz="1600" dirty="0">
                <a:latin typeface="+mn-ea"/>
              </a:rPr>
              <a:t>intermediate </a:t>
            </a:r>
            <a:r>
              <a:rPr lang="zh-CN" altLang="en-US" sz="1600" dirty="0">
                <a:latin typeface="+mn-ea"/>
              </a:rPr>
              <a:t>操作。其目的主要是打开流，做出某种程度的数据映射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过滤，然后返回一个新的流，交给下一个操作使用。这类操作都是惰性化的（</a:t>
            </a:r>
            <a:r>
              <a:rPr lang="en-US" altLang="zh-CN" sz="1600" dirty="0">
                <a:latin typeface="+mn-ea"/>
              </a:rPr>
              <a:t>lazy</a:t>
            </a:r>
            <a:r>
              <a:rPr lang="zh-CN" altLang="en-US" sz="1600" dirty="0">
                <a:latin typeface="+mn-ea"/>
              </a:rPr>
              <a:t>），就是说，仅仅调用到这类方法，并没有真正开始流的遍历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Terminal</a:t>
            </a:r>
            <a:r>
              <a:rPr lang="zh-CN" altLang="en-US" sz="1600" dirty="0">
                <a:latin typeface="+mn-ea"/>
              </a:rPr>
              <a:t>：一个流只能有一个 </a:t>
            </a:r>
            <a:r>
              <a:rPr lang="en-US" altLang="zh-CN" sz="1600" dirty="0">
                <a:latin typeface="+mn-ea"/>
              </a:rPr>
              <a:t>terminal </a:t>
            </a:r>
            <a:r>
              <a:rPr lang="zh-CN" altLang="en-US" sz="1600" dirty="0">
                <a:latin typeface="+mn-ea"/>
              </a:rPr>
              <a:t>操作，当这个操作执行后，流就被使用“光”了，无法再被操作。所以这必定是流的最后一个操作。</a:t>
            </a:r>
            <a:r>
              <a:rPr lang="en-US" altLang="zh-CN" sz="1600" dirty="0">
                <a:latin typeface="+mn-ea"/>
              </a:rPr>
              <a:t>Terminal </a:t>
            </a:r>
            <a:r>
              <a:rPr lang="zh-CN" altLang="en-US" sz="1600" dirty="0">
                <a:latin typeface="+mn-ea"/>
              </a:rPr>
              <a:t>操作的执行，才会真正开始流的遍历，并且会生成一个结果，或者一个 </a:t>
            </a:r>
            <a:r>
              <a:rPr lang="en-US" altLang="zh-CN" sz="1600" dirty="0">
                <a:latin typeface="+mn-ea"/>
              </a:rPr>
              <a:t>side effect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570613" y="3820533"/>
            <a:ext cx="106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Intermediate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map 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mapToInt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flatMap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等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filter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distinct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sorted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peek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limit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skip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parallel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sequential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smtClean="0">
                <a:latin typeface="+mn-ea"/>
              </a:rPr>
              <a:t>unordered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Terminal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err="1" smtClean="0">
                <a:latin typeface="+mn-ea"/>
              </a:rPr>
              <a:t>forEach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forEachOrdered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toArray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reduce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collect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min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max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count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anyMatch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allMatch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noneMatch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findFirst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findAny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iterator</a:t>
            </a: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Short-circuiting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err="1" smtClean="0">
                <a:latin typeface="+mn-ea"/>
              </a:rPr>
              <a:t>anyMatch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allMatch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noneMatch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findFirst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 err="1">
                <a:latin typeface="+mn-ea"/>
              </a:rPr>
              <a:t>findAny</a:t>
            </a:r>
            <a:r>
              <a:rPr lang="zh-CN" altLang="en-US" sz="1600" dirty="0">
                <a:latin typeface="+mn-ea"/>
              </a:rPr>
              <a:t>、 </a:t>
            </a:r>
            <a:r>
              <a:rPr lang="en-US" altLang="zh-CN" sz="1600" dirty="0">
                <a:latin typeface="+mn-ea"/>
              </a:rPr>
              <a:t>limit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5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创建</a:t>
            </a:r>
            <a:r>
              <a:rPr lang="en-US" altLang="zh-CN" sz="1600" kern="100" dirty="0" smtClean="0">
                <a:latin typeface="+mn-ea"/>
                <a:cs typeface="+mn-ea"/>
              </a:rPr>
              <a:t>stream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490980"/>
            <a:ext cx="11334750" cy="449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stream </a:t>
            </a:r>
            <a:r>
              <a:rPr lang="zh-CN" altLang="en-US" sz="1600" kern="100" dirty="0" smtClean="0">
                <a:latin typeface="+mn-ea"/>
                <a:cs typeface="+mn-ea"/>
              </a:rPr>
              <a:t>的</a:t>
            </a:r>
            <a:r>
              <a:rPr lang="en-US" altLang="zh-CN" sz="1600" kern="100" dirty="0" smtClean="0">
                <a:latin typeface="+mn-ea"/>
                <a:cs typeface="+mn-ea"/>
              </a:rPr>
              <a:t>filter 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1576070"/>
            <a:ext cx="11287125" cy="370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stream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的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map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1131570"/>
            <a:ext cx="11506200" cy="548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</a:t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一、Lambda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Stream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8209" y="416290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三、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Optional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stream </a:t>
            </a:r>
            <a:r>
              <a:rPr lang="zh-CN" altLang="en-US" sz="1600" kern="100" dirty="0" smtClean="0">
                <a:latin typeface="+mn-ea"/>
                <a:cs typeface="+mn-ea"/>
              </a:rPr>
              <a:t>的</a:t>
            </a:r>
            <a:r>
              <a:rPr lang="en-US" altLang="zh-CN" sz="1600" kern="100" dirty="0" smtClean="0">
                <a:latin typeface="+mn-ea"/>
                <a:cs typeface="+mn-ea"/>
              </a:rPr>
              <a:t>match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974725"/>
            <a:ext cx="11058525" cy="567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20</a:t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一、Lambda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二、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Stream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8209" y="416290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三、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Optional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kern="100" dirty="0" smtClean="0">
                <a:latin typeface="+mn-ea"/>
                <a:cs typeface="+mn-ea"/>
              </a:rPr>
              <a:t>Optional 类是一个可以为null的容器对象。如果值存在则isPresent()方法会返回true，调用get()方法会返回该对象。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kern="100" dirty="0" smtClean="0">
                <a:latin typeface="+mn-ea"/>
                <a:cs typeface="+mn-ea"/>
              </a:rPr>
              <a:t>Optional 是个容器：它可以保存类型T的值，或者仅仅保存null。Optional提供很多有用的方法，这样我们就不用显式进行空值检测。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kern="100" dirty="0" smtClean="0">
                <a:latin typeface="+mn-ea"/>
                <a:cs typeface="+mn-ea"/>
              </a:rPr>
              <a:t>Optional 类的引入很好的解决空指针异常。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2444750"/>
            <a:ext cx="8810625" cy="364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808329" y="316785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谢   谢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   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   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家</a:t>
            </a:r>
            <a:r>
              <a:rPr lang="zh-CN" altLang="en-US" sz="2800" dirty="0">
                <a:sym typeface="+mn-ea"/>
              </a:rPr>
              <a:t>！</a:t>
            </a:r>
            <a:endParaRPr lang="zh-CN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kern="100" dirty="0" smtClean="0">
                <a:latin typeface="+mn-ea"/>
                <a:cs typeface="+mn-ea"/>
              </a:rPr>
              <a:t>Java8 添加了一个新的特性Function，顾名思义这一定是一个函数式的操作。。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注：@FunctionalInterface的接口只能有抽象一个方法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790065"/>
            <a:ext cx="7953375" cy="1343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921635"/>
            <a:ext cx="8239125" cy="320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1337945"/>
            <a:ext cx="9020175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lambda</a:t>
            </a:r>
            <a:r>
              <a:rPr lang="zh-CN" altLang="en-US" sz="1600" kern="100" dirty="0" smtClean="0">
                <a:latin typeface="+mn-ea"/>
                <a:cs typeface="+mn-ea"/>
              </a:rPr>
              <a:t>的语法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kern="100" dirty="0" smtClean="0">
                <a:latin typeface="+mn-ea"/>
                <a:cs typeface="+mn-ea"/>
              </a:rPr>
              <a:t>expression = (variable) -&gt; action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 kern="100" dirty="0" smtClean="0">
                <a:latin typeface="+mn-ea"/>
                <a:cs typeface="+mn-ea"/>
              </a:rPr>
              <a:t>variable: 这是一个变量,一个占位符。像x,y,z,可以是多个变量。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 kern="100" dirty="0" smtClean="0">
                <a:latin typeface="+mn-ea"/>
                <a:cs typeface="+mn-ea"/>
              </a:rPr>
              <a:t>action: 这里我称它为action, 这是我们实现的代码逻辑部分,它可以是一行代码也可以是一个代码片段</a:t>
            </a:r>
            <a:r>
              <a:rPr lang="zh-CN" sz="1600" kern="100" dirty="0" smtClean="0">
                <a:latin typeface="+mn-ea"/>
                <a:cs typeface="+mn-ea"/>
              </a:rPr>
              <a:t>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sz="1600" kern="100" dirty="0" smtClean="0">
                <a:latin typeface="+mn-ea"/>
                <a:cs typeface="+mn-ea"/>
              </a:rPr>
              <a:t>lambda表达式的格式：参数、箭头、以及动作实现，当一个动作实现无法用一行代码完成，可以编写 一段代码用{}包裹起来。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sz="1600" kern="100" dirty="0" smtClean="0">
                <a:latin typeface="+mn-ea"/>
                <a:cs typeface="+mn-ea"/>
              </a:rPr>
              <a:t>例如：</a:t>
            </a:r>
            <a:endParaRPr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GreetingService service1 = (message) -&gt; System.out.println("sayMessage "+message);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2</a:t>
            </a:r>
            <a:r>
              <a:rPr lang="zh-CN" altLang="en-US" sz="1600" kern="100" dirty="0" smtClean="0">
                <a:latin typeface="+mn-ea"/>
                <a:cs typeface="+mn-ea"/>
              </a:rPr>
              <a:t>、如何使用</a:t>
            </a:r>
            <a:r>
              <a:rPr lang="en-US" altLang="zh-CN" sz="1600" kern="100" dirty="0" smtClean="0">
                <a:latin typeface="+mn-ea"/>
                <a:cs typeface="+mn-ea"/>
              </a:rPr>
              <a:t>lambda</a:t>
            </a:r>
            <a:r>
              <a:rPr lang="zh-CN" altLang="en-US" sz="1600" kern="100" dirty="0" smtClean="0">
                <a:latin typeface="+mn-ea"/>
                <a:cs typeface="+mn-ea"/>
              </a:rPr>
              <a:t>表达示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（</a:t>
            </a:r>
            <a:r>
              <a:rPr lang="en-US" altLang="zh-CN" sz="1600" kern="100" dirty="0" smtClean="0">
                <a:latin typeface="+mn-ea"/>
                <a:cs typeface="+mn-ea"/>
              </a:rPr>
              <a:t>int x,int y</a:t>
            </a:r>
            <a:r>
              <a:rPr lang="zh-CN" altLang="en-US" sz="1600" kern="100" dirty="0" smtClean="0">
                <a:latin typeface="+mn-ea"/>
                <a:cs typeface="+mn-ea"/>
              </a:rPr>
              <a:t>）</a:t>
            </a:r>
            <a:r>
              <a:rPr lang="en-US" altLang="zh-CN" sz="1600" kern="100" dirty="0" smtClean="0">
                <a:latin typeface="+mn-ea"/>
                <a:cs typeface="+mn-ea"/>
              </a:rPr>
              <a:t>-&gt; x + y;      //int add(int x,int y);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 (String str) -&gt; null == str;  // boolean isNull(String str);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</a:t>
            </a:r>
            <a:r>
              <a:rPr lang="en-US" altLang="zh-CN" sz="1600" kern="100" dirty="0" smtClean="0">
                <a:latin typeface="+mn-ea"/>
                <a:cs typeface="+mn-ea"/>
              </a:rPr>
              <a:t>() -&gt; 100;    // int getInt();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</a:t>
            </a:r>
            <a:r>
              <a:rPr lang="en-US" altLang="zh-CN" sz="1600" kern="100" dirty="0" smtClean="0">
                <a:latin typeface="+mn-ea"/>
                <a:cs typeface="+mn-ea"/>
              </a:rPr>
              <a:t>(int x,int y) -&gt; {return x + y }; 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 //int add(int x,int y);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974725"/>
            <a:ext cx="9086850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3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Funcational interface 函数接口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函数接口是只有一个抽象方法的接口，用作Lambda表达式的类型。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如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Runnable,Callable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1734185"/>
            <a:ext cx="8867775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JAVA 1.8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提供的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函数接口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Predicate&lt;T&gt;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 boolean test(T t); 接受一个输入参数，返回一个布尔值结果。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Function&lt;T, R&gt;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R apply(T t);接受一个输入参数，返回一个结果。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Consumer&lt;T&gt;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void accept(T t); 代表了接受一个输入参数并且无返回的操作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 kern="100" dirty="0" smtClean="0">
                <a:latin typeface="+mn-ea"/>
                <a:cs typeface="+mn-ea"/>
              </a:rPr>
              <a:t>Supplier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&lt;T&gt;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T get(); 无参数，返回一个结果。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</a:p>
        </p:txBody>
      </p:sp>
      <p:sp>
        <p:nvSpPr>
          <p:cNvPr id="3" name="TextBox 44"/>
          <p:cNvSpPr txBox="1"/>
          <p:nvPr/>
        </p:nvSpPr>
        <p:spPr>
          <a:xfrm>
            <a:off x="490220" y="974725"/>
            <a:ext cx="11461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JAVA 1.8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提供的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函数接口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1524635"/>
            <a:ext cx="8972550" cy="352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900</Words>
  <Application>Microsoft Office PowerPoint</Application>
  <PresentationFormat>宽屏</PresentationFormat>
  <Paragraphs>178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宋体</vt:lpstr>
      <vt:lpstr>微软雅黑</vt:lpstr>
      <vt:lpstr>Arial</vt:lpstr>
      <vt:lpstr>Calibri</vt:lpstr>
      <vt:lpstr>Copperplate Gothic Bold</vt:lpstr>
      <vt:lpstr>Wingdings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DBC-PC</cp:lastModifiedBy>
  <cp:revision>2252</cp:revision>
  <dcterms:created xsi:type="dcterms:W3CDTF">2014-01-11T15:22:00Z</dcterms:created>
  <dcterms:modified xsi:type="dcterms:W3CDTF">2019-04-28T07:38:10Z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2052-11.1.0.8597</vt:lpwstr>
  </property>
</Properties>
</file>