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89" r:id="rId5"/>
    <p:sldId id="290" r:id="rId6"/>
    <p:sldId id="291" r:id="rId7"/>
    <p:sldId id="314" r:id="rId8"/>
    <p:sldId id="343" r:id="rId9"/>
    <p:sldId id="317" r:id="rId10"/>
    <p:sldId id="316" r:id="rId11"/>
    <p:sldId id="344" r:id="rId12"/>
    <p:sldId id="345" r:id="rId13"/>
    <p:sldId id="346" r:id="rId14"/>
    <p:sldId id="293" r:id="rId15"/>
    <p:sldId id="309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10" r:id="rId27"/>
    <p:sldId id="311" r:id="rId28"/>
    <p:sldId id="357" r:id="rId29"/>
  </p:sldIdLst>
  <p:sldSz cx="12195175" cy="6858000"/>
  <p:notesSz cx="6858000" cy="9144000"/>
  <p:embeddedFontLst>
    <p:embeddedFont>
      <p:font typeface="张海山锐线体简" panose="02000000000000000000" pitchFamily="2" charset="-122"/>
      <p:regular r:id="rId33"/>
    </p:embeddedFont>
    <p:embeddedFont>
      <p:font typeface="张海山草泥马体" panose="02000000000000000000" pitchFamily="2" charset="-122"/>
      <p:regular r:id="rId34"/>
    </p:embeddedFont>
    <p:embeddedFont>
      <p:font typeface="Calibri" panose="020F0502020204030204" charset="0"/>
      <p:regular r:id="rId35"/>
      <p:bold r:id="rId36"/>
      <p:italic r:id="rId37"/>
      <p:boldItalic r:id="rId3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3F6FB7"/>
    <a:srgbClr val="B28A35"/>
    <a:srgbClr val="E4C874"/>
    <a:srgbClr val="F7F7F7"/>
    <a:srgbClr val="D6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9" autoAdjust="0"/>
    <p:restoredTop sz="94660"/>
  </p:normalViewPr>
  <p:slideViewPr>
    <p:cSldViewPr showGuides="1">
      <p:cViewPr varScale="1">
        <p:scale>
          <a:sx n="89" d="100"/>
          <a:sy n="89" d="100"/>
        </p:scale>
        <p:origin x="-900" y="-108"/>
      </p:cViewPr>
      <p:guideLst>
        <p:guide orient="horz" pos="2086"/>
        <p:guide pos="70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39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font" Target="fonts/font6.fntdata"/><Relationship Id="rId37" Type="http://schemas.openxmlformats.org/officeDocument/2006/relationships/font" Target="fonts/font5.fntdata"/><Relationship Id="rId36" Type="http://schemas.openxmlformats.org/officeDocument/2006/relationships/font" Target="fonts/font4.fntdata"/><Relationship Id="rId35" Type="http://schemas.openxmlformats.org/officeDocument/2006/relationships/font" Target="fonts/font3.fntdata"/><Relationship Id="rId34" Type="http://schemas.openxmlformats.org/officeDocument/2006/relationships/font" Target="fonts/font2.fntdata"/><Relationship Id="rId33" Type="http://schemas.openxmlformats.org/officeDocument/2006/relationships/font" Target="fonts/font1.fntdata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01A41-A85B-4BA3-A58B-5DF29B5ACF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88F8D-94BC-43CD-A0DF-0660451385C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5175" cy="6858000"/>
          </a:xfrm>
          <a:prstGeom prst="rect">
            <a:avLst/>
          </a:prstGeom>
          <a:solidFill>
            <a:srgbClr val="111111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7409" y="516467"/>
            <a:ext cx="7520358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3673" y="985788"/>
            <a:ext cx="5487829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  <a:endParaRPr lang="en-US" dirty="0" smtClean="0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16200000" flipH="1">
            <a:off x="11734249" y="6331838"/>
            <a:ext cx="384047" cy="53780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5479" y="6408717"/>
            <a:ext cx="508134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FC8A9CF0-91C9-42F9-83C2-B72FF9A18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A7F1AA27-B7A4-475F-8430-0E6442A33C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FC8A9CF0-91C9-42F9-83C2-B72FF9A18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A7F1AA27-B7A4-475F-8430-0E6442A33C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FC8A9CF0-91C9-42F9-83C2-B72FF9A18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A7F1AA27-B7A4-475F-8430-0E6442A33C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FC8A9CF0-91C9-42F9-83C2-B72FF9A18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A7F1AA27-B7A4-475F-8430-0E6442A33C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FC8A9CF0-91C9-42F9-83C2-B72FF9A18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A7F1AA27-B7A4-475F-8430-0E6442A33C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FC8A9CF0-91C9-42F9-83C2-B72FF9A18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A7F1AA27-B7A4-475F-8430-0E6442A33C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FC8A9CF0-91C9-42F9-83C2-B72FF9A18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A7F1AA27-B7A4-475F-8430-0E6442A33C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7409" y="516467"/>
            <a:ext cx="7520358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3673" y="985788"/>
            <a:ext cx="5487829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  <a:endParaRPr lang="en-US" dirty="0" smtClean="0"/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 flipH="1">
            <a:off x="11734249" y="6331838"/>
            <a:ext cx="384047" cy="53780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5479" y="6408717"/>
            <a:ext cx="508134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mb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.png"/><Relationship Id="rId3" Type="http://schemas.microsoft.com/office/2007/relationships/media" Target="../media/media1.mp3"/><Relationship Id="rId2" Type="http://schemas.openxmlformats.org/officeDocument/2006/relationships/audio" Target="../media/media1.mp3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X-Ray Dog - Just Breath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96987" y="-1035496"/>
            <a:ext cx="609600" cy="6096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5175" cy="6858000"/>
          </a:xfrm>
          <a:prstGeom prst="rect">
            <a:avLst/>
          </a:prstGeom>
          <a:solidFill>
            <a:srgbClr val="11111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14003" y="458492"/>
            <a:ext cx="969209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javascript 高级应用</a:t>
            </a:r>
            <a:endParaRPr lang="zh-CN" alt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89275" y="4057908"/>
            <a:ext cx="5651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讲解人：赵爱清</a:t>
            </a:r>
            <a:endParaRPr lang="en-US" altLang="zh-CN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01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01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2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9" grpId="0"/>
      <p:bldP spid="9" grpId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4294967295"/>
          </p:nvPr>
        </p:nvSpPr>
        <p:spPr>
          <a:xfrm>
            <a:off x="11687175" y="6408738"/>
            <a:ext cx="508000" cy="366712"/>
          </a:xfrm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</a:fld>
            <a:endParaRPr lang="en-US" dirty="0"/>
          </a:p>
        </p:txBody>
      </p:sp>
      <p:sp>
        <p:nvSpPr>
          <p:cNvPr id="35" name="Freeform 45"/>
          <p:cNvSpPr>
            <a:spLocks noEditPoints="1"/>
          </p:cNvSpPr>
          <p:nvPr/>
        </p:nvSpPr>
        <p:spPr bwMode="auto">
          <a:xfrm>
            <a:off x="918807" y="1995743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/>
          </a:p>
        </p:txBody>
      </p:sp>
      <p:sp>
        <p:nvSpPr>
          <p:cNvPr id="40" name="Footer Text"/>
          <p:cNvSpPr txBox="1"/>
          <p:nvPr/>
        </p:nvSpPr>
        <p:spPr>
          <a:xfrm>
            <a:off x="1484377" y="2100843"/>
            <a:ext cx="7205498" cy="2057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函数的属性</a:t>
            </a:r>
            <a:r>
              <a:rPr lang="en-US" altLang="zh-CN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length</a:t>
            </a:r>
            <a:r>
              <a: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和</a:t>
            </a:r>
            <a:r>
              <a:rPr lang="en-US" altLang="zh-CN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prototype</a:t>
            </a:r>
            <a:endParaRPr lang="en-US" altLang="zh-CN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328892" y="177217"/>
            <a:ext cx="705678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张海山草泥马体" panose="02000000000000000000" pitchFamily="2" charset="-122"/>
                <a:ea typeface="张海山草泥马体" panose="02000000000000000000" pitchFamily="2" charset="-122"/>
                <a:sym typeface="+mn-ea"/>
              </a:rPr>
              <a:t>函数属性和方法</a:t>
            </a:r>
            <a:endParaRPr lang="zh-CN" altLang="en-US" sz="4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张海山草泥马体" panose="02000000000000000000" pitchFamily="2" charset="-122"/>
              <a:ea typeface="张海山草泥马体" panose="02000000000000000000" pitchFamily="2" charset="-122"/>
            </a:endParaRPr>
          </a:p>
        </p:txBody>
      </p:sp>
      <p:sp>
        <p:nvSpPr>
          <p:cNvPr id="12" name="Footer Text"/>
          <p:cNvSpPr txBox="1"/>
          <p:nvPr/>
        </p:nvSpPr>
        <p:spPr>
          <a:xfrm>
            <a:off x="1333462" y="2466727"/>
            <a:ext cx="7205498" cy="411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函数的length就表示函数所期望的参数值</a:t>
            </a:r>
            <a:endParaRPr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函数的</a:t>
            </a:r>
            <a:r>
              <a:rPr lang="en-US" altLang="zh-CN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prototype</a:t>
            </a:r>
            <a:endParaRPr lang="en-US" altLang="zh-CN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0" y="2878455"/>
            <a:ext cx="7916545" cy="353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4294967295"/>
          </p:nvPr>
        </p:nvSpPr>
        <p:spPr>
          <a:xfrm>
            <a:off x="11687175" y="6408738"/>
            <a:ext cx="508000" cy="366712"/>
          </a:xfrm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</a:fld>
            <a:endParaRPr lang="en-US" dirty="0"/>
          </a:p>
        </p:txBody>
      </p:sp>
      <p:sp>
        <p:nvSpPr>
          <p:cNvPr id="35" name="Freeform 45"/>
          <p:cNvSpPr>
            <a:spLocks noEditPoints="1"/>
          </p:cNvSpPr>
          <p:nvPr/>
        </p:nvSpPr>
        <p:spPr bwMode="auto">
          <a:xfrm>
            <a:off x="918807" y="1995743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/>
          </a:p>
        </p:txBody>
      </p:sp>
      <p:sp>
        <p:nvSpPr>
          <p:cNvPr id="40" name="Footer Text"/>
          <p:cNvSpPr txBox="1"/>
          <p:nvPr/>
        </p:nvSpPr>
        <p:spPr>
          <a:xfrm>
            <a:off x="1484377" y="2055758"/>
            <a:ext cx="7205498" cy="2057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函数的方法</a:t>
            </a:r>
            <a:r>
              <a:rPr lang="en-US" altLang="zh-CN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apply</a:t>
            </a:r>
            <a:r>
              <a: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和</a:t>
            </a:r>
            <a:r>
              <a:rPr lang="en-US" altLang="zh-CN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call</a:t>
            </a:r>
            <a:endParaRPr lang="en-US" altLang="zh-CN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328892" y="177217"/>
            <a:ext cx="705678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张海山草泥马体" panose="02000000000000000000" pitchFamily="2" charset="-122"/>
                <a:ea typeface="张海山草泥马体" panose="02000000000000000000" pitchFamily="2" charset="-122"/>
                <a:sym typeface="+mn-ea"/>
              </a:rPr>
              <a:t>函数属性和方法</a:t>
            </a:r>
            <a:endParaRPr lang="zh-CN" altLang="en-US" sz="4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张海山草泥马体" panose="02000000000000000000" pitchFamily="2" charset="-122"/>
              <a:ea typeface="张海山草泥马体" panose="02000000000000000000" pitchFamily="2" charset="-122"/>
            </a:endParaRPr>
          </a:p>
        </p:txBody>
      </p:sp>
      <p:sp>
        <p:nvSpPr>
          <p:cNvPr id="12" name="Footer Text"/>
          <p:cNvSpPr txBox="1"/>
          <p:nvPr/>
        </p:nvSpPr>
        <p:spPr>
          <a:xfrm>
            <a:off x="1333462" y="2410212"/>
            <a:ext cx="7205498" cy="8229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call 和apply可以通过函数名称来调用函数，</a:t>
            </a:r>
            <a:endParaRPr lang="zh-CN" alt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对于apply而言，有两个参数，第一个是调用的上下文，第二个是参数数组，可以直接把arguments传递进去。</a:t>
            </a:r>
            <a:endParaRPr lang="zh-CN" alt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zh-CN" alt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0" y="3070860"/>
            <a:ext cx="9228455" cy="3704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62"/>
          <p:cNvSpPr>
            <a:spLocks noGrp="1"/>
          </p:cNvSpPr>
          <p:nvPr>
            <p:ph type="sldNum" sz="quarter" idx="4294967295"/>
          </p:nvPr>
        </p:nvSpPr>
        <p:spPr>
          <a:xfrm>
            <a:off x="11687175" y="6408738"/>
            <a:ext cx="508000" cy="366712"/>
          </a:xfrm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</a:fld>
            <a:endParaRPr lang="en-US" dirty="0"/>
          </a:p>
        </p:txBody>
      </p:sp>
      <p:grpSp>
        <p:nvGrpSpPr>
          <p:cNvPr id="2" name="Group 129"/>
          <p:cNvGrpSpPr/>
          <p:nvPr/>
        </p:nvGrpSpPr>
        <p:grpSpPr>
          <a:xfrm>
            <a:off x="5843587" y="5796704"/>
            <a:ext cx="527051" cy="1067352"/>
            <a:chOff x="4381500" y="4347528"/>
            <a:chExt cx="395288" cy="800514"/>
          </a:xfrm>
        </p:grpSpPr>
        <p:sp>
          <p:nvSpPr>
            <p:cNvPr id="3149" name="Freeform 121"/>
            <p:cNvSpPr/>
            <p:nvPr/>
          </p:nvSpPr>
          <p:spPr bwMode="auto">
            <a:xfrm>
              <a:off x="4381500" y="4347528"/>
              <a:ext cx="395288" cy="336550"/>
            </a:xfrm>
            <a:custGeom>
              <a:avLst/>
              <a:gdLst>
                <a:gd name="T0" fmla="*/ 106 w 249"/>
                <a:gd name="T1" fmla="*/ 0 h 212"/>
                <a:gd name="T2" fmla="*/ 0 w 249"/>
                <a:gd name="T3" fmla="*/ 212 h 212"/>
                <a:gd name="T4" fmla="*/ 249 w 249"/>
                <a:gd name="T5" fmla="*/ 212 h 212"/>
                <a:gd name="T6" fmla="*/ 147 w 249"/>
                <a:gd name="T7" fmla="*/ 0 h 212"/>
                <a:gd name="T8" fmla="*/ 106 w 249"/>
                <a:gd name="T9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212">
                  <a:moveTo>
                    <a:pt x="106" y="0"/>
                  </a:moveTo>
                  <a:lnTo>
                    <a:pt x="0" y="212"/>
                  </a:lnTo>
                  <a:lnTo>
                    <a:pt x="249" y="212"/>
                  </a:lnTo>
                  <a:lnTo>
                    <a:pt x="147" y="0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169" name="Rectangle 126"/>
            <p:cNvSpPr>
              <a:spLocks noChangeArrowheads="1"/>
            </p:cNvSpPr>
            <p:nvPr/>
          </p:nvSpPr>
          <p:spPr bwMode="auto">
            <a:xfrm>
              <a:off x="4381500" y="4681698"/>
              <a:ext cx="395288" cy="4663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" name="Group 130"/>
          <p:cNvGrpSpPr/>
          <p:nvPr/>
        </p:nvGrpSpPr>
        <p:grpSpPr>
          <a:xfrm>
            <a:off x="6235171" y="5786121"/>
            <a:ext cx="1032933" cy="1072092"/>
            <a:chOff x="4675188" y="4339590"/>
            <a:chExt cx="774700" cy="804069"/>
          </a:xfrm>
        </p:grpSpPr>
        <p:sp>
          <p:nvSpPr>
            <p:cNvPr id="3150" name="Freeform 122"/>
            <p:cNvSpPr/>
            <p:nvPr/>
          </p:nvSpPr>
          <p:spPr bwMode="auto">
            <a:xfrm>
              <a:off x="4675188" y="4339590"/>
              <a:ext cx="774700" cy="346075"/>
            </a:xfrm>
            <a:custGeom>
              <a:avLst/>
              <a:gdLst>
                <a:gd name="T0" fmla="*/ 0 w 488"/>
                <a:gd name="T1" fmla="*/ 0 h 218"/>
                <a:gd name="T2" fmla="*/ 240 w 488"/>
                <a:gd name="T3" fmla="*/ 218 h 218"/>
                <a:gd name="T4" fmla="*/ 488 w 488"/>
                <a:gd name="T5" fmla="*/ 218 h 218"/>
                <a:gd name="T6" fmla="*/ 40 w 488"/>
                <a:gd name="T7" fmla="*/ 0 h 218"/>
                <a:gd name="T8" fmla="*/ 0 w 488"/>
                <a:gd name="T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" h="218">
                  <a:moveTo>
                    <a:pt x="0" y="0"/>
                  </a:moveTo>
                  <a:lnTo>
                    <a:pt x="240" y="218"/>
                  </a:lnTo>
                  <a:lnTo>
                    <a:pt x="488" y="218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170" name="Rectangle 127"/>
            <p:cNvSpPr>
              <a:spLocks noChangeArrowheads="1"/>
            </p:cNvSpPr>
            <p:nvPr/>
          </p:nvSpPr>
          <p:spPr bwMode="auto">
            <a:xfrm>
              <a:off x="5053013" y="4683284"/>
              <a:ext cx="392113" cy="4603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" name="Group 131"/>
          <p:cNvGrpSpPr/>
          <p:nvPr/>
        </p:nvGrpSpPr>
        <p:grpSpPr>
          <a:xfrm>
            <a:off x="6385454" y="5781887"/>
            <a:ext cx="1780117" cy="1092328"/>
            <a:chOff x="4787900" y="4336415"/>
            <a:chExt cx="1335088" cy="819246"/>
          </a:xfrm>
        </p:grpSpPr>
        <p:sp>
          <p:nvSpPr>
            <p:cNvPr id="3151" name="Freeform 123"/>
            <p:cNvSpPr/>
            <p:nvPr/>
          </p:nvSpPr>
          <p:spPr bwMode="auto">
            <a:xfrm>
              <a:off x="4787900" y="4336415"/>
              <a:ext cx="1331913" cy="352425"/>
            </a:xfrm>
            <a:custGeom>
              <a:avLst/>
              <a:gdLst>
                <a:gd name="T0" fmla="*/ 0 w 839"/>
                <a:gd name="T1" fmla="*/ 0 h 222"/>
                <a:gd name="T2" fmla="*/ 587 w 839"/>
                <a:gd name="T3" fmla="*/ 222 h 222"/>
                <a:gd name="T4" fmla="*/ 839 w 839"/>
                <a:gd name="T5" fmla="*/ 222 h 222"/>
                <a:gd name="T6" fmla="*/ 40 w 839"/>
                <a:gd name="T7" fmla="*/ 0 h 222"/>
                <a:gd name="T8" fmla="*/ 0 w 839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222">
                  <a:moveTo>
                    <a:pt x="0" y="0"/>
                  </a:moveTo>
                  <a:lnTo>
                    <a:pt x="587" y="222"/>
                  </a:lnTo>
                  <a:lnTo>
                    <a:pt x="839" y="222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171" name="Rectangle 128"/>
            <p:cNvSpPr>
              <a:spLocks noChangeArrowheads="1"/>
            </p:cNvSpPr>
            <p:nvPr/>
          </p:nvSpPr>
          <p:spPr bwMode="auto">
            <a:xfrm>
              <a:off x="5719763" y="4689317"/>
              <a:ext cx="403225" cy="46634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" name="Group 128"/>
          <p:cNvGrpSpPr/>
          <p:nvPr/>
        </p:nvGrpSpPr>
        <p:grpSpPr>
          <a:xfrm>
            <a:off x="4954587" y="5786120"/>
            <a:ext cx="1035051" cy="1077936"/>
            <a:chOff x="3714750" y="4339590"/>
            <a:chExt cx="776288" cy="808452"/>
          </a:xfrm>
        </p:grpSpPr>
        <p:sp>
          <p:nvSpPr>
            <p:cNvPr id="3148" name="Freeform 120"/>
            <p:cNvSpPr/>
            <p:nvPr/>
          </p:nvSpPr>
          <p:spPr bwMode="auto">
            <a:xfrm>
              <a:off x="3714750" y="4339590"/>
              <a:ext cx="776288" cy="344488"/>
            </a:xfrm>
            <a:custGeom>
              <a:avLst/>
              <a:gdLst>
                <a:gd name="T0" fmla="*/ 448 w 489"/>
                <a:gd name="T1" fmla="*/ 0 h 217"/>
                <a:gd name="T2" fmla="*/ 0 w 489"/>
                <a:gd name="T3" fmla="*/ 217 h 217"/>
                <a:gd name="T4" fmla="*/ 252 w 489"/>
                <a:gd name="T5" fmla="*/ 217 h 217"/>
                <a:gd name="T6" fmla="*/ 489 w 489"/>
                <a:gd name="T7" fmla="*/ 0 h 217"/>
                <a:gd name="T8" fmla="*/ 448 w 489"/>
                <a:gd name="T9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9" h="217">
                  <a:moveTo>
                    <a:pt x="448" y="0"/>
                  </a:moveTo>
                  <a:lnTo>
                    <a:pt x="0" y="217"/>
                  </a:lnTo>
                  <a:lnTo>
                    <a:pt x="252" y="217"/>
                  </a:lnTo>
                  <a:lnTo>
                    <a:pt x="489" y="0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168" name="Rectangle 125"/>
            <p:cNvSpPr>
              <a:spLocks noChangeArrowheads="1"/>
            </p:cNvSpPr>
            <p:nvPr/>
          </p:nvSpPr>
          <p:spPr bwMode="auto">
            <a:xfrm>
              <a:off x="3717131" y="4681698"/>
              <a:ext cx="396875" cy="4663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6" name="Group 127"/>
          <p:cNvGrpSpPr/>
          <p:nvPr/>
        </p:nvGrpSpPr>
        <p:grpSpPr>
          <a:xfrm>
            <a:off x="4065587" y="5797763"/>
            <a:ext cx="1769533" cy="1066293"/>
            <a:chOff x="3048000" y="4344353"/>
            <a:chExt cx="1327150" cy="799720"/>
          </a:xfrm>
        </p:grpSpPr>
        <p:sp>
          <p:nvSpPr>
            <p:cNvPr id="3147" name="Freeform 119"/>
            <p:cNvSpPr/>
            <p:nvPr/>
          </p:nvSpPr>
          <p:spPr bwMode="auto">
            <a:xfrm>
              <a:off x="3048000" y="4344353"/>
              <a:ext cx="1327150" cy="333375"/>
            </a:xfrm>
            <a:custGeom>
              <a:avLst/>
              <a:gdLst>
                <a:gd name="T0" fmla="*/ 795 w 836"/>
                <a:gd name="T1" fmla="*/ 0 h 210"/>
                <a:gd name="T2" fmla="*/ 0 w 836"/>
                <a:gd name="T3" fmla="*/ 210 h 210"/>
                <a:gd name="T4" fmla="*/ 245 w 836"/>
                <a:gd name="T5" fmla="*/ 210 h 210"/>
                <a:gd name="T6" fmla="*/ 836 w 836"/>
                <a:gd name="T7" fmla="*/ 0 h 210"/>
                <a:gd name="T8" fmla="*/ 795 w 836"/>
                <a:gd name="T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6" h="210">
                  <a:moveTo>
                    <a:pt x="795" y="0"/>
                  </a:moveTo>
                  <a:lnTo>
                    <a:pt x="0" y="210"/>
                  </a:lnTo>
                  <a:lnTo>
                    <a:pt x="245" y="210"/>
                  </a:lnTo>
                  <a:lnTo>
                    <a:pt x="836" y="0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152" name="Rectangle 124"/>
            <p:cNvSpPr>
              <a:spLocks noChangeArrowheads="1"/>
            </p:cNvSpPr>
            <p:nvPr/>
          </p:nvSpPr>
          <p:spPr bwMode="auto">
            <a:xfrm>
              <a:off x="3048000" y="4677729"/>
              <a:ext cx="387350" cy="4663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81" name="Bent Arrow 80"/>
          <p:cNvSpPr/>
          <p:nvPr/>
        </p:nvSpPr>
        <p:spPr bwMode="auto">
          <a:xfrm>
            <a:off x="6385454" y="3225801"/>
            <a:ext cx="1439333" cy="2556087"/>
          </a:xfrm>
          <a:prstGeom prst="bentArrow">
            <a:avLst>
              <a:gd name="adj1" fmla="val 6018"/>
              <a:gd name="adj2" fmla="val 5605"/>
              <a:gd name="adj3" fmla="val 0"/>
              <a:gd name="adj4" fmla="val 28597"/>
            </a:avLst>
          </a:prstGeom>
          <a:solidFill>
            <a:schemeClr val="accent5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lstStyle/>
          <a:p>
            <a:pPr algn="ctr"/>
            <a:endParaRPr lang="en-US" sz="2400"/>
          </a:p>
        </p:txBody>
      </p:sp>
      <p:sp>
        <p:nvSpPr>
          <p:cNvPr id="82" name="Bent Arrow 81"/>
          <p:cNvSpPr/>
          <p:nvPr/>
        </p:nvSpPr>
        <p:spPr bwMode="auto">
          <a:xfrm flipH="1">
            <a:off x="4395787" y="3247603"/>
            <a:ext cx="1439333" cy="2556087"/>
          </a:xfrm>
          <a:prstGeom prst="bentArrow">
            <a:avLst>
              <a:gd name="adj1" fmla="val 6018"/>
              <a:gd name="adj2" fmla="val 5605"/>
              <a:gd name="adj3" fmla="val 0"/>
              <a:gd name="adj4" fmla="val 27891"/>
            </a:avLst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lstStyle/>
          <a:p>
            <a:pPr algn="ctr"/>
            <a:endParaRPr lang="en-US" sz="2400"/>
          </a:p>
        </p:txBody>
      </p:sp>
      <p:sp>
        <p:nvSpPr>
          <p:cNvPr id="83" name="Bent Arrow 82"/>
          <p:cNvSpPr/>
          <p:nvPr/>
        </p:nvSpPr>
        <p:spPr bwMode="auto">
          <a:xfrm flipH="1">
            <a:off x="3354387" y="2616199"/>
            <a:ext cx="2635251" cy="3172039"/>
          </a:xfrm>
          <a:prstGeom prst="bentArrow">
            <a:avLst>
              <a:gd name="adj1" fmla="val 3084"/>
              <a:gd name="adj2" fmla="val 5605"/>
              <a:gd name="adj3" fmla="val 0"/>
              <a:gd name="adj4" fmla="val 19440"/>
            </a:avLst>
          </a:pr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lstStyle/>
          <a:p>
            <a:pPr algn="ctr"/>
            <a:endParaRPr lang="en-US" sz="2400"/>
          </a:p>
        </p:txBody>
      </p:sp>
      <p:sp>
        <p:nvSpPr>
          <p:cNvPr id="84" name="Bent Arrow 83"/>
          <p:cNvSpPr/>
          <p:nvPr/>
        </p:nvSpPr>
        <p:spPr bwMode="auto">
          <a:xfrm>
            <a:off x="6240463" y="2616199"/>
            <a:ext cx="2635251" cy="3172039"/>
          </a:xfrm>
          <a:prstGeom prst="bentArrow">
            <a:avLst>
              <a:gd name="adj1" fmla="val 3084"/>
              <a:gd name="adj2" fmla="val 5605"/>
              <a:gd name="adj3" fmla="val 0"/>
              <a:gd name="adj4" fmla="val 19440"/>
            </a:avLst>
          </a:prstGeom>
          <a:solidFill>
            <a:schemeClr val="accent4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lstStyle/>
          <a:p>
            <a:pPr algn="ctr"/>
            <a:endParaRPr lang="en-US" sz="2400"/>
          </a:p>
        </p:txBody>
      </p:sp>
      <p:sp>
        <p:nvSpPr>
          <p:cNvPr id="85" name="Rectangle 84"/>
          <p:cNvSpPr/>
          <p:nvPr/>
        </p:nvSpPr>
        <p:spPr bwMode="auto">
          <a:xfrm>
            <a:off x="6068802" y="2423160"/>
            <a:ext cx="85344" cy="3381587"/>
          </a:xfrm>
          <a:prstGeom prst="rect">
            <a:avLst/>
          </a:pr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lstStyle/>
          <a:p>
            <a:pPr algn="ctr"/>
            <a:endParaRPr lang="en-US" sz="2400"/>
          </a:p>
        </p:txBody>
      </p:sp>
      <p:sp>
        <p:nvSpPr>
          <p:cNvPr id="90" name="Oval 89"/>
          <p:cNvSpPr/>
          <p:nvPr/>
        </p:nvSpPr>
        <p:spPr bwMode="auto">
          <a:xfrm>
            <a:off x="3151187" y="2576443"/>
            <a:ext cx="406400" cy="4064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lstStyle/>
          <a:p>
            <a:pPr algn="ctr"/>
            <a:endParaRPr lang="en-US" sz="2400"/>
          </a:p>
        </p:txBody>
      </p:sp>
      <p:sp>
        <p:nvSpPr>
          <p:cNvPr id="91" name="Oval 90"/>
          <p:cNvSpPr/>
          <p:nvPr/>
        </p:nvSpPr>
        <p:spPr bwMode="auto">
          <a:xfrm>
            <a:off x="4192587" y="3118623"/>
            <a:ext cx="406400" cy="406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lstStyle/>
          <a:p>
            <a:pPr algn="ctr"/>
            <a:endParaRPr lang="en-US" sz="2400"/>
          </a:p>
        </p:txBody>
      </p:sp>
      <p:sp>
        <p:nvSpPr>
          <p:cNvPr id="92" name="Oval 91"/>
          <p:cNvSpPr/>
          <p:nvPr/>
        </p:nvSpPr>
        <p:spPr bwMode="auto">
          <a:xfrm>
            <a:off x="7621587" y="3108463"/>
            <a:ext cx="406400" cy="406400"/>
          </a:xfrm>
          <a:prstGeom prst="ellipse">
            <a:avLst/>
          </a:prstGeom>
          <a:solidFill>
            <a:schemeClr val="accent5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lstStyle/>
          <a:p>
            <a:pPr algn="ctr"/>
            <a:endParaRPr lang="en-US" sz="2400"/>
          </a:p>
        </p:txBody>
      </p:sp>
      <p:sp>
        <p:nvSpPr>
          <p:cNvPr id="93" name="Oval 92"/>
          <p:cNvSpPr/>
          <p:nvPr/>
        </p:nvSpPr>
        <p:spPr bwMode="auto">
          <a:xfrm>
            <a:off x="8672514" y="2576443"/>
            <a:ext cx="406400" cy="406400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lstStyle/>
          <a:p>
            <a:pPr algn="ctr"/>
            <a:endParaRPr lang="en-US" sz="2400"/>
          </a:p>
        </p:txBody>
      </p:sp>
      <p:sp>
        <p:nvSpPr>
          <p:cNvPr id="94" name="Oval 93"/>
          <p:cNvSpPr/>
          <p:nvPr/>
        </p:nvSpPr>
        <p:spPr bwMode="auto">
          <a:xfrm>
            <a:off x="5911190" y="2240723"/>
            <a:ext cx="406400" cy="406400"/>
          </a:xfrm>
          <a:prstGeom prst="ellipse">
            <a:avLst/>
          </a:pr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lstStyle/>
          <a:p>
            <a:pPr algn="ctr"/>
            <a:endParaRPr lang="en-US" sz="2400"/>
          </a:p>
        </p:txBody>
      </p:sp>
      <p:sp>
        <p:nvSpPr>
          <p:cNvPr id="96" name="TextBox 95"/>
          <p:cNvSpPr txBox="1"/>
          <p:nvPr/>
        </p:nvSpPr>
        <p:spPr>
          <a:xfrm>
            <a:off x="980440" y="2407285"/>
            <a:ext cx="2056765" cy="245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1600" b="1" dirty="0">
                <a:solidFill>
                  <a:schemeClr val="accent2"/>
                </a:solidFill>
              </a:rPr>
              <a:t>this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009140" y="3153410"/>
            <a:ext cx="2056765" cy="245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accent1"/>
                </a:solidFill>
              </a:rPr>
              <a:t>原型</a:t>
            </a:r>
            <a:endParaRPr lang="zh-CN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112760" y="3113405"/>
            <a:ext cx="2056765" cy="245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CN" sz="1600" b="1" dirty="0">
                <a:solidFill>
                  <a:schemeClr val="accent5"/>
                </a:solidFill>
              </a:rPr>
              <a:t>继承</a:t>
            </a:r>
            <a:endParaRPr lang="zh-CN" sz="1600" b="1" dirty="0">
              <a:solidFill>
                <a:schemeClr val="accent5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140825" y="2440940"/>
            <a:ext cx="2056765" cy="245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</a:rPr>
              <a:t>prototype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069205" y="1513840"/>
            <a:ext cx="2056765" cy="245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function</a:t>
            </a:r>
            <a:endParaRPr lang="en-US" sz="1600" b="1" dirty="0">
              <a:solidFill>
                <a:schemeClr val="accent3"/>
              </a:solidFill>
            </a:endParaRPr>
          </a:p>
        </p:txBody>
      </p:sp>
      <p:grpSp>
        <p:nvGrpSpPr>
          <p:cNvPr id="12" name="Group 43"/>
          <p:cNvGrpSpPr/>
          <p:nvPr/>
        </p:nvGrpSpPr>
        <p:grpSpPr>
          <a:xfrm rot="16200000">
            <a:off x="5595935" y="5138978"/>
            <a:ext cx="393704" cy="393701"/>
            <a:chOff x="618873" y="1239440"/>
            <a:chExt cx="650476" cy="650470"/>
          </a:xfrm>
        </p:grpSpPr>
        <p:sp>
          <p:nvSpPr>
            <p:cNvPr id="111" name="Oval 110"/>
            <p:cNvSpPr/>
            <p:nvPr/>
          </p:nvSpPr>
          <p:spPr>
            <a:xfrm>
              <a:off x="618873" y="1239440"/>
              <a:ext cx="650476" cy="650470"/>
            </a:xfrm>
            <a:prstGeom prst="ellips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5" b="1" dirty="0">
                <a:solidFill>
                  <a:schemeClr val="accent1"/>
                </a:solidFill>
              </a:endParaRPr>
            </a:p>
          </p:txBody>
        </p:sp>
        <p:sp>
          <p:nvSpPr>
            <p:cNvPr id="112" name="Freeform 38"/>
            <p:cNvSpPr>
              <a:spLocks noEditPoints="1"/>
            </p:cNvSpPr>
            <p:nvPr/>
          </p:nvSpPr>
          <p:spPr bwMode="auto">
            <a:xfrm rot="16200000">
              <a:off x="736069" y="1356633"/>
              <a:ext cx="416084" cy="416084"/>
            </a:xfrm>
            <a:custGeom>
              <a:avLst/>
              <a:gdLst/>
              <a:ahLst/>
              <a:cxnLst>
                <a:cxn ang="0">
                  <a:pos x="31" y="62"/>
                </a:cxn>
                <a:cxn ang="0">
                  <a:pos x="0" y="31"/>
                </a:cxn>
                <a:cxn ang="0">
                  <a:pos x="31" y="0"/>
                </a:cxn>
                <a:cxn ang="0">
                  <a:pos x="62" y="31"/>
                </a:cxn>
                <a:cxn ang="0">
                  <a:pos x="31" y="62"/>
                </a:cxn>
                <a:cxn ang="0">
                  <a:pos x="51" y="30"/>
                </a:cxn>
                <a:cxn ang="0">
                  <a:pos x="48" y="26"/>
                </a:cxn>
                <a:cxn ang="0">
                  <a:pos x="46" y="25"/>
                </a:cxn>
                <a:cxn ang="0">
                  <a:pos x="44" y="26"/>
                </a:cxn>
                <a:cxn ang="0">
                  <a:pos x="36" y="33"/>
                </a:cxn>
                <a:cxn ang="0">
                  <a:pos x="36" y="13"/>
                </a:cxn>
                <a:cxn ang="0">
                  <a:pos x="34" y="11"/>
                </a:cxn>
                <a:cxn ang="0">
                  <a:pos x="29" y="11"/>
                </a:cxn>
                <a:cxn ang="0">
                  <a:pos x="26" y="13"/>
                </a:cxn>
                <a:cxn ang="0">
                  <a:pos x="26" y="33"/>
                </a:cxn>
                <a:cxn ang="0">
                  <a:pos x="19" y="26"/>
                </a:cxn>
                <a:cxn ang="0">
                  <a:pos x="17" y="25"/>
                </a:cxn>
                <a:cxn ang="0">
                  <a:pos x="15" y="26"/>
                </a:cxn>
                <a:cxn ang="0">
                  <a:pos x="11" y="30"/>
                </a:cxn>
                <a:cxn ang="0">
                  <a:pos x="11" y="31"/>
                </a:cxn>
                <a:cxn ang="0">
                  <a:pos x="11" y="33"/>
                </a:cxn>
                <a:cxn ang="0">
                  <a:pos x="26" y="48"/>
                </a:cxn>
                <a:cxn ang="0">
                  <a:pos x="30" y="51"/>
                </a:cxn>
                <a:cxn ang="0">
                  <a:pos x="31" y="52"/>
                </a:cxn>
                <a:cxn ang="0">
                  <a:pos x="33" y="51"/>
                </a:cxn>
                <a:cxn ang="0">
                  <a:pos x="37" y="48"/>
                </a:cxn>
                <a:cxn ang="0">
                  <a:pos x="51" y="33"/>
                </a:cxn>
                <a:cxn ang="0">
                  <a:pos x="52" y="31"/>
                </a:cxn>
                <a:cxn ang="0">
                  <a:pos x="51" y="30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51" y="30"/>
                  </a:moveTo>
                  <a:cubicBezTo>
                    <a:pt x="48" y="26"/>
                    <a:pt x="48" y="26"/>
                    <a:pt x="48" y="26"/>
                  </a:cubicBezTo>
                  <a:cubicBezTo>
                    <a:pt x="47" y="25"/>
                    <a:pt x="47" y="25"/>
                    <a:pt x="46" y="25"/>
                  </a:cubicBezTo>
                  <a:cubicBezTo>
                    <a:pt x="45" y="25"/>
                    <a:pt x="45" y="25"/>
                    <a:pt x="44" y="26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2"/>
                    <a:pt x="35" y="11"/>
                    <a:pt x="34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7" y="11"/>
                    <a:pt x="26" y="12"/>
                    <a:pt x="26" y="1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5"/>
                    <a:pt x="17" y="25"/>
                    <a:pt x="17" y="25"/>
                  </a:cubicBezTo>
                  <a:cubicBezTo>
                    <a:pt x="16" y="25"/>
                    <a:pt x="15" y="25"/>
                    <a:pt x="15" y="26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1"/>
                    <a:pt x="11" y="31"/>
                  </a:cubicBezTo>
                  <a:cubicBezTo>
                    <a:pt x="11" y="32"/>
                    <a:pt x="11" y="33"/>
                    <a:pt x="11" y="33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2"/>
                    <a:pt x="31" y="52"/>
                    <a:pt x="31" y="52"/>
                  </a:cubicBezTo>
                  <a:cubicBezTo>
                    <a:pt x="32" y="52"/>
                    <a:pt x="33" y="52"/>
                    <a:pt x="33" y="51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2" y="33"/>
                    <a:pt x="52" y="32"/>
                    <a:pt x="52" y="31"/>
                  </a:cubicBezTo>
                  <a:cubicBezTo>
                    <a:pt x="52" y="31"/>
                    <a:pt x="52" y="30"/>
                    <a:pt x="51" y="3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3" name="Group 43"/>
          <p:cNvGrpSpPr/>
          <p:nvPr/>
        </p:nvGrpSpPr>
        <p:grpSpPr>
          <a:xfrm rot="16200000">
            <a:off x="5768543" y="4660898"/>
            <a:ext cx="393704" cy="393701"/>
            <a:chOff x="618873" y="1239440"/>
            <a:chExt cx="650476" cy="650470"/>
          </a:xfrm>
        </p:grpSpPr>
        <p:sp>
          <p:nvSpPr>
            <p:cNvPr id="114" name="Oval 113"/>
            <p:cNvSpPr/>
            <p:nvPr/>
          </p:nvSpPr>
          <p:spPr>
            <a:xfrm>
              <a:off x="618873" y="1239440"/>
              <a:ext cx="650476" cy="650470"/>
            </a:xfrm>
            <a:prstGeom prst="ellipse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5" b="1" dirty="0">
                <a:solidFill>
                  <a:schemeClr val="accent1"/>
                </a:solidFill>
              </a:endParaRPr>
            </a:p>
          </p:txBody>
        </p:sp>
        <p:sp>
          <p:nvSpPr>
            <p:cNvPr id="115" name="Freeform 38"/>
            <p:cNvSpPr>
              <a:spLocks noEditPoints="1"/>
            </p:cNvSpPr>
            <p:nvPr/>
          </p:nvSpPr>
          <p:spPr bwMode="auto">
            <a:xfrm rot="16200000">
              <a:off x="736069" y="1356633"/>
              <a:ext cx="416084" cy="416084"/>
            </a:xfrm>
            <a:custGeom>
              <a:avLst/>
              <a:gdLst/>
              <a:ahLst/>
              <a:cxnLst>
                <a:cxn ang="0">
                  <a:pos x="31" y="62"/>
                </a:cxn>
                <a:cxn ang="0">
                  <a:pos x="0" y="31"/>
                </a:cxn>
                <a:cxn ang="0">
                  <a:pos x="31" y="0"/>
                </a:cxn>
                <a:cxn ang="0">
                  <a:pos x="62" y="31"/>
                </a:cxn>
                <a:cxn ang="0">
                  <a:pos x="31" y="62"/>
                </a:cxn>
                <a:cxn ang="0">
                  <a:pos x="51" y="30"/>
                </a:cxn>
                <a:cxn ang="0">
                  <a:pos x="48" y="26"/>
                </a:cxn>
                <a:cxn ang="0">
                  <a:pos x="46" y="25"/>
                </a:cxn>
                <a:cxn ang="0">
                  <a:pos x="44" y="26"/>
                </a:cxn>
                <a:cxn ang="0">
                  <a:pos x="36" y="33"/>
                </a:cxn>
                <a:cxn ang="0">
                  <a:pos x="36" y="13"/>
                </a:cxn>
                <a:cxn ang="0">
                  <a:pos x="34" y="11"/>
                </a:cxn>
                <a:cxn ang="0">
                  <a:pos x="29" y="11"/>
                </a:cxn>
                <a:cxn ang="0">
                  <a:pos x="26" y="13"/>
                </a:cxn>
                <a:cxn ang="0">
                  <a:pos x="26" y="33"/>
                </a:cxn>
                <a:cxn ang="0">
                  <a:pos x="19" y="26"/>
                </a:cxn>
                <a:cxn ang="0">
                  <a:pos x="17" y="25"/>
                </a:cxn>
                <a:cxn ang="0">
                  <a:pos x="15" y="26"/>
                </a:cxn>
                <a:cxn ang="0">
                  <a:pos x="11" y="30"/>
                </a:cxn>
                <a:cxn ang="0">
                  <a:pos x="11" y="31"/>
                </a:cxn>
                <a:cxn ang="0">
                  <a:pos x="11" y="33"/>
                </a:cxn>
                <a:cxn ang="0">
                  <a:pos x="26" y="48"/>
                </a:cxn>
                <a:cxn ang="0">
                  <a:pos x="30" y="51"/>
                </a:cxn>
                <a:cxn ang="0">
                  <a:pos x="31" y="52"/>
                </a:cxn>
                <a:cxn ang="0">
                  <a:pos x="33" y="51"/>
                </a:cxn>
                <a:cxn ang="0">
                  <a:pos x="37" y="48"/>
                </a:cxn>
                <a:cxn ang="0">
                  <a:pos x="51" y="33"/>
                </a:cxn>
                <a:cxn ang="0">
                  <a:pos x="52" y="31"/>
                </a:cxn>
                <a:cxn ang="0">
                  <a:pos x="51" y="30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51" y="30"/>
                  </a:moveTo>
                  <a:cubicBezTo>
                    <a:pt x="48" y="26"/>
                    <a:pt x="48" y="26"/>
                    <a:pt x="48" y="26"/>
                  </a:cubicBezTo>
                  <a:cubicBezTo>
                    <a:pt x="47" y="25"/>
                    <a:pt x="47" y="25"/>
                    <a:pt x="46" y="25"/>
                  </a:cubicBezTo>
                  <a:cubicBezTo>
                    <a:pt x="45" y="25"/>
                    <a:pt x="45" y="25"/>
                    <a:pt x="44" y="26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2"/>
                    <a:pt x="35" y="11"/>
                    <a:pt x="34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7" y="11"/>
                    <a:pt x="26" y="12"/>
                    <a:pt x="26" y="1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5"/>
                    <a:pt x="17" y="25"/>
                    <a:pt x="17" y="25"/>
                  </a:cubicBezTo>
                  <a:cubicBezTo>
                    <a:pt x="16" y="25"/>
                    <a:pt x="15" y="25"/>
                    <a:pt x="15" y="26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1"/>
                    <a:pt x="11" y="31"/>
                  </a:cubicBezTo>
                  <a:cubicBezTo>
                    <a:pt x="11" y="32"/>
                    <a:pt x="11" y="33"/>
                    <a:pt x="11" y="33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2"/>
                    <a:pt x="31" y="52"/>
                    <a:pt x="31" y="52"/>
                  </a:cubicBezTo>
                  <a:cubicBezTo>
                    <a:pt x="32" y="52"/>
                    <a:pt x="33" y="52"/>
                    <a:pt x="33" y="51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2" y="33"/>
                    <a:pt x="52" y="32"/>
                    <a:pt x="52" y="31"/>
                  </a:cubicBezTo>
                  <a:cubicBezTo>
                    <a:pt x="52" y="31"/>
                    <a:pt x="52" y="30"/>
                    <a:pt x="51" y="3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4" name="Group 43"/>
          <p:cNvGrpSpPr/>
          <p:nvPr/>
        </p:nvGrpSpPr>
        <p:grpSpPr>
          <a:xfrm rot="16200000">
            <a:off x="5926135" y="3692966"/>
            <a:ext cx="393704" cy="393701"/>
            <a:chOff x="618873" y="1239440"/>
            <a:chExt cx="650476" cy="650470"/>
          </a:xfrm>
        </p:grpSpPr>
        <p:sp>
          <p:nvSpPr>
            <p:cNvPr id="117" name="Oval 116"/>
            <p:cNvSpPr/>
            <p:nvPr/>
          </p:nvSpPr>
          <p:spPr>
            <a:xfrm>
              <a:off x="618873" y="1239440"/>
              <a:ext cx="650476" cy="650470"/>
            </a:xfrm>
            <a:prstGeom prst="ellipse">
              <a:avLst/>
            </a:prstGeom>
            <a:solidFill>
              <a:schemeClr val="accent3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5" b="1" dirty="0">
                <a:solidFill>
                  <a:schemeClr val="accent1"/>
                </a:solidFill>
              </a:endParaRPr>
            </a:p>
          </p:txBody>
        </p:sp>
        <p:sp>
          <p:nvSpPr>
            <p:cNvPr id="118" name="Freeform 38"/>
            <p:cNvSpPr>
              <a:spLocks noEditPoints="1"/>
            </p:cNvSpPr>
            <p:nvPr/>
          </p:nvSpPr>
          <p:spPr bwMode="auto">
            <a:xfrm rot="16200000">
              <a:off x="736069" y="1356633"/>
              <a:ext cx="416084" cy="416084"/>
            </a:xfrm>
            <a:custGeom>
              <a:avLst/>
              <a:gdLst/>
              <a:ahLst/>
              <a:cxnLst>
                <a:cxn ang="0">
                  <a:pos x="31" y="62"/>
                </a:cxn>
                <a:cxn ang="0">
                  <a:pos x="0" y="31"/>
                </a:cxn>
                <a:cxn ang="0">
                  <a:pos x="31" y="0"/>
                </a:cxn>
                <a:cxn ang="0">
                  <a:pos x="62" y="31"/>
                </a:cxn>
                <a:cxn ang="0">
                  <a:pos x="31" y="62"/>
                </a:cxn>
                <a:cxn ang="0">
                  <a:pos x="51" y="30"/>
                </a:cxn>
                <a:cxn ang="0">
                  <a:pos x="48" y="26"/>
                </a:cxn>
                <a:cxn ang="0">
                  <a:pos x="46" y="25"/>
                </a:cxn>
                <a:cxn ang="0">
                  <a:pos x="44" y="26"/>
                </a:cxn>
                <a:cxn ang="0">
                  <a:pos x="36" y="33"/>
                </a:cxn>
                <a:cxn ang="0">
                  <a:pos x="36" y="13"/>
                </a:cxn>
                <a:cxn ang="0">
                  <a:pos x="34" y="11"/>
                </a:cxn>
                <a:cxn ang="0">
                  <a:pos x="29" y="11"/>
                </a:cxn>
                <a:cxn ang="0">
                  <a:pos x="26" y="13"/>
                </a:cxn>
                <a:cxn ang="0">
                  <a:pos x="26" y="33"/>
                </a:cxn>
                <a:cxn ang="0">
                  <a:pos x="19" y="26"/>
                </a:cxn>
                <a:cxn ang="0">
                  <a:pos x="17" y="25"/>
                </a:cxn>
                <a:cxn ang="0">
                  <a:pos x="15" y="26"/>
                </a:cxn>
                <a:cxn ang="0">
                  <a:pos x="11" y="30"/>
                </a:cxn>
                <a:cxn ang="0">
                  <a:pos x="11" y="31"/>
                </a:cxn>
                <a:cxn ang="0">
                  <a:pos x="11" y="33"/>
                </a:cxn>
                <a:cxn ang="0">
                  <a:pos x="26" y="48"/>
                </a:cxn>
                <a:cxn ang="0">
                  <a:pos x="30" y="51"/>
                </a:cxn>
                <a:cxn ang="0">
                  <a:pos x="31" y="52"/>
                </a:cxn>
                <a:cxn ang="0">
                  <a:pos x="33" y="51"/>
                </a:cxn>
                <a:cxn ang="0">
                  <a:pos x="37" y="48"/>
                </a:cxn>
                <a:cxn ang="0">
                  <a:pos x="51" y="33"/>
                </a:cxn>
                <a:cxn ang="0">
                  <a:pos x="52" y="31"/>
                </a:cxn>
                <a:cxn ang="0">
                  <a:pos x="51" y="30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51" y="30"/>
                  </a:moveTo>
                  <a:cubicBezTo>
                    <a:pt x="48" y="26"/>
                    <a:pt x="48" y="26"/>
                    <a:pt x="48" y="26"/>
                  </a:cubicBezTo>
                  <a:cubicBezTo>
                    <a:pt x="47" y="25"/>
                    <a:pt x="47" y="25"/>
                    <a:pt x="46" y="25"/>
                  </a:cubicBezTo>
                  <a:cubicBezTo>
                    <a:pt x="45" y="25"/>
                    <a:pt x="45" y="25"/>
                    <a:pt x="44" y="26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2"/>
                    <a:pt x="35" y="11"/>
                    <a:pt x="34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7" y="11"/>
                    <a:pt x="26" y="12"/>
                    <a:pt x="26" y="1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5"/>
                    <a:pt x="17" y="25"/>
                    <a:pt x="17" y="25"/>
                  </a:cubicBezTo>
                  <a:cubicBezTo>
                    <a:pt x="16" y="25"/>
                    <a:pt x="15" y="25"/>
                    <a:pt x="15" y="26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1"/>
                    <a:pt x="11" y="31"/>
                  </a:cubicBezTo>
                  <a:cubicBezTo>
                    <a:pt x="11" y="32"/>
                    <a:pt x="11" y="33"/>
                    <a:pt x="11" y="33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2"/>
                    <a:pt x="31" y="52"/>
                    <a:pt x="31" y="52"/>
                  </a:cubicBezTo>
                  <a:cubicBezTo>
                    <a:pt x="32" y="52"/>
                    <a:pt x="33" y="52"/>
                    <a:pt x="33" y="51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2" y="33"/>
                    <a:pt x="52" y="32"/>
                    <a:pt x="52" y="31"/>
                  </a:cubicBezTo>
                  <a:cubicBezTo>
                    <a:pt x="52" y="31"/>
                    <a:pt x="52" y="30"/>
                    <a:pt x="51" y="3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5" name="Group 43"/>
          <p:cNvGrpSpPr/>
          <p:nvPr/>
        </p:nvGrpSpPr>
        <p:grpSpPr>
          <a:xfrm rot="16200000">
            <a:off x="6240462" y="5138978"/>
            <a:ext cx="393704" cy="393701"/>
            <a:chOff x="618873" y="1239440"/>
            <a:chExt cx="650476" cy="650470"/>
          </a:xfrm>
        </p:grpSpPr>
        <p:sp>
          <p:nvSpPr>
            <p:cNvPr id="123" name="Oval 122"/>
            <p:cNvSpPr/>
            <p:nvPr/>
          </p:nvSpPr>
          <p:spPr>
            <a:xfrm>
              <a:off x="618873" y="1239440"/>
              <a:ext cx="650476" cy="650470"/>
            </a:xfrm>
            <a:prstGeom prst="ellipse">
              <a:avLst/>
            </a:prstGeom>
            <a:solidFill>
              <a:schemeClr val="accent5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5" b="1" dirty="0">
                <a:solidFill>
                  <a:schemeClr val="accent1"/>
                </a:solidFill>
              </a:endParaRPr>
            </a:p>
          </p:txBody>
        </p:sp>
        <p:sp>
          <p:nvSpPr>
            <p:cNvPr id="124" name="Freeform 38"/>
            <p:cNvSpPr>
              <a:spLocks noEditPoints="1"/>
            </p:cNvSpPr>
            <p:nvPr/>
          </p:nvSpPr>
          <p:spPr bwMode="auto">
            <a:xfrm rot="16200000">
              <a:off x="736069" y="1356633"/>
              <a:ext cx="416084" cy="416084"/>
            </a:xfrm>
            <a:custGeom>
              <a:avLst/>
              <a:gdLst/>
              <a:ahLst/>
              <a:cxnLst>
                <a:cxn ang="0">
                  <a:pos x="31" y="62"/>
                </a:cxn>
                <a:cxn ang="0">
                  <a:pos x="0" y="31"/>
                </a:cxn>
                <a:cxn ang="0">
                  <a:pos x="31" y="0"/>
                </a:cxn>
                <a:cxn ang="0">
                  <a:pos x="62" y="31"/>
                </a:cxn>
                <a:cxn ang="0">
                  <a:pos x="31" y="62"/>
                </a:cxn>
                <a:cxn ang="0">
                  <a:pos x="51" y="30"/>
                </a:cxn>
                <a:cxn ang="0">
                  <a:pos x="48" y="26"/>
                </a:cxn>
                <a:cxn ang="0">
                  <a:pos x="46" y="25"/>
                </a:cxn>
                <a:cxn ang="0">
                  <a:pos x="44" y="26"/>
                </a:cxn>
                <a:cxn ang="0">
                  <a:pos x="36" y="33"/>
                </a:cxn>
                <a:cxn ang="0">
                  <a:pos x="36" y="13"/>
                </a:cxn>
                <a:cxn ang="0">
                  <a:pos x="34" y="11"/>
                </a:cxn>
                <a:cxn ang="0">
                  <a:pos x="29" y="11"/>
                </a:cxn>
                <a:cxn ang="0">
                  <a:pos x="26" y="13"/>
                </a:cxn>
                <a:cxn ang="0">
                  <a:pos x="26" y="33"/>
                </a:cxn>
                <a:cxn ang="0">
                  <a:pos x="19" y="26"/>
                </a:cxn>
                <a:cxn ang="0">
                  <a:pos x="17" y="25"/>
                </a:cxn>
                <a:cxn ang="0">
                  <a:pos x="15" y="26"/>
                </a:cxn>
                <a:cxn ang="0">
                  <a:pos x="11" y="30"/>
                </a:cxn>
                <a:cxn ang="0">
                  <a:pos x="11" y="31"/>
                </a:cxn>
                <a:cxn ang="0">
                  <a:pos x="11" y="33"/>
                </a:cxn>
                <a:cxn ang="0">
                  <a:pos x="26" y="48"/>
                </a:cxn>
                <a:cxn ang="0">
                  <a:pos x="30" y="51"/>
                </a:cxn>
                <a:cxn ang="0">
                  <a:pos x="31" y="52"/>
                </a:cxn>
                <a:cxn ang="0">
                  <a:pos x="33" y="51"/>
                </a:cxn>
                <a:cxn ang="0">
                  <a:pos x="37" y="48"/>
                </a:cxn>
                <a:cxn ang="0">
                  <a:pos x="51" y="33"/>
                </a:cxn>
                <a:cxn ang="0">
                  <a:pos x="52" y="31"/>
                </a:cxn>
                <a:cxn ang="0">
                  <a:pos x="51" y="30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51" y="30"/>
                  </a:moveTo>
                  <a:cubicBezTo>
                    <a:pt x="48" y="26"/>
                    <a:pt x="48" y="26"/>
                    <a:pt x="48" y="26"/>
                  </a:cubicBezTo>
                  <a:cubicBezTo>
                    <a:pt x="47" y="25"/>
                    <a:pt x="47" y="25"/>
                    <a:pt x="46" y="25"/>
                  </a:cubicBezTo>
                  <a:cubicBezTo>
                    <a:pt x="45" y="25"/>
                    <a:pt x="45" y="25"/>
                    <a:pt x="44" y="26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2"/>
                    <a:pt x="35" y="11"/>
                    <a:pt x="34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7" y="11"/>
                    <a:pt x="26" y="12"/>
                    <a:pt x="26" y="1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5"/>
                    <a:pt x="17" y="25"/>
                    <a:pt x="17" y="25"/>
                  </a:cubicBezTo>
                  <a:cubicBezTo>
                    <a:pt x="16" y="25"/>
                    <a:pt x="15" y="25"/>
                    <a:pt x="15" y="26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1"/>
                    <a:pt x="11" y="31"/>
                  </a:cubicBezTo>
                  <a:cubicBezTo>
                    <a:pt x="11" y="32"/>
                    <a:pt x="11" y="33"/>
                    <a:pt x="11" y="33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2"/>
                    <a:pt x="31" y="52"/>
                    <a:pt x="31" y="52"/>
                  </a:cubicBezTo>
                  <a:cubicBezTo>
                    <a:pt x="32" y="52"/>
                    <a:pt x="33" y="52"/>
                    <a:pt x="33" y="51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2" y="33"/>
                    <a:pt x="52" y="32"/>
                    <a:pt x="52" y="31"/>
                  </a:cubicBezTo>
                  <a:cubicBezTo>
                    <a:pt x="52" y="31"/>
                    <a:pt x="52" y="30"/>
                    <a:pt x="51" y="3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6" name="Group 43"/>
          <p:cNvGrpSpPr/>
          <p:nvPr/>
        </p:nvGrpSpPr>
        <p:grpSpPr>
          <a:xfrm rot="16200000">
            <a:off x="6085734" y="4267194"/>
            <a:ext cx="393704" cy="393701"/>
            <a:chOff x="618873" y="1239440"/>
            <a:chExt cx="650476" cy="650470"/>
          </a:xfrm>
        </p:grpSpPr>
        <p:sp>
          <p:nvSpPr>
            <p:cNvPr id="126" name="Oval 125"/>
            <p:cNvSpPr/>
            <p:nvPr/>
          </p:nvSpPr>
          <p:spPr>
            <a:xfrm>
              <a:off x="618873" y="1239440"/>
              <a:ext cx="650476" cy="650470"/>
            </a:xfrm>
            <a:prstGeom prst="ellipse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5" b="1" dirty="0">
                <a:solidFill>
                  <a:schemeClr val="accent1"/>
                </a:solidFill>
              </a:endParaRPr>
            </a:p>
          </p:txBody>
        </p:sp>
        <p:sp>
          <p:nvSpPr>
            <p:cNvPr id="127" name="Freeform 38"/>
            <p:cNvSpPr>
              <a:spLocks noEditPoints="1"/>
            </p:cNvSpPr>
            <p:nvPr/>
          </p:nvSpPr>
          <p:spPr bwMode="auto">
            <a:xfrm rot="16200000">
              <a:off x="736069" y="1356633"/>
              <a:ext cx="416084" cy="416084"/>
            </a:xfrm>
            <a:custGeom>
              <a:avLst/>
              <a:gdLst/>
              <a:ahLst/>
              <a:cxnLst>
                <a:cxn ang="0">
                  <a:pos x="31" y="62"/>
                </a:cxn>
                <a:cxn ang="0">
                  <a:pos x="0" y="31"/>
                </a:cxn>
                <a:cxn ang="0">
                  <a:pos x="31" y="0"/>
                </a:cxn>
                <a:cxn ang="0">
                  <a:pos x="62" y="31"/>
                </a:cxn>
                <a:cxn ang="0">
                  <a:pos x="31" y="62"/>
                </a:cxn>
                <a:cxn ang="0">
                  <a:pos x="51" y="30"/>
                </a:cxn>
                <a:cxn ang="0">
                  <a:pos x="48" y="26"/>
                </a:cxn>
                <a:cxn ang="0">
                  <a:pos x="46" y="25"/>
                </a:cxn>
                <a:cxn ang="0">
                  <a:pos x="44" y="26"/>
                </a:cxn>
                <a:cxn ang="0">
                  <a:pos x="36" y="33"/>
                </a:cxn>
                <a:cxn ang="0">
                  <a:pos x="36" y="13"/>
                </a:cxn>
                <a:cxn ang="0">
                  <a:pos x="34" y="11"/>
                </a:cxn>
                <a:cxn ang="0">
                  <a:pos x="29" y="11"/>
                </a:cxn>
                <a:cxn ang="0">
                  <a:pos x="26" y="13"/>
                </a:cxn>
                <a:cxn ang="0">
                  <a:pos x="26" y="33"/>
                </a:cxn>
                <a:cxn ang="0">
                  <a:pos x="19" y="26"/>
                </a:cxn>
                <a:cxn ang="0">
                  <a:pos x="17" y="25"/>
                </a:cxn>
                <a:cxn ang="0">
                  <a:pos x="15" y="26"/>
                </a:cxn>
                <a:cxn ang="0">
                  <a:pos x="11" y="30"/>
                </a:cxn>
                <a:cxn ang="0">
                  <a:pos x="11" y="31"/>
                </a:cxn>
                <a:cxn ang="0">
                  <a:pos x="11" y="33"/>
                </a:cxn>
                <a:cxn ang="0">
                  <a:pos x="26" y="48"/>
                </a:cxn>
                <a:cxn ang="0">
                  <a:pos x="30" y="51"/>
                </a:cxn>
                <a:cxn ang="0">
                  <a:pos x="31" y="52"/>
                </a:cxn>
                <a:cxn ang="0">
                  <a:pos x="33" y="51"/>
                </a:cxn>
                <a:cxn ang="0">
                  <a:pos x="37" y="48"/>
                </a:cxn>
                <a:cxn ang="0">
                  <a:pos x="51" y="33"/>
                </a:cxn>
                <a:cxn ang="0">
                  <a:pos x="52" y="31"/>
                </a:cxn>
                <a:cxn ang="0">
                  <a:pos x="51" y="30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51" y="30"/>
                  </a:moveTo>
                  <a:cubicBezTo>
                    <a:pt x="48" y="26"/>
                    <a:pt x="48" y="26"/>
                    <a:pt x="48" y="26"/>
                  </a:cubicBezTo>
                  <a:cubicBezTo>
                    <a:pt x="47" y="25"/>
                    <a:pt x="47" y="25"/>
                    <a:pt x="46" y="25"/>
                  </a:cubicBezTo>
                  <a:cubicBezTo>
                    <a:pt x="45" y="25"/>
                    <a:pt x="45" y="25"/>
                    <a:pt x="44" y="26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2"/>
                    <a:pt x="35" y="11"/>
                    <a:pt x="34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7" y="11"/>
                    <a:pt x="26" y="12"/>
                    <a:pt x="26" y="1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5"/>
                    <a:pt x="17" y="25"/>
                    <a:pt x="17" y="25"/>
                  </a:cubicBezTo>
                  <a:cubicBezTo>
                    <a:pt x="16" y="25"/>
                    <a:pt x="15" y="25"/>
                    <a:pt x="15" y="26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1"/>
                    <a:pt x="11" y="31"/>
                  </a:cubicBezTo>
                  <a:cubicBezTo>
                    <a:pt x="11" y="32"/>
                    <a:pt x="11" y="33"/>
                    <a:pt x="11" y="33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2"/>
                    <a:pt x="31" y="52"/>
                    <a:pt x="31" y="52"/>
                  </a:cubicBezTo>
                  <a:cubicBezTo>
                    <a:pt x="32" y="52"/>
                    <a:pt x="33" y="52"/>
                    <a:pt x="33" y="51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2" y="33"/>
                    <a:pt x="52" y="32"/>
                    <a:pt x="52" y="31"/>
                  </a:cubicBezTo>
                  <a:cubicBezTo>
                    <a:pt x="52" y="31"/>
                    <a:pt x="52" y="30"/>
                    <a:pt x="51" y="3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2328892" y="177217"/>
            <a:ext cx="705678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理解函数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张海山草泥马体" panose="02000000000000000000" pitchFamily="2" charset="-122"/>
              <a:ea typeface="张海山草泥马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500"/>
                            </p:stCondLst>
                            <p:childTnLst>
                              <p:par>
                                <p:cTn id="9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 animBg="1"/>
      <p:bldP spid="85" grpId="0" animBg="1"/>
      <p:bldP spid="90" grpId="0" animBg="1"/>
      <p:bldP spid="91" grpId="0" animBg="1"/>
      <p:bldP spid="92" grpId="0" animBg="1"/>
      <p:bldP spid="93" grpId="0" animBg="1"/>
      <p:bldP spid="9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6858000"/>
          </a:xfrm>
          <a:prstGeom prst="rect">
            <a:avLst/>
          </a:prstGeom>
          <a:solidFill>
            <a:srgbClr val="111111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379" y="764704"/>
            <a:ext cx="3403688" cy="3403688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5070890" y="1820601"/>
            <a:ext cx="2016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02</a:t>
            </a:r>
            <a:endParaRPr lang="zh-CN" alt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张海山草泥马体" panose="02000000000000000000" pitchFamily="2" charset="-122"/>
              <a:ea typeface="张海山草泥马体" panose="02000000000000000000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209155" y="4138549"/>
            <a:ext cx="705678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  <a:latin typeface="张海山草泥马体" panose="02000000000000000000" pitchFamily="2" charset="-122"/>
                <a:ea typeface="张海山草泥马体" panose="02000000000000000000" pitchFamily="2" charset="-122"/>
                <a:sym typeface="+mn-ea"/>
              </a:rPr>
              <a:t>对象与原型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张海山草泥马体" panose="02000000000000000000" pitchFamily="2" charset="-122"/>
              <a:ea typeface="张海山草泥马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49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49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7" grpId="0"/>
      <p:bldP spid="2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4294967295"/>
          </p:nvPr>
        </p:nvSpPr>
        <p:spPr>
          <a:xfrm>
            <a:off x="11687175" y="6408738"/>
            <a:ext cx="508000" cy="366712"/>
          </a:xfrm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</a:fld>
            <a:endParaRPr lang="en-US" dirty="0"/>
          </a:p>
        </p:txBody>
      </p:sp>
      <p:sp>
        <p:nvSpPr>
          <p:cNvPr id="35" name="Freeform 45"/>
          <p:cNvSpPr>
            <a:spLocks noEditPoints="1"/>
          </p:cNvSpPr>
          <p:nvPr/>
        </p:nvSpPr>
        <p:spPr bwMode="auto">
          <a:xfrm>
            <a:off x="918807" y="1995743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/>
          </a:p>
        </p:txBody>
      </p:sp>
      <p:grpSp>
        <p:nvGrpSpPr>
          <p:cNvPr id="25" name="Group 38"/>
          <p:cNvGrpSpPr/>
          <p:nvPr/>
        </p:nvGrpSpPr>
        <p:grpSpPr>
          <a:xfrm>
            <a:off x="1484377" y="1820996"/>
            <a:ext cx="7205498" cy="2921443"/>
            <a:chOff x="-450666" y="1923917"/>
            <a:chExt cx="3088632" cy="2191079"/>
          </a:xfrm>
        </p:grpSpPr>
        <p:sp>
          <p:nvSpPr>
            <p:cNvPr id="40" name="Footer Text"/>
            <p:cNvSpPr txBox="1"/>
            <p:nvPr/>
          </p:nvSpPr>
          <p:spPr>
            <a:xfrm>
              <a:off x="-450666" y="2108558"/>
              <a:ext cx="3088632" cy="20064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var p = new object();</a:t>
              </a:r>
              <a:endParaRPr lang="en-US" altLang="zh-CN" sz="1335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通过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JSON</a:t>
              </a: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（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javascript simple object natation</a:t>
              </a: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）</a:t>
              </a:r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通过构造函数</a:t>
              </a:r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通过原型方式创建</a:t>
              </a:r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通过构造函数和原型，将属性在构造函数中定义，将方法在原型中定义</a:t>
              </a:r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altLang="zh-CN" sz="1335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altLang="zh-CN" sz="1335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-450666" y="1923917"/>
              <a:ext cx="350584" cy="18430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zh-CN" sz="1600" b="1" dirty="0" smtClean="0">
                  <a:solidFill>
                    <a:schemeClr val="accent1"/>
                  </a:solidFill>
                </a:rPr>
                <a:t>对象定义</a:t>
              </a:r>
              <a:endParaRPr lang="zh-CN" sz="16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2328892" y="177217"/>
            <a:ext cx="705678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  <a:latin typeface="张海山草泥马体" panose="02000000000000000000" pitchFamily="2" charset="-122"/>
                <a:ea typeface="张海山草泥马体" panose="02000000000000000000" pitchFamily="2" charset="-122"/>
                <a:sym typeface="+mn-ea"/>
              </a:rPr>
              <a:t>对象创建与原型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 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张海山草泥马体" panose="02000000000000000000" pitchFamily="2" charset="-122"/>
              <a:ea typeface="张海山草泥马体" panose="02000000000000000000" pitchFamily="2" charset="-122"/>
            </a:endParaRPr>
          </a:p>
        </p:txBody>
      </p:sp>
      <p:sp>
        <p:nvSpPr>
          <p:cNvPr id="2" name="Freeform 45"/>
          <p:cNvSpPr>
            <a:spLocks noEditPoints="1"/>
          </p:cNvSpPr>
          <p:nvPr/>
        </p:nvSpPr>
        <p:spPr bwMode="auto">
          <a:xfrm>
            <a:off x="918807" y="366246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p>
            <a:endParaRPr lang="en-US" sz="2400" dirty="0"/>
          </a:p>
        </p:txBody>
      </p:sp>
      <p:grpSp>
        <p:nvGrpSpPr>
          <p:cNvPr id="3" name="Group 53"/>
          <p:cNvGrpSpPr/>
          <p:nvPr/>
        </p:nvGrpSpPr>
        <p:grpSpPr>
          <a:xfrm>
            <a:off x="1484377" y="3509366"/>
            <a:ext cx="7493530" cy="646238"/>
            <a:chOff x="-450666" y="1923918"/>
            <a:chExt cx="3582491" cy="484678"/>
          </a:xfrm>
        </p:grpSpPr>
        <p:sp>
          <p:nvSpPr>
            <p:cNvPr id="4" name="Footer Text"/>
            <p:cNvSpPr txBox="1"/>
            <p:nvPr/>
          </p:nvSpPr>
          <p:spPr>
            <a:xfrm>
              <a:off x="-450666" y="2099986"/>
              <a:ext cx="3582491" cy="3086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原型是js中非常特殊一个对象，当一个函数创建之后，会随之就产生一个原型对象，当通过这个函数的构造函数创建了一个具体的对象之后，在这个具体的对象中就会有一个属性指向原型。</a:t>
              </a:r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" name="TextBox 55"/>
            <p:cNvSpPr txBox="1"/>
            <p:nvPr/>
          </p:nvSpPr>
          <p:spPr>
            <a:xfrm>
              <a:off x="-450666" y="1923918"/>
              <a:ext cx="684268" cy="18430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p>
              <a:pPr algn="l"/>
              <a:r>
                <a:rPr lang="zh-CN" sz="1600" b="1" dirty="0" smtClean="0">
                  <a:solidFill>
                    <a:schemeClr val="accent3"/>
                  </a:solidFill>
                </a:rPr>
                <a:t>原型的内存模型</a:t>
              </a:r>
              <a:endParaRPr lang="zh-CN" sz="1600" b="1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Freeform 45"/>
          <p:cNvSpPr>
            <a:spLocks noEditPoints="1"/>
          </p:cNvSpPr>
          <p:nvPr/>
        </p:nvSpPr>
        <p:spPr bwMode="auto">
          <a:xfrm>
            <a:off x="902297" y="486578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p>
            <a:endParaRPr lang="en-US" sz="2400" dirty="0"/>
          </a:p>
        </p:txBody>
      </p:sp>
      <p:grpSp>
        <p:nvGrpSpPr>
          <p:cNvPr id="11" name="Group 53"/>
          <p:cNvGrpSpPr/>
          <p:nvPr/>
        </p:nvGrpSpPr>
        <p:grpSpPr>
          <a:xfrm>
            <a:off x="1467867" y="4712691"/>
            <a:ext cx="7493530" cy="646238"/>
            <a:chOff x="-450666" y="1923918"/>
            <a:chExt cx="3582491" cy="484678"/>
          </a:xfrm>
        </p:grpSpPr>
        <p:sp>
          <p:nvSpPr>
            <p:cNvPr id="12" name="Footer Text"/>
            <p:cNvSpPr txBox="1"/>
            <p:nvPr/>
          </p:nvSpPr>
          <p:spPr>
            <a:xfrm>
              <a:off x="-450666" y="2099986"/>
              <a:ext cx="3582491" cy="3086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由于原型重写，而且没有通过函数的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prototype</a:t>
              </a: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方法指定，此时的constructor不会在指向该函数，而是指向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object</a:t>
              </a:r>
              <a:endParaRPr lang="en-US" altLang="zh-CN" sz="1335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" name="TextBox 55"/>
            <p:cNvSpPr txBox="1"/>
            <p:nvPr/>
          </p:nvSpPr>
          <p:spPr>
            <a:xfrm>
              <a:off x="-450666" y="1923918"/>
              <a:ext cx="488763" cy="18430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p>
              <a:pPr algn="l"/>
              <a:r>
                <a:rPr lang="zh-CN" sz="1600" b="1" dirty="0" smtClean="0">
                  <a:solidFill>
                    <a:schemeClr val="accent3"/>
                  </a:solidFill>
                </a:rPr>
                <a:t>原型的重写</a:t>
              </a:r>
              <a:endParaRPr lang="zh-CN" sz="1600" b="1" dirty="0">
                <a:solidFill>
                  <a:schemeClr val="accent3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2" grpId="0" bldLvl="0" animBg="1"/>
      <p:bldP spid="10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4294967295"/>
          </p:nvPr>
        </p:nvSpPr>
        <p:spPr>
          <a:xfrm>
            <a:off x="11687175" y="6408738"/>
            <a:ext cx="508000" cy="366712"/>
          </a:xfrm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</a:fld>
            <a:endParaRPr 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328892" y="177217"/>
            <a:ext cx="705678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对象定义</a:t>
            </a:r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1</a:t>
            </a:r>
            <a:endParaRPr lang="en-US" altLang="zh-C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张海山草泥马体" panose="02000000000000000000" pitchFamily="2" charset="-122"/>
              <a:ea typeface="张海山草泥马体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2845" y="945515"/>
            <a:ext cx="9559290" cy="5611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4294967295"/>
          </p:nvPr>
        </p:nvSpPr>
        <p:spPr>
          <a:xfrm>
            <a:off x="11687175" y="6408738"/>
            <a:ext cx="508000" cy="366712"/>
          </a:xfrm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</a:fld>
            <a:endParaRPr 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328892" y="177217"/>
            <a:ext cx="705678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对象定义</a:t>
            </a:r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2</a:t>
            </a:r>
            <a:endParaRPr lang="en-US" altLang="zh-C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张海山草泥马体" panose="02000000000000000000" pitchFamily="2" charset="-122"/>
              <a:ea typeface="张海山草泥马体" panose="020000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2720" y="1074420"/>
            <a:ext cx="10036175" cy="5076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4294967295"/>
          </p:nvPr>
        </p:nvSpPr>
        <p:spPr>
          <a:xfrm>
            <a:off x="11687175" y="6408738"/>
            <a:ext cx="508000" cy="366712"/>
          </a:xfrm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</a:fld>
            <a:endParaRPr 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328892" y="177217"/>
            <a:ext cx="705678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对象定义</a:t>
            </a:r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3</a:t>
            </a:r>
            <a:endParaRPr lang="en-US" altLang="zh-C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张海山草泥马体" panose="02000000000000000000" pitchFamily="2" charset="-122"/>
              <a:ea typeface="张海山草泥马体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0" y="792480"/>
            <a:ext cx="10835640" cy="5424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4294967295"/>
          </p:nvPr>
        </p:nvSpPr>
        <p:spPr>
          <a:xfrm>
            <a:off x="11687175" y="6408738"/>
            <a:ext cx="508000" cy="366712"/>
          </a:xfrm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</a:fld>
            <a:endParaRPr 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328892" y="177217"/>
            <a:ext cx="705678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对象定义</a:t>
            </a:r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4</a:t>
            </a:r>
            <a:endParaRPr lang="en-US" altLang="zh-C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张海山草泥马体" panose="02000000000000000000" pitchFamily="2" charset="-122"/>
              <a:ea typeface="张海山草泥马体" panose="020000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280" y="945515"/>
            <a:ext cx="9814560" cy="5516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4294967295"/>
          </p:nvPr>
        </p:nvSpPr>
        <p:spPr>
          <a:xfrm>
            <a:off x="11687175" y="6408738"/>
            <a:ext cx="508000" cy="366712"/>
          </a:xfrm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</a:fld>
            <a:endParaRPr 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328892" y="177217"/>
            <a:ext cx="705678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原型的内存模型</a:t>
            </a:r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1</a:t>
            </a:r>
            <a:endParaRPr lang="en-US" altLang="zh-C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张海山草泥马体" panose="02000000000000000000" pitchFamily="2" charset="-122"/>
              <a:ea typeface="张海山草泥马体" panose="020000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090" y="1299210"/>
            <a:ext cx="9428480" cy="12998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90" y="3138170"/>
            <a:ext cx="9692005" cy="3357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6858000"/>
          </a:xfrm>
          <a:prstGeom prst="rect">
            <a:avLst/>
          </a:prstGeom>
          <a:solidFill>
            <a:srgbClr val="11111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745659" y="1305738"/>
            <a:ext cx="355577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1.</a:t>
            </a:r>
            <a:r>
              <a:rPr lang="zh-CN" altLang="en-US" sz="4000" dirty="0" smtClean="0">
                <a:solidFill>
                  <a:schemeClr val="bg1"/>
                </a:solidFill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理解函数</a:t>
            </a:r>
            <a:endParaRPr lang="zh-CN" altLang="en-US" sz="4000" dirty="0" smtClean="0">
              <a:solidFill>
                <a:schemeClr val="bg1"/>
              </a:solidFill>
              <a:latin typeface="张海山草泥马体" panose="02000000000000000000" pitchFamily="2" charset="-122"/>
              <a:ea typeface="张海山草泥马体" panose="02000000000000000000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430243" y="2013624"/>
            <a:ext cx="34117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15" y="1149528"/>
            <a:ext cx="980728" cy="98072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745659" y="2640409"/>
            <a:ext cx="410445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2.</a:t>
            </a:r>
            <a:r>
              <a:rPr lang="zh-CN" altLang="en-US" sz="4000" dirty="0" smtClean="0">
                <a:solidFill>
                  <a:schemeClr val="bg1"/>
                </a:solidFill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对象与原型</a:t>
            </a:r>
            <a:endParaRPr lang="zh-CN" altLang="en-US" sz="4000" dirty="0" smtClean="0">
              <a:solidFill>
                <a:schemeClr val="bg1"/>
              </a:solidFill>
              <a:latin typeface="张海山草泥马体" panose="02000000000000000000" pitchFamily="2" charset="-122"/>
              <a:ea typeface="张海山草泥马体" panose="02000000000000000000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6430243" y="3348295"/>
            <a:ext cx="34117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15" y="2484199"/>
            <a:ext cx="980728" cy="980728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745659" y="3754785"/>
            <a:ext cx="355577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3.</a:t>
            </a:r>
            <a:r>
              <a:rPr lang="zh-CN" altLang="en-US" sz="4000" dirty="0" smtClean="0">
                <a:solidFill>
                  <a:schemeClr val="bg1"/>
                </a:solidFill>
                <a:latin typeface="张海山草泥马体" panose="02000000000000000000" pitchFamily="2" charset="-122"/>
                <a:ea typeface="张海山草泥马体" panose="02000000000000000000" pitchFamily="2" charset="-122"/>
                <a:sym typeface="+mn-ea"/>
              </a:rPr>
              <a:t>继承与闭包</a:t>
            </a:r>
            <a:endParaRPr lang="en-US" altLang="zh-CN" sz="4000" dirty="0" smtClean="0">
              <a:solidFill>
                <a:schemeClr val="bg1"/>
              </a:solidFill>
              <a:latin typeface="张海山草泥马体" panose="02000000000000000000" pitchFamily="2" charset="-122"/>
              <a:ea typeface="张海山草泥马体" panose="02000000000000000000" pitchFamily="2" charset="-122"/>
              <a:sym typeface="+mn-ea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430243" y="4462671"/>
            <a:ext cx="34117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15" y="3598575"/>
            <a:ext cx="980728" cy="980728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745659" y="4869160"/>
            <a:ext cx="355577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4.Jq</a:t>
            </a:r>
            <a:r>
              <a:rPr lang="zh-CN" altLang="en-US" sz="4000" dirty="0" smtClean="0">
                <a:solidFill>
                  <a:schemeClr val="bg1"/>
                </a:solidFill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源码</a:t>
            </a:r>
            <a:endParaRPr lang="zh-CN" altLang="en-US" sz="4000" dirty="0" smtClean="0">
              <a:solidFill>
                <a:schemeClr val="bg1"/>
              </a:solidFill>
              <a:latin typeface="张海山草泥马体" panose="02000000000000000000" pitchFamily="2" charset="-122"/>
              <a:ea typeface="张海山草泥马体" panose="02000000000000000000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6430243" y="5577046"/>
            <a:ext cx="34117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15" y="4712950"/>
            <a:ext cx="980728" cy="98072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15" y="2130256"/>
            <a:ext cx="3039356" cy="3039356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779505" y="3049769"/>
            <a:ext cx="3555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目 录</a:t>
            </a:r>
            <a:endParaRPr lang="en-US" altLang="zh-CN" sz="4400" dirty="0" smtClean="0">
              <a:solidFill>
                <a:schemeClr val="bg1"/>
              </a:solidFill>
              <a:latin typeface="张海山草泥马体" panose="02000000000000000000" pitchFamily="2" charset="-122"/>
              <a:ea typeface="张海山草泥马体" panose="02000000000000000000" pitchFamily="2" charset="-122"/>
            </a:endParaRPr>
          </a:p>
          <a:p>
            <a:pPr algn="ctr"/>
            <a:r>
              <a:rPr lang="en-US" altLang="zh-CN" sz="2800" dirty="0">
                <a:solidFill>
                  <a:schemeClr val="bg1"/>
                </a:solidFill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contents</a:t>
            </a:r>
            <a:endParaRPr lang="zh-CN" altLang="en-US" sz="2800" dirty="0">
              <a:solidFill>
                <a:schemeClr val="bg1"/>
              </a:solidFill>
              <a:latin typeface="张海山草泥马体" panose="02000000000000000000" pitchFamily="2" charset="-122"/>
              <a:ea typeface="张海山草泥马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8" grpId="0"/>
      <p:bldP spid="21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4294967295"/>
          </p:nvPr>
        </p:nvSpPr>
        <p:spPr>
          <a:xfrm>
            <a:off x="11687175" y="6408738"/>
            <a:ext cx="508000" cy="366712"/>
          </a:xfrm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</a:fld>
            <a:endParaRPr 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328892" y="177217"/>
            <a:ext cx="705678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原型的内存模型</a:t>
            </a:r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2</a:t>
            </a:r>
            <a:endParaRPr lang="en-US" altLang="zh-C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张海山草泥马体" panose="02000000000000000000" pitchFamily="2" charset="-122"/>
              <a:ea typeface="张海山草泥马体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175" y="945515"/>
            <a:ext cx="9195435" cy="19259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3115310"/>
            <a:ext cx="9194800" cy="3305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4294967295"/>
          </p:nvPr>
        </p:nvSpPr>
        <p:spPr>
          <a:xfrm>
            <a:off x="11687175" y="6408738"/>
            <a:ext cx="508000" cy="366712"/>
          </a:xfrm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</a:fld>
            <a:endParaRPr 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328892" y="177217"/>
            <a:ext cx="705678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原型的内存模型</a:t>
            </a:r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3</a:t>
            </a:r>
            <a:endParaRPr lang="en-US" altLang="zh-C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张海山草泥马体" panose="02000000000000000000" pitchFamily="2" charset="-122"/>
              <a:ea typeface="张海山草泥马体" panose="020000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4765" y="1193800"/>
            <a:ext cx="8660765" cy="10166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65" y="2547620"/>
            <a:ext cx="8660765" cy="3915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4294967295"/>
          </p:nvPr>
        </p:nvSpPr>
        <p:spPr>
          <a:xfrm>
            <a:off x="11687175" y="6408738"/>
            <a:ext cx="508000" cy="366712"/>
          </a:xfrm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</a:fld>
            <a:endParaRPr 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328892" y="177217"/>
            <a:ext cx="705678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原型的内存模型</a:t>
            </a:r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4</a:t>
            </a:r>
            <a:endParaRPr lang="en-US" altLang="zh-C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张海山草泥马体" panose="02000000000000000000" pitchFamily="2" charset="-122"/>
              <a:ea typeface="张海山草泥马体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465" y="1043940"/>
            <a:ext cx="9152255" cy="1451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5" y="2794635"/>
            <a:ext cx="9151620" cy="3980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4294967295"/>
          </p:nvPr>
        </p:nvSpPr>
        <p:spPr>
          <a:xfrm>
            <a:off x="11687175" y="6408738"/>
            <a:ext cx="508000" cy="366712"/>
          </a:xfrm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</a:fld>
            <a:endParaRPr 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328892" y="177217"/>
            <a:ext cx="705678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原型重写</a:t>
            </a:r>
            <a:endParaRPr lang="zh-C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张海山草泥马体" panose="02000000000000000000" pitchFamily="2" charset="-122"/>
              <a:ea typeface="张海山草泥马体" panose="020000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845" y="945515"/>
            <a:ext cx="10001250" cy="5572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6858000"/>
          </a:xfrm>
          <a:prstGeom prst="rect">
            <a:avLst/>
          </a:prstGeom>
          <a:solidFill>
            <a:srgbClr val="111111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379" y="764704"/>
            <a:ext cx="3403688" cy="3403688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5070890" y="1820601"/>
            <a:ext cx="2016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03</a:t>
            </a:r>
            <a:endParaRPr lang="zh-CN" alt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张海山草泥马体" panose="02000000000000000000" pitchFamily="2" charset="-122"/>
              <a:ea typeface="张海山草泥马体" panose="02000000000000000000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209155" y="4138549"/>
            <a:ext cx="705678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  <a:latin typeface="张海山草泥马体" panose="02000000000000000000" pitchFamily="2" charset="-122"/>
                <a:ea typeface="张海山草泥马体" panose="02000000000000000000" pitchFamily="2" charset="-122"/>
                <a:sym typeface="+mn-ea"/>
              </a:rPr>
              <a:t>继承与闭包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张海山草泥马体" panose="02000000000000000000" pitchFamily="2" charset="-122"/>
              <a:ea typeface="张海山草泥马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49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49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7" grpId="0"/>
      <p:bldP spid="27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6858000"/>
          </a:xfrm>
          <a:prstGeom prst="rect">
            <a:avLst/>
          </a:prstGeom>
          <a:solidFill>
            <a:srgbClr val="111111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379" y="764704"/>
            <a:ext cx="3403688" cy="3403688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5070890" y="1820601"/>
            <a:ext cx="2016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04</a:t>
            </a:r>
            <a:endParaRPr lang="zh-CN" alt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张海山草泥马体" panose="02000000000000000000" pitchFamily="2" charset="-122"/>
              <a:ea typeface="张海山草泥马体" panose="02000000000000000000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209155" y="4138549"/>
            <a:ext cx="705678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jquery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源码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张海山草泥马体" panose="02000000000000000000" pitchFamily="2" charset="-122"/>
              <a:ea typeface="张海山草泥马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49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49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90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7" grpId="0"/>
      <p:bldP spid="2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4294967295"/>
          </p:nvPr>
        </p:nvSpPr>
        <p:spPr>
          <a:xfrm>
            <a:off x="11687175" y="6408738"/>
            <a:ext cx="508000" cy="366712"/>
          </a:xfrm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</a:fld>
            <a:endParaRPr 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328892" y="177217"/>
            <a:ext cx="705678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源代码</a:t>
            </a:r>
            <a:endParaRPr lang="zh-C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张海山草泥马体" panose="02000000000000000000" pitchFamily="2" charset="-122"/>
              <a:ea typeface="张海山草泥马体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470" y="945515"/>
            <a:ext cx="10407650" cy="5112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6858000"/>
          </a:xfrm>
          <a:prstGeom prst="rect">
            <a:avLst/>
          </a:prstGeom>
          <a:solidFill>
            <a:srgbClr val="111111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379" y="764704"/>
            <a:ext cx="3403688" cy="3403688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5070890" y="1820601"/>
            <a:ext cx="2016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01</a:t>
            </a:r>
            <a:endParaRPr lang="zh-CN" alt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张海山草泥马体" panose="02000000000000000000" pitchFamily="2" charset="-122"/>
              <a:ea typeface="张海山草泥马体" panose="02000000000000000000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209155" y="4138549"/>
            <a:ext cx="705678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理解函数</a:t>
            </a:r>
            <a:endParaRPr lang="en-US" altLang="zh-C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张海山草泥马体" panose="02000000000000000000" pitchFamily="2" charset="-122"/>
              <a:ea typeface="张海山草泥马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49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49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0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7" grpId="0"/>
      <p:bldP spid="2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4294967295"/>
          </p:nvPr>
        </p:nvSpPr>
        <p:spPr>
          <a:xfrm>
            <a:off x="11687175" y="6408738"/>
            <a:ext cx="508000" cy="366712"/>
          </a:xfrm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</a:fld>
            <a:endParaRPr lang="en-US" dirty="0"/>
          </a:p>
        </p:txBody>
      </p:sp>
      <p:sp>
        <p:nvSpPr>
          <p:cNvPr id="35" name="Freeform 45"/>
          <p:cNvSpPr>
            <a:spLocks noEditPoints="1"/>
          </p:cNvSpPr>
          <p:nvPr/>
        </p:nvSpPr>
        <p:spPr bwMode="auto">
          <a:xfrm>
            <a:off x="918807" y="1995743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/>
          </a:p>
        </p:txBody>
      </p:sp>
      <p:sp>
        <p:nvSpPr>
          <p:cNvPr id="36" name="Freeform 45"/>
          <p:cNvSpPr>
            <a:spLocks noEditPoints="1"/>
          </p:cNvSpPr>
          <p:nvPr/>
        </p:nvSpPr>
        <p:spPr bwMode="auto">
          <a:xfrm>
            <a:off x="918807" y="2972612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/>
          </a:p>
        </p:txBody>
      </p:sp>
      <p:sp>
        <p:nvSpPr>
          <p:cNvPr id="37" name="Freeform 45"/>
          <p:cNvSpPr>
            <a:spLocks noEditPoints="1"/>
          </p:cNvSpPr>
          <p:nvPr/>
        </p:nvSpPr>
        <p:spPr bwMode="auto">
          <a:xfrm>
            <a:off x="918807" y="394948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/>
          </a:p>
        </p:txBody>
      </p:sp>
      <p:sp>
        <p:nvSpPr>
          <p:cNvPr id="38" name="Freeform 45"/>
          <p:cNvSpPr>
            <a:spLocks noEditPoints="1"/>
          </p:cNvSpPr>
          <p:nvPr/>
        </p:nvSpPr>
        <p:spPr bwMode="auto">
          <a:xfrm>
            <a:off x="918807" y="492635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/>
          </a:p>
        </p:txBody>
      </p:sp>
      <p:grpSp>
        <p:nvGrpSpPr>
          <p:cNvPr id="25" name="Group 38"/>
          <p:cNvGrpSpPr/>
          <p:nvPr/>
        </p:nvGrpSpPr>
        <p:grpSpPr>
          <a:xfrm>
            <a:off x="1484377" y="1820996"/>
            <a:ext cx="7205498" cy="863408"/>
            <a:chOff x="-450666" y="1923917"/>
            <a:chExt cx="3088632" cy="647555"/>
          </a:xfrm>
        </p:grpSpPr>
        <p:sp>
          <p:nvSpPr>
            <p:cNvPr id="40" name="Footer Text"/>
            <p:cNvSpPr txBox="1"/>
            <p:nvPr/>
          </p:nvSpPr>
          <p:spPr>
            <a:xfrm>
              <a:off x="-450666" y="2108558"/>
              <a:ext cx="3088632" cy="4629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var fn1 = function(){}</a:t>
              </a:r>
              <a:endParaRPr lang="en-US" altLang="zh-CN" sz="1335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var fn2 = fn1;</a:t>
              </a:r>
              <a:endParaRPr lang="en-US" altLang="zh-CN" sz="1335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函数的赋值是通过拷贝来完成和对象的赋值不同，对象是指向同一个引用，更像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java </a:t>
              </a: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 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String</a:t>
              </a:r>
              <a:endParaRPr lang="en-US" altLang="zh-CN" sz="1335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-450666" y="1923917"/>
              <a:ext cx="350584" cy="18430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zh-CN" sz="1600" b="1" dirty="0" smtClean="0">
                  <a:solidFill>
                    <a:schemeClr val="accent1"/>
                  </a:solidFill>
                </a:rPr>
                <a:t>函数定义</a:t>
              </a:r>
              <a:endParaRPr lang="zh-CN" sz="16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7" name="Group 50"/>
          <p:cNvGrpSpPr/>
          <p:nvPr/>
        </p:nvGrpSpPr>
        <p:grpSpPr>
          <a:xfrm>
            <a:off x="1409446" y="2797262"/>
            <a:ext cx="8720589" cy="451927"/>
            <a:chOff x="-481715" y="1915346"/>
            <a:chExt cx="3613540" cy="338945"/>
          </a:xfrm>
        </p:grpSpPr>
        <p:sp>
          <p:nvSpPr>
            <p:cNvPr id="52" name="Footer Text"/>
            <p:cNvSpPr txBox="1"/>
            <p:nvPr/>
          </p:nvSpPr>
          <p:spPr>
            <a:xfrm>
              <a:off x="-450666" y="2099986"/>
              <a:ext cx="3582491" cy="1543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通过函数定义我们可以了解到，函数不存在重载</a:t>
              </a:r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-481715" y="1915346"/>
              <a:ext cx="338904" cy="18430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zh-CN" altLang="en-US" sz="1600" b="1" dirty="0">
                  <a:solidFill>
                    <a:schemeClr val="accent2"/>
                  </a:solidFill>
                </a:rPr>
                <a:t>函数重载</a:t>
              </a:r>
              <a:endParaRPr lang="zh-CN" altLang="en-US" sz="16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9" name="Group 53"/>
          <p:cNvGrpSpPr/>
          <p:nvPr/>
        </p:nvGrpSpPr>
        <p:grpSpPr>
          <a:xfrm>
            <a:off x="1484377" y="3796386"/>
            <a:ext cx="7493530" cy="646238"/>
            <a:chOff x="-450666" y="1923918"/>
            <a:chExt cx="3582491" cy="484678"/>
          </a:xfrm>
        </p:grpSpPr>
        <p:sp>
          <p:nvSpPr>
            <p:cNvPr id="55" name="Footer Text"/>
            <p:cNvSpPr txBox="1"/>
            <p:nvPr/>
          </p:nvSpPr>
          <p:spPr>
            <a:xfrm>
              <a:off x="-450666" y="2099986"/>
              <a:ext cx="3582491" cy="3086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由于函数是对象，所以可以直接把函数通过参数传递进来也可以作为参数返回</a:t>
              </a:r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-450666" y="1923918"/>
              <a:ext cx="586516" cy="18430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3"/>
                  </a:solidFill>
                </a:rPr>
                <a:t>参数和返回值</a:t>
              </a:r>
              <a:endParaRPr lang="en-US" sz="16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32" name="Group 56"/>
          <p:cNvGrpSpPr/>
          <p:nvPr/>
        </p:nvGrpSpPr>
        <p:grpSpPr>
          <a:xfrm>
            <a:off x="1484378" y="4784083"/>
            <a:ext cx="7493530" cy="862772"/>
            <a:chOff x="-450666" y="1923918"/>
            <a:chExt cx="3582491" cy="647078"/>
          </a:xfrm>
        </p:grpSpPr>
        <p:sp>
          <p:nvSpPr>
            <p:cNvPr id="58" name="Footer Text"/>
            <p:cNvSpPr txBox="1"/>
            <p:nvPr/>
          </p:nvSpPr>
          <p:spPr>
            <a:xfrm>
              <a:off x="-450666" y="2108082"/>
              <a:ext cx="3582491" cy="4629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函数的内部属性</a:t>
              </a:r>
              <a:r>
                <a:rPr 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arguments,this</a:t>
              </a:r>
              <a:endPara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函数的属性</a:t>
              </a:r>
              <a:r>
                <a:rPr 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length,prototype</a:t>
              </a:r>
              <a:endPara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函数的方法</a:t>
              </a:r>
              <a:r>
                <a:rPr 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call,apply</a:t>
              </a:r>
              <a:endPara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-450666" y="1923918"/>
              <a:ext cx="782021" cy="18430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zh-CN" altLang="en-US" sz="1600" b="1" dirty="0">
                  <a:solidFill>
                    <a:schemeClr val="accent4"/>
                  </a:solidFill>
                </a:rPr>
                <a:t>函数的属性和方法</a:t>
              </a:r>
              <a:endParaRPr lang="zh-CN" altLang="en-US" sz="1600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2328892" y="177217"/>
            <a:ext cx="705678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理解函数 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张海山草泥马体" panose="02000000000000000000" pitchFamily="2" charset="-122"/>
              <a:ea typeface="张海山草泥马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4294967295"/>
          </p:nvPr>
        </p:nvSpPr>
        <p:spPr>
          <a:xfrm>
            <a:off x="11687175" y="6408738"/>
            <a:ext cx="508000" cy="366712"/>
          </a:xfrm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</a:fld>
            <a:endParaRPr 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328892" y="177217"/>
            <a:ext cx="705678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函数定义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张海山草泥马体" panose="02000000000000000000" pitchFamily="2" charset="-122"/>
              <a:ea typeface="张海山草泥马体" panose="020000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650" y="840105"/>
            <a:ext cx="9950450" cy="5302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Slide Number Placeholder 29"/>
          <p:cNvSpPr>
            <a:spLocks noGrp="1"/>
          </p:cNvSpPr>
          <p:nvPr/>
        </p:nvSpPr>
        <p:spPr>
          <a:xfrm>
            <a:off x="11687175" y="6408738"/>
            <a:ext cx="508000" cy="3667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mtClean="0"/>
            </a:fld>
            <a:endParaRPr 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328892" y="177217"/>
            <a:ext cx="705678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函数重载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张海山草泥马体" panose="02000000000000000000" pitchFamily="2" charset="-122"/>
              <a:ea typeface="张海山草泥马体" panose="020000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455" y="795020"/>
            <a:ext cx="10754995" cy="5614670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4294967295"/>
          </p:nvPr>
        </p:nvSpPr>
        <p:spPr>
          <a:xfrm>
            <a:off x="11687175" y="6408738"/>
            <a:ext cx="508000" cy="366712"/>
          </a:xfrm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</a:fld>
            <a:endParaRPr 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328892" y="177217"/>
            <a:ext cx="705678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accent3"/>
                </a:solidFill>
                <a:sym typeface="+mn-ea"/>
              </a:rPr>
              <a:t>参数和返回值</a:t>
            </a:r>
            <a:endParaRPr lang="zh-CN" altLang="en-US" sz="4400" b="1" dirty="0">
              <a:solidFill>
                <a:schemeClr val="bg1"/>
              </a:solidFill>
              <a:latin typeface="张海山草泥马体" panose="02000000000000000000" pitchFamily="2" charset="-122"/>
              <a:ea typeface="张海山草泥马体" panose="020000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145" y="1125220"/>
            <a:ext cx="10654030" cy="5103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4294967295"/>
          </p:nvPr>
        </p:nvSpPr>
        <p:spPr>
          <a:xfrm>
            <a:off x="11687175" y="6408738"/>
            <a:ext cx="508000" cy="366712"/>
          </a:xfrm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</a:fld>
            <a:endParaRPr lang="en-US" dirty="0"/>
          </a:p>
        </p:txBody>
      </p:sp>
      <p:sp>
        <p:nvSpPr>
          <p:cNvPr id="35" name="Freeform 45"/>
          <p:cNvSpPr>
            <a:spLocks noEditPoints="1"/>
          </p:cNvSpPr>
          <p:nvPr/>
        </p:nvSpPr>
        <p:spPr bwMode="auto">
          <a:xfrm>
            <a:off x="918807" y="1995743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/>
          </a:p>
        </p:txBody>
      </p:sp>
      <p:sp>
        <p:nvSpPr>
          <p:cNvPr id="40" name="Footer Text"/>
          <p:cNvSpPr txBox="1"/>
          <p:nvPr/>
        </p:nvSpPr>
        <p:spPr>
          <a:xfrm>
            <a:off x="1484377" y="2055758"/>
            <a:ext cx="7205498" cy="2057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函数的内部属性</a:t>
            </a:r>
            <a:r>
              <a:rPr lang="en-US" altLang="zh-CN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arguments</a:t>
            </a:r>
            <a:endParaRPr lang="zh-CN" alt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328892" y="177217"/>
            <a:ext cx="705678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张海山草泥马体" panose="02000000000000000000" pitchFamily="2" charset="-122"/>
                <a:ea typeface="张海山草泥马体" panose="02000000000000000000" pitchFamily="2" charset="-122"/>
                <a:sym typeface="+mn-ea"/>
              </a:rPr>
              <a:t>函数属性和方法</a:t>
            </a:r>
            <a:endParaRPr lang="zh-CN" altLang="en-US" sz="4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张海山草泥马体" panose="02000000000000000000" pitchFamily="2" charset="-122"/>
              <a:ea typeface="张海山草泥马体" panose="02000000000000000000" pitchFamily="2" charset="-122"/>
            </a:endParaRPr>
          </a:p>
        </p:txBody>
      </p:sp>
      <p:sp>
        <p:nvSpPr>
          <p:cNvPr id="12" name="Footer Text"/>
          <p:cNvSpPr txBox="1"/>
          <p:nvPr/>
        </p:nvSpPr>
        <p:spPr>
          <a:xfrm>
            <a:off x="1333462" y="2466727"/>
            <a:ext cx="7205498" cy="411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函数对象中有一个属性叫做</a:t>
            </a:r>
            <a:r>
              <a:rPr lang="en-US" altLang="zh-CN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arguments</a:t>
            </a:r>
            <a:r>
              <a: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，通过这个属性可以获取相应的参数值，这个属性就是一个数组，也就是传递进来的参数 。</a:t>
            </a:r>
            <a:r>
              <a:rPr lang="en-US" altLang="zh-CN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arguments</a:t>
            </a:r>
            <a:r>
              <a: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中还有一个方法</a:t>
            </a:r>
            <a:r>
              <a:rPr lang="en-US" altLang="zh-CN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callee,</a:t>
            </a:r>
            <a:r>
              <a: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可以有效的解偶</a:t>
            </a:r>
            <a:endParaRPr lang="zh-CN" alt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4440" y="3032760"/>
            <a:ext cx="7758430" cy="3742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4294967295"/>
          </p:nvPr>
        </p:nvSpPr>
        <p:spPr>
          <a:xfrm>
            <a:off x="11687175" y="6408738"/>
            <a:ext cx="508000" cy="366712"/>
          </a:xfrm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</a:fld>
            <a:endParaRPr lang="en-US" dirty="0"/>
          </a:p>
        </p:txBody>
      </p:sp>
      <p:sp>
        <p:nvSpPr>
          <p:cNvPr id="35" name="Freeform 45"/>
          <p:cNvSpPr>
            <a:spLocks noEditPoints="1"/>
          </p:cNvSpPr>
          <p:nvPr/>
        </p:nvSpPr>
        <p:spPr bwMode="auto">
          <a:xfrm>
            <a:off x="918807" y="1995743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/>
          </a:p>
        </p:txBody>
      </p:sp>
      <p:sp>
        <p:nvSpPr>
          <p:cNvPr id="40" name="Footer Text"/>
          <p:cNvSpPr txBox="1"/>
          <p:nvPr/>
        </p:nvSpPr>
        <p:spPr>
          <a:xfrm>
            <a:off x="1484377" y="2055758"/>
            <a:ext cx="7205498" cy="2057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函数的内部属性</a:t>
            </a:r>
            <a:r>
              <a:rPr lang="en-US" altLang="zh-CN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</a:t>
            </a:r>
            <a:endParaRPr lang="en-US" altLang="zh-CN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328892" y="177217"/>
            <a:ext cx="705678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函数属性和方法</a:t>
            </a:r>
            <a:endParaRPr lang="zh-CN" altLang="en-US" sz="4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张海山草泥马体" panose="02000000000000000000" pitchFamily="2" charset="-122"/>
              <a:ea typeface="张海山草泥马体" panose="02000000000000000000" pitchFamily="2" charset="-122"/>
            </a:endParaRPr>
          </a:p>
        </p:txBody>
      </p:sp>
      <p:sp>
        <p:nvSpPr>
          <p:cNvPr id="12" name="Footer Text"/>
          <p:cNvSpPr txBox="1"/>
          <p:nvPr/>
        </p:nvSpPr>
        <p:spPr>
          <a:xfrm>
            <a:off x="1333462" y="2466727"/>
            <a:ext cx="7205498" cy="411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当需要创建一个类的时候，设置类的属性和方法需要通过this关键字来引用</a:t>
            </a:r>
            <a:endParaRPr lang="zh-CN" alt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但是特别注意：this关键字在调用时会根据不同的调用对象变得不同</a:t>
            </a:r>
            <a:endParaRPr lang="zh-CN" alt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0" y="3042285"/>
            <a:ext cx="8522970" cy="3796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自定义 424">
      <a:dk1>
        <a:srgbClr val="FFFFFF"/>
      </a:dk1>
      <a:lt1>
        <a:sysClr val="window" lastClr="FFFFFF"/>
      </a:lt1>
      <a:dk2>
        <a:srgbClr val="39302A"/>
      </a:dk2>
      <a:lt2>
        <a:srgbClr val="7F7F7F"/>
      </a:lt2>
      <a:accent1>
        <a:srgbClr val="1BDEC0"/>
      </a:accent1>
      <a:accent2>
        <a:srgbClr val="1574A8"/>
      </a:accent2>
      <a:accent3>
        <a:srgbClr val="536AE9"/>
      </a:accent3>
      <a:accent4>
        <a:srgbClr val="15A892"/>
      </a:accent4>
      <a:accent5>
        <a:srgbClr val="1574A8"/>
      </a:accent5>
      <a:accent6>
        <a:srgbClr val="152BA8"/>
      </a:accent6>
      <a:hlink>
        <a:srgbClr val="3E7C86"/>
      </a:hlink>
      <a:folHlink>
        <a:srgbClr val="162C3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1075</Words>
  <Application>WPS 演示</Application>
  <PresentationFormat>自定义</PresentationFormat>
  <Paragraphs>186</Paragraphs>
  <Slides>26</Slides>
  <Notes>33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宋体</vt:lpstr>
      <vt:lpstr>Wingdings</vt:lpstr>
      <vt:lpstr>张海山锐线体简</vt:lpstr>
      <vt:lpstr>张海山草泥马体</vt:lpstr>
      <vt:lpstr>Calibri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13774</cp:lastModifiedBy>
  <cp:revision>160</cp:revision>
  <dcterms:created xsi:type="dcterms:W3CDTF">2015-09-13T11:28:00Z</dcterms:created>
  <dcterms:modified xsi:type="dcterms:W3CDTF">2018-06-19T02:57:22Z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