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6" r:id="rId3"/>
    <p:sldId id="310" r:id="rId5"/>
    <p:sldId id="329" r:id="rId6"/>
    <p:sldId id="311" r:id="rId7"/>
    <p:sldId id="375" r:id="rId8"/>
    <p:sldId id="328" r:id="rId9"/>
    <p:sldId id="376" r:id="rId10"/>
    <p:sldId id="327" r:id="rId11"/>
    <p:sldId id="377" r:id="rId12"/>
    <p:sldId id="359" r:id="rId13"/>
    <p:sldId id="343" r:id="rId14"/>
    <p:sldId id="344" r:id="rId15"/>
    <p:sldId id="330" r:id="rId16"/>
    <p:sldId id="331" r:id="rId17"/>
    <p:sldId id="380" r:id="rId18"/>
    <p:sldId id="381" r:id="rId19"/>
    <p:sldId id="333" r:id="rId20"/>
    <p:sldId id="345" r:id="rId21"/>
    <p:sldId id="334" r:id="rId22"/>
    <p:sldId id="336" r:id="rId23"/>
    <p:sldId id="337" r:id="rId24"/>
    <p:sldId id="335" r:id="rId25"/>
    <p:sldId id="338" r:id="rId26"/>
    <p:sldId id="398" r:id="rId27"/>
    <p:sldId id="346" r:id="rId28"/>
    <p:sldId id="347" r:id="rId29"/>
    <p:sldId id="382" r:id="rId30"/>
    <p:sldId id="32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D744"/>
    <a:srgbClr val="595959"/>
    <a:srgbClr val="01304C"/>
    <a:srgbClr val="049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7" autoAdjust="0"/>
    <p:restoredTop sz="94660"/>
  </p:normalViewPr>
  <p:slideViewPr>
    <p:cSldViewPr snapToGrid="0" showGuides="1">
      <p:cViewPr varScale="1">
        <p:scale>
          <a:sx n="79" d="100"/>
          <a:sy n="79" d="100"/>
        </p:scale>
        <p:origin x="10" y="269"/>
      </p:cViewPr>
      <p:guideLst>
        <p:guide orient="horz" pos="3827"/>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F880-EF78-4CE5-8929-A76C5A4A6C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0F3B-3555-49D8-9B6D-84C44B282B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a:defRPr/>
            </a:pPr>
            <a:fld id="{F94EAE55-9362-4EFE-A603-D41391E3D80A}" type="slidenum">
              <a:rPr lang="en-US" altLang="zh-CN" smtClean="0"/>
            </a:fld>
            <a:endParaRPr lang="en-US" altLang="zh-CN"/>
          </a:p>
        </p:txBody>
      </p:sp>
      <p:pic>
        <p:nvPicPr>
          <p:cNvPr id="7" name="图片 6" descr="图片1"/>
          <p:cNvPicPr>
            <a:picLocks noChangeAspect="1"/>
          </p:cNvPicPr>
          <p:nvPr/>
        </p:nvPicPr>
        <p:blipFill>
          <a:blip r:embed="rId2" cstate="print"/>
          <a:stretch>
            <a:fillRect/>
          </a:stretch>
        </p:blipFill>
        <p:spPr>
          <a:xfrm>
            <a:off x="3175" y="20955"/>
            <a:ext cx="12212320" cy="6868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44500"/>
          <a:stretch>
            <a:fillRect/>
          </a:stretch>
        </p:blipFill>
        <p:spPr>
          <a:xfrm>
            <a:off x="7620" y="0"/>
            <a:ext cx="6766560" cy="6858000"/>
          </a:xfrm>
          <a:prstGeom prst="rect">
            <a:avLst/>
          </a:pr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1" r="74500"/>
          <a:stretch>
            <a:fillRect/>
          </a:stretch>
        </p:blipFill>
        <p:spPr>
          <a:xfrm>
            <a:off x="9070975" y="0"/>
            <a:ext cx="310896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a:extLst>
              <a:ext uri="{28A0092B-C50C-407E-A947-70E740481C1C}">
                <a14:useLocalDpi xmlns:a14="http://schemas.microsoft.com/office/drawing/2010/main" val="0"/>
              </a:ext>
            </a:extLst>
          </a:blip>
          <a:srcRect t="19805" b="14175"/>
          <a:stretch>
            <a:fillRect/>
          </a:stretch>
        </p:blipFill>
        <p:spPr>
          <a:xfrm>
            <a:off x="1549237" y="0"/>
            <a:ext cx="9896002" cy="6858000"/>
          </a:xfrm>
          <a:prstGeom prst="rect">
            <a:avLst/>
          </a:prstGeom>
        </p:spPr>
      </p:pic>
      <p:sp>
        <p:nvSpPr>
          <p:cNvPr id="18" name="矩形 1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0ADFEFE9-5CC8-4A14-B701-39B2293DE1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252E9B-727B-4729-83FF-03B5A5A86894}" type="slidenum">
              <a:rPr lang="zh-CN" altLang="en-US" smtClean="0"/>
            </a:fld>
            <a:endParaRPr lang="zh-CN" altLang="en-US"/>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58" r="9145" b="27542"/>
          <a:stretch>
            <a:fillRect/>
          </a:stretch>
        </p:blipFill>
        <p:spPr>
          <a:xfrm>
            <a:off x="10965148" y="4212719"/>
            <a:ext cx="5624997" cy="3036745"/>
          </a:xfrm>
          <a:prstGeom prst="rect">
            <a:avLst/>
          </a:prstGeom>
        </p:spPr>
      </p:pic>
      <p:grpSp>
        <p:nvGrpSpPr>
          <p:cNvPr id="11" name="组合 10"/>
          <p:cNvGrpSpPr/>
          <p:nvPr userDrawn="1"/>
        </p:nvGrpSpPr>
        <p:grpSpPr>
          <a:xfrm>
            <a:off x="425065" y="325953"/>
            <a:ext cx="508902" cy="396897"/>
            <a:chOff x="6468477" y="1576639"/>
            <a:chExt cx="555374" cy="433141"/>
          </a:xfrm>
        </p:grpSpPr>
        <p:sp>
          <p:nvSpPr>
            <p:cNvPr id="12" name="矩形 1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14105" r="9145"/>
          <a:stretch>
            <a:fillRect/>
          </a:stretch>
        </p:blipFill>
        <p:spPr>
          <a:xfrm>
            <a:off x="-35983" y="1333500"/>
            <a:ext cx="5718387" cy="41910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1818" y="0"/>
            <a:ext cx="6533204"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 r="74500"/>
          <a:stretch>
            <a:fillRect/>
          </a:stretch>
        </p:blipFill>
        <p:spPr>
          <a:xfrm>
            <a:off x="9106535" y="0"/>
            <a:ext cx="3108960" cy="6858000"/>
          </a:xfrm>
          <a:prstGeom prst="rect">
            <a:avLst/>
          </a:prstGeom>
        </p:spPr>
      </p:pic>
      <p:sp>
        <p:nvSpPr>
          <p:cNvPr id="3" name="文本占位符 2"/>
          <p:cNvSpPr>
            <a:spLocks noGrp="1"/>
          </p:cNvSpPr>
          <p:nvPr>
            <p:ph type="body" sz="quarter" idx="10" hasCustomPrompt="1"/>
          </p:nvPr>
        </p:nvSpPr>
        <p:spPr>
          <a:xfrm>
            <a:off x="4799856" y="2276872"/>
            <a:ext cx="1261138" cy="1512020"/>
          </a:xfrm>
        </p:spPr>
        <p:txBody>
          <a:bodyPr>
            <a:noAutofit/>
          </a:bodyPr>
          <a:lstStyle>
            <a:lvl1pPr marL="0" indent="0">
              <a:buNone/>
              <a:defRPr lang="zh-CN" altLang="en-US" sz="11500" b="1" kern="1200" dirty="0" smtClean="0">
                <a:gradFill>
                  <a:gsLst>
                    <a:gs pos="0">
                      <a:srgbClr val="049AAB"/>
                    </a:gs>
                    <a:gs pos="100000">
                      <a:srgbClr val="01304C"/>
                    </a:gs>
                  </a:gsLst>
                  <a:lin ang="5400000" scaled="1"/>
                </a:gradFill>
                <a:latin typeface="Lifeline JL" panose="00000400000000000000" pitchFamily="2" charset="0"/>
                <a:ea typeface="+mj-ea"/>
                <a:cs typeface="+mn-cs"/>
              </a:defRPr>
            </a:lvl1pPr>
          </a:lstStyle>
          <a:p>
            <a:pPr lvl="0"/>
            <a:r>
              <a:rPr lang="en-US" altLang="zh-CN" dirty="0" smtClean="0"/>
              <a:t>2</a:t>
            </a:r>
            <a:endParaRPr lang="zh-CN" altLang="en-US" dirty="0" smtClean="0"/>
          </a:p>
        </p:txBody>
      </p:sp>
      <p:sp>
        <p:nvSpPr>
          <p:cNvPr id="7" name="内容占位符 6"/>
          <p:cNvSpPr>
            <a:spLocks noGrp="1"/>
          </p:cNvSpPr>
          <p:nvPr>
            <p:ph sz="quarter" idx="11" hasCustomPrompt="1"/>
          </p:nvPr>
        </p:nvSpPr>
        <p:spPr>
          <a:xfrm>
            <a:off x="6080956" y="2780928"/>
            <a:ext cx="4246314" cy="757288"/>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4000" b="1">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4000" b="1" dirty="0" smtClean="0">
                <a:latin typeface="微软雅黑" panose="020B0503020204020204" pitchFamily="34" charset="-122"/>
                <a:ea typeface="微软雅黑" panose="020B0503020204020204" pitchFamily="34" charset="-122"/>
              </a:rPr>
              <a:t>前端语法介绍</a:t>
            </a:r>
            <a:endParaRPr lang="zh-CN" altLang="en-US" sz="4000" b="1" dirty="0" smtClean="0">
              <a:latin typeface="微软雅黑" panose="020B0503020204020204" pitchFamily="34" charset="-122"/>
              <a:ea typeface="微软雅黑" panose="020B0503020204020204" pitchFamily="34" charset="-122"/>
            </a:endParaRPr>
          </a:p>
          <a:p>
            <a:pPr lvl="0"/>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13" name="文本框 12"/>
          <p:cNvSpPr txBox="1"/>
          <p:nvPr/>
        </p:nvSpPr>
        <p:spPr>
          <a:xfrm>
            <a:off x="838200" y="109220"/>
            <a:ext cx="76200" cy="64516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b="1" dirty="0">
              <a:solidFill>
                <a:srgbClr val="049AAB"/>
              </a:solidFill>
              <a:latin typeface="Microsoft Yi Baiti" panose="03000500000000000000" pitchFamily="66" charset="0"/>
            </a:endParaRPr>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15358" r="9145" b="27542"/>
          <a:stretch>
            <a:fillRect/>
          </a:stretch>
        </p:blipFill>
        <p:spPr>
          <a:xfrm>
            <a:off x="10961973" y="4151759"/>
            <a:ext cx="5624997" cy="3036745"/>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19805" b="14175"/>
          <a:stretch>
            <a:fillRect/>
          </a:stretch>
        </p:blipFill>
        <p:spPr>
          <a:xfrm>
            <a:off x="1549237" y="0"/>
            <a:ext cx="9896002" cy="6858000"/>
          </a:xfrm>
          <a:prstGeom prst="rect">
            <a:avLst/>
          </a:prstGeom>
        </p:spPr>
      </p:pic>
      <p:sp>
        <p:nvSpPr>
          <p:cNvPr id="8" name="矩形 7"/>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25065" y="325953"/>
            <a:ext cx="508902" cy="396897"/>
            <a:chOff x="6468477" y="1576639"/>
            <a:chExt cx="555374" cy="433141"/>
          </a:xfrm>
        </p:grpSpPr>
        <p:sp>
          <p:nvSpPr>
            <p:cNvPr id="15" name="矩形 14"/>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内容占位符 2"/>
          <p:cNvSpPr>
            <a:spLocks noGrp="1"/>
          </p:cNvSpPr>
          <p:nvPr>
            <p:ph sz="quarter" idx="10" hasCustomPrompt="1"/>
          </p:nvPr>
        </p:nvSpPr>
        <p:spPr>
          <a:xfrm>
            <a:off x="1144982" y="164361"/>
            <a:ext cx="7292622" cy="720080"/>
          </a:xfrm>
        </p:spPr>
        <p:txBody>
          <a:bodyPr anchor="ctr"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0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800" dirty="0" smtClean="0">
                <a:latin typeface="微软雅黑" panose="020B0503020204020204" pitchFamily="34" charset="-122"/>
                <a:ea typeface="微软雅黑" panose="020B0503020204020204" pitchFamily="34" charset="-122"/>
              </a:rPr>
              <a:t>前端语法介绍</a:t>
            </a:r>
            <a:r>
              <a:rPr lang="en-US" altLang="zh-CN" sz="2800" dirty="0" smtClean="0">
                <a:latin typeface="微软雅黑" panose="020B0503020204020204" pitchFamily="34" charset="-122"/>
                <a:ea typeface="微软雅黑" panose="020B0503020204020204" pitchFamily="34" charset="-122"/>
              </a:rPr>
              <a:t>-JQuery</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FEFE9-5CC8-4A14-B701-39B2293DE1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52E9B-727B-4729-83FF-03B5A5A868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13" name="矩形 259"/>
          <p:cNvSpPr>
            <a:spLocks noChangeArrowheads="1"/>
          </p:cNvSpPr>
          <p:nvPr/>
        </p:nvSpPr>
        <p:spPr bwMode="auto">
          <a:xfrm>
            <a:off x="5473700" y="2976880"/>
            <a:ext cx="6503035" cy="615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cap="all" dirty="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数据库性能优化实践</a:t>
            </a:r>
            <a:endParaRPr lang="zh-CN" altLang="en-US" sz="4000" b="1" cap="all" dirty="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6" name="矩形 259"/>
          <p:cNvSpPr>
            <a:spLocks noChangeArrowheads="1"/>
          </p:cNvSpPr>
          <p:nvPr/>
        </p:nvSpPr>
        <p:spPr bwMode="auto">
          <a:xfrm>
            <a:off x="5565338" y="1817746"/>
            <a:ext cx="2483768" cy="1230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a:solidFill>
                  <a:schemeClr val="tx1">
                    <a:lumMod val="65000"/>
                    <a:lumOff val="35000"/>
                  </a:schemeClr>
                </a:solidFill>
                <a:latin typeface="Impact" panose="020B0806030902050204" pitchFamily="34" charset="0"/>
                <a:cs typeface="Arial" panose="020B0604020202020204" pitchFamily="34" charset="0"/>
              </a:rPr>
              <a:t>20</a:t>
            </a:r>
            <a:r>
              <a:rPr lang="en-US" altLang="zh-CN" sz="8000" cap="all" dirty="0">
                <a:solidFill>
                  <a:srgbClr val="049AAB"/>
                </a:solidFill>
                <a:latin typeface="Impact" panose="020B0806030902050204" pitchFamily="34" charset="0"/>
                <a:cs typeface="Arial" panose="020B0604020202020204" pitchFamily="34" charset="0"/>
              </a:rPr>
              <a:t>18</a:t>
            </a:r>
            <a:endParaRPr lang="zh-CN" altLang="en-US" sz="8000" cap="all" dirty="0">
              <a:solidFill>
                <a:srgbClr val="049AAB"/>
              </a:solidFill>
              <a:latin typeface="Impact" panose="020B080603090205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 calcmode="lin" valueType="num">
                                      <p:cBhvr>
                                        <p:cTn id="1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索引优化</a:t>
            </a:r>
            <a:r>
              <a:rPr lang="en-US" altLang="zh-CN"/>
              <a:t>-</a:t>
            </a:r>
            <a:r>
              <a:rPr lang="zh-CN" altLang="zh-CN"/>
              <a:t>找出需要优化的语句</a:t>
            </a:r>
            <a:endParaRPr lang="zh-CN" altLang="zh-CN"/>
          </a:p>
        </p:txBody>
      </p:sp>
      <p:sp>
        <p:nvSpPr>
          <p:cNvPr id="5" name="文本框 4"/>
          <p:cNvSpPr txBox="1"/>
          <p:nvPr/>
        </p:nvSpPr>
        <p:spPr>
          <a:xfrm>
            <a:off x="654685" y="964565"/>
            <a:ext cx="10605770" cy="829945"/>
          </a:xfrm>
          <a:prstGeom prst="rect">
            <a:avLst/>
          </a:prstGeom>
          <a:noFill/>
        </p:spPr>
        <p:txBody>
          <a:bodyPr wrap="square" rtlCol="0">
            <a:spAutoFit/>
          </a:bodyPr>
          <a:p>
            <a:pPr fontAlgn="auto">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SELECT *  FROM (SELECT PARSING_USER_ID EXECUTIONS,   SORTS, COMMAND_TYPE, DISK_READS, SQL_FULLTEXT  FROM v$sqlarea  ORDER BY disk_reads DESC)  WHERE ROWNUM &lt; 11;</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24"/>
          <p:cNvPicPr>
            <a:picLocks noChangeAspect="1"/>
          </p:cNvPicPr>
          <p:nvPr/>
        </p:nvPicPr>
        <p:blipFill>
          <a:blip r:embed="rId1"/>
          <a:stretch>
            <a:fillRect/>
          </a:stretch>
        </p:blipFill>
        <p:spPr>
          <a:xfrm>
            <a:off x="654685" y="1794510"/>
            <a:ext cx="10735945" cy="4950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索引优化</a:t>
            </a:r>
            <a:r>
              <a:rPr lang="en-US" altLang="zh-CN"/>
              <a:t>-</a:t>
            </a:r>
            <a:r>
              <a:rPr lang="zh-CN" altLang="en-US"/>
              <a:t>按语句建索引</a:t>
            </a:r>
            <a:endParaRPr lang="zh-CN" altLang="en-US"/>
          </a:p>
        </p:txBody>
      </p:sp>
      <p:pic>
        <p:nvPicPr>
          <p:cNvPr id="2" name="图片 -2147482623"/>
          <p:cNvPicPr>
            <a:picLocks noChangeAspect="1"/>
          </p:cNvPicPr>
          <p:nvPr/>
        </p:nvPicPr>
        <p:blipFill>
          <a:blip r:embed="rId1"/>
          <a:stretch>
            <a:fillRect/>
          </a:stretch>
        </p:blipFill>
        <p:spPr>
          <a:xfrm>
            <a:off x="318770" y="1073785"/>
            <a:ext cx="11555095" cy="3602990"/>
          </a:xfrm>
          <a:prstGeom prst="rect">
            <a:avLst/>
          </a:prstGeom>
          <a:noFill/>
          <a:ln w="9525">
            <a:noFill/>
          </a:ln>
        </p:spPr>
      </p:pic>
      <p:pic>
        <p:nvPicPr>
          <p:cNvPr id="4" name="图片 -2147482621"/>
          <p:cNvPicPr>
            <a:picLocks noChangeAspect="1"/>
          </p:cNvPicPr>
          <p:nvPr/>
        </p:nvPicPr>
        <p:blipFill>
          <a:blip r:embed="rId2"/>
          <a:stretch>
            <a:fillRect/>
          </a:stretch>
        </p:blipFill>
        <p:spPr>
          <a:xfrm>
            <a:off x="318770" y="4755515"/>
            <a:ext cx="8615045" cy="19977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索引优化</a:t>
            </a:r>
            <a:r>
              <a:rPr lang="en-US" altLang="zh-CN"/>
              <a:t>-</a:t>
            </a:r>
            <a:r>
              <a:rPr lang="zh-CN" altLang="en-US"/>
              <a:t>优化前后对比</a:t>
            </a:r>
            <a:endParaRPr lang="zh-CN" altLang="en-US"/>
          </a:p>
        </p:txBody>
      </p:sp>
      <p:pic>
        <p:nvPicPr>
          <p:cNvPr id="2" name="图片 -2147482620"/>
          <p:cNvPicPr>
            <a:picLocks noChangeAspect="1"/>
          </p:cNvPicPr>
          <p:nvPr/>
        </p:nvPicPr>
        <p:blipFill>
          <a:blip r:embed="rId1"/>
          <a:stretch>
            <a:fillRect/>
          </a:stretch>
        </p:blipFill>
        <p:spPr>
          <a:xfrm>
            <a:off x="478155" y="1120775"/>
            <a:ext cx="11235690" cy="3880485"/>
          </a:xfrm>
          <a:prstGeom prst="rect">
            <a:avLst/>
          </a:prstGeom>
          <a:noFill/>
          <a:ln w="9525">
            <a:noFill/>
          </a:ln>
        </p:spPr>
      </p:pic>
      <p:sp>
        <p:nvSpPr>
          <p:cNvPr id="5" name="文本框 4"/>
          <p:cNvSpPr txBox="1"/>
          <p:nvPr/>
        </p:nvSpPr>
        <p:spPr>
          <a:xfrm>
            <a:off x="478155" y="5067300"/>
            <a:ext cx="10605770" cy="1383665"/>
          </a:xfrm>
          <a:prstGeom prst="rect">
            <a:avLst/>
          </a:prstGeom>
          <a:noFill/>
        </p:spPr>
        <p:txBody>
          <a:bodyPr wrap="square" rtlCol="0">
            <a:spAutoFit/>
          </a:bodyPr>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使用索引后，耗费资源由 </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27056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变成 </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endParaRPr lang="zh-CN" altLang="en-US"/>
          </a:p>
        </p:txBody>
      </p:sp>
      <p:sp>
        <p:nvSpPr>
          <p:cNvPr id="4" name="内容占位符 3"/>
          <p:cNvSpPr>
            <a:spLocks noGrp="1"/>
          </p:cNvSpPr>
          <p:nvPr>
            <p:ph sz="quarter" idx="11"/>
          </p:nvPr>
        </p:nvSpPr>
        <p:spPr/>
        <p:txBody>
          <a:bodyPr/>
          <a:p>
            <a:r>
              <a:rPr lang="zh-CN" altLang="en-US"/>
              <a:t>数据冗余</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数据三范式</a:t>
            </a:r>
            <a:endParaRPr lang="zh-CN" altLang="en-US"/>
          </a:p>
        </p:txBody>
      </p:sp>
      <p:sp>
        <p:nvSpPr>
          <p:cNvPr id="5" name="文本框 4"/>
          <p:cNvSpPr txBox="1"/>
          <p:nvPr/>
        </p:nvSpPr>
        <p:spPr>
          <a:xfrm>
            <a:off x="812165" y="964565"/>
            <a:ext cx="10605770" cy="5477510"/>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1）第一范式(1NF)</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定义：</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数据表的每个</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字段</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(属性)必须是</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唯一</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不可分割</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唯一：</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在一张学生信息表里不能有两个名称都是name的字段</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不可分割：</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在一张学生信息表不能出现类似name_mobile这样的字段，很明显name_mobile是可以分割成name和mobile两个字段的。</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数据三范式</a:t>
            </a:r>
            <a:endParaRPr lang="zh-CN" altLang="en-US"/>
          </a:p>
        </p:txBody>
      </p:sp>
      <p:sp>
        <p:nvSpPr>
          <p:cNvPr id="5" name="文本框 4"/>
          <p:cNvSpPr txBox="1"/>
          <p:nvPr/>
        </p:nvSpPr>
        <p:spPr>
          <a:xfrm>
            <a:off x="812165" y="964565"/>
            <a:ext cx="10605770" cy="5908040"/>
          </a:xfrm>
          <a:prstGeom prst="rect">
            <a:avLst/>
          </a:prstGeom>
          <a:noFill/>
        </p:spPr>
        <p:txBody>
          <a:bodyPr wrap="square" rtlCol="0">
            <a:spAutoFit/>
          </a:bodyPr>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）第二范式(</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NF)</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定义：</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数据表的每条记录必须是</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唯一</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主键约束</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)，且非主属性</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依赖</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于主属性。</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唯一：</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不能同时存在多条id ＝ 1的记录（id为主键）</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依赖：</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如果在学生信息中，有一个叫课程名称的字段，那么则应该通过课程</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来引用，而不应该直接填写课程名称。</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数据三范式</a:t>
            </a:r>
            <a:endParaRPr lang="zh-CN" altLang="en-US"/>
          </a:p>
        </p:txBody>
      </p:sp>
      <p:sp>
        <p:nvSpPr>
          <p:cNvPr id="5" name="文本框 4"/>
          <p:cNvSpPr txBox="1"/>
          <p:nvPr/>
        </p:nvSpPr>
        <p:spPr>
          <a:xfrm>
            <a:off x="812165" y="964565"/>
            <a:ext cx="10605770" cy="4615815"/>
          </a:xfrm>
          <a:prstGeom prst="rect">
            <a:avLst/>
          </a:prstGeom>
          <a:noFill/>
        </p:spPr>
        <p:txBody>
          <a:bodyPr wrap="square" rtlCol="0">
            <a:spAutoFit/>
          </a:bodyPr>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）第三范式(</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NF)</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定义：</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数据表中不应该存在多余的字段，也就是说每个字段都不能由其他字段推理得到。</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例如：</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学生信息表里不能同时存在province_id(省份ID)、city_id(城市ID)这两个字段，因为province_id可以由city_id推理得到</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库表设计原则</a:t>
            </a:r>
            <a:endParaRPr lang="zh-CN" altLang="en-US"/>
          </a:p>
        </p:txBody>
      </p:sp>
      <p:sp>
        <p:nvSpPr>
          <p:cNvPr id="5" name="文本框 4"/>
          <p:cNvSpPr txBox="1"/>
          <p:nvPr/>
        </p:nvSpPr>
        <p:spPr>
          <a:xfrm>
            <a:off x="812165" y="964565"/>
            <a:ext cx="10605770" cy="5908040"/>
          </a:xfrm>
          <a:prstGeom prst="rect">
            <a:avLst/>
          </a:prstGeom>
          <a:noFill/>
        </p:spPr>
        <p:txBody>
          <a:bodyPr wrap="square" rtlCol="0">
            <a:spAutoFit/>
          </a:bodyPr>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）满足第二范式</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数据应该有主键，能通过主键定位到相关的对象。</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）考虑性能</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以空间换时间，在数据量大的表做关联查询非常耗资源，表设计应该考虑适当的冗余。</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）考虑业务</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例如交易场景大部分是数据快照，这些业务应该记录冗余信息。</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冗余的例子</a:t>
            </a:r>
            <a:endParaRPr lang="zh-CN" altLang="en-US"/>
          </a:p>
        </p:txBody>
      </p:sp>
      <p:pic>
        <p:nvPicPr>
          <p:cNvPr id="2" name="图片 1"/>
          <p:cNvPicPr>
            <a:picLocks noChangeAspect="1"/>
          </p:cNvPicPr>
          <p:nvPr/>
        </p:nvPicPr>
        <p:blipFill>
          <a:blip r:embed="rId1"/>
          <a:stretch>
            <a:fillRect/>
          </a:stretch>
        </p:blipFill>
        <p:spPr>
          <a:xfrm>
            <a:off x="4089400" y="1154430"/>
            <a:ext cx="7759700" cy="3985260"/>
          </a:xfrm>
          <a:prstGeom prst="rect">
            <a:avLst/>
          </a:prstGeom>
        </p:spPr>
      </p:pic>
      <p:sp>
        <p:nvSpPr>
          <p:cNvPr id="5" name="文本框 4"/>
          <p:cNvSpPr txBox="1"/>
          <p:nvPr/>
        </p:nvSpPr>
        <p:spPr>
          <a:xfrm>
            <a:off x="488950" y="1154430"/>
            <a:ext cx="3540760" cy="4399915"/>
          </a:xfrm>
          <a:prstGeom prst="rect">
            <a:avLst/>
          </a:prstGeom>
          <a:noFill/>
        </p:spPr>
        <p:txBody>
          <a:bodyPr wrap="square" rtlCol="0">
            <a:spAutoFit/>
          </a:bodyPr>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）数据缓存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）表字段冗余</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）表数据冗余</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）数据索引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）全文检索索引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r>
              <a:rPr lang="en-US" altLang="zh-CN"/>
              <a:t>3</a:t>
            </a:r>
            <a:endParaRPr lang="en-US" altLang="zh-CN"/>
          </a:p>
        </p:txBody>
      </p:sp>
      <p:sp>
        <p:nvSpPr>
          <p:cNvPr id="4" name="内容占位符 3"/>
          <p:cNvSpPr>
            <a:spLocks noGrp="1"/>
          </p:cNvSpPr>
          <p:nvPr>
            <p:ph sz="quarter" idx="11"/>
          </p:nvPr>
        </p:nvSpPr>
        <p:spPr/>
        <p:txBody>
          <a:bodyPr/>
          <a:p>
            <a:r>
              <a:rPr lang="zh-CN" altLang="en-US"/>
              <a:t>数据切分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2914753" y="2601047"/>
            <a:ext cx="1950545" cy="583565"/>
          </a:xfrm>
          <a:prstGeom prst="rect">
            <a:avLst/>
          </a:prstGeom>
          <a:noFill/>
          <a:effectLst>
            <a:outerShdw blurRad="50800" dist="38100" dir="2700000" algn="tl" rotWithShape="0">
              <a:prstClr val="black">
                <a:alpha val="40000"/>
              </a:prstClr>
            </a:outerShdw>
          </a:effectLst>
        </p:spPr>
        <p:txBody>
          <a:bodyPr vert="horz" wrap="square" rtlCol="0">
            <a:spAutoFit/>
          </a:bodyPr>
          <a:lstStyle/>
          <a:p>
            <a:pPr algn="dist"/>
            <a:r>
              <a:rPr lang="en-US" altLang="zh-CN" sz="3200" b="1" dirty="0">
                <a:solidFill>
                  <a:schemeClr val="bg2">
                    <a:lumMod val="25000"/>
                  </a:schemeClr>
                </a:solidFill>
                <a:latin typeface="Microsoft Yi Baiti" panose="03000500000000000000" pitchFamily="66" charset="0"/>
                <a:ea typeface="Microsoft Yi Baiti" panose="03000500000000000000" pitchFamily="66" charset="0"/>
              </a:rPr>
              <a:t>CONTENTS</a:t>
            </a:r>
            <a:endParaRPr lang="zh-CN" altLang="en-US" sz="3200" b="1" dirty="0">
              <a:solidFill>
                <a:schemeClr val="bg2">
                  <a:lumMod val="25000"/>
                </a:schemeClr>
              </a:solidFill>
              <a:latin typeface="Microsoft Yi Baiti" panose="03000500000000000000" pitchFamily="66" charset="0"/>
            </a:endParaRPr>
          </a:p>
        </p:txBody>
      </p:sp>
      <p:sp>
        <p:nvSpPr>
          <p:cNvPr id="16" name="文本框 15"/>
          <p:cNvSpPr txBox="1"/>
          <p:nvPr/>
        </p:nvSpPr>
        <p:spPr>
          <a:xfrm>
            <a:off x="2914752" y="1861787"/>
            <a:ext cx="1950545" cy="922020"/>
          </a:xfrm>
          <a:prstGeom prst="rect">
            <a:avLst/>
          </a:prstGeom>
          <a:noFill/>
        </p:spPr>
        <p:txBody>
          <a:bodyPr wrap="square" rtlCol="0">
            <a:spAutoFit/>
          </a:bodyPr>
          <a:lstStyle/>
          <a:p>
            <a:pPr algn="dist"/>
            <a:r>
              <a:rPr lang="zh-CN" altLang="en-US" sz="5400" b="1" cap="all" dirty="0">
                <a:solidFill>
                  <a:srgbClr val="049AAB"/>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目录</a:t>
            </a:r>
            <a:endParaRPr lang="zh-CN" altLang="en-US" sz="5400" b="1" cap="all" dirty="0">
              <a:solidFill>
                <a:srgbClr val="049AAB"/>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p:txBody>
      </p:sp>
      <p:grpSp>
        <p:nvGrpSpPr>
          <p:cNvPr id="17" name="组合 16"/>
          <p:cNvGrpSpPr/>
          <p:nvPr/>
        </p:nvGrpSpPr>
        <p:grpSpPr>
          <a:xfrm>
            <a:off x="7352891" y="1270173"/>
            <a:ext cx="3837214" cy="913106"/>
            <a:chOff x="6081486" y="904883"/>
            <a:chExt cx="3837214" cy="913106"/>
          </a:xfrm>
        </p:grpSpPr>
        <p:sp>
          <p:nvSpPr>
            <p:cNvPr id="18" name="文本框 17"/>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ONE</a:t>
              </a:r>
              <a:endParaRPr lang="zh-CN" altLang="en-US" sz="2400" b="1" dirty="0">
                <a:solidFill>
                  <a:srgbClr val="049AAB"/>
                </a:solidFill>
                <a:latin typeface="Microsoft Yi Baiti" panose="03000500000000000000" pitchFamily="66" charset="0"/>
              </a:endParaRPr>
            </a:p>
          </p:txBody>
        </p:sp>
        <p:sp>
          <p:nvSpPr>
            <p:cNvPr id="19" name="文本框 18"/>
            <p:cNvSpPr txBox="1"/>
            <p:nvPr/>
          </p:nvSpPr>
          <p:spPr>
            <a:xfrm>
              <a:off x="6081486" y="1296019"/>
              <a:ext cx="3837214"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数据索引</a:t>
              </a:r>
              <a:endParaRPr lang="zh-CN" altLang="en-US" sz="28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338286" y="2260134"/>
            <a:ext cx="4199890" cy="925830"/>
            <a:chOff x="6004499" y="904883"/>
            <a:chExt cx="4199890" cy="925830"/>
          </a:xfrm>
        </p:grpSpPr>
        <p:sp>
          <p:nvSpPr>
            <p:cNvPr id="21" name="文本框 20"/>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TWO</a:t>
              </a:r>
              <a:endParaRPr lang="zh-CN" altLang="en-US" sz="2400" b="1" dirty="0">
                <a:solidFill>
                  <a:srgbClr val="049AAB"/>
                </a:solidFill>
                <a:latin typeface="Microsoft Yi Baiti" panose="03000500000000000000" pitchFamily="66" charset="0"/>
              </a:endParaRPr>
            </a:p>
          </p:txBody>
        </p:sp>
        <p:sp>
          <p:nvSpPr>
            <p:cNvPr id="22" name="文本框 21"/>
            <p:cNvSpPr txBox="1"/>
            <p:nvPr/>
          </p:nvSpPr>
          <p:spPr>
            <a:xfrm>
              <a:off x="6004499" y="1308743"/>
              <a:ext cx="4199890" cy="52197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t>数据冗余</a:t>
              </a:r>
              <a:endParaRPr lang="zh-CN" altLang="en-US" b="0" dirty="0"/>
            </a:p>
          </p:txBody>
        </p:sp>
      </p:grpSp>
      <p:grpSp>
        <p:nvGrpSpPr>
          <p:cNvPr id="23" name="组合 22"/>
          <p:cNvGrpSpPr/>
          <p:nvPr/>
        </p:nvGrpSpPr>
        <p:grpSpPr>
          <a:xfrm>
            <a:off x="7429726" y="3302931"/>
            <a:ext cx="3837214" cy="925264"/>
            <a:chOff x="6081486" y="904883"/>
            <a:chExt cx="3837214" cy="925264"/>
          </a:xfrm>
        </p:grpSpPr>
        <p:sp>
          <p:nvSpPr>
            <p:cNvPr id="24" name="文本框 23"/>
            <p:cNvSpPr txBox="1"/>
            <p:nvPr/>
          </p:nvSpPr>
          <p:spPr>
            <a:xfrm>
              <a:off x="6096000" y="904883"/>
              <a:ext cx="2639786"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THREE</a:t>
              </a:r>
              <a:endParaRPr lang="zh-CN" altLang="en-US" sz="2400" b="1" dirty="0">
                <a:solidFill>
                  <a:srgbClr val="049AAB"/>
                </a:solidFill>
                <a:latin typeface="Microsoft Yi Baiti" panose="03000500000000000000" pitchFamily="66" charset="0"/>
              </a:endParaRPr>
            </a:p>
          </p:txBody>
        </p:sp>
        <p:sp>
          <p:nvSpPr>
            <p:cNvPr id="25" name="文本框 24"/>
            <p:cNvSpPr txBox="1"/>
            <p:nvPr/>
          </p:nvSpPr>
          <p:spPr>
            <a:xfrm>
              <a:off x="6081486" y="1308177"/>
              <a:ext cx="3837214" cy="52197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t>数据切分</a:t>
              </a:r>
              <a:endParaRPr lang="zh-CN" altLang="en-US" b="0" dirty="0"/>
            </a:p>
          </p:txBody>
        </p:sp>
      </p:grpSp>
      <p:grpSp>
        <p:nvGrpSpPr>
          <p:cNvPr id="26" name="组合 25"/>
          <p:cNvGrpSpPr/>
          <p:nvPr/>
        </p:nvGrpSpPr>
        <p:grpSpPr>
          <a:xfrm>
            <a:off x="7367496" y="4385060"/>
            <a:ext cx="4171315" cy="908685"/>
            <a:chOff x="6081486" y="904883"/>
            <a:chExt cx="4171315" cy="908685"/>
          </a:xfrm>
        </p:grpSpPr>
        <p:sp>
          <p:nvSpPr>
            <p:cNvPr id="27" name="文本框 26"/>
            <p:cNvSpPr txBox="1"/>
            <p:nvPr/>
          </p:nvSpPr>
          <p:spPr>
            <a:xfrm>
              <a:off x="6096000" y="904883"/>
              <a:ext cx="246017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FOUR</a:t>
              </a:r>
              <a:endParaRPr lang="zh-CN" altLang="en-US" sz="2400" b="1" dirty="0">
                <a:solidFill>
                  <a:srgbClr val="049AAB"/>
                </a:solidFill>
                <a:latin typeface="Microsoft Yi Baiti" panose="03000500000000000000" pitchFamily="66" charset="0"/>
              </a:endParaRPr>
            </a:p>
          </p:txBody>
        </p:sp>
        <p:sp>
          <p:nvSpPr>
            <p:cNvPr id="28" name="文本框 27"/>
            <p:cNvSpPr txBox="1"/>
            <p:nvPr/>
          </p:nvSpPr>
          <p:spPr>
            <a:xfrm>
              <a:off x="6081486" y="1291598"/>
              <a:ext cx="4171315" cy="52197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zh-CN" b="0" dirty="0"/>
                <a:t>总结</a:t>
              </a:r>
              <a:endParaRPr lang="zh-CN" altLang="zh-CN" b="0" dirty="0"/>
            </a:p>
          </p:txBody>
        </p:sp>
      </p:grpSp>
      <p:grpSp>
        <p:nvGrpSpPr>
          <p:cNvPr id="34" name="组合 33"/>
          <p:cNvGrpSpPr/>
          <p:nvPr/>
        </p:nvGrpSpPr>
        <p:grpSpPr>
          <a:xfrm>
            <a:off x="6502099" y="1661193"/>
            <a:ext cx="555374" cy="433141"/>
            <a:chOff x="6468477" y="1576639"/>
            <a:chExt cx="555374" cy="433141"/>
          </a:xfrm>
        </p:grpSpPr>
        <p:sp>
          <p:nvSpPr>
            <p:cNvPr id="33" name="矩形 32"/>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 name="组合 34"/>
          <p:cNvGrpSpPr/>
          <p:nvPr/>
        </p:nvGrpSpPr>
        <p:grpSpPr>
          <a:xfrm>
            <a:off x="6444949" y="2601051"/>
            <a:ext cx="555374" cy="433141"/>
            <a:chOff x="6468477" y="1576639"/>
            <a:chExt cx="555374" cy="433141"/>
          </a:xfrm>
        </p:grpSpPr>
        <p:sp>
          <p:nvSpPr>
            <p:cNvPr id="36" name="矩形 35"/>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p:nvGrpSpPr>
        <p:grpSpPr>
          <a:xfrm>
            <a:off x="6477334" y="3632984"/>
            <a:ext cx="555374" cy="433141"/>
            <a:chOff x="6468477" y="1576639"/>
            <a:chExt cx="555374" cy="433141"/>
          </a:xfrm>
        </p:grpSpPr>
        <p:sp>
          <p:nvSpPr>
            <p:cNvPr id="39" name="矩形 38"/>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1" name="组合 40"/>
          <p:cNvGrpSpPr/>
          <p:nvPr/>
        </p:nvGrpSpPr>
        <p:grpSpPr>
          <a:xfrm>
            <a:off x="6469079" y="4664917"/>
            <a:ext cx="555374" cy="433141"/>
            <a:chOff x="6468477" y="1576639"/>
            <a:chExt cx="555374" cy="433141"/>
          </a:xfrm>
        </p:grpSpPr>
        <p:sp>
          <p:nvSpPr>
            <p:cNvPr id="42" name="矩形 4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4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54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54000">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1000"/>
                                </p:stCondLst>
                                <p:childTnLst>
                                  <p:par>
                                    <p:cTn id="16" presetID="2" presetClass="entr" presetSubtype="1" fill="hold" nodeType="afterEffect" p14:presetBounceEnd="54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4000">
                                          <p:cBhvr additive="base">
                                            <p:cTn id="18" dur="75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2000"/>
                                </p:stCondLst>
                                <p:childTnLst>
                                  <p:par>
                                    <p:cTn id="27" presetID="2" presetClass="entr" presetSubtype="1" fill="hold" nodeType="afterEffect" p14:presetBounceEnd="54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54000">
                                          <p:cBhvr additive="base">
                                            <p:cTn id="29" dur="750" fill="hold"/>
                                            <p:tgtEl>
                                              <p:spTgt spid="23"/>
                                            </p:tgtEl>
                                            <p:attrNameLst>
                                              <p:attrName>ppt_x</p:attrName>
                                            </p:attrNameLst>
                                          </p:cBhvr>
                                          <p:tavLst>
                                            <p:tav tm="0">
                                              <p:val>
                                                <p:strVal val="#ppt_x"/>
                                              </p:val>
                                            </p:tav>
                                            <p:tav tm="100000">
                                              <p:val>
                                                <p:strVal val="#ppt_x"/>
                                              </p:val>
                                            </p:tav>
                                          </p:tavLst>
                                        </p:anim>
                                        <p:anim calcmode="lin" valueType="num" p14:bounceEnd="54000">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3000"/>
                                </p:stCondLst>
                                <p:childTnLst>
                                  <p:par>
                                    <p:cTn id="38" presetID="2" presetClass="entr" presetSubtype="1" fill="hold" nodeType="afterEffect" p14:presetBounceEnd="54000">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14:bounceEnd="54000">
                                          <p:cBhvr additive="base">
                                            <p:cTn id="40" dur="750" fill="hold"/>
                                            <p:tgtEl>
                                              <p:spTgt spid="26"/>
                                            </p:tgtEl>
                                            <p:attrNameLst>
                                              <p:attrName>ppt_x</p:attrName>
                                            </p:attrNameLst>
                                          </p:cBhvr>
                                          <p:tavLst>
                                            <p:tav tm="0">
                                              <p:val>
                                                <p:strVal val="#ppt_x"/>
                                              </p:val>
                                            </p:tav>
                                            <p:tav tm="100000">
                                              <p:val>
                                                <p:strVal val="#ppt_x"/>
                                              </p:val>
                                            </p:tav>
                                          </p:tavLst>
                                        </p:anim>
                                        <p:anim calcmode="lin" valueType="num" p14:bounceEnd="54000">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750" fill="hold"/>
                                            <p:tgtEl>
                                              <p:spTgt spid="20"/>
                                            </p:tgtEl>
                                            <p:attrNameLst>
                                              <p:attrName>ppt_x</p:attrName>
                                            </p:attrNameLst>
                                          </p:cBhvr>
                                          <p:tavLst>
                                            <p:tav tm="0">
                                              <p:val>
                                                <p:strVal val="#ppt_x"/>
                                              </p:val>
                                            </p:tav>
                                            <p:tav tm="100000">
                                              <p:val>
                                                <p:strVal val="#ppt_x"/>
                                              </p:val>
                                            </p:tav>
                                          </p:tavLst>
                                        </p:anim>
                                        <p:anim calcmode="lin" valueType="num">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2000"/>
                                </p:stCondLst>
                                <p:childTnLst>
                                  <p:par>
                                    <p:cTn id="27" presetID="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数据水平切分</a:t>
            </a:r>
            <a:endParaRPr lang="zh-CN" altLang="en-US"/>
          </a:p>
        </p:txBody>
      </p:sp>
      <p:sp>
        <p:nvSpPr>
          <p:cNvPr id="5" name="文本框 4"/>
          <p:cNvSpPr txBox="1"/>
          <p:nvPr/>
        </p:nvSpPr>
        <p:spPr>
          <a:xfrm>
            <a:off x="812165" y="964565"/>
            <a:ext cx="10605770" cy="2676525"/>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目标：控制单个数据表的数据量</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水平切分主要是将某个访问极其频繁的大表，按照某个字段的某种规则，分散到多个表之中，每个表中包含一部分数据，避免单个数据表数据量增长过快。</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水平切分</a:t>
            </a:r>
            <a:r>
              <a:rPr lang="en-US" altLang="zh-CN"/>
              <a:t>-Oracle</a:t>
            </a:r>
            <a:r>
              <a:rPr lang="zh-CN" altLang="en-US"/>
              <a:t>分区表</a:t>
            </a:r>
            <a:endParaRPr lang="zh-CN" altLang="en-US"/>
          </a:p>
        </p:txBody>
      </p:sp>
      <p:pic>
        <p:nvPicPr>
          <p:cNvPr id="2" name="图片 1"/>
          <p:cNvPicPr>
            <a:picLocks noChangeAspect="1"/>
          </p:cNvPicPr>
          <p:nvPr/>
        </p:nvPicPr>
        <p:blipFill>
          <a:blip r:embed="rId1"/>
          <a:stretch>
            <a:fillRect/>
          </a:stretch>
        </p:blipFill>
        <p:spPr>
          <a:xfrm>
            <a:off x="588645" y="1207770"/>
            <a:ext cx="4234180" cy="4589145"/>
          </a:xfrm>
          <a:prstGeom prst="rect">
            <a:avLst/>
          </a:prstGeom>
        </p:spPr>
      </p:pic>
      <p:pic>
        <p:nvPicPr>
          <p:cNvPr id="4" name="图片 3"/>
          <p:cNvPicPr>
            <a:picLocks noChangeAspect="1"/>
          </p:cNvPicPr>
          <p:nvPr/>
        </p:nvPicPr>
        <p:blipFill>
          <a:blip r:embed="rId2"/>
          <a:stretch>
            <a:fillRect/>
          </a:stretch>
        </p:blipFill>
        <p:spPr>
          <a:xfrm>
            <a:off x="7778750" y="549910"/>
            <a:ext cx="3789680" cy="5757545"/>
          </a:xfrm>
          <a:prstGeom prst="rect">
            <a:avLst/>
          </a:prstGeom>
        </p:spPr>
      </p:pic>
      <p:cxnSp>
        <p:nvCxnSpPr>
          <p:cNvPr id="6" name="直接连接符 5"/>
          <p:cNvCxnSpPr/>
          <p:nvPr/>
        </p:nvCxnSpPr>
        <p:spPr>
          <a:xfrm flipV="1">
            <a:off x="4860290" y="3246755"/>
            <a:ext cx="2932430" cy="10160"/>
          </a:xfrm>
          <a:prstGeom prst="line">
            <a:avLst/>
          </a:prstGeom>
          <a:ln w="60325" cmpd="sng">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94935" y="2705735"/>
            <a:ext cx="2263140" cy="368300"/>
          </a:xfrm>
          <a:prstGeom prst="rect">
            <a:avLst/>
          </a:prstGeom>
          <a:noFill/>
        </p:spPr>
        <p:txBody>
          <a:bodyPr wrap="square" rtlCol="0">
            <a:spAutoFit/>
          </a:bodyPr>
          <a:p>
            <a:r>
              <a:rPr lang="zh-CN" altLang="en-US"/>
              <a:t>权限人</a:t>
            </a:r>
            <a:r>
              <a:rPr lang="en-US" altLang="zh-CN"/>
              <a:t>ID</a:t>
            </a:r>
            <a:r>
              <a:rPr lang="zh-CN" altLang="en-US"/>
              <a:t>为分区条件</a:t>
            </a:r>
            <a:endParaRPr lang="zh-CN" altLang="en-US"/>
          </a:p>
        </p:txBody>
      </p:sp>
      <p:sp>
        <p:nvSpPr>
          <p:cNvPr id="8" name="文本框 7"/>
          <p:cNvSpPr txBox="1"/>
          <p:nvPr/>
        </p:nvSpPr>
        <p:spPr>
          <a:xfrm>
            <a:off x="588645" y="5796915"/>
            <a:ext cx="2263140" cy="368300"/>
          </a:xfrm>
          <a:prstGeom prst="rect">
            <a:avLst/>
          </a:prstGeom>
          <a:noFill/>
        </p:spPr>
        <p:txBody>
          <a:bodyPr wrap="square" rtlCol="0">
            <a:spAutoFit/>
          </a:bodyPr>
          <a:p>
            <a:r>
              <a:rPr lang="zh-CN" altLang="en-US"/>
              <a:t>数据量为千万级</a:t>
            </a:r>
            <a:endParaRPr lang="en-US" altLang="zh-CN"/>
          </a:p>
        </p:txBody>
      </p:sp>
      <p:sp>
        <p:nvSpPr>
          <p:cNvPr id="9" name="文本框 8"/>
          <p:cNvSpPr txBox="1"/>
          <p:nvPr/>
        </p:nvSpPr>
        <p:spPr>
          <a:xfrm>
            <a:off x="7792720" y="6366510"/>
            <a:ext cx="2263140" cy="368300"/>
          </a:xfrm>
          <a:prstGeom prst="rect">
            <a:avLst/>
          </a:prstGeom>
          <a:noFill/>
        </p:spPr>
        <p:txBody>
          <a:bodyPr wrap="square" rtlCol="0">
            <a:spAutoFit/>
          </a:bodyPr>
          <a:p>
            <a:r>
              <a:rPr lang="zh-CN" altLang="en-US"/>
              <a:t>数据量为万级</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数据垂直切分</a:t>
            </a:r>
            <a:endParaRPr lang="zh-CN" altLang="en-US"/>
          </a:p>
        </p:txBody>
      </p:sp>
      <p:sp>
        <p:nvSpPr>
          <p:cNvPr id="5" name="文本框 4"/>
          <p:cNvSpPr txBox="1"/>
          <p:nvPr/>
        </p:nvSpPr>
        <p:spPr>
          <a:xfrm>
            <a:off x="812165" y="964565"/>
            <a:ext cx="10605770" cy="2030095"/>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目标：控制单个数据库的可用资源</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垂直切分主要是把表按模块划分到不同数据库表中，避免单个数据库的资源不足，解决表与表之间的</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竞争。</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垂直切分</a:t>
            </a:r>
            <a:r>
              <a:rPr lang="en-US" altLang="zh-CN"/>
              <a:t>-MySql</a:t>
            </a:r>
            <a:r>
              <a:rPr lang="zh-CN" altLang="en-US"/>
              <a:t>读写分离</a:t>
            </a:r>
            <a:endParaRPr lang="zh-CN" altLang="en-US"/>
          </a:p>
        </p:txBody>
      </p:sp>
      <p:pic>
        <p:nvPicPr>
          <p:cNvPr id="2" name="图片 1"/>
          <p:cNvPicPr>
            <a:picLocks noChangeAspect="1"/>
          </p:cNvPicPr>
          <p:nvPr/>
        </p:nvPicPr>
        <p:blipFill>
          <a:blip r:embed="rId1"/>
          <a:stretch>
            <a:fillRect/>
          </a:stretch>
        </p:blipFill>
        <p:spPr>
          <a:xfrm>
            <a:off x="1305560" y="948055"/>
            <a:ext cx="8539480" cy="5688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相关开源项目</a:t>
            </a:r>
            <a:endParaRPr lang="zh-CN" altLang="en-US"/>
          </a:p>
        </p:txBody>
      </p:sp>
      <p:sp>
        <p:nvSpPr>
          <p:cNvPr id="5" name="文本框 4"/>
          <p:cNvSpPr txBox="1"/>
          <p:nvPr/>
        </p:nvSpPr>
        <p:spPr>
          <a:xfrm>
            <a:off x="812165" y="964565"/>
            <a:ext cx="10605770" cy="2030095"/>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Sharding-Sphere</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提供标准化的数据分片、读写分离、柔性事务和数据治理功能。</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https://gitee.com/Sharding-Sphere/sharding-sphere</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12165" y="3102610"/>
            <a:ext cx="7219950" cy="3498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r>
              <a:rPr lang="en-US" altLang="zh-CN"/>
              <a:t>4</a:t>
            </a:r>
            <a:endParaRPr lang="en-US" altLang="zh-CN"/>
          </a:p>
        </p:txBody>
      </p:sp>
      <p:sp>
        <p:nvSpPr>
          <p:cNvPr id="4" name="内容占位符 3"/>
          <p:cNvSpPr>
            <a:spLocks noGrp="1"/>
          </p:cNvSpPr>
          <p:nvPr>
            <p:ph sz="quarter" idx="11"/>
          </p:nvPr>
        </p:nvSpPr>
        <p:spPr/>
        <p:txBody>
          <a:bodyPr/>
          <a:p>
            <a:r>
              <a:rPr lang="zh-CN" altLang="en-US"/>
              <a:t>总结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总结</a:t>
            </a:r>
            <a:endParaRPr lang="zh-CN" altLang="en-US"/>
          </a:p>
        </p:txBody>
      </p:sp>
      <p:sp>
        <p:nvSpPr>
          <p:cNvPr id="5" name="文本框 4"/>
          <p:cNvSpPr txBox="1"/>
          <p:nvPr/>
        </p:nvSpPr>
        <p:spPr>
          <a:xfrm>
            <a:off x="812165" y="964565"/>
            <a:ext cx="10605770" cy="3969385"/>
          </a:xfrm>
          <a:prstGeom prst="rect">
            <a:avLst/>
          </a:prstGeom>
          <a:noFill/>
        </p:spPr>
        <p:txBody>
          <a:bodyPr wrap="square" rtlCol="0">
            <a:spAutoFit/>
          </a:bodyPr>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我们多数场景下，可以通过</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空间换时间</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的方法来提高应用效率。</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、数据库索引，需要按照数据库的方式来进行冗余。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、数据冗余，需要在设计的时候进行冗余设计。</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、数据切分，需要在数据库、硬件方面进行冗余设计。</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总结</a:t>
            </a:r>
            <a:endParaRPr lang="zh-CN" altLang="en-US"/>
          </a:p>
        </p:txBody>
      </p:sp>
      <p:pic>
        <p:nvPicPr>
          <p:cNvPr id="2" name="图片 1"/>
          <p:cNvPicPr>
            <a:picLocks noChangeAspect="1"/>
          </p:cNvPicPr>
          <p:nvPr/>
        </p:nvPicPr>
        <p:blipFill>
          <a:blip r:embed="rId1"/>
          <a:stretch>
            <a:fillRect/>
          </a:stretch>
        </p:blipFill>
        <p:spPr>
          <a:xfrm>
            <a:off x="1297940" y="7620"/>
            <a:ext cx="8957945" cy="6798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3" name="矩形 259"/>
          <p:cNvSpPr>
            <a:spLocks noChangeArrowheads="1"/>
          </p:cNvSpPr>
          <p:nvPr/>
        </p:nvSpPr>
        <p:spPr bwMode="auto">
          <a:xfrm>
            <a:off x="5746948" y="3103462"/>
            <a:ext cx="573385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5400" b="1" cap="all" dirty="0">
                <a:solidFill>
                  <a:srgbClr val="049AAB"/>
                </a:solidFill>
                <a:latin typeface="Arial" panose="020B0604020202020204" pitchFamily="34" charset="0"/>
                <a:cs typeface="Arial" panose="020B0604020202020204" pitchFamily="34" charset="0"/>
              </a:rPr>
              <a:t>Thank </a:t>
            </a:r>
            <a:r>
              <a:rPr lang="en-US" altLang="zh-CN" sz="5400" b="1" cap="all" dirty="0">
                <a:solidFill>
                  <a:srgbClr val="595959"/>
                </a:solidFill>
                <a:latin typeface="Arial" panose="020B0604020202020204" pitchFamily="34" charset="0"/>
                <a:cs typeface="Arial" panose="020B0604020202020204" pitchFamily="34" charset="0"/>
              </a:rPr>
              <a:t>you</a:t>
            </a:r>
            <a:endParaRPr kumimoji="0" lang="zh-CN" altLang="en-US" sz="4400" b="0" i="0" u="none" strike="noStrike" kern="1200" cap="all" spc="0" normalizeH="0" baseline="0" noProof="0" dirty="0">
              <a:ln>
                <a:noFill/>
              </a:ln>
              <a:solidFill>
                <a:srgbClr val="595959"/>
              </a:solidFill>
              <a:effectLst/>
              <a:uLnTx/>
              <a:uFillTx/>
              <a:latin typeface="Arial" panose="020B0604020202020204" pitchFamily="34" charset="0"/>
              <a:cs typeface="Arial" panose="020B0604020202020204" pitchFamily="34" charset="0"/>
              <a:sym typeface="Calibri" panose="020F0502020204030204" pitchFamily="34" charset="0"/>
            </a:endParaRPr>
          </a:p>
        </p:txBody>
      </p:sp>
      <p:sp>
        <p:nvSpPr>
          <p:cNvPr id="16" name="矩形 259"/>
          <p:cNvSpPr>
            <a:spLocks noChangeArrowheads="1"/>
          </p:cNvSpPr>
          <p:nvPr/>
        </p:nvSpPr>
        <p:spPr bwMode="auto">
          <a:xfrm>
            <a:off x="5746948" y="1872356"/>
            <a:ext cx="248376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8000" b="0" i="0" u="none" strike="noStrike" kern="1200" cap="all" spc="0" normalizeH="0" baseline="0" noProof="0" dirty="0">
                <a:ln>
                  <a:noFill/>
                </a:ln>
                <a:solidFill>
                  <a:prstClr val="black">
                    <a:lumMod val="65000"/>
                    <a:lumOff val="35000"/>
                  </a:prstClr>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20</a:t>
            </a:r>
            <a:r>
              <a:rPr kumimoji="0" lang="en-US" altLang="zh-CN" sz="8000" b="0" i="0" u="none" strike="noStrike" kern="1200" cap="all" spc="0" normalizeH="0" baseline="0" noProof="0" dirty="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18</a:t>
            </a:r>
            <a:endParaRPr kumimoji="0" lang="zh-CN" altLang="en-US" sz="8000" b="0" i="0" u="none" strike="noStrike" kern="1200" cap="all" spc="0" normalizeH="0" baseline="0" noProof="0" dirty="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 calcmode="lin" valueType="num">
                                      <p:cBhvr>
                                        <p:cTn id="1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0"/>
          </p:nvPr>
        </p:nvSpPr>
        <p:spPr/>
        <p:txBody>
          <a:bodyPr/>
          <a:p>
            <a:r>
              <a:rPr lang="en-US" altLang="zh-CN"/>
              <a:t>1</a:t>
            </a:r>
            <a:endParaRPr lang="en-US" altLang="zh-CN"/>
          </a:p>
        </p:txBody>
      </p:sp>
      <p:sp>
        <p:nvSpPr>
          <p:cNvPr id="4" name="内容占位符 3"/>
          <p:cNvSpPr>
            <a:spLocks noGrp="1"/>
          </p:cNvSpPr>
          <p:nvPr>
            <p:ph sz="quarter" idx="11"/>
          </p:nvPr>
        </p:nvSpPr>
        <p:spPr/>
        <p:txBody>
          <a:bodyPr/>
          <a:p>
            <a:r>
              <a:rPr lang="zh-CN" altLang="en-US"/>
              <a:t>数据索引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概论</a:t>
            </a:r>
            <a:endParaRPr lang="zh-CN" altLang="en-US"/>
          </a:p>
        </p:txBody>
      </p:sp>
      <p:sp>
        <p:nvSpPr>
          <p:cNvPr id="2" name="文本框 1"/>
          <p:cNvSpPr txBox="1"/>
          <p:nvPr/>
        </p:nvSpPr>
        <p:spPr>
          <a:xfrm>
            <a:off x="812165" y="964565"/>
            <a:ext cx="10605770" cy="3969385"/>
          </a:xfrm>
          <a:prstGeom prst="rect">
            <a:avLst/>
          </a:prstGeom>
          <a:noFill/>
        </p:spPr>
        <p:txBody>
          <a:bodyPr wrap="square" rtlCol="0">
            <a:spAutoFit/>
          </a:bodyPr>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1）索引是数据库对象之一，用于加快数据的检索。</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2）索引是建立在表上的可选对象，索引的关键在于通过一组排序后的索引键来取代默认的全表扫描检索方式，从而提高检索效率</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）索引建立后，</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racle会自动管理索引。</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）索引对用户是透明的，无论是否有索引，sql语句的用法不变</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racle创建主键时会自动在该列上创建索引</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原理</a:t>
            </a:r>
            <a:endParaRPr lang="zh-CN" altLang="en-US"/>
          </a:p>
        </p:txBody>
      </p:sp>
      <p:sp>
        <p:nvSpPr>
          <p:cNvPr id="2" name="文本框 1"/>
          <p:cNvSpPr txBox="1"/>
          <p:nvPr/>
        </p:nvSpPr>
        <p:spPr>
          <a:xfrm>
            <a:off x="921385" y="600075"/>
            <a:ext cx="10605770" cy="2030095"/>
          </a:xfrm>
          <a:prstGeom prst="rect">
            <a:avLst/>
          </a:prstGeom>
          <a:noFill/>
        </p:spPr>
        <p:txBody>
          <a:bodyPr wrap="square" rtlCol="0">
            <a:spAutoFit/>
          </a:bodyPr>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索引记录中存有索引关键字和指向表中数据的指针，可以快速定位范访问数据。</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161103337923474"/>
          <p:cNvPicPr>
            <a:picLocks noChangeAspect="1"/>
          </p:cNvPicPr>
          <p:nvPr/>
        </p:nvPicPr>
        <p:blipFill>
          <a:blip r:embed="rId1"/>
          <a:stretch>
            <a:fillRect/>
          </a:stretch>
        </p:blipFill>
        <p:spPr>
          <a:xfrm>
            <a:off x="921385" y="1860550"/>
            <a:ext cx="8776970" cy="461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执行计划</a:t>
            </a:r>
            <a:endParaRPr lang="zh-CN" altLang="en-US"/>
          </a:p>
        </p:txBody>
      </p:sp>
      <p:pic>
        <p:nvPicPr>
          <p:cNvPr id="2" name="图片 -2147482623"/>
          <p:cNvPicPr>
            <a:picLocks noChangeAspect="1"/>
          </p:cNvPicPr>
          <p:nvPr/>
        </p:nvPicPr>
        <p:blipFill>
          <a:blip r:embed="rId1"/>
          <a:stretch>
            <a:fillRect/>
          </a:stretch>
        </p:blipFill>
        <p:spPr>
          <a:xfrm>
            <a:off x="282575" y="2261870"/>
            <a:ext cx="11626850" cy="3246755"/>
          </a:xfrm>
          <a:prstGeom prst="rect">
            <a:avLst/>
          </a:prstGeom>
          <a:noFill/>
          <a:ln w="9525">
            <a:noFill/>
          </a:ln>
        </p:spPr>
      </p:pic>
      <p:sp>
        <p:nvSpPr>
          <p:cNvPr id="4" name="文本框 3"/>
          <p:cNvSpPr txBox="1"/>
          <p:nvPr/>
        </p:nvSpPr>
        <p:spPr>
          <a:xfrm>
            <a:off x="350520" y="659130"/>
            <a:ext cx="10605770" cy="1383665"/>
          </a:xfrm>
          <a:prstGeom prst="rect">
            <a:avLst/>
          </a:prstGeom>
          <a:noFill/>
        </p:spPr>
        <p:txBody>
          <a:bodyPr wrap="square" rtlCol="0">
            <a:spAutoFit/>
          </a:bodyPr>
          <a:p>
            <a:pPr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PLSQL F5</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查看</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语句的执行计划</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执行计划</a:t>
            </a:r>
            <a:endParaRPr lang="zh-CN" altLang="en-US"/>
          </a:p>
        </p:txBody>
      </p:sp>
      <p:sp>
        <p:nvSpPr>
          <p:cNvPr id="5" name="文本框 4"/>
          <p:cNvSpPr txBox="1"/>
          <p:nvPr/>
        </p:nvSpPr>
        <p:spPr>
          <a:xfrm>
            <a:off x="812165" y="964565"/>
            <a:ext cx="10605770" cy="4399915"/>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1）TABLE ACCESS FULL（全表扫描）</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读取表中所有的行，并检查每一行是否满足SQL语句中的 Where 限制条件</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2）TABLE ACCESS BY ROWID（通过ROWID的表存取）</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Oracle中存取单行数据最快的方法</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r>
              <a:rPr sz="2800" b="1">
                <a:latin typeface="微软雅黑" panose="020B0503020204020204" pitchFamily="34" charset="-122"/>
                <a:ea typeface="微软雅黑" panose="020B0503020204020204" pitchFamily="34" charset="-122"/>
                <a:cs typeface="微软雅黑" panose="020B0503020204020204" pitchFamily="34" charset="-122"/>
              </a:rPr>
              <a:t>TABLE ACCESS BY INDEX SCAN（索引扫描）</a:t>
            </a:r>
            <a:endParaRPr sz="2800" b="1">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扫描索引得到对应的ROWID，通过ROWID定位到具体的行读取数据</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正确使用索引</a:t>
            </a:r>
            <a:endParaRPr lang="zh-CN" altLang="en-US"/>
          </a:p>
        </p:txBody>
      </p:sp>
      <p:sp>
        <p:nvSpPr>
          <p:cNvPr id="5" name="文本框 4"/>
          <p:cNvSpPr txBox="1"/>
          <p:nvPr/>
        </p:nvSpPr>
        <p:spPr>
          <a:xfrm>
            <a:off x="812165" y="964565"/>
            <a:ext cx="10605770" cy="4831080"/>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1）索引应该经常建在Where 子句经常用到的列上</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）不应该在小表上建设索引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）条件中使用不等于操作（&lt;&gt;,!=),将不会走索引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SELECT Col FROM tbl WHERE col ! = 10 </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SELECT Col FROM tbl WHERE col &gt; 10 OR col &lt; 10</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4）条件中使用IS NULL 或者IS NOT NULL，不会走索引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   SELECT Col FROM tbl WHERE col </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IS NULL</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fontAlgn="auto">
              <a:lnSpc>
                <a:spcPct val="15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给查询字段设定一个有业务意义的默认值</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zh-CN" altLang="en-US"/>
              <a:t>正确使用索引</a:t>
            </a:r>
            <a:endParaRPr lang="zh-CN" altLang="en-US"/>
          </a:p>
        </p:txBody>
      </p:sp>
      <p:sp>
        <p:nvSpPr>
          <p:cNvPr id="5" name="文本框 4"/>
          <p:cNvSpPr txBox="1"/>
          <p:nvPr/>
        </p:nvSpPr>
        <p:spPr>
          <a:xfrm>
            <a:off x="812165" y="964565"/>
            <a:ext cx="10605770" cy="3322955"/>
          </a:xfrm>
          <a:prstGeom prst="rect">
            <a:avLst/>
          </a:prstGeom>
          <a:noFill/>
        </p:spPr>
        <p:txBody>
          <a:bodyPr wrap="square" rtlCol="0">
            <a:spAutoFit/>
          </a:bodyPr>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5）条件中对字段使用函数，也不会走索引，除非是函数索引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SELECT Col FROM tbl WHERE col / 10 &gt; 10</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SELECT Col FROM tbl WHERE col &gt; 10 * 10</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2095</Words>
  <Application>WPS 演示</Application>
  <PresentationFormat>宽屏</PresentationFormat>
  <Paragraphs>197</Paragraphs>
  <Slides>28</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Lifeline JL</vt:lpstr>
      <vt:lpstr>微软雅黑</vt:lpstr>
      <vt:lpstr>Microsoft Yi Baiti</vt:lpstr>
      <vt:lpstr>Calibri</vt:lpstr>
      <vt:lpstr>Impact</vt:lpstr>
      <vt:lpstr>等线 Light</vt:lpstr>
      <vt:lpstr>Arial Unicode MS</vt:lpstr>
      <vt:lpstr>等线</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DBC-PC</cp:lastModifiedBy>
  <cp:revision>427</cp:revision>
  <dcterms:created xsi:type="dcterms:W3CDTF">2017-09-11T00:58:00Z</dcterms:created>
  <dcterms:modified xsi:type="dcterms:W3CDTF">2018-07-20T06:16:52Z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