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Override1.xml" ContentType="application/vnd.openxmlformats-officedocument.themeOverr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53" r:id="rId2"/>
  </p:sldMasterIdLst>
  <p:notesMasterIdLst>
    <p:notesMasterId r:id="rId25"/>
  </p:notesMasterIdLst>
  <p:sldIdLst>
    <p:sldId id="257" r:id="rId3"/>
    <p:sldId id="561" r:id="rId4"/>
    <p:sldId id="569" r:id="rId5"/>
    <p:sldId id="732" r:id="rId6"/>
    <p:sldId id="725" r:id="rId7"/>
    <p:sldId id="663" r:id="rId8"/>
    <p:sldId id="736" r:id="rId9"/>
    <p:sldId id="733" r:id="rId10"/>
    <p:sldId id="735" r:id="rId11"/>
    <p:sldId id="734" r:id="rId12"/>
    <p:sldId id="737" r:id="rId13"/>
    <p:sldId id="738" r:id="rId14"/>
    <p:sldId id="746" r:id="rId15"/>
    <p:sldId id="747" r:id="rId16"/>
    <p:sldId id="748" r:id="rId17"/>
    <p:sldId id="726" r:id="rId18"/>
    <p:sldId id="670" r:id="rId19"/>
    <p:sldId id="749" r:id="rId20"/>
    <p:sldId id="750" r:id="rId21"/>
    <p:sldId id="751" r:id="rId22"/>
    <p:sldId id="714" r:id="rId23"/>
    <p:sldId id="60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1">
          <p15:clr>
            <a:srgbClr val="A4A3A4"/>
          </p15:clr>
        </p15:guide>
        <p15:guide id="2" pos="3840">
          <p15:clr>
            <a:srgbClr val="A4A3A4"/>
          </p15:clr>
        </p15:guide>
        <p15:guide id="3" orient="horz" pos="1322">
          <p15:clr>
            <a:srgbClr val="A4A3A4"/>
          </p15:clr>
        </p15:guide>
        <p15:guide id="4" orient="horz" pos="3793">
          <p15:clr>
            <a:srgbClr val="A4A3A4"/>
          </p15:clr>
        </p15:guide>
        <p15:guide id="5" orient="horz" pos="3104">
          <p15:clr>
            <a:srgbClr val="A4A3A4"/>
          </p15:clr>
        </p15:guide>
        <p15:guide id="6" pos="897">
          <p15:clr>
            <a:srgbClr val="A4A3A4"/>
          </p15:clr>
        </p15:guide>
        <p15:guide id="7" pos="7680">
          <p15:clr>
            <a:srgbClr val="A4A3A4"/>
          </p15:clr>
        </p15:guide>
        <p15:guide id="8" pos="7015">
          <p15:clr>
            <a:srgbClr val="A4A3A4"/>
          </p15:clr>
        </p15:guide>
        <p15:guide id="9" pos="1255">
          <p15:clr>
            <a:srgbClr val="A4A3A4"/>
          </p15:clr>
        </p15:guide>
        <p15:guide id="10" pos="6385">
          <p15:clr>
            <a:srgbClr val="A4A3A4"/>
          </p15:clr>
        </p15:guide>
        <p15:guide id="11" orient="horz" pos="2774">
          <p15:clr>
            <a:srgbClr val="A4A3A4"/>
          </p15:clr>
        </p15:guide>
        <p15:guide id="12" orient="horz" pos="327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中信信息" initials="hy" lastIdx="0" clrIdx="0"/>
  <p:cmAuthor id="1" name="Windows 用户" initials="W用"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6F3"/>
    <a:srgbClr val="254061"/>
    <a:srgbClr val="E9EDF4"/>
    <a:srgbClr val="4F81BD"/>
    <a:srgbClr val="00CC00"/>
    <a:srgbClr val="28A9D6"/>
    <a:srgbClr val="6AC3E2"/>
    <a:srgbClr val="852AA1"/>
    <a:srgbClr val="7FCCE7"/>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6" autoAdjust="0"/>
    <p:restoredTop sz="82353" autoAdjust="0"/>
  </p:normalViewPr>
  <p:slideViewPr>
    <p:cSldViewPr snapToGrid="0" showGuides="1">
      <p:cViewPr varScale="1">
        <p:scale>
          <a:sx n="72" d="100"/>
          <a:sy n="72" d="100"/>
        </p:scale>
        <p:origin x="946" y="58"/>
      </p:cViewPr>
      <p:guideLst>
        <p:guide orient="horz" pos="391"/>
        <p:guide pos="3840"/>
        <p:guide orient="horz" pos="1322"/>
        <p:guide orient="horz" pos="3793"/>
        <p:guide orient="horz" pos="3104"/>
        <p:guide pos="897"/>
        <p:guide pos="7680"/>
        <p:guide pos="7015"/>
        <p:guide pos="1255"/>
        <p:guide pos="6385"/>
        <p:guide orient="horz" pos="2774"/>
        <p:guide orient="horz" pos="3271"/>
      </p:guideLst>
    </p:cSldViewPr>
  </p:slideViewPr>
  <p:notesTextViewPr>
    <p:cViewPr>
      <p:scale>
        <a:sx n="3" d="2"/>
        <a:sy n="3" d="2"/>
      </p:scale>
      <p:origin x="0" y="0"/>
    </p:cViewPr>
  </p:notesTextViewPr>
  <p:sorterViewPr>
    <p:cViewPr>
      <p:scale>
        <a:sx n="125" d="100"/>
        <a:sy n="125" d="100"/>
      </p:scale>
      <p:origin x="0" y="4662"/>
    </p:cViewPr>
  </p:sorter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D7BAD-2227-4ED9-976D-74FC1DE8D0D6}" type="datetimeFigureOut">
              <a:rPr lang="zh-CN" altLang="en-US" smtClean="0"/>
              <a:t>2019/4/28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2BD0B-23ED-4A76-9C99-2E249C5C7E4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针对七个方面，尤其上半年的技术管理薄弱工作开展内容</a:t>
            </a:r>
          </a:p>
        </p:txBody>
      </p:sp>
      <p:sp>
        <p:nvSpPr>
          <p:cNvPr id="4" name="灯片编号占位符 3"/>
          <p:cNvSpPr>
            <a:spLocks noGrp="1"/>
          </p:cNvSpPr>
          <p:nvPr>
            <p:ph type="sldNum" sz="quarter" idx="10"/>
          </p:nvPr>
        </p:nvSpPr>
        <p:spPr/>
        <p:txBody>
          <a:bodyPr/>
          <a:lstStyle/>
          <a:p>
            <a:fld id="{7502BD0B-23ED-4A76-9C99-2E249C5C7E4F}"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针对七个方面，尤其上半年的技术管理薄弱工作开展内容</a:t>
            </a:r>
          </a:p>
        </p:txBody>
      </p:sp>
      <p:sp>
        <p:nvSpPr>
          <p:cNvPr id="4" name="灯片编号占位符 3"/>
          <p:cNvSpPr>
            <a:spLocks noGrp="1"/>
          </p:cNvSpPr>
          <p:nvPr>
            <p:ph type="sldNum" sz="quarter" idx="10"/>
          </p:nvPr>
        </p:nvSpPr>
        <p:spPr/>
        <p:txBody>
          <a:bodyPr/>
          <a:lstStyle/>
          <a:p>
            <a:fld id="{7502BD0B-23ED-4A76-9C99-2E249C5C7E4F}"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针对七个方面，尤其上半年的技术管理薄弱工作开展内容</a:t>
            </a:r>
          </a:p>
        </p:txBody>
      </p:sp>
      <p:sp>
        <p:nvSpPr>
          <p:cNvPr id="4" name="灯片编号占位符 3"/>
          <p:cNvSpPr>
            <a:spLocks noGrp="1"/>
          </p:cNvSpPr>
          <p:nvPr>
            <p:ph type="sldNum" sz="quarter" idx="10"/>
          </p:nvPr>
        </p:nvSpPr>
        <p:spPr/>
        <p:txBody>
          <a:bodyPr/>
          <a:lstStyle/>
          <a:p>
            <a:fld id="{7502BD0B-23ED-4A76-9C99-2E249C5C7E4F}"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针对七个方面，尤其上半年的技术管理薄弱工作开展内容</a:t>
            </a:r>
          </a:p>
        </p:txBody>
      </p:sp>
      <p:sp>
        <p:nvSpPr>
          <p:cNvPr id="4" name="灯片编号占位符 3"/>
          <p:cNvSpPr>
            <a:spLocks noGrp="1"/>
          </p:cNvSpPr>
          <p:nvPr>
            <p:ph type="sldNum" sz="quarter" idx="10"/>
          </p:nvPr>
        </p:nvSpPr>
        <p:spPr/>
        <p:txBody>
          <a:bodyPr/>
          <a:lstStyle/>
          <a:p>
            <a:fld id="{7502BD0B-23ED-4A76-9C99-2E249C5C7E4F}"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针对七个方面，尤其上半年的技术管理薄弱工作开展内容</a:t>
            </a:r>
          </a:p>
        </p:txBody>
      </p:sp>
      <p:sp>
        <p:nvSpPr>
          <p:cNvPr id="4" name="灯片编号占位符 3"/>
          <p:cNvSpPr>
            <a:spLocks noGrp="1"/>
          </p:cNvSpPr>
          <p:nvPr>
            <p:ph type="sldNum" sz="quarter" idx="10"/>
          </p:nvPr>
        </p:nvSpPr>
        <p:spPr/>
        <p:txBody>
          <a:bodyPr/>
          <a:lstStyle/>
          <a:p>
            <a:fld id="{7502BD0B-23ED-4A76-9C99-2E249C5C7E4F}"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针对七个方面，尤其上半年的技术管理薄弱工作开展内容</a:t>
            </a:r>
          </a:p>
        </p:txBody>
      </p:sp>
      <p:sp>
        <p:nvSpPr>
          <p:cNvPr id="4" name="灯片编号占位符 3"/>
          <p:cNvSpPr>
            <a:spLocks noGrp="1"/>
          </p:cNvSpPr>
          <p:nvPr>
            <p:ph type="sldNum" sz="quarter" idx="10"/>
          </p:nvPr>
        </p:nvSpPr>
        <p:spPr/>
        <p:txBody>
          <a:bodyPr/>
          <a:lstStyle/>
          <a:p>
            <a:fld id="{7502BD0B-23ED-4A76-9C99-2E249C5C7E4F}" type="slidenum">
              <a:rPr lang="zh-CN" altLang="en-US" smtClean="0"/>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CAADBD5-FF6F-4F1F-AF78-B518D2CD176F}" type="datetimeFigureOut">
              <a:rPr lang="zh-CN" altLang="en-US" smtClean="0">
                <a:solidFill>
                  <a:srgbClr val="FFFFFF">
                    <a:lumMod val="50000"/>
                  </a:srgbClr>
                </a:solidFill>
              </a:rPr>
              <a:t>2019/4/28</a:t>
            </a:fld>
            <a:endParaRPr lang="zh-CN" altLang="en-US">
              <a:solidFill>
                <a:srgbClr val="FFFFFF">
                  <a:lumMod val="50000"/>
                </a:srgbClr>
              </a:solidFill>
            </a:endParaRPr>
          </a:p>
        </p:txBody>
      </p:sp>
      <p:sp>
        <p:nvSpPr>
          <p:cNvPr id="4" name="页脚占位符 3"/>
          <p:cNvSpPr>
            <a:spLocks noGrp="1"/>
          </p:cNvSpPr>
          <p:nvPr>
            <p:ph type="ftr" sz="quarter" idx="11"/>
          </p:nvPr>
        </p:nvSpPr>
        <p:spPr/>
        <p:txBody>
          <a:bodyPr/>
          <a:lstStyle/>
          <a:p>
            <a:endParaRPr lang="zh-CN" altLang="en-US">
              <a:solidFill>
                <a:srgbClr val="FFFFFF">
                  <a:lumMod val="50000"/>
                </a:srgbClr>
              </a:solidFill>
            </a:endParaRPr>
          </a:p>
        </p:txBody>
      </p:sp>
      <p:sp>
        <p:nvSpPr>
          <p:cNvPr id="5" name="灯片编号占位符 4"/>
          <p:cNvSpPr>
            <a:spLocks noGrp="1"/>
          </p:cNvSpPr>
          <p:nvPr>
            <p:ph type="sldNum" sz="quarter" idx="12"/>
          </p:nvPr>
        </p:nvSpPr>
        <p:spPr/>
        <p:txBody>
          <a:bodyPr/>
          <a:lstStyle/>
          <a:p>
            <a:fld id="{E21C2A10-E97F-46DF-9873-696D05EB38D6}"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2019/4/28</a:t>
            </a:fld>
            <a:endParaRPr lang="zh-CN" altLang="en-US">
              <a:solidFill>
                <a:srgbClr val="FFFFFF">
                  <a:lumMod val="50000"/>
                </a:srgbClr>
              </a:solidFill>
            </a:endParaRPr>
          </a:p>
        </p:txBody>
      </p:sp>
      <p:sp>
        <p:nvSpPr>
          <p:cNvPr id="3" name="页脚占位符 2"/>
          <p:cNvSpPr>
            <a:spLocks noGrp="1"/>
          </p:cNvSpPr>
          <p:nvPr>
            <p:ph type="ftr" sz="quarter" idx="11"/>
          </p:nvPr>
        </p:nvSpPr>
        <p:spPr/>
        <p:txBody>
          <a:bodyPr/>
          <a:lstStyle/>
          <a:p>
            <a:endParaRPr lang="zh-CN" altLang="en-US">
              <a:solidFill>
                <a:srgbClr val="FFFFFF">
                  <a:lumMod val="50000"/>
                </a:srgbClr>
              </a:solidFill>
            </a:endParaRPr>
          </a:p>
        </p:txBody>
      </p:sp>
      <p:sp>
        <p:nvSpPr>
          <p:cNvPr id="4" name="灯片编号占位符 3"/>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solidFill>
                  <a:srgbClr val="FFFFFF">
                    <a:lumMod val="50000"/>
                  </a:srgbClr>
                </a:solidFill>
              </a:rPr>
              <a:t>2019/4/28</a:t>
            </a:fld>
            <a:endParaRPr lang="zh-CN" altLang="en-US" dirty="0">
              <a:solidFill>
                <a:srgbClr val="FFFFFF">
                  <a:lumMod val="50000"/>
                </a:srgbClr>
              </a:solidFill>
            </a:endParaRPr>
          </a:p>
        </p:txBody>
      </p:sp>
      <p:sp>
        <p:nvSpPr>
          <p:cNvPr id="6" name="页脚占位符 5"/>
          <p:cNvSpPr>
            <a:spLocks noGrp="1"/>
          </p:cNvSpPr>
          <p:nvPr>
            <p:ph type="ftr" sz="quarter" idx="11"/>
          </p:nvPr>
        </p:nvSpPr>
        <p:spPr/>
        <p:txBody>
          <a:bodyPr/>
          <a:lstStyle/>
          <a:p>
            <a:endParaRPr lang="zh-CN" altLang="en-US" dirty="0">
              <a:solidFill>
                <a:srgbClr val="FFFFFF">
                  <a:lumMod val="50000"/>
                </a:srgbClr>
              </a:solidFill>
            </a:endParaRPr>
          </a:p>
        </p:txBody>
      </p:sp>
      <p:sp>
        <p:nvSpPr>
          <p:cNvPr id="7" name="灯片编号占位符 6"/>
          <p:cNvSpPr>
            <a:spLocks noGrp="1"/>
          </p:cNvSpPr>
          <p:nvPr>
            <p:ph type="sldNum" sz="quarter" idx="12"/>
          </p:nvPr>
        </p:nvSpPr>
        <p:spPr/>
        <p:txBody>
          <a:bodyPr/>
          <a:lstStyle/>
          <a:p>
            <a:fld id="{FABC47A4-756D-490B-A52F-7D9E2C9FC05F}"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2019/4/28</a:t>
            </a:fld>
            <a:endParaRPr lang="zh-CN" altLang="en-US">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2019/4/28</a:t>
            </a:fld>
            <a:endParaRPr lang="zh-CN" altLang="en-US">
              <a:solidFill>
                <a:srgbClr val="FFFFFF">
                  <a:lumMod val="50000"/>
                </a:srgbClr>
              </a:solidFill>
            </a:endParaRPr>
          </a:p>
        </p:txBody>
      </p:sp>
      <p:sp>
        <p:nvSpPr>
          <p:cNvPr id="4" name="页脚占位符 3"/>
          <p:cNvSpPr>
            <a:spLocks noGrp="1"/>
          </p:cNvSpPr>
          <p:nvPr>
            <p:ph type="ftr" sz="quarter" idx="11"/>
          </p:nvPr>
        </p:nvSpPr>
        <p:spPr/>
        <p:txBody>
          <a:bodyPr/>
          <a:lstStyle/>
          <a:p>
            <a:endParaRPr lang="zh-CN" altLang="en-US">
              <a:solidFill>
                <a:srgbClr val="FFFFFF">
                  <a:lumMod val="50000"/>
                </a:srgbClr>
              </a:solidFill>
            </a:endParaRPr>
          </a:p>
        </p:txBody>
      </p:sp>
      <p:sp>
        <p:nvSpPr>
          <p:cNvPr id="5" name="灯片编号占位符 4"/>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过渡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p:spPr>
        <p:txBody>
          <a:bodyPr wrap="square" lIns="0" tIns="0" rIns="0" bIns="0" anchor="ctr" anchorCtr="1"/>
          <a:lstStyle>
            <a:lvl1pPr algn="ctr">
              <a:defRPr sz="1200">
                <a:solidFill>
                  <a:schemeClr val="tx1"/>
                </a:solidFill>
              </a:defRPr>
            </a:lvl1pPr>
          </a:lstStyle>
          <a:p>
            <a:fld id="{55183D58-648D-4475-BEF8-624F48514A30}" type="slidenum">
              <a:rPr lang="zh-CN" altLang="en-US" smtClean="0">
                <a:solidFill>
                  <a:srgbClr val="000000"/>
                </a:solidFill>
              </a:rPr>
              <a:t>‹#›</a:t>
            </a:fld>
            <a:endParaRPr lang="zh-CN" altLang="en-US" dirty="0">
              <a:solidFill>
                <a:srgbClr val="000000"/>
              </a:solidFill>
            </a:endParaRPr>
          </a:p>
        </p:txBody>
      </p:sp>
      <p:cxnSp>
        <p:nvCxnSpPr>
          <p:cNvPr id="5" name="直接连接符 4"/>
          <p:cNvCxnSpPr/>
          <p:nvPr userDrawn="1"/>
        </p:nvCxnSpPr>
        <p:spPr>
          <a:xfrm flipH="1">
            <a:off x="1430458" y="6479836"/>
            <a:ext cx="10620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p:grpSpPr>
        <p:sp>
          <p:nvSpPr>
            <p:cNvPr id="8" name="椭圆 7"/>
            <p:cNvSpPr/>
            <p:nvPr/>
          </p:nvSpPr>
          <p:spPr>
            <a:xfrm>
              <a:off x="8641073" y="1574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9" name="椭圆 8"/>
            <p:cNvSpPr/>
            <p:nvPr/>
          </p:nvSpPr>
          <p:spPr>
            <a:xfrm rot="1542857">
              <a:off x="9362925"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0" name="椭圆 9"/>
            <p:cNvSpPr/>
            <p:nvPr/>
          </p:nvSpPr>
          <p:spPr>
            <a:xfrm rot="3085714">
              <a:off x="9941806"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1" name="椭圆 10"/>
            <p:cNvSpPr/>
            <p:nvPr/>
          </p:nvSpPr>
          <p:spPr>
            <a:xfrm rot="7714286">
              <a:off x="9941806"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2" name="椭圆 11"/>
            <p:cNvSpPr/>
            <p:nvPr/>
          </p:nvSpPr>
          <p:spPr>
            <a:xfrm rot="4628572">
              <a:off x="10263060"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3" name="椭圆 12"/>
            <p:cNvSpPr/>
            <p:nvPr/>
          </p:nvSpPr>
          <p:spPr>
            <a:xfrm rot="9257143">
              <a:off x="9362925"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4" name="椭圆 13"/>
            <p:cNvSpPr/>
            <p:nvPr/>
          </p:nvSpPr>
          <p:spPr>
            <a:xfrm rot="6171428">
              <a:off x="10263060"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5" name="椭圆 14"/>
            <p:cNvSpPr/>
            <p:nvPr/>
          </p:nvSpPr>
          <p:spPr>
            <a:xfrm rot="10800000">
              <a:off x="8641073" y="3484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6" name="椭圆 15"/>
            <p:cNvSpPr/>
            <p:nvPr/>
          </p:nvSpPr>
          <p:spPr>
            <a:xfrm rot="12342857">
              <a:off x="7919220"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7" name="椭圆 16"/>
            <p:cNvSpPr/>
            <p:nvPr/>
          </p:nvSpPr>
          <p:spPr>
            <a:xfrm rot="13885714">
              <a:off x="7340340"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8" name="椭圆 17"/>
            <p:cNvSpPr/>
            <p:nvPr/>
          </p:nvSpPr>
          <p:spPr>
            <a:xfrm rot="20057142">
              <a:off x="7919220"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19" name="椭圆 18"/>
            <p:cNvSpPr/>
            <p:nvPr/>
          </p:nvSpPr>
          <p:spPr>
            <a:xfrm rot="15428571">
              <a:off x="7019085"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0" name="椭圆 19"/>
            <p:cNvSpPr/>
            <p:nvPr/>
          </p:nvSpPr>
          <p:spPr>
            <a:xfrm rot="16971429">
              <a:off x="7019085"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
          <p:nvSpPr>
            <p:cNvPr id="21" name="椭圆 20"/>
            <p:cNvSpPr/>
            <p:nvPr/>
          </p:nvSpPr>
          <p:spPr>
            <a:xfrm rot="18514286">
              <a:off x="7340340"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grpSp>
      <p:sp>
        <p:nvSpPr>
          <p:cNvPr id="22" name="Freeform 5"/>
          <p:cNvSpPr>
            <a:spLocks noEditPoints="1"/>
          </p:cNvSpPr>
          <p:nvPr userDrawn="1"/>
        </p:nvSpPr>
        <p:spPr bwMode="auto">
          <a:xfrm>
            <a:off x="7458155" y="5658694"/>
            <a:ext cx="4253066" cy="821142"/>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alpha val="75000"/>
                  </a:srgbClr>
                </a:gs>
              </a:gsLst>
              <a:lin ang="5400000" scaled="1"/>
            </a:gradFill>
          </a:ln>
          <a:effectLst/>
        </p:spPr>
        <p:txBody>
          <a:bodyPr vert="horz" wrap="square" lIns="121920" tIns="60960" rIns="121920" bIns="60960" numCol="1" anchor="t" anchorCtr="0" compatLnSpc="1"/>
          <a:lstStyle/>
          <a:p>
            <a:endParaRPr lang="zh-CN" altLang="en-US" sz="2400">
              <a:solidFill>
                <a:srgbClr val="000000"/>
              </a:solidFill>
            </a:endParaRPr>
          </a:p>
        </p:txBody>
      </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userDrawn="1"/>
        </p:nvSpPr>
        <p:spPr>
          <a:xfrm>
            <a:off x="333375" y="455040"/>
            <a:ext cx="1227586" cy="369332"/>
          </a:xfrm>
          <a:prstGeom prst="rect">
            <a:avLst/>
          </a:prstGeom>
          <a:noFill/>
        </p:spPr>
        <p:txBody>
          <a:bodyPr wrap="square" rtlCol="0">
            <a:spAutoFit/>
          </a:bodyPr>
          <a:lstStyle/>
          <a:p>
            <a:pPr algn="ctr"/>
            <a:r>
              <a:rPr lang="zh-CN" altLang="en-US" dirty="0">
                <a:solidFill>
                  <a:srgbClr val="000000">
                    <a:lumMod val="75000"/>
                    <a:lumOff val="25000"/>
                  </a:srgbClr>
                </a:solidFill>
              </a:rPr>
              <a:t>第一部分</a:t>
            </a:r>
          </a:p>
        </p:txBody>
      </p: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过渡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p:spPr>
        <p:txBody>
          <a:bodyPr wrap="square" lIns="0" tIns="0" rIns="0" bIns="0" anchor="ctr" anchorCtr="1"/>
          <a:lstStyle>
            <a:lvl1pPr algn="ctr">
              <a:defRPr sz="1200">
                <a:solidFill>
                  <a:schemeClr val="tx1"/>
                </a:solidFill>
              </a:defRPr>
            </a:lvl1pPr>
          </a:lstStyle>
          <a:p>
            <a:fld id="{55183D58-648D-4475-BEF8-624F48514A30}" type="slidenum">
              <a:rPr lang="zh-CN" altLang="en-US" smtClean="0"/>
              <a:t>‹#›</a:t>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p:grpSpPr>
        <p:sp>
          <p:nvSpPr>
            <p:cNvPr id="8" name="椭圆 7"/>
            <p:cNvSpPr/>
            <p:nvPr/>
          </p:nvSpPr>
          <p:spPr>
            <a:xfrm>
              <a:off x="8641073" y="1574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542857">
              <a:off x="9362925"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3085714">
              <a:off x="9941806"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7714286">
              <a:off x="9941806"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4628572">
              <a:off x="10263060"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9257143">
              <a:off x="9362925"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6171428">
              <a:off x="10263060"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0800000">
              <a:off x="8641073" y="3484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2342857">
              <a:off x="7919220"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3885714">
              <a:off x="7340340"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20057142">
              <a:off x="7919220"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rot="15428571">
              <a:off x="7019085"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16971429">
              <a:off x="7019085"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18514286">
              <a:off x="7340340"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Freeform 5"/>
          <p:cNvSpPr>
            <a:spLocks noEditPoints="1"/>
          </p:cNvSpPr>
          <p:nvPr userDrawn="1"/>
        </p:nvSpPr>
        <p:spPr bwMode="auto">
          <a:xfrm>
            <a:off x="7458155" y="5658694"/>
            <a:ext cx="4253066" cy="821142"/>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alpha val="75000"/>
                  </a:srgbClr>
                </a:gs>
              </a:gsLst>
              <a:lin ang="5400000" scaled="1"/>
            </a:gradFill>
          </a:ln>
          <a:effectLst/>
        </p:spPr>
        <p:txBody>
          <a:bodyPr vert="horz" wrap="square" lIns="121920" tIns="60960" rIns="121920" bIns="60960" numCol="1" anchor="t" anchorCtr="0" compatLnSpc="1"/>
          <a:lstStyle/>
          <a:p>
            <a:endParaRPr lang="zh-CN" altLang="en-US" sz="2400"/>
          </a:p>
        </p:txBody>
      </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userDrawn="1"/>
        </p:nvSpPr>
        <p:spPr>
          <a:xfrm>
            <a:off x="333375" y="455040"/>
            <a:ext cx="1227586" cy="369332"/>
          </a:xfrm>
          <a:prstGeom prst="rect">
            <a:avLst/>
          </a:prstGeom>
          <a:noFill/>
        </p:spPr>
        <p:txBody>
          <a:bodyPr wrap="square" rtlCol="0">
            <a:spAutoFit/>
          </a:bodyPr>
          <a:lstStyle/>
          <a:p>
            <a:pPr algn="ctr"/>
            <a:r>
              <a:rPr lang="zh-CN" altLang="en-US" sz="1800" dirty="0">
                <a:solidFill>
                  <a:schemeClr val="tx1">
                    <a:lumMod val="75000"/>
                    <a:lumOff val="25000"/>
                  </a:schemeClr>
                </a:solidFill>
              </a:rPr>
              <a:t>过渡页</a:t>
            </a:r>
          </a:p>
        </p:txBody>
      </p: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过渡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p:spPr>
        <p:txBody>
          <a:bodyPr wrap="square" lIns="0" tIns="0" rIns="0" bIns="0" anchor="ctr" anchorCtr="1"/>
          <a:lstStyle>
            <a:lvl1pPr algn="ctr">
              <a:defRPr sz="1200">
                <a:solidFill>
                  <a:schemeClr val="tx1"/>
                </a:solidFill>
              </a:defRPr>
            </a:lvl1pPr>
          </a:lstStyle>
          <a:p>
            <a:fld id="{55183D58-648D-4475-BEF8-624F48514A30}" type="slidenum">
              <a:rPr lang="zh-CN" altLang="en-US" smtClean="0"/>
              <a:t>‹#›</a:t>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p:grpSpPr>
        <p:sp>
          <p:nvSpPr>
            <p:cNvPr id="8" name="椭圆 7"/>
            <p:cNvSpPr/>
            <p:nvPr/>
          </p:nvSpPr>
          <p:spPr>
            <a:xfrm>
              <a:off x="8641073" y="1574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542857">
              <a:off x="9362925"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3085714">
              <a:off x="9941806"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7714286">
              <a:off x="9941806"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4628572">
              <a:off x="10263060"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9257143">
              <a:off x="9362925"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6171428">
              <a:off x="10263060"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0800000">
              <a:off x="8641073" y="3484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2342857">
              <a:off x="7919220"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3885714">
              <a:off x="7340340"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20057142">
              <a:off x="7919220"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rot="15428571">
              <a:off x="7019085"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16971429">
              <a:off x="7019085"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18514286">
              <a:off x="7340340"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Freeform 5"/>
          <p:cNvSpPr>
            <a:spLocks noEditPoints="1"/>
          </p:cNvSpPr>
          <p:nvPr userDrawn="1"/>
        </p:nvSpPr>
        <p:spPr bwMode="auto">
          <a:xfrm>
            <a:off x="7458155" y="5658694"/>
            <a:ext cx="4253066" cy="821142"/>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alpha val="75000"/>
                  </a:srgbClr>
                </a:gs>
              </a:gsLst>
              <a:lin ang="5400000" scaled="1"/>
            </a:gradFill>
          </a:ln>
          <a:effectLst/>
        </p:spPr>
        <p:txBody>
          <a:bodyPr vert="horz" wrap="square" lIns="121920" tIns="60960" rIns="121920" bIns="60960" numCol="1" anchor="t" anchorCtr="0" compatLnSpc="1"/>
          <a:lstStyle/>
          <a:p>
            <a:endParaRPr lang="zh-CN" altLang="en-US" sz="2400"/>
          </a:p>
        </p:txBody>
      </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过渡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p:spPr>
        <p:txBody>
          <a:bodyPr wrap="square" lIns="0" tIns="0" rIns="0" bIns="0" anchor="ctr" anchorCtr="1"/>
          <a:lstStyle>
            <a:lvl1pPr algn="ctr">
              <a:defRPr sz="1200">
                <a:solidFill>
                  <a:schemeClr val="tx1"/>
                </a:solidFill>
              </a:defRPr>
            </a:lvl1pPr>
          </a:lstStyle>
          <a:p>
            <a:fld id="{55183D58-648D-4475-BEF8-624F48514A30}" type="slidenum">
              <a:rPr lang="zh-CN" altLang="en-US" smtClean="0"/>
              <a:t>‹#›</a:t>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p:grpSpPr>
        <p:sp>
          <p:nvSpPr>
            <p:cNvPr id="8" name="椭圆 7"/>
            <p:cNvSpPr/>
            <p:nvPr/>
          </p:nvSpPr>
          <p:spPr>
            <a:xfrm>
              <a:off x="8641073" y="1574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542857">
              <a:off x="9362925"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3085714">
              <a:off x="9941806"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7714286">
              <a:off x="9941806"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4628572">
              <a:off x="10263060"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9257143">
              <a:off x="9362925"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6171428">
              <a:off x="10263060"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0800000">
              <a:off x="8641073" y="3484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2342857">
              <a:off x="7919220"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3885714">
              <a:off x="7340340"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20057142">
              <a:off x="7919220"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rot="15428571">
              <a:off x="7019085"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16971429">
              <a:off x="7019085"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18514286">
              <a:off x="7340340"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Freeform 5"/>
          <p:cNvSpPr>
            <a:spLocks noEditPoints="1"/>
          </p:cNvSpPr>
          <p:nvPr userDrawn="1"/>
        </p:nvSpPr>
        <p:spPr bwMode="auto">
          <a:xfrm>
            <a:off x="7458155" y="5658694"/>
            <a:ext cx="4253066" cy="821142"/>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alpha val="75000"/>
                  </a:srgbClr>
                </a:gs>
              </a:gsLst>
              <a:lin ang="5400000" scaled="1"/>
            </a:gradFill>
          </a:ln>
          <a:effectLst/>
        </p:spPr>
        <p:txBody>
          <a:bodyPr vert="horz" wrap="square" lIns="121920" tIns="60960" rIns="121920" bIns="60960" numCol="1" anchor="t" anchorCtr="0" compatLnSpc="1"/>
          <a:lstStyle/>
          <a:p>
            <a:endParaRPr lang="zh-CN" altLang="en-US" sz="2400"/>
          </a:p>
        </p:txBody>
      </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userDrawn="1"/>
        </p:nvSpPr>
        <p:spPr>
          <a:xfrm>
            <a:off x="333375" y="455040"/>
            <a:ext cx="1227586" cy="369332"/>
          </a:xfrm>
          <a:prstGeom prst="rect">
            <a:avLst/>
          </a:prstGeom>
          <a:noFill/>
        </p:spPr>
        <p:txBody>
          <a:bodyPr wrap="square" rtlCol="0">
            <a:spAutoFit/>
          </a:bodyPr>
          <a:lstStyle/>
          <a:p>
            <a:pPr algn="ctr"/>
            <a:r>
              <a:rPr lang="zh-CN" altLang="en-US" sz="1800" dirty="0">
                <a:solidFill>
                  <a:schemeClr val="tx1">
                    <a:lumMod val="75000"/>
                    <a:lumOff val="25000"/>
                  </a:schemeClr>
                </a:solidFill>
              </a:rPr>
              <a:t>第四部分</a:t>
            </a:r>
          </a:p>
        </p:txBody>
      </p: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normAutofit/>
          </a:bodyPr>
          <a:lstStyle>
            <a:lvl1pPr algn="ctr">
              <a:defRPr sz="7200" b="0"/>
            </a:lvl1pPr>
          </a:lstStyle>
          <a:p>
            <a:r>
              <a:rPr lang="zh-CN" altLang="en-US" dirty="0"/>
              <a:t>单击此处编辑标题</a:t>
            </a:r>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solidFill>
                  <a:srgbClr val="FFFFFF">
                    <a:lumMod val="50000"/>
                  </a:srgbClr>
                </a:solidFill>
              </a:rPr>
              <a:t>2019/4/28</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2019/4/28</a:t>
            </a:fld>
            <a:endParaRPr lang="zh-CN" altLang="en-US" dirty="0">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dirty="0">
              <a:solidFill>
                <a:srgbClr val="FFFFFF">
                  <a:lumMod val="50000"/>
                </a:srgbClr>
              </a:solidFill>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CAADBD5-FF6F-4F1F-AF78-B518D2CD176F}" type="datetimeFigureOut">
              <a:rPr lang="zh-CN" altLang="en-US" smtClean="0">
                <a:solidFill>
                  <a:srgbClr val="FFFFFF">
                    <a:lumMod val="50000"/>
                  </a:srgbClr>
                </a:solidFill>
              </a:rPr>
              <a:t>2019/4/28</a:t>
            </a:fld>
            <a:endParaRPr lang="zh-CN" altLang="en-US">
              <a:solidFill>
                <a:srgbClr val="FFFFFF">
                  <a:lumMod val="50000"/>
                </a:srgbClr>
              </a:solidFill>
            </a:endParaRPr>
          </a:p>
        </p:txBody>
      </p:sp>
      <p:sp>
        <p:nvSpPr>
          <p:cNvPr id="5" name="页脚占位符 4"/>
          <p:cNvSpPr>
            <a:spLocks noGrp="1"/>
          </p:cNvSpPr>
          <p:nvPr>
            <p:ph type="ftr" sz="quarter" idx="11"/>
          </p:nvPr>
        </p:nvSpPr>
        <p:spPr/>
        <p:txBody>
          <a:bodyPr/>
          <a:lstStyle/>
          <a:p>
            <a:endParaRPr lang="zh-CN" altLang="en-US">
              <a:solidFill>
                <a:srgbClr val="FFFFFF">
                  <a:lumMod val="50000"/>
                </a:srgbClr>
              </a:solidFill>
            </a:endParaRPr>
          </a:p>
        </p:txBody>
      </p:sp>
      <p:sp>
        <p:nvSpPr>
          <p:cNvPr id="6" name="灯片编号占位符 5"/>
          <p:cNvSpPr>
            <a:spLocks noGrp="1"/>
          </p:cNvSpPr>
          <p:nvPr>
            <p:ph type="sldNum" sz="quarter" idx="12"/>
          </p:nvPr>
        </p:nvSpPr>
        <p:spPr/>
        <p:txBody>
          <a:bodyPr/>
          <a:lstStyle/>
          <a:p>
            <a:fld id="{E21C2A10-E97F-46DF-9873-696D05EB38D6}"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2019/4/28</a:t>
            </a:fld>
            <a:endParaRPr lang="zh-CN" altLang="en-US">
              <a:solidFill>
                <a:srgbClr val="FFFFFF">
                  <a:lumMod val="50000"/>
                </a:srgbClr>
              </a:solidFill>
            </a:endParaRPr>
          </a:p>
        </p:txBody>
      </p:sp>
      <p:sp>
        <p:nvSpPr>
          <p:cNvPr id="6" name="页脚占位符 5"/>
          <p:cNvSpPr>
            <a:spLocks noGrp="1"/>
          </p:cNvSpPr>
          <p:nvPr>
            <p:ph type="ftr" sz="quarter" idx="11"/>
          </p:nvPr>
        </p:nvSpPr>
        <p:spPr/>
        <p:txBody>
          <a:bodyPr/>
          <a:lstStyle/>
          <a:p>
            <a:endParaRPr lang="zh-CN" altLang="en-US">
              <a:solidFill>
                <a:srgbClr val="FFFFFF">
                  <a:lumMod val="50000"/>
                </a:srgbClr>
              </a:solidFill>
            </a:endParaRPr>
          </a:p>
        </p:txBody>
      </p:sp>
      <p:sp>
        <p:nvSpPr>
          <p:cNvPr id="7" name="灯片编号占位符 6"/>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solidFill>
                  <a:srgbClr val="FFFFFF">
                    <a:lumMod val="50000"/>
                  </a:srgbClr>
                </a:solidFill>
              </a:rPr>
              <a:t>2019/4/28</a:t>
            </a:fld>
            <a:endParaRPr lang="zh-CN" altLang="en-US">
              <a:solidFill>
                <a:srgbClr val="FFFFFF">
                  <a:lumMod val="50000"/>
                </a:srgbClr>
              </a:solidFill>
            </a:endParaRPr>
          </a:p>
        </p:txBody>
      </p:sp>
      <p:sp>
        <p:nvSpPr>
          <p:cNvPr id="8" name="页脚占位符 7"/>
          <p:cNvSpPr>
            <a:spLocks noGrp="1"/>
          </p:cNvSpPr>
          <p:nvPr>
            <p:ph type="ftr" sz="quarter" idx="11"/>
          </p:nvPr>
        </p:nvSpPr>
        <p:spPr/>
        <p:txBody>
          <a:bodyPr/>
          <a:lstStyle/>
          <a:p>
            <a:endParaRPr lang="zh-CN" altLang="en-US">
              <a:solidFill>
                <a:srgbClr val="FFFFFF">
                  <a:lumMod val="50000"/>
                </a:srgbClr>
              </a:solidFill>
            </a:endParaRPr>
          </a:p>
        </p:txBody>
      </p:sp>
      <p:sp>
        <p:nvSpPr>
          <p:cNvPr id="9" name="灯片编号占位符 8"/>
          <p:cNvSpPr>
            <a:spLocks noGrp="1"/>
          </p:cNvSpPr>
          <p:nvPr>
            <p:ph type="sldNum" sz="quarter" idx="12"/>
          </p:nvPr>
        </p:nvSpPr>
        <p:spPr/>
        <p:txBody>
          <a:bodyPr/>
          <a:lstStyle/>
          <a:p>
            <a:fld id="{49AE70B2-8BF9-45C0-BB95-33D1B9D3A854}" type="slidenum">
              <a:rPr lang="zh-CN" altLang="en-US" smtClean="0">
                <a:solidFill>
                  <a:srgbClr val="FFFFFF">
                    <a:lumMod val="50000"/>
                  </a:srgbClr>
                </a:solidFill>
              </a:rPr>
              <a:t>‹#›</a:t>
            </a:fld>
            <a:endParaRPr lang="zh-CN" altLang="en-US">
              <a:solidFill>
                <a:srgbClr val="FFFFFF">
                  <a:lumMod val="50000"/>
                </a:srgb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ags" Target="../tags/tag1.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ags" Target="../tags/tag3.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3261" y="6338262"/>
            <a:ext cx="540987" cy="283147"/>
          </a:xfrm>
          <a:prstGeom prst="rect">
            <a:avLst/>
          </a:prstGeom>
        </p:spPr>
        <p:txBody>
          <a:bodyPr wrap="square" lIns="0" tIns="0" rIns="0" bIns="0"/>
          <a:lstStyle>
            <a:lvl1pPr algn="ctr">
              <a:defRPr>
                <a:solidFill>
                  <a:schemeClr val="tx1">
                    <a:lumMod val="65000"/>
                    <a:lumOff val="35000"/>
                  </a:schemeClr>
                </a:solidFill>
              </a:defRPr>
            </a:lvl1pPr>
          </a:lstStyle>
          <a:p>
            <a:fld id="{55183D58-648D-4475-BEF8-624F48514A30}"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hdr="0" ftr="0" dt="0"/>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3"/>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8" name="文本占位符 2"/>
          <p:cNvSpPr>
            <a:spLocks noGrp="1"/>
          </p:cNvSpPr>
          <p:nvPr>
            <p:ph type="body" idx="1"/>
            <p:custDataLst>
              <p:tags r:id="rId14"/>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solidFill>
                  <a:srgbClr val="FFFFFF">
                    <a:lumMod val="50000"/>
                  </a:srgbClr>
                </a:solidFill>
              </a:rPr>
              <a:t>2019/4/28</a:t>
            </a:fld>
            <a:endParaRPr lang="zh-CN" altLang="en-US" dirty="0">
              <a:solidFill>
                <a:srgbClr val="FFFFFF">
                  <a:lumMod val="50000"/>
                </a:srgbClr>
              </a:solidFill>
            </a:endParaRPr>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solidFill>
                <a:srgbClr val="FFFFFF">
                  <a:lumMod val="50000"/>
                </a:srgbClr>
              </a:solidFill>
            </a:endParaRPr>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solidFill>
                  <a:srgbClr val="FFFFFF">
                    <a:lumMod val="50000"/>
                  </a:srgbClr>
                </a:solidFill>
              </a:rPr>
              <a:t>‹#›</a:t>
            </a:fld>
            <a:endParaRPr lang="zh-CN" altLang="en-US">
              <a:solidFill>
                <a:srgbClr val="FFFFFF">
                  <a:lumMod val="50000"/>
                </a:srgbClr>
              </a:solidFill>
            </a:endParaRPr>
          </a:p>
        </p:txBody>
      </p:sp>
      <p:sp>
        <p:nvSpPr>
          <p:cNvPr id="2" name="KSO_TEMPLATE" hidden="1"/>
          <p:cNvSpPr/>
          <p:nvPr userDrawn="1">
            <p:custDataLst>
              <p:tags r:id="rId1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9" name="Freeform 5"/>
          <p:cNvSpPr>
            <a:spLocks noEditPoints="1"/>
          </p:cNvSpPr>
          <p:nvPr/>
        </p:nvSpPr>
        <p:spPr bwMode="auto">
          <a:xfrm>
            <a:off x="0" y="263187"/>
            <a:ext cx="12192000" cy="2353917"/>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gs>
              </a:gsLst>
              <a:lin ang="5400000" scaled="1"/>
            </a:gradFill>
          </a:ln>
          <a:effectLst/>
        </p:spPr>
        <p:txBody>
          <a:bodyPr vert="horz" wrap="square" lIns="121920" tIns="60960" rIns="121920" bIns="60960" numCol="1" anchor="t" anchorCtr="0" compatLnSpc="1"/>
          <a:lstStyle/>
          <a:p>
            <a:endParaRPr lang="zh-CN" altLang="en-US" sz="2400"/>
          </a:p>
        </p:txBody>
      </p:sp>
      <p:sp>
        <p:nvSpPr>
          <p:cNvPr id="2" name="矩形 1"/>
          <p:cNvSpPr/>
          <p:nvPr/>
        </p:nvSpPr>
        <p:spPr>
          <a:xfrm>
            <a:off x="0" y="2616992"/>
            <a:ext cx="12192000" cy="1714585"/>
          </a:xfrm>
          <a:prstGeom prst="rect">
            <a:avLst/>
          </a:prstGeom>
          <a:solidFill>
            <a:srgbClr val="28A9D6"/>
          </a:solidFill>
          <a:ln>
            <a:noFill/>
          </a:ln>
          <a:effectLst/>
        </p:spPr>
        <p:txBody>
          <a:bodyPr vert="horz" wrap="square" lIns="121920" tIns="60960" rIns="121920" bIns="60960" numCol="1" anchor="t" anchorCtr="0" compatLnSpc="1"/>
          <a:lstStyle/>
          <a:p>
            <a:endParaRPr lang="zh-CN" altLang="en-US" sz="2400"/>
          </a:p>
        </p:txBody>
      </p:sp>
      <p:cxnSp>
        <p:nvCxnSpPr>
          <p:cNvPr id="25" name="直接连接符 24"/>
          <p:cNvCxnSpPr/>
          <p:nvPr/>
        </p:nvCxnSpPr>
        <p:spPr>
          <a:xfrm>
            <a:off x="0" y="4373612"/>
            <a:ext cx="12192000" cy="0"/>
          </a:xfrm>
          <a:prstGeom prst="line">
            <a:avLst/>
          </a:prstGeom>
          <a:ln w="19050">
            <a:solidFill>
              <a:srgbClr val="28A9D6"/>
            </a:solidFill>
          </a:ln>
        </p:spPr>
        <p:style>
          <a:lnRef idx="1">
            <a:schemeClr val="accent1"/>
          </a:lnRef>
          <a:fillRef idx="0">
            <a:schemeClr val="accent1"/>
          </a:fillRef>
          <a:effectRef idx="0">
            <a:schemeClr val="accent1"/>
          </a:effectRef>
          <a:fontRef idx="minor">
            <a:schemeClr val="tx1"/>
          </a:fontRef>
        </p:style>
      </p:cxnSp>
      <p:sp>
        <p:nvSpPr>
          <p:cNvPr id="31" name="TextBox 13"/>
          <p:cNvSpPr txBox="1"/>
          <p:nvPr/>
        </p:nvSpPr>
        <p:spPr>
          <a:xfrm>
            <a:off x="524510" y="2936240"/>
            <a:ext cx="11000105" cy="76835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altLang="zh-CN" sz="4400" b="1" dirty="0">
                <a:ln w="3175">
                  <a:solidFill>
                    <a:srgbClr val="31A5D7"/>
                  </a:solidFill>
                </a:ln>
                <a:solidFill>
                  <a:schemeClr val="bg1"/>
                </a:solidFill>
                <a:latin typeface="+mj-ea"/>
                <a:ea typeface="+mj-ea"/>
              </a:rPr>
              <a:t>Spring Annotation 编程之</a:t>
            </a:r>
            <a:r>
              <a:rPr lang="zh-CN" altLang="en-US" sz="4400" b="1" dirty="0">
                <a:ln w="3175">
                  <a:solidFill>
                    <a:srgbClr val="31A5D7"/>
                  </a:solidFill>
                </a:ln>
                <a:solidFill>
                  <a:schemeClr val="bg1"/>
                </a:solidFill>
                <a:latin typeface="+mj-ea"/>
                <a:ea typeface="+mj-ea"/>
              </a:rPr>
              <a:t>面向切面编程</a:t>
            </a:r>
          </a:p>
        </p:txBody>
      </p:sp>
      <p:cxnSp>
        <p:nvCxnSpPr>
          <p:cNvPr id="28" name="直接连接符 27"/>
          <p:cNvCxnSpPr/>
          <p:nvPr/>
        </p:nvCxnSpPr>
        <p:spPr>
          <a:xfrm>
            <a:off x="0" y="4795475"/>
            <a:ext cx="12192000" cy="34621"/>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4867120"/>
            <a:ext cx="12192000" cy="66733"/>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4928494"/>
            <a:ext cx="12192000" cy="84682"/>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sp>
        <p:nvSpPr>
          <p:cNvPr id="9" name="文本框 60"/>
          <p:cNvSpPr txBox="1"/>
          <p:nvPr/>
        </p:nvSpPr>
        <p:spPr>
          <a:xfrm>
            <a:off x="4119640" y="5132091"/>
            <a:ext cx="4161112" cy="398780"/>
          </a:xfrm>
          <a:prstGeom prst="rect">
            <a:avLst/>
          </a:prstGeom>
          <a:noFill/>
        </p:spPr>
        <p:txBody>
          <a:bodyPr wrap="square" rtlCol="0">
            <a:spAutoFit/>
          </a:bodyPr>
          <a:lstStyle/>
          <a:p>
            <a:pPr algn="ctr"/>
            <a:r>
              <a:rPr lang="zh-CN" altLang="en-US" sz="2000" dirty="0">
                <a:solidFill>
                  <a:schemeClr val="tx1">
                    <a:lumMod val="75000"/>
                    <a:lumOff val="25000"/>
                  </a:schemeClr>
                </a:solidFill>
                <a:latin typeface="+mn-ea"/>
              </a:rPr>
              <a:t>赵爱清</a:t>
            </a:r>
          </a:p>
        </p:txBody>
      </p:sp>
      <p:sp>
        <p:nvSpPr>
          <p:cNvPr id="3" name="文本框 60"/>
          <p:cNvSpPr txBox="1"/>
          <p:nvPr/>
        </p:nvSpPr>
        <p:spPr>
          <a:xfrm>
            <a:off x="4119640" y="5714386"/>
            <a:ext cx="4161112" cy="398780"/>
          </a:xfrm>
          <a:prstGeom prst="rect">
            <a:avLst/>
          </a:prstGeom>
          <a:noFill/>
        </p:spPr>
        <p:txBody>
          <a:bodyPr wrap="square" rtlCol="0">
            <a:spAutoFit/>
          </a:bodyPr>
          <a:lstStyle/>
          <a:p>
            <a:pPr algn="ctr"/>
            <a:r>
              <a:rPr lang="en-US" altLang="zh-CN" sz="2000" dirty="0">
                <a:solidFill>
                  <a:schemeClr val="tx1">
                    <a:lumMod val="75000"/>
                    <a:lumOff val="25000"/>
                  </a:schemeClr>
                </a:solidFill>
                <a:latin typeface="+mn-ea"/>
              </a:rPr>
              <a:t>2019</a:t>
            </a:r>
            <a:r>
              <a:rPr lang="zh-CN" altLang="en-US" sz="2000" dirty="0">
                <a:solidFill>
                  <a:schemeClr val="tx1">
                    <a:lumMod val="75000"/>
                    <a:lumOff val="25000"/>
                  </a:schemeClr>
                </a:solidFill>
                <a:latin typeface="+mn-ea"/>
              </a:rPr>
              <a:t>年</a:t>
            </a:r>
            <a:r>
              <a:rPr lang="en-US" altLang="zh-CN" sz="2000" dirty="0">
                <a:solidFill>
                  <a:schemeClr val="tx1">
                    <a:lumMod val="75000"/>
                    <a:lumOff val="25000"/>
                  </a:schemeClr>
                </a:solidFill>
                <a:latin typeface="+mn-ea"/>
              </a:rPr>
              <a:t>02</a:t>
            </a:r>
            <a:r>
              <a:rPr lang="zh-CN" altLang="en-US" sz="2000" dirty="0">
                <a:solidFill>
                  <a:schemeClr val="tx1">
                    <a:lumMod val="75000"/>
                    <a:lumOff val="25000"/>
                  </a:schemeClr>
                </a:solidFill>
                <a:latin typeface="+mn-ea"/>
              </a:rPr>
              <a:t>月</a:t>
            </a: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9</a:t>
            </a:fld>
            <a:endParaRPr lang="zh-CN" altLang="en-US" dirty="0"/>
          </a:p>
        </p:txBody>
      </p:sp>
      <p:sp>
        <p:nvSpPr>
          <p:cNvPr id="46" name="TextBox 45"/>
          <p:cNvSpPr txBox="1"/>
          <p:nvPr/>
        </p:nvSpPr>
        <p:spPr>
          <a:xfrm>
            <a:off x="489996" y="466301"/>
            <a:ext cx="7426157" cy="368300"/>
          </a:xfrm>
          <a:prstGeom prst="rect">
            <a:avLst/>
          </a:prstGeom>
          <a:noFill/>
        </p:spPr>
        <p:txBody>
          <a:bodyPr wrap="square" rtlCol="0">
            <a:spAutoFit/>
          </a:bodyPr>
          <a:lstStyle/>
          <a:p>
            <a:r>
              <a:rPr lang="en-US" altLang="zh-CN" dirty="0">
                <a:solidFill>
                  <a:schemeClr val="tx1">
                    <a:lumMod val="75000"/>
                    <a:lumOff val="25000"/>
                  </a:schemeClr>
                </a:solidFill>
              </a:rPr>
              <a:t>2</a:t>
            </a:r>
            <a:r>
              <a:rPr lang="zh-CN" altLang="en-US" dirty="0">
                <a:solidFill>
                  <a:schemeClr val="tx1">
                    <a:lumMod val="75000"/>
                    <a:lumOff val="25000"/>
                  </a:schemeClr>
                </a:solidFill>
              </a:rPr>
              <a:t>、</a:t>
            </a:r>
            <a:r>
              <a:rPr lang="en-US" altLang="zh-CN" dirty="0">
                <a:solidFill>
                  <a:schemeClr val="tx1">
                    <a:lumMod val="75000"/>
                    <a:lumOff val="25000"/>
                  </a:schemeClr>
                </a:solidFill>
              </a:rPr>
              <a:t>AOP</a:t>
            </a:r>
            <a:r>
              <a:rPr lang="zh-CN" altLang="en-US" dirty="0">
                <a:solidFill>
                  <a:schemeClr val="tx1">
                    <a:lumMod val="75000"/>
                    <a:lumOff val="25000"/>
                  </a:schemeClr>
                </a:solidFill>
              </a:rPr>
              <a:t>表达式</a:t>
            </a:r>
          </a:p>
        </p:txBody>
      </p:sp>
      <p:sp>
        <p:nvSpPr>
          <p:cNvPr id="3" name="TextBox 44"/>
          <p:cNvSpPr txBox="1"/>
          <p:nvPr/>
        </p:nvSpPr>
        <p:spPr>
          <a:xfrm>
            <a:off x="490220" y="1038860"/>
            <a:ext cx="11461750" cy="4892675"/>
          </a:xfrm>
          <a:prstGeom prst="rect">
            <a:avLst/>
          </a:prstGeom>
          <a:noFill/>
        </p:spPr>
        <p:txBody>
          <a:bodyPr wrap="square" rtlCol="0">
            <a:spAutoFit/>
          </a:bodyPr>
          <a:lstStyle/>
          <a:p>
            <a:pPr indent="0">
              <a:lnSpc>
                <a:spcPct val="150000"/>
              </a:lnSpc>
              <a:buFont typeface="Wingdings" panose="05000000000000000000" pitchFamily="2" charset="2"/>
              <a:buNone/>
            </a:pPr>
            <a:r>
              <a:rPr sz="1600" kern="100" dirty="0" smtClean="0">
                <a:latin typeface="+mn-ea"/>
                <a:cs typeface="+mn-ea"/>
              </a:rPr>
              <a:t>execution：一般用于指定方法的执行，用的最多。</a:t>
            </a:r>
          </a:p>
          <a:p>
            <a:pPr indent="0">
              <a:lnSpc>
                <a:spcPct val="150000"/>
              </a:lnSpc>
              <a:buFont typeface="Wingdings" panose="05000000000000000000" pitchFamily="2" charset="2"/>
              <a:buNone/>
            </a:pPr>
            <a:r>
              <a:rPr sz="1600" kern="100" dirty="0" smtClean="0">
                <a:latin typeface="+mn-ea"/>
                <a:cs typeface="+mn-ea"/>
              </a:rPr>
              <a:t>within：指定某些类型的全部方法执行，也可用来指定一个包。</a:t>
            </a:r>
          </a:p>
          <a:p>
            <a:pPr indent="0">
              <a:lnSpc>
                <a:spcPct val="150000"/>
              </a:lnSpc>
              <a:buFont typeface="Wingdings" panose="05000000000000000000" pitchFamily="2" charset="2"/>
              <a:buNone/>
            </a:pPr>
            <a:r>
              <a:rPr sz="1600" kern="100" dirty="0" smtClean="0">
                <a:latin typeface="+mn-ea"/>
                <a:cs typeface="+mn-ea"/>
              </a:rPr>
              <a:t>this：Spring Aop是基于代理的，生成的bean也是一个代理对象，this就是这个代理对象，当这个对象可以转换为指定的类型时，对应的切入点就是它了，Spring Aop将生效。</a:t>
            </a:r>
          </a:p>
          <a:p>
            <a:pPr indent="0">
              <a:lnSpc>
                <a:spcPct val="150000"/>
              </a:lnSpc>
              <a:buFont typeface="Wingdings" panose="05000000000000000000" pitchFamily="2" charset="2"/>
              <a:buNone/>
            </a:pPr>
            <a:r>
              <a:rPr sz="1600" kern="100" dirty="0" smtClean="0">
                <a:latin typeface="+mn-ea"/>
                <a:cs typeface="+mn-ea"/>
              </a:rPr>
              <a:t>target：当被代理的对象可以转换为指定的类型时，对应的切入点就是它了，Spring Aop将生效。</a:t>
            </a:r>
          </a:p>
          <a:p>
            <a:pPr indent="0">
              <a:lnSpc>
                <a:spcPct val="150000"/>
              </a:lnSpc>
              <a:buFont typeface="Wingdings" panose="05000000000000000000" pitchFamily="2" charset="2"/>
              <a:buNone/>
            </a:pPr>
            <a:r>
              <a:rPr sz="1600" kern="100" dirty="0" smtClean="0">
                <a:latin typeface="+mn-ea"/>
                <a:cs typeface="+mn-ea"/>
              </a:rPr>
              <a:t>args：当执行的方法的参数是指定类型时生效。</a:t>
            </a:r>
          </a:p>
          <a:p>
            <a:pPr indent="0">
              <a:lnSpc>
                <a:spcPct val="150000"/>
              </a:lnSpc>
              <a:buFont typeface="Wingdings" panose="05000000000000000000" pitchFamily="2" charset="2"/>
              <a:buNone/>
            </a:pPr>
            <a:r>
              <a:rPr sz="1600" kern="100" dirty="0" smtClean="0">
                <a:latin typeface="+mn-ea"/>
                <a:cs typeface="+mn-ea"/>
              </a:rPr>
              <a:t>@target：当代理的目标对象上拥有指定的注解时生效。</a:t>
            </a:r>
          </a:p>
          <a:p>
            <a:pPr indent="0">
              <a:lnSpc>
                <a:spcPct val="150000"/>
              </a:lnSpc>
              <a:buFont typeface="Wingdings" panose="05000000000000000000" pitchFamily="2" charset="2"/>
              <a:buNone/>
            </a:pPr>
            <a:r>
              <a:rPr sz="1600" kern="100" dirty="0" smtClean="0">
                <a:latin typeface="+mn-ea"/>
                <a:cs typeface="+mn-ea"/>
              </a:rPr>
              <a:t>@args：当执行的方法参数类型上拥有指定的注解时生效。</a:t>
            </a:r>
          </a:p>
          <a:p>
            <a:pPr indent="0">
              <a:lnSpc>
                <a:spcPct val="150000"/>
              </a:lnSpc>
              <a:buFont typeface="Wingdings" panose="05000000000000000000" pitchFamily="2" charset="2"/>
              <a:buNone/>
            </a:pPr>
            <a:r>
              <a:rPr sz="1600" kern="100" dirty="0" smtClean="0">
                <a:latin typeface="+mn-ea"/>
                <a:cs typeface="+mn-ea"/>
              </a:rPr>
              <a:t>@within：与@target类似，看官方文档和网上的说法都是@within只需要目标对象的类或者父类上有指定的注解，则@within会生效，而@target则是必须是目标对象的类上有指定的注解。而根据笔者的测试这两者都是只要目标类或父类上有指定的注解即可。</a:t>
            </a:r>
          </a:p>
          <a:p>
            <a:pPr indent="0">
              <a:lnSpc>
                <a:spcPct val="150000"/>
              </a:lnSpc>
              <a:buFont typeface="Wingdings" panose="05000000000000000000" pitchFamily="2" charset="2"/>
              <a:buNone/>
            </a:pPr>
            <a:r>
              <a:rPr sz="1600" kern="100" dirty="0" smtClean="0">
                <a:latin typeface="+mn-ea"/>
                <a:cs typeface="+mn-ea"/>
              </a:rPr>
              <a:t>@annotation：当执行的方法上拥有指定的注解时生效。</a:t>
            </a: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10</a:t>
            </a:fld>
            <a:endParaRPr lang="zh-CN" altLang="en-US" dirty="0"/>
          </a:p>
        </p:txBody>
      </p:sp>
      <p:sp>
        <p:nvSpPr>
          <p:cNvPr id="46" name="TextBox 45"/>
          <p:cNvSpPr txBox="1"/>
          <p:nvPr/>
        </p:nvSpPr>
        <p:spPr>
          <a:xfrm>
            <a:off x="489996" y="466301"/>
            <a:ext cx="7426157" cy="368300"/>
          </a:xfrm>
          <a:prstGeom prst="rect">
            <a:avLst/>
          </a:prstGeom>
          <a:noFill/>
        </p:spPr>
        <p:txBody>
          <a:bodyPr wrap="square" rtlCol="0">
            <a:spAutoFit/>
          </a:bodyPr>
          <a:lstStyle/>
          <a:p>
            <a:r>
              <a:rPr lang="en-US" altLang="zh-CN" dirty="0">
                <a:solidFill>
                  <a:schemeClr val="tx1">
                    <a:lumMod val="75000"/>
                    <a:lumOff val="25000"/>
                  </a:schemeClr>
                </a:solidFill>
              </a:rPr>
              <a:t>3</a:t>
            </a:r>
            <a:r>
              <a:rPr lang="zh-CN" altLang="en-US" dirty="0">
                <a:solidFill>
                  <a:schemeClr val="tx1">
                    <a:lumMod val="75000"/>
                    <a:lumOff val="25000"/>
                  </a:schemeClr>
                </a:solidFill>
              </a:rPr>
              <a:t>、</a:t>
            </a:r>
            <a:r>
              <a:rPr lang="en-US" altLang="zh-CN" dirty="0">
                <a:solidFill>
                  <a:schemeClr val="tx1">
                    <a:lumMod val="75000"/>
                    <a:lumOff val="25000"/>
                  </a:schemeClr>
                </a:solidFill>
              </a:rPr>
              <a:t>AOP</a:t>
            </a:r>
            <a:r>
              <a:rPr lang="zh-CN" altLang="en-US" dirty="0">
                <a:solidFill>
                  <a:schemeClr val="tx1">
                    <a:lumMod val="75000"/>
                    <a:lumOff val="25000"/>
                  </a:schemeClr>
                </a:solidFill>
              </a:rPr>
              <a:t>通知</a:t>
            </a:r>
          </a:p>
        </p:txBody>
      </p:sp>
      <p:graphicFrame>
        <p:nvGraphicFramePr>
          <p:cNvPr id="4" name="表格 3"/>
          <p:cNvGraphicFramePr/>
          <p:nvPr/>
        </p:nvGraphicFramePr>
        <p:xfrm>
          <a:off x="490220" y="943610"/>
          <a:ext cx="10609580" cy="4197350"/>
        </p:xfrm>
        <a:graphic>
          <a:graphicData uri="http://schemas.openxmlformats.org/drawingml/2006/table">
            <a:tbl>
              <a:tblPr firstRow="1" bandRow="1">
                <a:tableStyleId>{5C22544A-7EE6-4342-B048-85BDC9FD1C3A}</a:tableStyleId>
              </a:tblPr>
              <a:tblGrid>
                <a:gridCol w="2213610">
                  <a:extLst>
                    <a:ext uri="{9D8B030D-6E8A-4147-A177-3AD203B41FA5}">
                      <a16:colId xmlns:a16="http://schemas.microsoft.com/office/drawing/2014/main" val="20000"/>
                    </a:ext>
                  </a:extLst>
                </a:gridCol>
                <a:gridCol w="2213610">
                  <a:extLst>
                    <a:ext uri="{9D8B030D-6E8A-4147-A177-3AD203B41FA5}">
                      <a16:colId xmlns:a16="http://schemas.microsoft.com/office/drawing/2014/main" val="20001"/>
                    </a:ext>
                  </a:extLst>
                </a:gridCol>
                <a:gridCol w="2213610">
                  <a:extLst>
                    <a:ext uri="{9D8B030D-6E8A-4147-A177-3AD203B41FA5}">
                      <a16:colId xmlns:a16="http://schemas.microsoft.com/office/drawing/2014/main" val="20002"/>
                    </a:ext>
                  </a:extLst>
                </a:gridCol>
                <a:gridCol w="3968750">
                  <a:extLst>
                    <a:ext uri="{9D8B030D-6E8A-4147-A177-3AD203B41FA5}">
                      <a16:colId xmlns:a16="http://schemas.microsoft.com/office/drawing/2014/main" val="20003"/>
                    </a:ext>
                  </a:extLst>
                </a:gridCol>
              </a:tblGrid>
              <a:tr h="470535">
                <a:tc>
                  <a:txBody>
                    <a:bodyPr/>
                    <a:lstStyle/>
                    <a:p>
                      <a:pPr>
                        <a:buNone/>
                      </a:pPr>
                      <a:r>
                        <a:rPr lang="zh-CN" altLang="en-US"/>
                        <a:t>通知类型</a:t>
                      </a:r>
                    </a:p>
                  </a:txBody>
                  <a:tcPr/>
                </a:tc>
                <a:tc>
                  <a:txBody>
                    <a:bodyPr/>
                    <a:lstStyle/>
                    <a:p>
                      <a:pPr>
                        <a:buNone/>
                      </a:pPr>
                      <a:r>
                        <a:rPr lang="zh-CN" altLang="en-US"/>
                        <a:t>连接点</a:t>
                      </a:r>
                    </a:p>
                  </a:txBody>
                  <a:tcPr/>
                </a:tc>
                <a:tc>
                  <a:txBody>
                    <a:bodyPr/>
                    <a:lstStyle/>
                    <a:p>
                      <a:pPr>
                        <a:buNone/>
                      </a:pPr>
                      <a:r>
                        <a:rPr lang="zh-CN" altLang="en-US"/>
                        <a:t>注解类</a:t>
                      </a:r>
                    </a:p>
                  </a:txBody>
                  <a:tcPr/>
                </a:tc>
                <a:tc>
                  <a:txBody>
                    <a:bodyPr/>
                    <a:lstStyle/>
                    <a:p>
                      <a:pPr>
                        <a:buNone/>
                      </a:pPr>
                      <a:r>
                        <a:rPr lang="zh-CN" altLang="en-US"/>
                        <a:t>接口</a:t>
                      </a:r>
                    </a:p>
                  </a:txBody>
                  <a:tcPr/>
                </a:tc>
                <a:extLst>
                  <a:ext uri="{0D108BD9-81ED-4DB2-BD59-A6C34878D82A}">
                    <a16:rowId xmlns:a16="http://schemas.microsoft.com/office/drawing/2014/main" val="10000"/>
                  </a:ext>
                </a:extLst>
              </a:tr>
              <a:tr h="532765">
                <a:tc>
                  <a:txBody>
                    <a:bodyPr/>
                    <a:lstStyle/>
                    <a:p>
                      <a:pPr>
                        <a:buNone/>
                      </a:pPr>
                      <a:r>
                        <a:rPr lang="zh-CN" altLang="en-US" sz="1600">
                          <a:latin typeface="黑体" panose="02010609060101010101" pitchFamily="49" charset="-122"/>
                          <a:ea typeface="黑体" panose="02010609060101010101" pitchFamily="49" charset="-122"/>
                        </a:rPr>
                        <a:t>前置通知</a:t>
                      </a:r>
                    </a:p>
                  </a:txBody>
                  <a:tcPr/>
                </a:tc>
                <a:tc>
                  <a:txBody>
                    <a:bodyPr/>
                    <a:lstStyle/>
                    <a:p>
                      <a:pPr>
                        <a:buNone/>
                      </a:pPr>
                      <a:r>
                        <a:rPr lang="zh-CN" altLang="en-US" sz="1600">
                          <a:latin typeface="黑体" panose="02010609060101010101" pitchFamily="49" charset="-122"/>
                          <a:ea typeface="黑体" panose="02010609060101010101" pitchFamily="49" charset="-122"/>
                        </a:rPr>
                        <a:t>执行方法前</a:t>
                      </a:r>
                    </a:p>
                  </a:txBody>
                  <a:tcPr/>
                </a:tc>
                <a:tc>
                  <a:txBody>
                    <a:bodyPr/>
                    <a:lstStyle/>
                    <a:p>
                      <a:pPr>
                        <a:buNone/>
                      </a:pPr>
                      <a:r>
                        <a:rPr lang="zh-CN" altLang="en-US" sz="1600">
                          <a:latin typeface="黑体" panose="02010609060101010101" pitchFamily="49" charset="-122"/>
                          <a:ea typeface="黑体" panose="02010609060101010101" pitchFamily="49" charset="-122"/>
                        </a:rPr>
                        <a:t>@Before</a:t>
                      </a:r>
                    </a:p>
                  </a:txBody>
                  <a:tcPr/>
                </a:tc>
                <a:tc>
                  <a:txBody>
                    <a:bodyPr/>
                    <a:lstStyle/>
                    <a:p>
                      <a:pPr>
                        <a:buNone/>
                      </a:pPr>
                      <a:r>
                        <a:rPr lang="zh-CN" altLang="en-US" sz="1600">
                          <a:latin typeface="黑体" panose="02010609060101010101" pitchFamily="49" charset="-122"/>
                          <a:ea typeface="黑体" panose="02010609060101010101" pitchFamily="49" charset="-122"/>
                        </a:rPr>
                        <a:t>org.springframework.aop.MethodBeforeAdvice</a:t>
                      </a:r>
                    </a:p>
                  </a:txBody>
                  <a:tcPr/>
                </a:tc>
                <a:extLst>
                  <a:ext uri="{0D108BD9-81ED-4DB2-BD59-A6C34878D82A}">
                    <a16:rowId xmlns:a16="http://schemas.microsoft.com/office/drawing/2014/main" val="10001"/>
                  </a:ext>
                </a:extLst>
              </a:tr>
              <a:tr h="469900">
                <a:tc>
                  <a:txBody>
                    <a:bodyPr/>
                    <a:lstStyle/>
                    <a:p>
                      <a:pPr>
                        <a:buNone/>
                      </a:pPr>
                      <a:r>
                        <a:rPr lang="zh-CN" altLang="en-US" sz="1600">
                          <a:latin typeface="黑体" panose="02010609060101010101" pitchFamily="49" charset="-122"/>
                          <a:ea typeface="黑体" panose="02010609060101010101" pitchFamily="49" charset="-122"/>
                        </a:rPr>
                        <a:t>后置通知</a:t>
                      </a:r>
                    </a:p>
                  </a:txBody>
                  <a:tcPr/>
                </a:tc>
                <a:tc>
                  <a:txBody>
                    <a:bodyPr/>
                    <a:lstStyle/>
                    <a:p>
                      <a:pPr>
                        <a:buNone/>
                      </a:pPr>
                      <a:r>
                        <a:rPr lang="zh-CN" altLang="en-US" sz="1600" dirty="0">
                          <a:latin typeface="黑体" panose="02010609060101010101" pitchFamily="49" charset="-122"/>
                          <a:ea typeface="黑体" panose="02010609060101010101" pitchFamily="49" charset="-122"/>
                        </a:rPr>
                        <a:t>方法执行后</a:t>
                      </a:r>
                    </a:p>
                  </a:txBody>
                  <a:tcPr/>
                </a:tc>
                <a:tc>
                  <a:txBody>
                    <a:bodyPr/>
                    <a:lstStyle/>
                    <a:p>
                      <a:pPr>
                        <a:buNone/>
                      </a:pPr>
                      <a:r>
                        <a:rPr lang="zh-CN" altLang="en-US" sz="1600">
                          <a:latin typeface="黑体" panose="02010609060101010101" pitchFamily="49" charset="-122"/>
                          <a:ea typeface="黑体" panose="02010609060101010101" pitchFamily="49" charset="-122"/>
                        </a:rPr>
                        <a:t>@After</a:t>
                      </a:r>
                    </a:p>
                  </a:txBody>
                  <a:tcPr/>
                </a:tc>
                <a:tc>
                  <a:txBody>
                    <a:bodyPr/>
                    <a:lstStyle/>
                    <a:p>
                      <a:pPr>
                        <a:buNone/>
                      </a:pPr>
                      <a:r>
                        <a:rPr lang="zh-CN" altLang="en-US" sz="1600">
                          <a:latin typeface="黑体" panose="02010609060101010101" pitchFamily="49" charset="-122"/>
                          <a:ea typeface="黑体" panose="02010609060101010101" pitchFamily="49" charset="-122"/>
                        </a:rPr>
                        <a:t>org.springframework.aop.AfterReturningAdvice</a:t>
                      </a:r>
                    </a:p>
                  </a:txBody>
                  <a:tcPr/>
                </a:tc>
                <a:extLst>
                  <a:ext uri="{0D108BD9-81ED-4DB2-BD59-A6C34878D82A}">
                    <a16:rowId xmlns:a16="http://schemas.microsoft.com/office/drawing/2014/main" val="10002"/>
                  </a:ext>
                </a:extLst>
              </a:tr>
              <a:tr h="485775">
                <a:tc>
                  <a:txBody>
                    <a:bodyPr/>
                    <a:lstStyle/>
                    <a:p>
                      <a:pPr>
                        <a:buNone/>
                      </a:pPr>
                      <a:r>
                        <a:rPr lang="zh-CN" altLang="en-US" sz="1600">
                          <a:latin typeface="黑体" panose="02010609060101010101" pitchFamily="49" charset="-122"/>
                          <a:ea typeface="黑体" panose="02010609060101010101" pitchFamily="49" charset="-122"/>
                        </a:rPr>
                        <a:t>返回值通知</a:t>
                      </a:r>
                    </a:p>
                  </a:txBody>
                  <a:tcPr/>
                </a:tc>
                <a:tc>
                  <a:txBody>
                    <a:bodyPr/>
                    <a:lstStyle/>
                    <a:p>
                      <a:pPr>
                        <a:buNone/>
                      </a:pPr>
                      <a:r>
                        <a:rPr lang="zh-CN" altLang="en-US" sz="1600">
                          <a:latin typeface="黑体" panose="02010609060101010101" pitchFamily="49" charset="-122"/>
                          <a:ea typeface="黑体" panose="02010609060101010101" pitchFamily="49" charset="-122"/>
                        </a:rPr>
                        <a:t>方法执行完后返回</a:t>
                      </a:r>
                    </a:p>
                  </a:txBody>
                  <a:tcPr/>
                </a:tc>
                <a:tc>
                  <a:txBody>
                    <a:bodyPr/>
                    <a:lstStyle/>
                    <a:p>
                      <a:pPr>
                        <a:buNone/>
                      </a:pPr>
                      <a:r>
                        <a:rPr lang="zh-CN" altLang="en-US" sz="1600">
                          <a:latin typeface="黑体" panose="02010609060101010101" pitchFamily="49" charset="-122"/>
                          <a:ea typeface="黑体" panose="02010609060101010101" pitchFamily="49" charset="-122"/>
                        </a:rPr>
                        <a:t>@AfterReturning</a:t>
                      </a:r>
                    </a:p>
                  </a:txBody>
                  <a:tcPr/>
                </a:tc>
                <a:tc>
                  <a:txBody>
                    <a:bodyPr/>
                    <a:lstStyle/>
                    <a:p>
                      <a:pPr>
                        <a:buNone/>
                      </a:pPr>
                      <a:r>
                        <a:rPr lang="zh-CN" altLang="en-US" sz="1600">
                          <a:latin typeface="黑体" panose="02010609060101010101" pitchFamily="49" charset="-122"/>
                          <a:ea typeface="黑体" panose="02010609060101010101" pitchFamily="49" charset="-122"/>
                          <a:sym typeface="+mn-ea"/>
                        </a:rPr>
                        <a:t>org.springframework.aop.AfterReturningAdvice</a:t>
                      </a:r>
                      <a:endParaRPr lang="zh-CN" altLang="en-US" sz="160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3"/>
                  </a:ext>
                </a:extLst>
              </a:tr>
              <a:tr h="469900">
                <a:tc>
                  <a:txBody>
                    <a:bodyPr/>
                    <a:lstStyle/>
                    <a:p>
                      <a:pPr>
                        <a:buNone/>
                      </a:pPr>
                      <a:r>
                        <a:rPr lang="zh-CN" altLang="en-US" sz="1600">
                          <a:latin typeface="黑体" panose="02010609060101010101" pitchFamily="49" charset="-122"/>
                          <a:ea typeface="黑体" panose="02010609060101010101" pitchFamily="49" charset="-122"/>
                        </a:rPr>
                        <a:t>抛出异常通知</a:t>
                      </a:r>
                    </a:p>
                  </a:txBody>
                  <a:tcPr/>
                </a:tc>
                <a:tc>
                  <a:txBody>
                    <a:bodyPr/>
                    <a:lstStyle/>
                    <a:p>
                      <a:pPr>
                        <a:buNone/>
                      </a:pPr>
                      <a:r>
                        <a:rPr lang="zh-CN" altLang="en-US" sz="1600">
                          <a:latin typeface="黑体" panose="02010609060101010101" pitchFamily="49" charset="-122"/>
                          <a:ea typeface="黑体" panose="02010609060101010101" pitchFamily="49" charset="-122"/>
                        </a:rPr>
                        <a:t>方法执行异常时</a:t>
                      </a:r>
                    </a:p>
                  </a:txBody>
                  <a:tcPr/>
                </a:tc>
                <a:tc>
                  <a:txBody>
                    <a:bodyPr/>
                    <a:lstStyle/>
                    <a:p>
                      <a:pPr>
                        <a:buNone/>
                      </a:pPr>
                      <a:r>
                        <a:rPr lang="zh-CN" altLang="en-US" sz="1600">
                          <a:latin typeface="黑体" panose="02010609060101010101" pitchFamily="49" charset="-122"/>
                          <a:ea typeface="黑体" panose="02010609060101010101" pitchFamily="49" charset="-122"/>
                        </a:rPr>
                        <a:t>@AfterThrowing</a:t>
                      </a:r>
                    </a:p>
                  </a:txBody>
                  <a:tcPr/>
                </a:tc>
                <a:tc>
                  <a:txBody>
                    <a:bodyPr/>
                    <a:lstStyle/>
                    <a:p>
                      <a:pPr>
                        <a:buNone/>
                      </a:pPr>
                      <a:r>
                        <a:rPr lang="zh-CN" altLang="en-US" sz="1600">
                          <a:latin typeface="黑体" panose="02010609060101010101" pitchFamily="49" charset="-122"/>
                          <a:ea typeface="黑体" panose="02010609060101010101" pitchFamily="49" charset="-122"/>
                        </a:rPr>
                        <a:t>org.springframework.aop.ThrowsAdvice</a:t>
                      </a:r>
                    </a:p>
                  </a:txBody>
                  <a:tcPr/>
                </a:tc>
                <a:extLst>
                  <a:ext uri="{0D108BD9-81ED-4DB2-BD59-A6C34878D82A}">
                    <a16:rowId xmlns:a16="http://schemas.microsoft.com/office/drawing/2014/main" val="10004"/>
                  </a:ext>
                </a:extLst>
              </a:tr>
              <a:tr h="470535">
                <a:tc>
                  <a:txBody>
                    <a:bodyPr/>
                    <a:lstStyle/>
                    <a:p>
                      <a:pPr>
                        <a:buNone/>
                      </a:pPr>
                      <a:r>
                        <a:rPr lang="zh-CN" altLang="en-US" sz="1600">
                          <a:latin typeface="黑体" panose="02010609060101010101" pitchFamily="49" charset="-122"/>
                          <a:ea typeface="黑体" panose="02010609060101010101" pitchFamily="49" charset="-122"/>
                        </a:rPr>
                        <a:t>环绕通知</a:t>
                      </a:r>
                    </a:p>
                  </a:txBody>
                  <a:tcPr/>
                </a:tc>
                <a:tc>
                  <a:txBody>
                    <a:bodyPr/>
                    <a:lstStyle/>
                    <a:p>
                      <a:pPr>
                        <a:buNone/>
                      </a:pPr>
                      <a:r>
                        <a:rPr lang="zh-CN" altLang="en-US" sz="1600" dirty="0">
                          <a:latin typeface="黑体" panose="02010609060101010101" pitchFamily="49" charset="-122"/>
                          <a:ea typeface="黑体" panose="02010609060101010101" pitchFamily="49" charset="-122"/>
                        </a:rPr>
                        <a:t>方法执行开始和结束</a:t>
                      </a:r>
                    </a:p>
                  </a:txBody>
                  <a:tcPr/>
                </a:tc>
                <a:tc>
                  <a:txBody>
                    <a:bodyPr/>
                    <a:lstStyle/>
                    <a:p>
                      <a:pPr>
                        <a:buNone/>
                      </a:pPr>
                      <a:r>
                        <a:rPr lang="zh-CN" altLang="en-US" sz="1600" dirty="0">
                          <a:latin typeface="黑体" panose="02010609060101010101" pitchFamily="49" charset="-122"/>
                          <a:ea typeface="黑体" panose="02010609060101010101" pitchFamily="49" charset="-122"/>
                        </a:rPr>
                        <a:t>@Around</a:t>
                      </a:r>
                    </a:p>
                  </a:txBody>
                  <a:tcPr/>
                </a:tc>
                <a:tc>
                  <a:txBody>
                    <a:bodyPr/>
                    <a:lstStyle/>
                    <a:p>
                      <a:pPr>
                        <a:buNone/>
                      </a:pPr>
                      <a:r>
                        <a:rPr lang="zh-CN" altLang="en-US" sz="1600">
                          <a:latin typeface="黑体" panose="02010609060101010101" pitchFamily="49" charset="-122"/>
                          <a:ea typeface="黑体" panose="02010609060101010101" pitchFamily="49" charset="-122"/>
                        </a:rPr>
                        <a:t>org.aopalliance.intercept.MethodInterceptor</a:t>
                      </a:r>
                    </a:p>
                  </a:txBody>
                  <a:tcPr/>
                </a:tc>
                <a:extLst>
                  <a:ext uri="{0D108BD9-81ED-4DB2-BD59-A6C34878D82A}">
                    <a16:rowId xmlns:a16="http://schemas.microsoft.com/office/drawing/2014/main" val="10005"/>
                  </a:ext>
                </a:extLst>
              </a:tr>
              <a:tr h="469900">
                <a:tc>
                  <a:txBody>
                    <a:bodyPr/>
                    <a:lstStyle/>
                    <a:p>
                      <a:pPr>
                        <a:buNone/>
                      </a:pPr>
                      <a:endParaRPr lang="zh-CN" altLang="en-US" sz="1600">
                        <a:latin typeface="黑体" panose="02010609060101010101" pitchFamily="49" charset="-122"/>
                        <a:ea typeface="黑体" panose="02010609060101010101" pitchFamily="49" charset="-122"/>
                      </a:endParaRPr>
                    </a:p>
                  </a:txBody>
                  <a:tcPr/>
                </a:tc>
                <a:tc>
                  <a:txBody>
                    <a:bodyPr/>
                    <a:lstStyle/>
                    <a:p>
                      <a:pPr>
                        <a:buNone/>
                      </a:pPr>
                      <a:endParaRPr lang="zh-CN" altLang="en-US" sz="1600">
                        <a:latin typeface="黑体" panose="02010609060101010101" pitchFamily="49" charset="-122"/>
                        <a:ea typeface="黑体" panose="02010609060101010101" pitchFamily="49" charset="-122"/>
                      </a:endParaRPr>
                    </a:p>
                  </a:txBody>
                  <a:tcPr/>
                </a:tc>
                <a:tc>
                  <a:txBody>
                    <a:bodyPr/>
                    <a:lstStyle/>
                    <a:p>
                      <a:pPr>
                        <a:buNone/>
                      </a:pPr>
                      <a:endParaRPr lang="zh-CN" altLang="en-US" sz="1600">
                        <a:latin typeface="黑体" panose="02010609060101010101" pitchFamily="49" charset="-122"/>
                        <a:ea typeface="黑体" panose="02010609060101010101" pitchFamily="49" charset="-122"/>
                      </a:endParaRPr>
                    </a:p>
                  </a:txBody>
                  <a:tcPr/>
                </a:tc>
                <a:tc>
                  <a:txBody>
                    <a:bodyPr/>
                    <a:lstStyle/>
                    <a:p>
                      <a:pPr>
                        <a:buNone/>
                      </a:pPr>
                      <a:endParaRPr lang="zh-CN" altLang="en-US" sz="160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6"/>
                  </a:ext>
                </a:extLst>
              </a:tr>
              <a:tr h="470535">
                <a:tc>
                  <a:txBody>
                    <a:bodyPr/>
                    <a:lstStyle/>
                    <a:p>
                      <a:pPr>
                        <a:buNone/>
                      </a:pPr>
                      <a:endParaRPr lang="zh-CN" altLang="en-US" sz="1600">
                        <a:latin typeface="黑体" panose="02010609060101010101" pitchFamily="49" charset="-122"/>
                        <a:ea typeface="黑体" panose="02010609060101010101" pitchFamily="49" charset="-122"/>
                      </a:endParaRPr>
                    </a:p>
                  </a:txBody>
                  <a:tcPr/>
                </a:tc>
                <a:tc>
                  <a:txBody>
                    <a:bodyPr/>
                    <a:lstStyle/>
                    <a:p>
                      <a:pPr>
                        <a:buNone/>
                      </a:pPr>
                      <a:endParaRPr lang="zh-CN" altLang="en-US" sz="1600">
                        <a:latin typeface="黑体" panose="02010609060101010101" pitchFamily="49" charset="-122"/>
                        <a:ea typeface="黑体" panose="02010609060101010101" pitchFamily="49" charset="-122"/>
                      </a:endParaRPr>
                    </a:p>
                  </a:txBody>
                  <a:tcPr/>
                </a:tc>
                <a:tc>
                  <a:txBody>
                    <a:bodyPr/>
                    <a:lstStyle/>
                    <a:p>
                      <a:pPr>
                        <a:buNone/>
                      </a:pPr>
                      <a:endParaRPr lang="zh-CN" altLang="en-US" sz="1600">
                        <a:latin typeface="黑体" panose="02010609060101010101" pitchFamily="49" charset="-122"/>
                        <a:ea typeface="黑体" panose="02010609060101010101" pitchFamily="49" charset="-122"/>
                      </a:endParaRPr>
                    </a:p>
                  </a:txBody>
                  <a:tcPr/>
                </a:tc>
                <a:tc>
                  <a:txBody>
                    <a:bodyPr/>
                    <a:lstStyle/>
                    <a:p>
                      <a:pPr>
                        <a:buNone/>
                      </a:pPr>
                      <a:endParaRPr lang="zh-CN" altLang="en-US" sz="16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11</a:t>
            </a:fld>
            <a:endParaRPr lang="zh-CN" altLang="en-US" dirty="0"/>
          </a:p>
        </p:txBody>
      </p:sp>
      <p:sp>
        <p:nvSpPr>
          <p:cNvPr id="46" name="TextBox 45"/>
          <p:cNvSpPr txBox="1"/>
          <p:nvPr/>
        </p:nvSpPr>
        <p:spPr>
          <a:xfrm>
            <a:off x="489996" y="466301"/>
            <a:ext cx="7426157" cy="368300"/>
          </a:xfrm>
          <a:prstGeom prst="rect">
            <a:avLst/>
          </a:prstGeom>
          <a:noFill/>
        </p:spPr>
        <p:txBody>
          <a:bodyPr wrap="square" rtlCol="0">
            <a:spAutoFit/>
          </a:bodyPr>
          <a:lstStyle/>
          <a:p>
            <a:r>
              <a:rPr lang="en-US" altLang="zh-CN" dirty="0">
                <a:solidFill>
                  <a:schemeClr val="tx1">
                    <a:lumMod val="75000"/>
                    <a:lumOff val="25000"/>
                  </a:schemeClr>
                </a:solidFill>
              </a:rPr>
              <a:t>4</a:t>
            </a:r>
            <a:r>
              <a:rPr lang="zh-CN" altLang="en-US" dirty="0">
                <a:solidFill>
                  <a:schemeClr val="tx1">
                    <a:lumMod val="75000"/>
                    <a:lumOff val="25000"/>
                  </a:schemeClr>
                </a:solidFill>
              </a:rPr>
              <a:t>、</a:t>
            </a:r>
            <a:r>
              <a:rPr lang="en-US" altLang="zh-CN" dirty="0">
                <a:solidFill>
                  <a:schemeClr val="tx1">
                    <a:lumMod val="75000"/>
                    <a:lumOff val="25000"/>
                  </a:schemeClr>
                </a:solidFill>
              </a:rPr>
              <a:t>AOP</a:t>
            </a:r>
            <a:r>
              <a:rPr lang="zh-CN" altLang="en-US" dirty="0">
                <a:solidFill>
                  <a:schemeClr val="tx1">
                    <a:lumMod val="75000"/>
                    <a:lumOff val="25000"/>
                  </a:schemeClr>
                </a:solidFill>
              </a:rPr>
              <a:t>原理</a:t>
            </a:r>
          </a:p>
        </p:txBody>
      </p:sp>
      <p:sp>
        <p:nvSpPr>
          <p:cNvPr id="3" name="TextBox 44"/>
          <p:cNvSpPr txBox="1"/>
          <p:nvPr/>
        </p:nvSpPr>
        <p:spPr>
          <a:xfrm>
            <a:off x="490220" y="1038860"/>
            <a:ext cx="11461750" cy="5262245"/>
          </a:xfrm>
          <a:prstGeom prst="rect">
            <a:avLst/>
          </a:prstGeom>
          <a:noFill/>
        </p:spPr>
        <p:txBody>
          <a:bodyPr wrap="square" rtlCol="0">
            <a:spAutoFit/>
          </a:bodyPr>
          <a:lstStyle/>
          <a:p>
            <a:pPr indent="0">
              <a:lnSpc>
                <a:spcPct val="150000"/>
              </a:lnSpc>
              <a:buFont typeface="Wingdings" panose="05000000000000000000" pitchFamily="2" charset="2"/>
              <a:buNone/>
            </a:pPr>
            <a:r>
              <a:rPr lang="zh-CN" altLang="en-US" sz="1600" kern="100" dirty="0" smtClean="0">
                <a:latin typeface="+mn-ea"/>
                <a:cs typeface="+mn-ea"/>
              </a:rPr>
              <a:t>@Import(AspectJAutoProxyRegistrar.class)</a:t>
            </a:r>
          </a:p>
          <a:p>
            <a:pPr indent="0">
              <a:lnSpc>
                <a:spcPct val="150000"/>
              </a:lnSpc>
              <a:buFont typeface="Wingdings" panose="05000000000000000000" pitchFamily="2" charset="2"/>
              <a:buNone/>
            </a:pPr>
            <a:r>
              <a:rPr lang="zh-CN" altLang="en-US" sz="1600" kern="100" dirty="0" smtClean="0">
                <a:latin typeface="+mn-ea"/>
                <a:cs typeface="+mn-ea"/>
              </a:rPr>
              <a:t>public @interface EnableAspectJAutoProxy</a:t>
            </a:r>
            <a:r>
              <a:rPr lang="en-US" altLang="zh-CN" sz="1600" kern="100" dirty="0" smtClean="0">
                <a:latin typeface="+mn-ea"/>
                <a:cs typeface="+mn-ea"/>
              </a:rPr>
              <a:t>{}</a:t>
            </a:r>
          </a:p>
          <a:p>
            <a:pPr indent="0">
              <a:lnSpc>
                <a:spcPct val="150000"/>
              </a:lnSpc>
              <a:buFont typeface="Wingdings" panose="05000000000000000000" pitchFamily="2" charset="2"/>
              <a:buNone/>
            </a:pPr>
            <a:endParaRPr lang="en-US" altLang="zh-CN" sz="1600" kern="100" dirty="0" smtClean="0">
              <a:latin typeface="+mn-ea"/>
              <a:cs typeface="+mn-ea"/>
            </a:endParaRPr>
          </a:p>
          <a:p>
            <a:pPr indent="0">
              <a:lnSpc>
                <a:spcPct val="150000"/>
              </a:lnSpc>
              <a:buFont typeface="Wingdings" panose="05000000000000000000" pitchFamily="2" charset="2"/>
              <a:buNone/>
            </a:pPr>
            <a:r>
              <a:rPr lang="en-US" altLang="zh-CN" sz="1600" kern="100" dirty="0" smtClean="0">
                <a:latin typeface="+mn-ea"/>
                <a:cs typeface="+mn-ea"/>
              </a:rPr>
              <a:t>class</a:t>
            </a:r>
            <a:r>
              <a:rPr lang="zh-CN" altLang="en-US" sz="1600" kern="100" dirty="0" smtClean="0">
                <a:latin typeface="+mn-ea"/>
                <a:cs typeface="+mn-ea"/>
              </a:rPr>
              <a:t> AspectJAutoProxyRegistrar implements ImportBeanDefinitionRegistrar</a:t>
            </a:r>
            <a:r>
              <a:rPr lang="en-US" altLang="zh-CN" sz="1600" kern="100" dirty="0" smtClean="0">
                <a:latin typeface="+mn-ea"/>
                <a:cs typeface="+mn-ea"/>
              </a:rPr>
              <a:t>{</a:t>
            </a:r>
          </a:p>
          <a:p>
            <a:pPr indent="0">
              <a:lnSpc>
                <a:spcPct val="150000"/>
              </a:lnSpc>
              <a:buFont typeface="Wingdings" panose="05000000000000000000" pitchFamily="2" charset="2"/>
              <a:buNone/>
            </a:pPr>
            <a:r>
              <a:rPr lang="en-US" altLang="zh-CN" sz="1600" kern="100" dirty="0" smtClean="0">
                <a:latin typeface="+mn-ea"/>
                <a:cs typeface="+mn-ea"/>
              </a:rPr>
              <a:t>	AopConfigUtils.registerAspectJAnnotationAutoProxyCreatorIfNecessary(registry);</a:t>
            </a:r>
          </a:p>
          <a:p>
            <a:pPr indent="0">
              <a:lnSpc>
                <a:spcPct val="150000"/>
              </a:lnSpc>
              <a:buFont typeface="Wingdings" panose="05000000000000000000" pitchFamily="2" charset="2"/>
              <a:buNone/>
            </a:pPr>
            <a:r>
              <a:rPr lang="en-US" altLang="zh-CN" sz="1600" kern="100" dirty="0" smtClean="0">
                <a:latin typeface="+mn-ea"/>
                <a:cs typeface="+mn-ea"/>
              </a:rPr>
              <a:t>}</a:t>
            </a: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AnnotationAwareAspectJAutoProxyCreator.class</a:t>
            </a:r>
          </a:p>
          <a:p>
            <a:pPr indent="0">
              <a:lnSpc>
                <a:spcPct val="150000"/>
              </a:lnSpc>
              <a:buFont typeface="Wingdings" panose="05000000000000000000" pitchFamily="2" charset="2"/>
              <a:buNone/>
            </a:pPr>
            <a:r>
              <a:rPr lang="en-US" altLang="zh-CN" sz="1600" kern="100" dirty="0" smtClean="0">
                <a:latin typeface="+mn-ea"/>
                <a:cs typeface="+mn-ea"/>
              </a:rPr>
              <a:t>==</a:t>
            </a:r>
            <a:r>
              <a:rPr lang="zh-CN" altLang="en-US" sz="1600" kern="100" dirty="0" smtClean="0">
                <a:latin typeface="+mn-ea"/>
                <a:cs typeface="+mn-ea"/>
              </a:rPr>
              <a:t>》</a:t>
            </a:r>
            <a:r>
              <a:rPr lang="en-US" altLang="zh-CN" sz="1600" kern="100" dirty="0" smtClean="0">
                <a:latin typeface="+mn-ea"/>
                <a:cs typeface="+mn-ea"/>
              </a:rPr>
              <a:t>AspectJAwareAdvisorAutoProxyCreator</a:t>
            </a:r>
          </a:p>
          <a:p>
            <a:pPr indent="0">
              <a:lnSpc>
                <a:spcPct val="150000"/>
              </a:lnSpc>
              <a:buFont typeface="Wingdings" panose="05000000000000000000" pitchFamily="2" charset="2"/>
              <a:buNone/>
            </a:pPr>
            <a:r>
              <a:rPr lang="en-US" altLang="zh-CN" sz="1600" kern="100" dirty="0" smtClean="0">
                <a:latin typeface="+mn-ea"/>
                <a:cs typeface="+mn-ea"/>
              </a:rPr>
              <a:t>      ==</a:t>
            </a:r>
            <a:r>
              <a:rPr lang="zh-CN" altLang="en-US" sz="1600" kern="100" dirty="0" smtClean="0">
                <a:latin typeface="+mn-ea"/>
                <a:cs typeface="+mn-ea"/>
              </a:rPr>
              <a:t>》AbstractAdvisorAutoProxyCreator</a:t>
            </a:r>
          </a:p>
          <a:p>
            <a:pPr indent="0">
              <a:lnSpc>
                <a:spcPct val="150000"/>
              </a:lnSpc>
              <a:buFont typeface="Wingdings" panose="05000000000000000000" pitchFamily="2" charset="2"/>
              <a:buNone/>
            </a:pPr>
            <a:r>
              <a:rPr lang="zh-CN" altLang="en-US" sz="1600" kern="100" dirty="0" smtClean="0">
                <a:latin typeface="+mn-ea"/>
                <a:cs typeface="+mn-ea"/>
              </a:rPr>
              <a:t>              </a:t>
            </a:r>
            <a:r>
              <a:rPr lang="en-US" altLang="zh-CN" sz="1600" kern="100" dirty="0" smtClean="0">
                <a:latin typeface="+mn-ea"/>
                <a:cs typeface="+mn-ea"/>
              </a:rPr>
              <a:t>==</a:t>
            </a:r>
            <a:r>
              <a:rPr lang="zh-CN" altLang="en-US" sz="1600" kern="100" dirty="0" smtClean="0">
                <a:latin typeface="+mn-ea"/>
                <a:cs typeface="+mn-ea"/>
              </a:rPr>
              <a:t>》AbstractAutoProxyCreator</a:t>
            </a:r>
          </a:p>
          <a:p>
            <a:pPr indent="0">
              <a:lnSpc>
                <a:spcPct val="150000"/>
              </a:lnSpc>
              <a:buFont typeface="Wingdings" panose="05000000000000000000" pitchFamily="2" charset="2"/>
              <a:buNone/>
            </a:pPr>
            <a:r>
              <a:rPr lang="zh-CN" altLang="en-US" sz="1600" kern="100" dirty="0" smtClean="0">
                <a:latin typeface="+mn-ea"/>
                <a:cs typeface="+mn-ea"/>
              </a:rPr>
              <a:t>                    </a:t>
            </a:r>
            <a:r>
              <a:rPr lang="en-US" altLang="zh-CN" sz="1600" kern="100" dirty="0" smtClean="0">
                <a:latin typeface="+mn-ea"/>
                <a:cs typeface="+mn-ea"/>
              </a:rPr>
              <a:t>==</a:t>
            </a:r>
            <a:r>
              <a:rPr lang="zh-CN" altLang="en-US" sz="1600" kern="100" dirty="0" smtClean="0">
                <a:latin typeface="+mn-ea"/>
                <a:cs typeface="+mn-ea"/>
              </a:rPr>
              <a:t>》SmartInstantiationAwareBeanPostProcessor</a:t>
            </a:r>
          </a:p>
          <a:p>
            <a:pPr indent="0">
              <a:lnSpc>
                <a:spcPct val="150000"/>
              </a:lnSpc>
              <a:buFont typeface="Wingdings" panose="05000000000000000000" pitchFamily="2" charset="2"/>
              <a:buNone/>
            </a:pPr>
            <a:r>
              <a:rPr lang="zh-CN" altLang="en-US" sz="1600" kern="100" dirty="0" smtClean="0">
                <a:latin typeface="+mn-ea"/>
                <a:cs typeface="+mn-ea"/>
              </a:rPr>
              <a:t>                            </a:t>
            </a:r>
            <a:r>
              <a:rPr lang="en-US" altLang="zh-CN" sz="1600" kern="100" dirty="0" smtClean="0">
                <a:latin typeface="+mn-ea"/>
                <a:cs typeface="+mn-ea"/>
              </a:rPr>
              <a:t>==</a:t>
            </a:r>
            <a:r>
              <a:rPr lang="zh-CN" altLang="en-US" sz="1600" kern="100" dirty="0" smtClean="0">
                <a:latin typeface="+mn-ea"/>
                <a:cs typeface="+mn-ea"/>
              </a:rPr>
              <a:t>》InstantiationAwareBeanPostProcessor</a:t>
            </a:r>
          </a:p>
          <a:p>
            <a:pPr indent="0">
              <a:lnSpc>
                <a:spcPct val="150000"/>
              </a:lnSpc>
              <a:buFont typeface="Wingdings" panose="05000000000000000000" pitchFamily="2" charset="2"/>
              <a:buNone/>
            </a:pPr>
            <a:r>
              <a:rPr lang="zh-CN" altLang="en-US" sz="1600" kern="100" dirty="0" smtClean="0">
                <a:latin typeface="+mn-ea"/>
                <a:cs typeface="+mn-ea"/>
              </a:rPr>
              <a:t>                                    </a:t>
            </a:r>
            <a:r>
              <a:rPr lang="en-US" altLang="zh-CN" sz="1600" kern="100" dirty="0" smtClean="0">
                <a:latin typeface="+mn-ea"/>
                <a:cs typeface="+mn-ea"/>
              </a:rPr>
              <a:t>==</a:t>
            </a:r>
            <a:r>
              <a:rPr lang="zh-CN" altLang="en-US" sz="1600" kern="100" dirty="0" smtClean="0">
                <a:latin typeface="+mn-ea"/>
                <a:cs typeface="+mn-ea"/>
              </a:rPr>
              <a:t>》BeanPostProcessor</a:t>
            </a:r>
          </a:p>
          <a:p>
            <a:pPr indent="0">
              <a:lnSpc>
                <a:spcPct val="150000"/>
              </a:lnSpc>
              <a:buFont typeface="Wingdings" panose="05000000000000000000" pitchFamily="2" charset="2"/>
              <a:buNone/>
            </a:pPr>
            <a:r>
              <a:rPr lang="zh-CN" altLang="en-US" sz="1600" kern="100" dirty="0" smtClean="0">
                <a:latin typeface="+mn-ea"/>
                <a:cs typeface="+mn-ea"/>
              </a:rPr>
              <a:t>                    </a:t>
            </a:r>
            <a:r>
              <a:rPr lang="en-US" altLang="zh-CN" sz="1600" kern="100" dirty="0" smtClean="0">
                <a:latin typeface="+mn-ea"/>
                <a:cs typeface="+mn-ea"/>
              </a:rPr>
              <a:t>==</a:t>
            </a:r>
            <a:r>
              <a:rPr lang="zh-CN" altLang="en-US" sz="1600" kern="100" dirty="0" smtClean="0">
                <a:latin typeface="+mn-ea"/>
                <a:cs typeface="+mn-ea"/>
              </a:rPr>
              <a:t>》BeanFactoryAware</a:t>
            </a: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12</a:t>
            </a:fld>
            <a:endParaRPr lang="zh-CN" altLang="en-US" dirty="0"/>
          </a:p>
        </p:txBody>
      </p:sp>
      <p:sp>
        <p:nvSpPr>
          <p:cNvPr id="46" name="TextBox 45"/>
          <p:cNvSpPr txBox="1"/>
          <p:nvPr/>
        </p:nvSpPr>
        <p:spPr>
          <a:xfrm>
            <a:off x="489996" y="466301"/>
            <a:ext cx="7426157" cy="368300"/>
          </a:xfrm>
          <a:prstGeom prst="rect">
            <a:avLst/>
          </a:prstGeom>
          <a:noFill/>
        </p:spPr>
        <p:txBody>
          <a:bodyPr wrap="square" rtlCol="0">
            <a:spAutoFit/>
          </a:bodyPr>
          <a:lstStyle/>
          <a:p>
            <a:r>
              <a:rPr lang="en-US" altLang="zh-CN" dirty="0">
                <a:solidFill>
                  <a:schemeClr val="tx1">
                    <a:lumMod val="75000"/>
                    <a:lumOff val="25000"/>
                  </a:schemeClr>
                </a:solidFill>
              </a:rPr>
              <a:t>4</a:t>
            </a:r>
            <a:r>
              <a:rPr lang="zh-CN" altLang="en-US" dirty="0">
                <a:solidFill>
                  <a:schemeClr val="tx1">
                    <a:lumMod val="75000"/>
                    <a:lumOff val="25000"/>
                  </a:schemeClr>
                </a:solidFill>
              </a:rPr>
              <a:t>、</a:t>
            </a:r>
            <a:r>
              <a:rPr lang="en-US" altLang="zh-CN" dirty="0">
                <a:solidFill>
                  <a:schemeClr val="tx1">
                    <a:lumMod val="75000"/>
                    <a:lumOff val="25000"/>
                  </a:schemeClr>
                </a:solidFill>
              </a:rPr>
              <a:t>AOP</a:t>
            </a:r>
            <a:r>
              <a:rPr lang="zh-CN" altLang="en-US" dirty="0">
                <a:solidFill>
                  <a:schemeClr val="tx1">
                    <a:lumMod val="75000"/>
                    <a:lumOff val="25000"/>
                  </a:schemeClr>
                </a:solidFill>
              </a:rPr>
              <a:t>原理</a:t>
            </a:r>
          </a:p>
        </p:txBody>
      </p:sp>
      <p:sp>
        <p:nvSpPr>
          <p:cNvPr id="3" name="TextBox 44"/>
          <p:cNvSpPr txBox="1"/>
          <p:nvPr/>
        </p:nvSpPr>
        <p:spPr>
          <a:xfrm>
            <a:off x="490220" y="1038860"/>
            <a:ext cx="11461750" cy="7108825"/>
          </a:xfrm>
          <a:prstGeom prst="rect">
            <a:avLst/>
          </a:prstGeom>
          <a:noFill/>
        </p:spPr>
        <p:txBody>
          <a:bodyPr wrap="square" rtlCol="0">
            <a:spAutoFit/>
          </a:bodyPr>
          <a:lstStyle/>
          <a:p>
            <a:pPr indent="0">
              <a:lnSpc>
                <a:spcPct val="150000"/>
              </a:lnSpc>
              <a:buFont typeface="Wingdings" panose="05000000000000000000" pitchFamily="2" charset="2"/>
              <a:buNone/>
            </a:pPr>
            <a:r>
              <a:rPr lang="en-US" altLang="zh-CN" sz="1600" kern="100" dirty="0" smtClean="0">
                <a:latin typeface="+mn-ea"/>
                <a:cs typeface="+mn-ea"/>
              </a:rPr>
              <a:t>AbstractAutoProxyCreator.postProcessAfterInitialization()</a:t>
            </a:r>
          </a:p>
          <a:p>
            <a:pPr indent="0">
              <a:lnSpc>
                <a:spcPct val="150000"/>
              </a:lnSpc>
              <a:buFont typeface="Wingdings" panose="05000000000000000000" pitchFamily="2" charset="2"/>
              <a:buNone/>
            </a:pPr>
            <a:r>
              <a:rPr lang="en-US" altLang="zh-CN" sz="1600" kern="100" dirty="0" smtClean="0">
                <a:latin typeface="+mn-ea"/>
                <a:cs typeface="+mn-ea"/>
              </a:rPr>
              <a:t>==&gt;wrapIfNecessary(bean, beanName, cacheKey)</a:t>
            </a:r>
          </a:p>
          <a:p>
            <a:pPr indent="0">
              <a:lnSpc>
                <a:spcPct val="150000"/>
              </a:lnSpc>
              <a:buFont typeface="Wingdings" panose="05000000000000000000" pitchFamily="2" charset="2"/>
              <a:buNone/>
            </a:pPr>
            <a:r>
              <a:rPr lang="en-US" altLang="zh-CN" sz="1600" kern="100" dirty="0" smtClean="0">
                <a:latin typeface="+mn-ea"/>
                <a:cs typeface="+mn-ea"/>
              </a:rPr>
              <a:t>        ==&gt;Object[] specificInterceptors = getAdvicesAndAdvisorsForBean(bean.getClass(), beanName, null);</a:t>
            </a:r>
          </a:p>
          <a:p>
            <a:pPr indent="0">
              <a:lnSpc>
                <a:spcPct val="150000"/>
              </a:lnSpc>
              <a:buFont typeface="Wingdings" panose="05000000000000000000" pitchFamily="2" charset="2"/>
              <a:buNone/>
            </a:pPr>
            <a:r>
              <a:rPr lang="en-US" altLang="zh-CN" sz="1600" kern="100" dirty="0" smtClean="0">
                <a:latin typeface="+mn-ea"/>
                <a:cs typeface="+mn-ea"/>
              </a:rPr>
              <a:t>	==&gt; List&lt;Advisor&gt; advisors = findEligibleAdvisors(beanClass, beanName);</a:t>
            </a:r>
          </a:p>
          <a:p>
            <a:pPr indent="0">
              <a:lnSpc>
                <a:spcPct val="150000"/>
              </a:lnSpc>
              <a:buFont typeface="Wingdings" panose="05000000000000000000" pitchFamily="2" charset="2"/>
              <a:buNone/>
            </a:pPr>
            <a:r>
              <a:rPr lang="en-US" altLang="zh-CN" sz="1600" kern="100" dirty="0" smtClean="0">
                <a:latin typeface="+mn-ea"/>
                <a:cs typeface="+mn-ea"/>
              </a:rPr>
              <a:t>                ==&gt;Object proxy = createProxy(bean.getClass(), beanName, specificInterceptors, new SingletonTargetSource(bean));</a:t>
            </a:r>
          </a:p>
          <a:p>
            <a:pPr indent="0">
              <a:lnSpc>
                <a:spcPct val="150000"/>
              </a:lnSpc>
              <a:buFont typeface="Wingdings" panose="05000000000000000000" pitchFamily="2" charset="2"/>
              <a:buNone/>
            </a:pPr>
            <a:r>
              <a:rPr lang="en-US" altLang="zh-CN" sz="1600" kern="100" dirty="0" smtClean="0">
                <a:latin typeface="+mn-ea"/>
                <a:cs typeface="+mn-ea"/>
              </a:rPr>
              <a:t>                        ==&gt; AutoProxyUtils.exposeTargetClass((ConfigurableListableBeanFactory) this.beanFactory, beanName, beanClass);</a:t>
            </a:r>
          </a:p>
          <a:p>
            <a:pPr indent="0">
              <a:lnSpc>
                <a:spcPct val="150000"/>
              </a:lnSpc>
              <a:buFont typeface="Wingdings" panose="05000000000000000000" pitchFamily="2" charset="2"/>
              <a:buNone/>
            </a:pPr>
            <a:r>
              <a:rPr lang="en-US" altLang="zh-CN" sz="1600" kern="100" dirty="0" smtClean="0">
                <a:latin typeface="+mn-ea"/>
                <a:cs typeface="+mn-ea"/>
              </a:rPr>
              <a:t>	         ==&gt;ProxyFactory proxyFactory = new ProxyFactory();</a:t>
            </a:r>
          </a:p>
          <a:p>
            <a:pPr indent="0">
              <a:lnSpc>
                <a:spcPct val="150000"/>
              </a:lnSpc>
              <a:buFont typeface="Wingdings" panose="05000000000000000000" pitchFamily="2" charset="2"/>
              <a:buNone/>
            </a:pPr>
            <a:r>
              <a:rPr lang="en-US" altLang="zh-CN" sz="1600" kern="100" dirty="0" smtClean="0">
                <a:latin typeface="+mn-ea"/>
                <a:cs typeface="+mn-ea"/>
              </a:rPr>
              <a:t>                        ==&gt;return proxyFactory.getProxy(getProxyClassLoader());</a:t>
            </a:r>
          </a:p>
          <a:p>
            <a:pPr indent="0">
              <a:lnSpc>
                <a:spcPct val="150000"/>
              </a:lnSpc>
              <a:buFont typeface="Wingdings" panose="05000000000000000000" pitchFamily="2" charset="2"/>
              <a:buNone/>
            </a:pPr>
            <a:r>
              <a:rPr lang="zh-CN" altLang="en-US" sz="1600" kern="100" dirty="0" smtClean="0">
                <a:latin typeface="+mn-ea"/>
                <a:cs typeface="+mn-ea"/>
              </a:rPr>
              <a:t>因为</a:t>
            </a:r>
            <a:r>
              <a:rPr lang="en-US" altLang="zh-CN" sz="1600" kern="100" dirty="0" smtClean="0">
                <a:latin typeface="+mn-ea"/>
                <a:cs typeface="+mn-ea"/>
              </a:rPr>
              <a:t>Person </a:t>
            </a:r>
            <a:r>
              <a:rPr lang="zh-CN" altLang="en-US" sz="1600" kern="100" dirty="0" smtClean="0">
                <a:latin typeface="+mn-ea"/>
                <a:cs typeface="+mn-ea"/>
              </a:rPr>
              <a:t>没有实现接口所以会使用</a:t>
            </a:r>
            <a:r>
              <a:rPr lang="en-US" altLang="zh-CN" sz="1600" kern="100" dirty="0" smtClean="0">
                <a:latin typeface="+mn-ea"/>
                <a:cs typeface="+mn-ea"/>
              </a:rPr>
              <a:t>Cglib</a:t>
            </a:r>
            <a:r>
              <a:rPr lang="zh-CN" altLang="en-US" sz="1600" kern="100" dirty="0" smtClean="0">
                <a:latin typeface="+mn-ea"/>
                <a:cs typeface="+mn-ea"/>
              </a:rPr>
              <a:t>代理</a:t>
            </a:r>
          </a:p>
          <a:p>
            <a:pPr indent="0">
              <a:lnSpc>
                <a:spcPct val="150000"/>
              </a:lnSpc>
              <a:buFont typeface="Wingdings" panose="05000000000000000000" pitchFamily="2" charset="2"/>
              <a:buNone/>
            </a:pPr>
            <a:r>
              <a:rPr lang="en-US" altLang="zh-CN" sz="1600" kern="100" dirty="0" smtClean="0">
                <a:latin typeface="+mn-ea"/>
                <a:cs typeface="+mn-ea"/>
              </a:rPr>
              <a:t>private static class DynamicAdvisedInterceptor implements MethodInterceptor, Serializable {</a:t>
            </a:r>
          </a:p>
          <a:p>
            <a:pPr indent="0">
              <a:lnSpc>
                <a:spcPct val="150000"/>
              </a:lnSpc>
              <a:buFont typeface="Wingdings" panose="05000000000000000000" pitchFamily="2" charset="2"/>
              <a:buNone/>
            </a:pPr>
            <a:r>
              <a:rPr lang="en-US" altLang="zh-CN" sz="1600" kern="100" dirty="0" smtClean="0">
                <a:latin typeface="+mn-ea"/>
                <a:cs typeface="+mn-ea"/>
              </a:rPr>
              <a:t>	public Object intercept(Object proxy, Method method, Object[] args, MethodProxy methodProxy){</a:t>
            </a:r>
          </a:p>
          <a:p>
            <a:pPr indent="0">
              <a:lnSpc>
                <a:spcPct val="150000"/>
              </a:lnSpc>
              <a:buFont typeface="Wingdings" panose="05000000000000000000" pitchFamily="2" charset="2"/>
              <a:buNone/>
            </a:pPr>
            <a:r>
              <a:rPr lang="en-US" altLang="zh-CN" sz="1600" kern="100" dirty="0" smtClean="0">
                <a:latin typeface="+mn-ea"/>
                <a:cs typeface="+mn-ea"/>
              </a:rPr>
              <a:t>		retVal = new CglibMethodInvocation(proxy, target, method, args, targetClass, chain, methodProxy).proceed();</a:t>
            </a:r>
          </a:p>
          <a:p>
            <a:pPr indent="0">
              <a:lnSpc>
                <a:spcPct val="150000"/>
              </a:lnSpc>
              <a:buFont typeface="Wingdings" panose="05000000000000000000" pitchFamily="2" charset="2"/>
              <a:buNone/>
            </a:pPr>
            <a:r>
              <a:rPr lang="en-US" altLang="zh-CN" sz="1600" kern="100" dirty="0" smtClean="0">
                <a:latin typeface="+mn-ea"/>
                <a:cs typeface="+mn-ea"/>
              </a:rPr>
              <a:t>}</a:t>
            </a:r>
          </a:p>
          <a:p>
            <a:pPr indent="0">
              <a:lnSpc>
                <a:spcPct val="150000"/>
              </a:lnSpc>
              <a:buFont typeface="Wingdings" panose="05000000000000000000" pitchFamily="2" charset="2"/>
              <a:buNone/>
            </a:pPr>
            <a:endParaRPr lang="en-US" altLang="zh-CN" sz="1600" kern="100" dirty="0" smtClean="0">
              <a:latin typeface="+mn-ea"/>
              <a:cs typeface="+mn-ea"/>
            </a:endParaRPr>
          </a:p>
          <a:p>
            <a:pPr indent="0">
              <a:lnSpc>
                <a:spcPct val="150000"/>
              </a:lnSpc>
              <a:buFont typeface="Wingdings" panose="05000000000000000000" pitchFamily="2" charset="2"/>
              <a:buNone/>
            </a:pPr>
            <a:r>
              <a:rPr lang="en-US" altLang="zh-CN" sz="1600" kern="100" dirty="0" smtClean="0">
                <a:latin typeface="+mn-ea"/>
                <a:cs typeface="+mn-ea"/>
              </a:rPr>
              <a:t>}</a:t>
            </a:r>
          </a:p>
          <a:p>
            <a:pPr indent="0">
              <a:lnSpc>
                <a:spcPct val="150000"/>
              </a:lnSpc>
              <a:buFont typeface="Wingdings" panose="05000000000000000000" pitchFamily="2" charset="2"/>
              <a:buNone/>
            </a:pPr>
            <a:endParaRPr lang="en-US" altLang="zh-CN" sz="1600" kern="100" dirty="0" smtClean="0">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13</a:t>
            </a:fld>
            <a:endParaRPr lang="zh-CN" altLang="en-US" dirty="0"/>
          </a:p>
        </p:txBody>
      </p:sp>
      <p:sp>
        <p:nvSpPr>
          <p:cNvPr id="46" name="TextBox 45"/>
          <p:cNvSpPr txBox="1"/>
          <p:nvPr/>
        </p:nvSpPr>
        <p:spPr>
          <a:xfrm>
            <a:off x="489996" y="466301"/>
            <a:ext cx="7426157" cy="368300"/>
          </a:xfrm>
          <a:prstGeom prst="rect">
            <a:avLst/>
          </a:prstGeom>
          <a:noFill/>
        </p:spPr>
        <p:txBody>
          <a:bodyPr wrap="square" rtlCol="0">
            <a:spAutoFit/>
          </a:bodyPr>
          <a:lstStyle/>
          <a:p>
            <a:r>
              <a:rPr lang="en-US" altLang="zh-CN" dirty="0">
                <a:solidFill>
                  <a:schemeClr val="tx1">
                    <a:lumMod val="75000"/>
                    <a:lumOff val="25000"/>
                  </a:schemeClr>
                </a:solidFill>
              </a:rPr>
              <a:t>4</a:t>
            </a:r>
            <a:r>
              <a:rPr lang="zh-CN" altLang="en-US" dirty="0">
                <a:solidFill>
                  <a:schemeClr val="tx1">
                    <a:lumMod val="75000"/>
                    <a:lumOff val="25000"/>
                  </a:schemeClr>
                </a:solidFill>
              </a:rPr>
              <a:t>、</a:t>
            </a:r>
            <a:r>
              <a:rPr lang="en-US" altLang="zh-CN" dirty="0">
                <a:solidFill>
                  <a:schemeClr val="tx1">
                    <a:lumMod val="75000"/>
                    <a:lumOff val="25000"/>
                  </a:schemeClr>
                </a:solidFill>
              </a:rPr>
              <a:t>AOP</a:t>
            </a:r>
            <a:r>
              <a:rPr lang="zh-CN" altLang="en-US" dirty="0">
                <a:solidFill>
                  <a:schemeClr val="tx1">
                    <a:lumMod val="75000"/>
                    <a:lumOff val="25000"/>
                  </a:schemeClr>
                </a:solidFill>
              </a:rPr>
              <a:t>原理</a:t>
            </a:r>
          </a:p>
        </p:txBody>
      </p:sp>
      <p:sp>
        <p:nvSpPr>
          <p:cNvPr id="3" name="TextBox 44"/>
          <p:cNvSpPr txBox="1"/>
          <p:nvPr/>
        </p:nvSpPr>
        <p:spPr>
          <a:xfrm>
            <a:off x="490220" y="1038860"/>
            <a:ext cx="11461750" cy="1198880"/>
          </a:xfrm>
          <a:prstGeom prst="rect">
            <a:avLst/>
          </a:prstGeom>
          <a:noFill/>
        </p:spPr>
        <p:txBody>
          <a:bodyPr wrap="square" rtlCol="0">
            <a:spAutoFit/>
          </a:bodyPr>
          <a:lstStyle/>
          <a:p>
            <a:pPr indent="0">
              <a:lnSpc>
                <a:spcPct val="150000"/>
              </a:lnSpc>
              <a:buFont typeface="Wingdings" panose="05000000000000000000" pitchFamily="2" charset="2"/>
              <a:buNone/>
            </a:pPr>
            <a:endParaRPr lang="en-US" altLang="zh-CN" sz="1600" kern="100" dirty="0" smtClean="0">
              <a:latin typeface="+mn-ea"/>
              <a:cs typeface="+mn-ea"/>
            </a:endParaRPr>
          </a:p>
          <a:p>
            <a:pPr indent="0">
              <a:lnSpc>
                <a:spcPct val="150000"/>
              </a:lnSpc>
              <a:buFont typeface="Wingdings" panose="05000000000000000000" pitchFamily="2" charset="2"/>
              <a:buNone/>
            </a:pPr>
            <a:endParaRPr lang="en-US" altLang="zh-CN" sz="1600" kern="100" dirty="0" smtClean="0">
              <a:latin typeface="+mn-ea"/>
              <a:cs typeface="+mn-ea"/>
            </a:endParaRPr>
          </a:p>
          <a:p>
            <a:pPr indent="0">
              <a:lnSpc>
                <a:spcPct val="150000"/>
              </a:lnSpc>
              <a:buFont typeface="Wingdings" panose="05000000000000000000" pitchFamily="2" charset="2"/>
              <a:buNone/>
            </a:pPr>
            <a:endParaRPr lang="en-US" altLang="zh-CN" sz="1600" kern="100" dirty="0" smtClean="0">
              <a:latin typeface="+mn-ea"/>
              <a:cs typeface="+mn-ea"/>
            </a:endParaRPr>
          </a:p>
        </p:txBody>
      </p:sp>
      <p:pic>
        <p:nvPicPr>
          <p:cNvPr id="4" name="图片 3"/>
          <p:cNvPicPr>
            <a:picLocks noChangeAspect="1"/>
          </p:cNvPicPr>
          <p:nvPr/>
        </p:nvPicPr>
        <p:blipFill>
          <a:blip r:embed="rId3"/>
          <a:stretch>
            <a:fillRect/>
          </a:stretch>
        </p:blipFill>
        <p:spPr>
          <a:xfrm>
            <a:off x="737235" y="1038860"/>
            <a:ext cx="10325100" cy="33337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14</a:t>
            </a:fld>
            <a:endParaRPr lang="zh-CN" altLang="en-US" dirty="0"/>
          </a:p>
        </p:txBody>
      </p:sp>
      <p:sp>
        <p:nvSpPr>
          <p:cNvPr id="46" name="TextBox 45"/>
          <p:cNvSpPr txBox="1"/>
          <p:nvPr/>
        </p:nvSpPr>
        <p:spPr>
          <a:xfrm>
            <a:off x="489996" y="466301"/>
            <a:ext cx="7426157" cy="368300"/>
          </a:xfrm>
          <a:prstGeom prst="rect">
            <a:avLst/>
          </a:prstGeom>
          <a:noFill/>
        </p:spPr>
        <p:txBody>
          <a:bodyPr wrap="square" rtlCol="0">
            <a:spAutoFit/>
          </a:bodyPr>
          <a:lstStyle/>
          <a:p>
            <a:r>
              <a:rPr lang="en-US" altLang="zh-CN" dirty="0">
                <a:solidFill>
                  <a:schemeClr val="tx1">
                    <a:lumMod val="75000"/>
                    <a:lumOff val="25000"/>
                  </a:schemeClr>
                </a:solidFill>
              </a:rPr>
              <a:t>4</a:t>
            </a:r>
            <a:r>
              <a:rPr lang="zh-CN" altLang="en-US" dirty="0">
                <a:solidFill>
                  <a:schemeClr val="tx1">
                    <a:lumMod val="75000"/>
                    <a:lumOff val="25000"/>
                  </a:schemeClr>
                </a:solidFill>
              </a:rPr>
              <a:t>、</a:t>
            </a:r>
            <a:r>
              <a:rPr lang="en-US" altLang="zh-CN" dirty="0">
                <a:solidFill>
                  <a:schemeClr val="tx1">
                    <a:lumMod val="75000"/>
                    <a:lumOff val="25000"/>
                  </a:schemeClr>
                </a:solidFill>
              </a:rPr>
              <a:t>AOP</a:t>
            </a:r>
            <a:r>
              <a:rPr lang="zh-CN" altLang="en-US" dirty="0">
                <a:solidFill>
                  <a:schemeClr val="tx1">
                    <a:lumMod val="75000"/>
                    <a:lumOff val="25000"/>
                  </a:schemeClr>
                </a:solidFill>
              </a:rPr>
              <a:t>原理</a:t>
            </a:r>
          </a:p>
        </p:txBody>
      </p:sp>
      <p:sp>
        <p:nvSpPr>
          <p:cNvPr id="3" name="TextBox 44"/>
          <p:cNvSpPr txBox="1"/>
          <p:nvPr/>
        </p:nvSpPr>
        <p:spPr>
          <a:xfrm>
            <a:off x="490220" y="1038860"/>
            <a:ext cx="11461750" cy="4892675"/>
          </a:xfrm>
          <a:prstGeom prst="rect">
            <a:avLst/>
          </a:prstGeom>
          <a:noFill/>
        </p:spPr>
        <p:txBody>
          <a:bodyPr wrap="square" rtlCol="0">
            <a:spAutoFit/>
          </a:bodyPr>
          <a:lstStyle/>
          <a:p>
            <a:pPr indent="0">
              <a:lnSpc>
                <a:spcPct val="150000"/>
              </a:lnSpc>
              <a:buFont typeface="Wingdings" panose="05000000000000000000" pitchFamily="2" charset="2"/>
              <a:buNone/>
            </a:pPr>
            <a:r>
              <a:rPr lang="zh-CN" altLang="en-US" sz="1600" kern="100" dirty="0" smtClean="0">
                <a:latin typeface="+mn-ea"/>
                <a:cs typeface="+mn-ea"/>
              </a:rPr>
              <a:t>因为</a:t>
            </a:r>
            <a:r>
              <a:rPr lang="en-US" altLang="zh-CN" sz="1600" kern="100" dirty="0" smtClean="0">
                <a:latin typeface="+mn-ea"/>
                <a:cs typeface="+mn-ea"/>
              </a:rPr>
              <a:t>Person </a:t>
            </a:r>
            <a:r>
              <a:rPr lang="zh-CN" altLang="en-US" sz="1600" kern="100" dirty="0" smtClean="0">
                <a:latin typeface="+mn-ea"/>
                <a:cs typeface="+mn-ea"/>
              </a:rPr>
              <a:t>没有实现接口所以会使用</a:t>
            </a:r>
            <a:r>
              <a:rPr lang="en-US" altLang="zh-CN" sz="1600" kern="100" dirty="0" smtClean="0">
                <a:latin typeface="+mn-ea"/>
                <a:cs typeface="+mn-ea"/>
              </a:rPr>
              <a:t>Cglib</a:t>
            </a:r>
            <a:r>
              <a:rPr lang="zh-CN" altLang="en-US" sz="1600" kern="100" dirty="0" smtClean="0">
                <a:latin typeface="+mn-ea"/>
                <a:cs typeface="+mn-ea"/>
              </a:rPr>
              <a:t>代理</a:t>
            </a:r>
          </a:p>
          <a:p>
            <a:pPr indent="0">
              <a:lnSpc>
                <a:spcPct val="150000"/>
              </a:lnSpc>
              <a:buFont typeface="Wingdings" panose="05000000000000000000" pitchFamily="2" charset="2"/>
              <a:buNone/>
            </a:pPr>
            <a:r>
              <a:rPr lang="en-US" altLang="zh-CN" sz="1600" kern="100" dirty="0" smtClean="0">
                <a:latin typeface="+mn-ea"/>
                <a:cs typeface="+mn-ea"/>
              </a:rPr>
              <a:t>private static class DynamicAdvisedInterceptor implements MethodInterceptor, Serializable {</a:t>
            </a:r>
          </a:p>
          <a:p>
            <a:pPr indent="0">
              <a:lnSpc>
                <a:spcPct val="150000"/>
              </a:lnSpc>
              <a:buFont typeface="Wingdings" panose="05000000000000000000" pitchFamily="2" charset="2"/>
              <a:buNone/>
            </a:pPr>
            <a:r>
              <a:rPr lang="en-US" altLang="zh-CN" sz="1600" kern="100" dirty="0" smtClean="0">
                <a:latin typeface="+mn-ea"/>
                <a:cs typeface="+mn-ea"/>
              </a:rPr>
              <a:t>	public Object intercept(Object proxy, Method method, Object[] args, MethodProxy methodProxy){</a:t>
            </a:r>
          </a:p>
          <a:p>
            <a:pPr indent="0">
              <a:lnSpc>
                <a:spcPct val="150000"/>
              </a:lnSpc>
              <a:buFont typeface="Wingdings" panose="05000000000000000000" pitchFamily="2" charset="2"/>
              <a:buNone/>
            </a:pPr>
            <a:r>
              <a:rPr lang="en-US" altLang="zh-CN" sz="1600" kern="100" dirty="0" smtClean="0">
                <a:latin typeface="+mn-ea"/>
                <a:cs typeface="+mn-ea"/>
              </a:rPr>
              <a:t>		retVal = new CglibMethodInvocation(proxy, target, method, args, targetClass, chain, methodProxy).proceed();</a:t>
            </a:r>
          </a:p>
          <a:p>
            <a:pPr indent="0">
              <a:lnSpc>
                <a:spcPct val="150000"/>
              </a:lnSpc>
              <a:buFont typeface="Wingdings" panose="05000000000000000000" pitchFamily="2" charset="2"/>
              <a:buNone/>
            </a:pPr>
            <a:r>
              <a:rPr lang="en-US" altLang="zh-CN" sz="1600" kern="100" dirty="0" smtClean="0">
                <a:latin typeface="+mn-ea"/>
                <a:cs typeface="+mn-ea"/>
              </a:rPr>
              <a:t>		</a:t>
            </a:r>
          </a:p>
          <a:p>
            <a:pPr indent="0">
              <a:lnSpc>
                <a:spcPct val="150000"/>
              </a:lnSpc>
              <a:buFont typeface="Wingdings" panose="05000000000000000000" pitchFamily="2" charset="2"/>
              <a:buNone/>
            </a:pPr>
            <a:r>
              <a:rPr lang="en-US" altLang="zh-CN" sz="1600" kern="100" dirty="0" smtClean="0">
                <a:latin typeface="+mn-ea"/>
                <a:cs typeface="+mn-ea"/>
              </a:rPr>
              <a:t>}</a:t>
            </a:r>
          </a:p>
          <a:p>
            <a:pPr indent="0">
              <a:lnSpc>
                <a:spcPct val="150000"/>
              </a:lnSpc>
              <a:buFont typeface="Wingdings" panose="05000000000000000000" pitchFamily="2" charset="2"/>
              <a:buNone/>
            </a:pPr>
            <a:r>
              <a:rPr lang="en-US" altLang="zh-CN" sz="1600" kern="100" dirty="0" smtClean="0">
                <a:latin typeface="+mn-ea"/>
                <a:cs typeface="+mn-ea"/>
              </a:rPr>
              <a:t>}</a:t>
            </a:r>
          </a:p>
          <a:p>
            <a:pPr indent="0">
              <a:lnSpc>
                <a:spcPct val="150000"/>
              </a:lnSpc>
              <a:buFont typeface="Wingdings" panose="05000000000000000000" pitchFamily="2" charset="2"/>
              <a:buNone/>
            </a:pPr>
            <a:endParaRPr lang="en-US" altLang="zh-CN" sz="1600" kern="100" dirty="0" smtClean="0">
              <a:latin typeface="+mn-ea"/>
              <a:cs typeface="+mn-ea"/>
            </a:endParaRPr>
          </a:p>
          <a:p>
            <a:pPr indent="0">
              <a:lnSpc>
                <a:spcPct val="150000"/>
              </a:lnSpc>
              <a:buFont typeface="Wingdings" panose="05000000000000000000" pitchFamily="2" charset="2"/>
              <a:buNone/>
            </a:pPr>
            <a:r>
              <a:rPr lang="en-US" altLang="zh-CN" sz="1600" kern="100" dirty="0" smtClean="0">
                <a:latin typeface="+mn-ea"/>
                <a:cs typeface="+mn-ea"/>
              </a:rPr>
              <a:t>ReflectiveMethodInvocation.proceed() throws Throwable{</a:t>
            </a:r>
          </a:p>
          <a:p>
            <a:pPr indent="0">
              <a:lnSpc>
                <a:spcPct val="150000"/>
              </a:lnSpc>
              <a:buFont typeface="Wingdings" panose="05000000000000000000" pitchFamily="2" charset="2"/>
              <a:buNone/>
            </a:pPr>
            <a:r>
              <a:rPr lang="en-US" altLang="zh-CN" sz="1600" kern="100" dirty="0" smtClean="0">
                <a:latin typeface="+mn-ea"/>
                <a:cs typeface="+mn-ea"/>
              </a:rPr>
              <a:t>	//</a:t>
            </a:r>
          </a:p>
          <a:p>
            <a:pPr indent="0">
              <a:lnSpc>
                <a:spcPct val="150000"/>
              </a:lnSpc>
              <a:buFont typeface="Wingdings" panose="05000000000000000000" pitchFamily="2" charset="2"/>
              <a:buNone/>
            </a:pPr>
            <a:r>
              <a:rPr lang="en-US" altLang="zh-CN" sz="1600" kern="100" dirty="0" smtClean="0">
                <a:latin typeface="+mn-ea"/>
                <a:cs typeface="+mn-ea"/>
              </a:rPr>
              <a:t>}</a:t>
            </a:r>
          </a:p>
          <a:p>
            <a:pPr indent="0">
              <a:lnSpc>
                <a:spcPct val="150000"/>
              </a:lnSpc>
              <a:buFont typeface="Wingdings" panose="05000000000000000000" pitchFamily="2" charset="2"/>
              <a:buNone/>
            </a:pPr>
            <a:endParaRPr lang="en-US" altLang="zh-CN" sz="1600" kern="100" dirty="0" smtClean="0">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15</a:t>
            </a:fld>
            <a:endParaRPr lang="zh-CN" altLang="en-US" dirty="0"/>
          </a:p>
        </p:txBody>
      </p:sp>
      <p:cxnSp>
        <p:nvCxnSpPr>
          <p:cNvPr id="43" name="直接连接符 42"/>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758055" y="1308735"/>
            <a:ext cx="2274570" cy="521970"/>
          </a:xfrm>
          <a:prstGeom prst="rect">
            <a:avLst/>
          </a:prstGeom>
          <a:noFill/>
        </p:spPr>
        <p:txBody>
          <a:bodyPr wrap="square" rtlCol="0">
            <a:spAutoFit/>
          </a:bodyPr>
          <a:lstStyle/>
          <a:p>
            <a:pPr algn="dist"/>
            <a:r>
              <a:rPr lang="zh-CN" altLang="en-US" sz="2800" b="1" dirty="0">
                <a:solidFill>
                  <a:schemeClr val="tx1">
                    <a:lumMod val="85000"/>
                    <a:lumOff val="15000"/>
                  </a:schemeClr>
                </a:solidFill>
              </a:rPr>
              <a:t>课程大纲</a:t>
            </a:r>
          </a:p>
        </p:txBody>
      </p:sp>
      <p:sp>
        <p:nvSpPr>
          <p:cNvPr id="42" name="文本框 41"/>
          <p:cNvSpPr txBox="1"/>
          <p:nvPr/>
        </p:nvSpPr>
        <p:spPr>
          <a:xfrm>
            <a:off x="3808209" y="2480790"/>
            <a:ext cx="5545221" cy="521970"/>
          </a:xfrm>
          <a:prstGeom prst="rect">
            <a:avLst/>
          </a:prstGeom>
          <a:noFill/>
        </p:spPr>
        <p:txBody>
          <a:bodyPr wrap="square" rtlCol="0">
            <a:spAutoFit/>
          </a:bodyPr>
          <a:lstStyle>
            <a:defPPr>
              <a:defRPr lang="zh-CN"/>
            </a:defPPr>
          </a:lstStyle>
          <a:p>
            <a:pPr algn="l"/>
            <a:r>
              <a:rPr lang="zh-CN" altLang="en-US" sz="2800" dirty="0">
                <a:solidFill>
                  <a:schemeClr val="tx1"/>
                </a:solidFill>
                <a:effectLst>
                  <a:outerShdw blurRad="38100" dist="38100" dir="2700000" algn="tl">
                    <a:srgbClr val="000000">
                      <a:alpha val="43137"/>
                    </a:srgbClr>
                  </a:outerShdw>
                </a:effectLst>
                <a:latin typeface="+mn-ea"/>
              </a:rPr>
              <a:t>一、动态代理</a:t>
            </a:r>
          </a:p>
        </p:txBody>
      </p:sp>
      <p:sp>
        <p:nvSpPr>
          <p:cNvPr id="3" name="文本框 2"/>
          <p:cNvSpPr txBox="1"/>
          <p:nvPr/>
        </p:nvSpPr>
        <p:spPr>
          <a:xfrm>
            <a:off x="3808209" y="3281525"/>
            <a:ext cx="5545221" cy="521970"/>
          </a:xfrm>
          <a:prstGeom prst="rect">
            <a:avLst/>
          </a:prstGeom>
          <a:noFill/>
        </p:spPr>
        <p:txBody>
          <a:bodyPr wrap="square" rtlCol="0">
            <a:spAutoFit/>
          </a:bodyPr>
          <a:lstStyle>
            <a:defPPr>
              <a:defRPr lang="zh-CN"/>
            </a:defPPr>
          </a:lstStyle>
          <a:p>
            <a:pPr algn="l"/>
            <a:r>
              <a:rPr lang="zh-CN" altLang="en-US" sz="2800" dirty="0">
                <a:solidFill>
                  <a:schemeClr val="tx1"/>
                </a:solidFill>
                <a:effectLst>
                  <a:outerShdw blurRad="38100" dist="38100" dir="2700000" algn="tl">
                    <a:srgbClr val="000000">
                      <a:alpha val="43137"/>
                    </a:srgbClr>
                  </a:outerShdw>
                </a:effectLst>
                <a:latin typeface="+mn-ea"/>
              </a:rPr>
              <a:t>二、ＡＯＰ及实现原理</a:t>
            </a:r>
          </a:p>
        </p:txBody>
      </p:sp>
      <p:sp>
        <p:nvSpPr>
          <p:cNvPr id="4" name="文本框 3"/>
          <p:cNvSpPr txBox="1"/>
          <p:nvPr/>
        </p:nvSpPr>
        <p:spPr>
          <a:xfrm>
            <a:off x="3808209" y="4162905"/>
            <a:ext cx="5545221" cy="521970"/>
          </a:xfrm>
          <a:prstGeom prst="rect">
            <a:avLst/>
          </a:prstGeom>
          <a:noFill/>
        </p:spPr>
        <p:txBody>
          <a:bodyPr wrap="square" rtlCol="0">
            <a:spAutoFit/>
          </a:bodyPr>
          <a:lstStyle>
            <a:defPPr>
              <a:defRPr lang="zh-CN"/>
            </a:defPPr>
          </a:lstStyle>
          <a:p>
            <a:pPr algn="l"/>
            <a:r>
              <a:rPr lang="zh-CN" altLang="en-US" sz="2800" dirty="0">
                <a:solidFill>
                  <a:srgbClr val="FF0000"/>
                </a:solidFill>
                <a:effectLst>
                  <a:outerShdw blurRad="38100" dist="38100" dir="2700000" algn="tl">
                    <a:srgbClr val="000000">
                      <a:alpha val="43137"/>
                    </a:srgbClr>
                  </a:outerShdw>
                </a:effectLst>
                <a:latin typeface="+mn-ea"/>
              </a:rPr>
              <a:t>三、事务</a:t>
            </a: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16</a:t>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、Spring开启事务</a:t>
            </a:r>
          </a:p>
        </p:txBody>
      </p:sp>
      <p:sp>
        <p:nvSpPr>
          <p:cNvPr id="7" name="TextBox 44"/>
          <p:cNvSpPr txBox="1"/>
          <p:nvPr/>
        </p:nvSpPr>
        <p:spPr>
          <a:xfrm>
            <a:off x="490220" y="1024226"/>
            <a:ext cx="11461750" cy="6369685"/>
          </a:xfrm>
          <a:prstGeom prst="rect">
            <a:avLst/>
          </a:prstGeom>
          <a:noFill/>
        </p:spPr>
        <p:txBody>
          <a:bodyPr wrap="square" rtlCol="0">
            <a:spAutoFit/>
          </a:bodyPr>
          <a:lstStyle/>
          <a:p>
            <a:pPr indent="0">
              <a:lnSpc>
                <a:spcPct val="150000"/>
              </a:lnSpc>
              <a:buFont typeface="Wingdings" panose="05000000000000000000" pitchFamily="2" charset="2"/>
              <a:buNone/>
            </a:pPr>
            <a:r>
              <a:rPr lang="zh-CN" altLang="en-US" sz="1600" kern="100" dirty="0" smtClean="0">
                <a:latin typeface="+mn-ea"/>
                <a:cs typeface="+mn-ea"/>
              </a:rPr>
              <a:t>１、相关依赖包 － 数据库驱动、数据源、spring-tx</a:t>
            </a:r>
          </a:p>
          <a:p>
            <a:pPr indent="0">
              <a:lnSpc>
                <a:spcPct val="150000"/>
              </a:lnSpc>
              <a:buFont typeface="Wingdings" panose="05000000000000000000" pitchFamily="2" charset="2"/>
              <a:buNone/>
            </a:pPr>
            <a:r>
              <a:rPr lang="zh-CN" altLang="en-US" sz="1600" kern="100" dirty="0" smtClean="0">
                <a:latin typeface="+mn-ea"/>
                <a:cs typeface="+mn-ea"/>
              </a:rPr>
              <a:t>		&lt;dependency&gt;</a:t>
            </a:r>
          </a:p>
          <a:p>
            <a:pPr indent="0">
              <a:lnSpc>
                <a:spcPct val="150000"/>
              </a:lnSpc>
              <a:buFont typeface="Wingdings" panose="05000000000000000000" pitchFamily="2" charset="2"/>
              <a:buNone/>
            </a:pPr>
            <a:r>
              <a:rPr lang="zh-CN" altLang="en-US" sz="1600" kern="100" dirty="0" smtClean="0">
                <a:latin typeface="+mn-ea"/>
                <a:cs typeface="+mn-ea"/>
              </a:rPr>
              <a:t>			&lt;groupId&gt;org.springframework&lt;/groupId&gt;</a:t>
            </a:r>
          </a:p>
          <a:p>
            <a:pPr indent="0">
              <a:lnSpc>
                <a:spcPct val="150000"/>
              </a:lnSpc>
              <a:buFont typeface="Wingdings" panose="05000000000000000000" pitchFamily="2" charset="2"/>
              <a:buNone/>
            </a:pPr>
            <a:r>
              <a:rPr lang="zh-CN" altLang="en-US" sz="1600" kern="100" dirty="0" smtClean="0">
                <a:latin typeface="+mn-ea"/>
                <a:cs typeface="+mn-ea"/>
              </a:rPr>
              <a:t>			&lt;artifactId&gt;spring-tx&lt;/artifactId&gt;</a:t>
            </a:r>
          </a:p>
          <a:p>
            <a:pPr indent="0">
              <a:lnSpc>
                <a:spcPct val="150000"/>
              </a:lnSpc>
              <a:buFont typeface="Wingdings" panose="05000000000000000000" pitchFamily="2" charset="2"/>
              <a:buNone/>
            </a:pPr>
            <a:r>
              <a:rPr lang="zh-CN" altLang="en-US" sz="1600" kern="100" dirty="0" smtClean="0">
                <a:latin typeface="+mn-ea"/>
                <a:cs typeface="+mn-ea"/>
              </a:rPr>
              <a:t>			&lt;version&gt;5.0.8.RELEASE&lt;/version&gt;		</a:t>
            </a:r>
          </a:p>
          <a:p>
            <a:pPr indent="0">
              <a:lnSpc>
                <a:spcPct val="150000"/>
              </a:lnSpc>
              <a:buFont typeface="Wingdings" panose="05000000000000000000" pitchFamily="2" charset="2"/>
              <a:buNone/>
            </a:pPr>
            <a:r>
              <a:rPr lang="zh-CN" altLang="en-US" sz="1600" kern="100" dirty="0" smtClean="0">
                <a:latin typeface="+mn-ea"/>
                <a:cs typeface="+mn-ea"/>
              </a:rPr>
              <a:t>		&lt;/dependency&gt;</a:t>
            </a:r>
          </a:p>
          <a:p>
            <a:pPr indent="0">
              <a:lnSpc>
                <a:spcPct val="150000"/>
              </a:lnSpc>
              <a:buFont typeface="Wingdings" panose="05000000000000000000" pitchFamily="2" charset="2"/>
              <a:buNone/>
            </a:pPr>
            <a:r>
              <a:rPr lang="zh-CN" altLang="en-US" sz="1600" kern="100" dirty="0" smtClean="0">
                <a:latin typeface="+mn-ea"/>
                <a:cs typeface="+mn-ea"/>
              </a:rPr>
              <a:t>		&lt;dependency&gt;</a:t>
            </a:r>
          </a:p>
          <a:p>
            <a:pPr lvl="3" indent="0">
              <a:lnSpc>
                <a:spcPct val="150000"/>
              </a:lnSpc>
              <a:buFont typeface="Wingdings" panose="05000000000000000000" pitchFamily="2" charset="2"/>
              <a:buNone/>
            </a:pPr>
            <a:r>
              <a:rPr lang="zh-CN" altLang="en-US" sz="1600" kern="100" dirty="0" smtClean="0">
                <a:latin typeface="+mn-ea"/>
                <a:cs typeface="+mn-ea"/>
              </a:rPr>
              <a:t>            &lt;groupId&gt;mysql&lt;/groupId&gt;</a:t>
            </a:r>
          </a:p>
          <a:p>
            <a:pPr lvl="3" indent="0">
              <a:lnSpc>
                <a:spcPct val="150000"/>
              </a:lnSpc>
              <a:buFont typeface="Wingdings" panose="05000000000000000000" pitchFamily="2" charset="2"/>
              <a:buNone/>
            </a:pPr>
            <a:r>
              <a:rPr lang="zh-CN" altLang="en-US" sz="1600" kern="100" dirty="0" smtClean="0">
                <a:latin typeface="+mn-ea"/>
                <a:cs typeface="+mn-ea"/>
              </a:rPr>
              <a:t>            &lt;artifactId&gt;mysql-connector-java&lt;/artifactId&gt;</a:t>
            </a:r>
          </a:p>
          <a:p>
            <a:pPr lvl="3" indent="0">
              <a:lnSpc>
                <a:spcPct val="150000"/>
              </a:lnSpc>
              <a:buFont typeface="Wingdings" panose="05000000000000000000" pitchFamily="2" charset="2"/>
              <a:buNone/>
            </a:pPr>
            <a:r>
              <a:rPr lang="zh-CN" altLang="en-US" sz="1600" kern="100" dirty="0" smtClean="0">
                <a:latin typeface="+mn-ea"/>
                <a:cs typeface="+mn-ea"/>
              </a:rPr>
              <a:t>            &lt;version&gt;5.1.47&lt;/version&gt;</a:t>
            </a:r>
          </a:p>
          <a:p>
            <a:pPr lvl="3" indent="0">
              <a:lnSpc>
                <a:spcPct val="150000"/>
              </a:lnSpc>
              <a:buFont typeface="Wingdings" panose="05000000000000000000" pitchFamily="2" charset="2"/>
              <a:buNone/>
            </a:pPr>
            <a:r>
              <a:rPr lang="zh-CN" altLang="en-US" sz="1600" kern="100" dirty="0" smtClean="0">
                <a:latin typeface="+mn-ea"/>
                <a:cs typeface="+mn-ea"/>
              </a:rPr>
              <a:t>        &lt;/dependency&gt;</a:t>
            </a:r>
          </a:p>
          <a:p>
            <a:pPr indent="0">
              <a:lnSpc>
                <a:spcPct val="150000"/>
              </a:lnSpc>
              <a:buFont typeface="Wingdings" panose="05000000000000000000" pitchFamily="2" charset="2"/>
              <a:buNone/>
            </a:pPr>
            <a:r>
              <a:rPr lang="zh-CN" altLang="en-US" sz="1600" kern="100" dirty="0" smtClean="0">
                <a:latin typeface="+mn-ea"/>
                <a:cs typeface="+mn-ea"/>
              </a:rPr>
              <a:t>		&lt;dependency&gt;</a:t>
            </a:r>
          </a:p>
          <a:p>
            <a:pPr indent="0">
              <a:lnSpc>
                <a:spcPct val="150000"/>
              </a:lnSpc>
              <a:buFont typeface="Wingdings" panose="05000000000000000000" pitchFamily="2" charset="2"/>
              <a:buNone/>
            </a:pPr>
            <a:r>
              <a:rPr lang="zh-CN" altLang="en-US" sz="1600" kern="100" dirty="0" smtClean="0">
                <a:latin typeface="+mn-ea"/>
                <a:cs typeface="+mn-ea"/>
              </a:rPr>
              <a:t>			&lt;groupId&gt;org.springframework&lt;/groupId&gt;</a:t>
            </a:r>
          </a:p>
          <a:p>
            <a:pPr indent="0">
              <a:lnSpc>
                <a:spcPct val="150000"/>
              </a:lnSpc>
              <a:buFont typeface="Wingdings" panose="05000000000000000000" pitchFamily="2" charset="2"/>
              <a:buNone/>
            </a:pPr>
            <a:r>
              <a:rPr lang="zh-CN" altLang="en-US" sz="1600" kern="100" dirty="0" smtClean="0">
                <a:latin typeface="+mn-ea"/>
                <a:cs typeface="+mn-ea"/>
              </a:rPr>
              <a:t>			&lt;artifactId&gt;spring-jdbc&lt;/artifactId&gt;</a:t>
            </a:r>
          </a:p>
          <a:p>
            <a:pPr indent="0">
              <a:lnSpc>
                <a:spcPct val="150000"/>
              </a:lnSpc>
              <a:buFont typeface="Wingdings" panose="05000000000000000000" pitchFamily="2" charset="2"/>
              <a:buNone/>
            </a:pPr>
            <a:r>
              <a:rPr lang="zh-CN" altLang="en-US" sz="1600" kern="100" dirty="0" smtClean="0">
                <a:latin typeface="+mn-ea"/>
                <a:cs typeface="+mn-ea"/>
              </a:rPr>
              <a:t>			&lt;version&gt;5.0.8.RELEASE&lt;/version&gt;		</a:t>
            </a:r>
          </a:p>
          <a:p>
            <a:pPr indent="0">
              <a:lnSpc>
                <a:spcPct val="150000"/>
              </a:lnSpc>
              <a:buFont typeface="Wingdings" panose="05000000000000000000" pitchFamily="2" charset="2"/>
              <a:buNone/>
            </a:pPr>
            <a:r>
              <a:rPr lang="zh-CN" altLang="en-US" sz="1600" kern="100" dirty="0" smtClean="0">
                <a:latin typeface="+mn-ea"/>
                <a:cs typeface="+mn-ea"/>
              </a:rPr>
              <a:t>		&lt;/dependency&gt;</a:t>
            </a:r>
          </a:p>
          <a:p>
            <a:pPr indent="0">
              <a:lnSpc>
                <a:spcPct val="150000"/>
              </a:lnSpc>
              <a:buFont typeface="Wingdings" panose="05000000000000000000" pitchFamily="2" charset="2"/>
              <a:buNone/>
            </a:pPr>
            <a:endParaRPr lang="zh-CN" altLang="en-US" sz="1600" kern="100" dirty="0" smtClean="0">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17</a:t>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、Spring开启事务</a:t>
            </a:r>
          </a:p>
        </p:txBody>
      </p:sp>
      <p:sp>
        <p:nvSpPr>
          <p:cNvPr id="7" name="TextBox 44"/>
          <p:cNvSpPr txBox="1"/>
          <p:nvPr/>
        </p:nvSpPr>
        <p:spPr>
          <a:xfrm>
            <a:off x="623924" y="1066755"/>
            <a:ext cx="11461750" cy="2676525"/>
          </a:xfrm>
          <a:prstGeom prst="rect">
            <a:avLst/>
          </a:prstGeom>
          <a:noFill/>
        </p:spPr>
        <p:txBody>
          <a:bodyPr wrap="square" rtlCol="0">
            <a:spAutoFit/>
          </a:bodyPr>
          <a:lstStyle/>
          <a:p>
            <a:pPr indent="0">
              <a:lnSpc>
                <a:spcPct val="150000"/>
              </a:lnSpc>
              <a:buFont typeface="Wingdings" panose="05000000000000000000" pitchFamily="2" charset="2"/>
              <a:buNone/>
            </a:pPr>
            <a:r>
              <a:rPr lang="zh-CN" altLang="en-US" sz="1600" kern="100" dirty="0" smtClean="0">
                <a:latin typeface="+mn-ea"/>
                <a:cs typeface="+mn-ea"/>
              </a:rPr>
              <a:t>2、开启事务</a:t>
            </a:r>
          </a:p>
          <a:p>
            <a:pPr indent="0">
              <a:lnSpc>
                <a:spcPct val="150000"/>
              </a:lnSpc>
              <a:buFont typeface="Wingdings" panose="05000000000000000000" pitchFamily="2" charset="2"/>
              <a:buNone/>
            </a:pPr>
            <a:r>
              <a:rPr lang="zh-CN" altLang="en-US" sz="1600" kern="100" dirty="0" smtClean="0">
                <a:latin typeface="+mn-ea"/>
                <a:cs typeface="+mn-ea"/>
              </a:rPr>
              <a:t>@Transactional 方法上标注</a:t>
            </a:r>
          </a:p>
          <a:p>
            <a:pPr indent="0">
              <a:lnSpc>
                <a:spcPct val="150000"/>
              </a:lnSpc>
              <a:buFont typeface="Wingdings" panose="05000000000000000000" pitchFamily="2" charset="2"/>
              <a:buNone/>
            </a:pPr>
            <a:r>
              <a:rPr lang="zh-CN" altLang="en-US" sz="1600" kern="100" dirty="0" smtClean="0">
                <a:latin typeface="+mn-ea"/>
                <a:cs typeface="+mn-ea"/>
              </a:rPr>
              <a:t>3、开启注解事务</a:t>
            </a:r>
          </a:p>
          <a:p>
            <a:pPr indent="0">
              <a:lnSpc>
                <a:spcPct val="150000"/>
              </a:lnSpc>
              <a:buFont typeface="Wingdings" panose="05000000000000000000" pitchFamily="2" charset="2"/>
              <a:buNone/>
            </a:pPr>
            <a:r>
              <a:rPr lang="zh-CN" altLang="en-US" sz="1600" kern="100" dirty="0" smtClean="0">
                <a:latin typeface="+mn-ea"/>
                <a:cs typeface="+mn-ea"/>
              </a:rPr>
              <a:t>@EnableTransactionManagement</a:t>
            </a:r>
          </a:p>
          <a:p>
            <a:pPr indent="0">
              <a:lnSpc>
                <a:spcPct val="150000"/>
              </a:lnSpc>
              <a:buFont typeface="Wingdings" panose="05000000000000000000" pitchFamily="2" charset="2"/>
              <a:buNone/>
            </a:pPr>
            <a:r>
              <a:rPr lang="zh-CN" altLang="en-US" sz="1600" kern="100" dirty="0" smtClean="0">
                <a:latin typeface="+mn-ea"/>
                <a:cs typeface="+mn-ea"/>
              </a:rPr>
              <a:t>4、配置事务管理器来控制事务</a:t>
            </a:r>
          </a:p>
          <a:p>
            <a:pPr indent="0">
              <a:lnSpc>
                <a:spcPct val="150000"/>
              </a:lnSpc>
              <a:buFont typeface="Wingdings" panose="05000000000000000000" pitchFamily="2" charset="2"/>
              <a:buNone/>
            </a:pPr>
            <a:r>
              <a:rPr lang="zh-CN" altLang="en-US" sz="1600" kern="100" dirty="0" smtClean="0">
                <a:latin typeface="+mn-ea"/>
                <a:cs typeface="+mn-ea"/>
              </a:rPr>
              <a:t>定义PlatformTransactionManager </a:t>
            </a:r>
          </a:p>
          <a:p>
            <a:pPr indent="0">
              <a:lnSpc>
                <a:spcPct val="150000"/>
              </a:lnSpc>
              <a:buFont typeface="Wingdings" panose="05000000000000000000" pitchFamily="2" charset="2"/>
              <a:buNone/>
            </a:pPr>
            <a:r>
              <a:rPr lang="zh-CN" altLang="en-US" sz="1600" kern="100" dirty="0" smtClean="0">
                <a:latin typeface="+mn-ea"/>
                <a:cs typeface="+mn-ea"/>
              </a:rPr>
              <a:t>		</a:t>
            </a: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18</a:t>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、事务传播属性</a:t>
            </a:r>
          </a:p>
        </p:txBody>
      </p:sp>
      <p:sp>
        <p:nvSpPr>
          <p:cNvPr id="7" name="TextBox 44"/>
          <p:cNvSpPr txBox="1"/>
          <p:nvPr/>
        </p:nvSpPr>
        <p:spPr>
          <a:xfrm>
            <a:off x="490220" y="939165"/>
            <a:ext cx="11461750" cy="5631180"/>
          </a:xfrm>
          <a:prstGeom prst="rect">
            <a:avLst/>
          </a:prstGeom>
          <a:noFill/>
        </p:spPr>
        <p:txBody>
          <a:bodyPr wrap="square" rtlCol="0">
            <a:spAutoFit/>
          </a:bodyPr>
          <a:lstStyle/>
          <a:p>
            <a:pPr indent="0">
              <a:lnSpc>
                <a:spcPct val="150000"/>
              </a:lnSpc>
              <a:buFont typeface="Wingdings" panose="05000000000000000000" pitchFamily="2" charset="2"/>
              <a:buNone/>
            </a:pPr>
            <a:r>
              <a:rPr lang="zh-CN" altLang="en-US" sz="1600" kern="100" dirty="0" smtClean="0">
                <a:latin typeface="+mn-ea"/>
                <a:cs typeface="+mn-ea"/>
              </a:rPr>
              <a:t>org.springframework.transaction.annotation.Propagation</a:t>
            </a:r>
          </a:p>
          <a:p>
            <a:pPr indent="0">
              <a:lnSpc>
                <a:spcPct val="150000"/>
              </a:lnSpc>
              <a:buFont typeface="Wingdings" panose="05000000000000000000" pitchFamily="2" charset="2"/>
              <a:buNone/>
            </a:pPr>
            <a:r>
              <a:rPr lang="en-US" altLang="zh-CN" sz="1600" kern="100" dirty="0" smtClean="0">
                <a:latin typeface="+mn-ea"/>
                <a:cs typeface="+mn-ea"/>
              </a:rPr>
              <a:t>1</a:t>
            </a:r>
            <a:r>
              <a:rPr lang="zh-CN" altLang="en-US" sz="1600" kern="100" dirty="0" smtClean="0">
                <a:latin typeface="+mn-ea"/>
                <a:cs typeface="+mn-ea"/>
              </a:rPr>
              <a:t>、REQUIRED</a:t>
            </a:r>
          </a:p>
          <a:p>
            <a:pPr indent="0">
              <a:lnSpc>
                <a:spcPct val="150000"/>
              </a:lnSpc>
              <a:buFont typeface="Wingdings" panose="05000000000000000000" pitchFamily="2" charset="2"/>
              <a:buNone/>
            </a:pPr>
            <a:r>
              <a:rPr lang="zh-CN" altLang="en-US" sz="1600" kern="100" dirty="0" smtClean="0">
                <a:latin typeface="+mn-ea"/>
                <a:cs typeface="+mn-ea"/>
              </a:rPr>
              <a:t>如果存在一个事务，则支持当前事务。如果没有事务则开启一个新的事务</a:t>
            </a:r>
          </a:p>
          <a:p>
            <a:pPr indent="0">
              <a:lnSpc>
                <a:spcPct val="150000"/>
              </a:lnSpc>
              <a:buFont typeface="Wingdings" panose="05000000000000000000" pitchFamily="2" charset="2"/>
              <a:buNone/>
            </a:pPr>
            <a:r>
              <a:rPr lang="en-US" altLang="zh-CN" sz="1600" kern="100" dirty="0" smtClean="0">
                <a:latin typeface="+mn-ea"/>
                <a:cs typeface="+mn-ea"/>
                <a:sym typeface="+mn-ea"/>
              </a:rPr>
              <a:t>2</a:t>
            </a:r>
            <a:r>
              <a:rPr lang="zh-CN" altLang="en-US" sz="1600" kern="100" dirty="0" smtClean="0">
                <a:latin typeface="+mn-ea"/>
                <a:cs typeface="+mn-ea"/>
                <a:sym typeface="+mn-ea"/>
              </a:rPr>
              <a:t>、REQUIRES_NEW</a:t>
            </a:r>
          </a:p>
          <a:p>
            <a:pPr indent="0">
              <a:lnSpc>
                <a:spcPct val="150000"/>
              </a:lnSpc>
              <a:buFont typeface="Wingdings" panose="05000000000000000000" pitchFamily="2" charset="2"/>
              <a:buNone/>
            </a:pPr>
            <a:r>
              <a:rPr lang="zh-CN" altLang="en-US" sz="1600" kern="100" dirty="0" smtClean="0">
                <a:latin typeface="+mn-ea"/>
                <a:cs typeface="+mn-ea"/>
              </a:rPr>
              <a:t>新建事务，如果当前存在事务，把当前事务挂起。</a:t>
            </a:r>
          </a:p>
          <a:p>
            <a:pPr indent="0">
              <a:lnSpc>
                <a:spcPct val="150000"/>
              </a:lnSpc>
              <a:buFont typeface="Wingdings" panose="05000000000000000000" pitchFamily="2" charset="2"/>
              <a:buNone/>
            </a:pPr>
            <a:r>
              <a:rPr lang="en-US" altLang="zh-CN" sz="1600" kern="100" dirty="0" smtClean="0">
                <a:latin typeface="+mn-ea"/>
                <a:cs typeface="+mn-ea"/>
              </a:rPr>
              <a:t>3</a:t>
            </a:r>
            <a:r>
              <a:rPr lang="zh-CN" altLang="en-US" sz="1600" kern="100" dirty="0" smtClean="0">
                <a:latin typeface="+mn-ea"/>
                <a:cs typeface="+mn-ea"/>
              </a:rPr>
              <a:t>、SUPPORTS</a:t>
            </a:r>
          </a:p>
          <a:p>
            <a:pPr indent="0">
              <a:lnSpc>
                <a:spcPct val="150000"/>
              </a:lnSpc>
              <a:buFont typeface="Wingdings" panose="05000000000000000000" pitchFamily="2" charset="2"/>
              <a:buNone/>
            </a:pPr>
            <a:r>
              <a:rPr lang="zh-CN" altLang="en-US" sz="1600" kern="100" dirty="0" smtClean="0">
                <a:latin typeface="+mn-ea"/>
                <a:cs typeface="+mn-ea"/>
              </a:rPr>
              <a:t>支持当前事务，如果当前没有事务，就以非事务方式执行。 </a:t>
            </a:r>
          </a:p>
          <a:p>
            <a:pPr indent="0">
              <a:lnSpc>
                <a:spcPct val="150000"/>
              </a:lnSpc>
              <a:buFont typeface="Wingdings" panose="05000000000000000000" pitchFamily="2" charset="2"/>
              <a:buNone/>
            </a:pPr>
            <a:r>
              <a:rPr lang="en-US" altLang="zh-CN" sz="1600" kern="100" dirty="0" smtClean="0">
                <a:latin typeface="+mn-ea"/>
                <a:cs typeface="+mn-ea"/>
              </a:rPr>
              <a:t>4</a:t>
            </a:r>
            <a:r>
              <a:rPr lang="zh-CN" altLang="en-US" sz="1600" kern="100" dirty="0" smtClean="0">
                <a:latin typeface="+mn-ea"/>
                <a:cs typeface="+mn-ea"/>
              </a:rPr>
              <a:t>、MANDATORY</a:t>
            </a:r>
          </a:p>
          <a:p>
            <a:pPr indent="0">
              <a:lnSpc>
                <a:spcPct val="150000"/>
              </a:lnSpc>
              <a:buFont typeface="Wingdings" panose="05000000000000000000" pitchFamily="2" charset="2"/>
              <a:buNone/>
            </a:pPr>
            <a:r>
              <a:rPr lang="zh-CN" altLang="en-US" sz="1600" kern="100" dirty="0" smtClean="0">
                <a:latin typeface="+mn-ea"/>
                <a:cs typeface="+mn-ea"/>
              </a:rPr>
              <a:t>支持当前事务，如果当前没有事务，就抛出异常。</a:t>
            </a:r>
          </a:p>
          <a:p>
            <a:pPr indent="0">
              <a:lnSpc>
                <a:spcPct val="150000"/>
              </a:lnSpc>
              <a:buFont typeface="Wingdings" panose="05000000000000000000" pitchFamily="2" charset="2"/>
              <a:buNone/>
            </a:pPr>
            <a:r>
              <a:rPr lang="en-US" altLang="zh-CN" sz="1600" kern="100" dirty="0" smtClean="0">
                <a:latin typeface="+mn-ea"/>
                <a:cs typeface="+mn-ea"/>
              </a:rPr>
              <a:t>5</a:t>
            </a:r>
            <a:r>
              <a:rPr lang="zh-CN" altLang="en-US" sz="1600" kern="100" dirty="0" smtClean="0">
                <a:latin typeface="+mn-ea"/>
                <a:cs typeface="+mn-ea"/>
              </a:rPr>
              <a:t>、NOT_SUPPORTED</a:t>
            </a:r>
          </a:p>
          <a:p>
            <a:pPr indent="0">
              <a:lnSpc>
                <a:spcPct val="150000"/>
              </a:lnSpc>
              <a:buFont typeface="Wingdings" panose="05000000000000000000" pitchFamily="2" charset="2"/>
              <a:buNone/>
            </a:pPr>
            <a:r>
              <a:rPr lang="zh-CN" altLang="en-US" sz="1600" kern="100" dirty="0" smtClean="0">
                <a:latin typeface="+mn-ea"/>
                <a:cs typeface="+mn-ea"/>
              </a:rPr>
              <a:t>以非事务方式执行操作，如果当前存在事务，就把当前事务挂起</a:t>
            </a:r>
          </a:p>
          <a:p>
            <a:pPr indent="0">
              <a:lnSpc>
                <a:spcPct val="150000"/>
              </a:lnSpc>
              <a:buFont typeface="Wingdings" panose="05000000000000000000" pitchFamily="2" charset="2"/>
              <a:buNone/>
            </a:pPr>
            <a:r>
              <a:rPr lang="en-US" altLang="zh-CN" sz="1600" kern="100" dirty="0" smtClean="0">
                <a:latin typeface="+mn-ea"/>
                <a:cs typeface="+mn-ea"/>
              </a:rPr>
              <a:t>6</a:t>
            </a:r>
            <a:r>
              <a:rPr lang="zh-CN" altLang="en-US" sz="1600" kern="100" dirty="0" smtClean="0">
                <a:latin typeface="+mn-ea"/>
                <a:cs typeface="+mn-ea"/>
              </a:rPr>
              <a:t>、NEVER</a:t>
            </a:r>
          </a:p>
          <a:p>
            <a:pPr indent="0">
              <a:lnSpc>
                <a:spcPct val="150000"/>
              </a:lnSpc>
              <a:buFont typeface="Wingdings" panose="05000000000000000000" pitchFamily="2" charset="2"/>
              <a:buNone/>
            </a:pPr>
            <a:r>
              <a:rPr lang="zh-CN" altLang="en-US" sz="1600" kern="100" dirty="0" smtClean="0">
                <a:latin typeface="+mn-ea"/>
                <a:cs typeface="+mn-ea"/>
              </a:rPr>
              <a:t>以非事务方式执行，如果当前存在事务，则抛出异常。 </a:t>
            </a:r>
          </a:p>
          <a:p>
            <a:pPr indent="0">
              <a:lnSpc>
                <a:spcPct val="150000"/>
              </a:lnSpc>
              <a:buFont typeface="Wingdings" panose="05000000000000000000" pitchFamily="2" charset="2"/>
              <a:buNone/>
            </a:pPr>
            <a:r>
              <a:rPr lang="en-US" altLang="zh-CN" sz="1600" kern="100" dirty="0" smtClean="0">
                <a:latin typeface="+mn-ea"/>
                <a:cs typeface="+mn-ea"/>
              </a:rPr>
              <a:t>7</a:t>
            </a:r>
            <a:r>
              <a:rPr lang="zh-CN" altLang="en-US" sz="1600" kern="100" dirty="0" smtClean="0">
                <a:latin typeface="+mn-ea"/>
                <a:cs typeface="+mn-ea"/>
              </a:rPr>
              <a:t>、NESTED</a:t>
            </a:r>
          </a:p>
          <a:p>
            <a:pPr indent="0">
              <a:lnSpc>
                <a:spcPct val="150000"/>
              </a:lnSpc>
              <a:buFont typeface="Wingdings" panose="05000000000000000000" pitchFamily="2" charset="2"/>
              <a:buNone/>
            </a:pPr>
            <a:r>
              <a:rPr lang="zh-CN" altLang="en-US" sz="1600" kern="100" dirty="0" smtClean="0">
                <a:latin typeface="+mn-ea"/>
                <a:cs typeface="+mn-ea"/>
              </a:rPr>
              <a:t>支持当前事务，新增Savepoint点，与当前事务同步提交或回滚。 </a:t>
            </a: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1</a:t>
            </a:fld>
            <a:endParaRPr lang="zh-CN" altLang="en-US" dirty="0"/>
          </a:p>
        </p:txBody>
      </p:sp>
      <p:cxnSp>
        <p:nvCxnSpPr>
          <p:cNvPr id="43" name="直接连接符 42"/>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758055" y="1308735"/>
            <a:ext cx="2274570" cy="521970"/>
          </a:xfrm>
          <a:prstGeom prst="rect">
            <a:avLst/>
          </a:prstGeom>
          <a:noFill/>
        </p:spPr>
        <p:txBody>
          <a:bodyPr wrap="square" rtlCol="0">
            <a:spAutoFit/>
          </a:bodyPr>
          <a:lstStyle/>
          <a:p>
            <a:pPr algn="dist"/>
            <a:r>
              <a:rPr lang="zh-CN" altLang="en-US" sz="2800" b="1" dirty="0">
                <a:solidFill>
                  <a:schemeClr val="tx1">
                    <a:lumMod val="85000"/>
                    <a:lumOff val="15000"/>
                  </a:schemeClr>
                </a:solidFill>
              </a:rPr>
              <a:t>课程大纲</a:t>
            </a:r>
          </a:p>
        </p:txBody>
      </p:sp>
      <p:sp>
        <p:nvSpPr>
          <p:cNvPr id="42" name="文本框 41"/>
          <p:cNvSpPr txBox="1"/>
          <p:nvPr/>
        </p:nvSpPr>
        <p:spPr>
          <a:xfrm>
            <a:off x="3808209" y="2480790"/>
            <a:ext cx="5545221" cy="521970"/>
          </a:xfrm>
          <a:prstGeom prst="rect">
            <a:avLst/>
          </a:prstGeom>
          <a:noFill/>
        </p:spPr>
        <p:txBody>
          <a:bodyPr wrap="square" rtlCol="0">
            <a:spAutoFit/>
          </a:bodyPr>
          <a:lstStyle>
            <a:defPPr>
              <a:defRPr lang="zh-CN"/>
            </a:defPPr>
          </a:lstStyle>
          <a:p>
            <a:pPr algn="l"/>
            <a:r>
              <a:rPr lang="zh-CN" altLang="en-US" sz="2800" dirty="0">
                <a:solidFill>
                  <a:srgbClr val="FF0000"/>
                </a:solidFill>
                <a:effectLst>
                  <a:outerShdw blurRad="38100" dist="38100" dir="2700000" algn="tl">
                    <a:srgbClr val="000000">
                      <a:alpha val="43137"/>
                    </a:srgbClr>
                  </a:outerShdw>
                </a:effectLst>
                <a:latin typeface="+mn-ea"/>
              </a:rPr>
              <a:t>一、代理模式</a:t>
            </a:r>
          </a:p>
        </p:txBody>
      </p:sp>
      <p:sp>
        <p:nvSpPr>
          <p:cNvPr id="3" name="文本框 2"/>
          <p:cNvSpPr txBox="1"/>
          <p:nvPr/>
        </p:nvSpPr>
        <p:spPr>
          <a:xfrm>
            <a:off x="3808209" y="3281525"/>
            <a:ext cx="5545221" cy="521970"/>
          </a:xfrm>
          <a:prstGeom prst="rect">
            <a:avLst/>
          </a:prstGeom>
          <a:noFill/>
        </p:spPr>
        <p:txBody>
          <a:bodyPr wrap="square" rtlCol="0">
            <a:spAutoFit/>
          </a:bodyPr>
          <a:lstStyle>
            <a:defPPr>
              <a:defRPr lang="zh-CN"/>
            </a:defPPr>
          </a:lstStyle>
          <a:p>
            <a:pPr algn="l"/>
            <a:r>
              <a:rPr lang="zh-CN" altLang="en-US" sz="2800" dirty="0">
                <a:solidFill>
                  <a:schemeClr val="tx1"/>
                </a:solidFill>
                <a:effectLst>
                  <a:outerShdw blurRad="38100" dist="38100" dir="2700000" algn="tl">
                    <a:srgbClr val="000000">
                      <a:alpha val="43137"/>
                    </a:srgbClr>
                  </a:outerShdw>
                </a:effectLst>
                <a:latin typeface="+mn-ea"/>
              </a:rPr>
              <a:t>二、ＡＯＰ及实现原理</a:t>
            </a:r>
          </a:p>
        </p:txBody>
      </p:sp>
      <p:sp>
        <p:nvSpPr>
          <p:cNvPr id="4" name="文本框 3"/>
          <p:cNvSpPr txBox="1"/>
          <p:nvPr/>
        </p:nvSpPr>
        <p:spPr>
          <a:xfrm>
            <a:off x="3808209" y="4162905"/>
            <a:ext cx="5545221" cy="521970"/>
          </a:xfrm>
          <a:prstGeom prst="rect">
            <a:avLst/>
          </a:prstGeom>
          <a:noFill/>
        </p:spPr>
        <p:txBody>
          <a:bodyPr wrap="square" rtlCol="0">
            <a:spAutoFit/>
          </a:bodyPr>
          <a:lstStyle>
            <a:defPPr>
              <a:defRPr lang="zh-CN"/>
            </a:defPPr>
          </a:lstStyle>
          <a:p>
            <a:pPr algn="l"/>
            <a:r>
              <a:rPr lang="zh-CN" altLang="en-US" sz="2800" dirty="0">
                <a:solidFill>
                  <a:schemeClr val="tx1"/>
                </a:solidFill>
                <a:effectLst>
                  <a:outerShdw blurRad="38100" dist="38100" dir="2700000" algn="tl">
                    <a:srgbClr val="000000">
                      <a:alpha val="43137"/>
                    </a:srgbClr>
                  </a:outerShdw>
                </a:effectLst>
                <a:latin typeface="+mn-ea"/>
              </a:rPr>
              <a:t>三、事务</a:t>
            </a: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19</a:t>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en-US" altLang="zh-CN" dirty="0">
                <a:solidFill>
                  <a:schemeClr val="tx1">
                    <a:lumMod val="75000"/>
                    <a:lumOff val="25000"/>
                  </a:schemeClr>
                </a:solidFill>
                <a:sym typeface="+mn-ea"/>
              </a:rPr>
              <a:t>2</a:t>
            </a:r>
            <a:r>
              <a:rPr lang="zh-CN" altLang="en-US" dirty="0">
                <a:solidFill>
                  <a:schemeClr val="tx1">
                    <a:lumMod val="75000"/>
                    <a:lumOff val="25000"/>
                  </a:schemeClr>
                </a:solidFill>
                <a:sym typeface="+mn-ea"/>
              </a:rPr>
              <a:t>、事务原理</a:t>
            </a:r>
          </a:p>
        </p:txBody>
      </p:sp>
      <p:sp>
        <p:nvSpPr>
          <p:cNvPr id="7" name="TextBox 44"/>
          <p:cNvSpPr txBox="1"/>
          <p:nvPr/>
        </p:nvSpPr>
        <p:spPr>
          <a:xfrm>
            <a:off x="489996" y="960430"/>
            <a:ext cx="11461750" cy="829945"/>
          </a:xfrm>
          <a:prstGeom prst="rect">
            <a:avLst/>
          </a:prstGeom>
          <a:noFill/>
        </p:spPr>
        <p:txBody>
          <a:bodyPr wrap="square" rtlCol="0">
            <a:spAutoFit/>
          </a:bodyPr>
          <a:lstStyle/>
          <a:p>
            <a:pPr indent="0">
              <a:lnSpc>
                <a:spcPct val="150000"/>
              </a:lnSpc>
              <a:buFont typeface="Wingdings" panose="05000000000000000000" pitchFamily="2" charset="2"/>
              <a:buNone/>
            </a:pPr>
            <a:r>
              <a:rPr lang="zh-CN" altLang="en-US" sz="1600" kern="100" dirty="0" smtClean="0">
                <a:latin typeface="+mn-ea"/>
                <a:cs typeface="+mn-ea"/>
              </a:rPr>
              <a:t>分析@EnableTransactionManagement</a:t>
            </a:r>
          </a:p>
          <a:p>
            <a:pPr indent="0">
              <a:lnSpc>
                <a:spcPct val="150000"/>
              </a:lnSpc>
              <a:buFont typeface="Wingdings" panose="05000000000000000000" pitchFamily="2" charset="2"/>
              <a:buNone/>
            </a:pPr>
            <a:r>
              <a:rPr lang="zh-CN" altLang="en-US" sz="1600" kern="100" dirty="0" smtClean="0">
                <a:latin typeface="+mn-ea"/>
                <a:cs typeface="+mn-ea"/>
              </a:rPr>
              <a:t>		</a:t>
            </a: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20</a:t>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en-US" altLang="zh-CN" dirty="0">
                <a:solidFill>
                  <a:schemeClr val="tx1">
                    <a:lumMod val="75000"/>
                    <a:lumOff val="25000"/>
                  </a:schemeClr>
                </a:solidFill>
                <a:sym typeface="+mn-ea"/>
              </a:rPr>
              <a:t>1</a:t>
            </a:r>
            <a:r>
              <a:rPr lang="zh-CN" altLang="en-US" dirty="0">
                <a:solidFill>
                  <a:schemeClr val="tx1">
                    <a:lumMod val="75000"/>
                    <a:lumOff val="25000"/>
                  </a:schemeClr>
                </a:solidFill>
                <a:sym typeface="+mn-ea"/>
              </a:rPr>
              <a:t>、作业</a:t>
            </a:r>
            <a:endParaRPr lang="en-US" dirty="0">
              <a:solidFill>
                <a:schemeClr val="tx1">
                  <a:lumMod val="75000"/>
                  <a:lumOff val="25000"/>
                </a:schemeClr>
              </a:solidFill>
              <a:sym typeface="+mn-ea"/>
            </a:endParaRPr>
          </a:p>
        </p:txBody>
      </p:sp>
      <p:sp>
        <p:nvSpPr>
          <p:cNvPr id="7" name="TextBox 44"/>
          <p:cNvSpPr txBox="1"/>
          <p:nvPr/>
        </p:nvSpPr>
        <p:spPr>
          <a:xfrm>
            <a:off x="490220" y="967740"/>
            <a:ext cx="11461750" cy="3415030"/>
          </a:xfrm>
          <a:prstGeom prst="rect">
            <a:avLst/>
          </a:prstGeom>
          <a:noFill/>
        </p:spPr>
        <p:txBody>
          <a:bodyPr wrap="square" rtlCol="0">
            <a:spAutoFit/>
          </a:bodyPr>
          <a:lstStyle/>
          <a:p>
            <a:pPr indent="0">
              <a:lnSpc>
                <a:spcPct val="150000"/>
              </a:lnSpc>
              <a:buFont typeface="Wingdings" panose="05000000000000000000" pitchFamily="2" charset="2"/>
              <a:buNone/>
            </a:pPr>
            <a:r>
              <a:rPr lang="zh-CN" altLang="en-US" sz="1600" kern="100" dirty="0" smtClean="0">
                <a:latin typeface="+mn-ea"/>
                <a:cs typeface="+mn-ea"/>
              </a:rPr>
              <a:t>自定义一个日志注解@Log，将标注@Log的方法的请求参数和返回参数写入到文件中</a:t>
            </a: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en-US" altLang="zh-CN" sz="1600" kern="100" dirty="0" smtClean="0">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21</a:t>
            </a:fld>
            <a:endParaRPr lang="zh-CN" altLang="en-US" dirty="0"/>
          </a:p>
        </p:txBody>
      </p:sp>
      <p:sp>
        <p:nvSpPr>
          <p:cNvPr id="48" name="文本框 47"/>
          <p:cNvSpPr txBox="1"/>
          <p:nvPr/>
        </p:nvSpPr>
        <p:spPr>
          <a:xfrm>
            <a:off x="3808329" y="3167850"/>
            <a:ext cx="5545221" cy="521970"/>
          </a:xfrm>
          <a:prstGeom prst="rect">
            <a:avLst/>
          </a:prstGeom>
          <a:noFill/>
        </p:spPr>
        <p:txBody>
          <a:bodyPr wrap="square" rtlCol="0">
            <a:spAutoFit/>
          </a:bodyPr>
          <a:lstStyle>
            <a:defPPr>
              <a:defRPr lang="zh-CN"/>
            </a:defPPr>
          </a:lstStyle>
          <a:p>
            <a:pPr algn="l"/>
            <a:r>
              <a:rPr lang="zh-CN" sz="2800" dirty="0">
                <a:solidFill>
                  <a:schemeClr val="bg2">
                    <a:lumMod val="25000"/>
                  </a:schemeClr>
                </a:solidFill>
                <a:effectLst>
                  <a:outerShdw blurRad="38100" dist="38100" dir="2700000" algn="tl">
                    <a:srgbClr val="000000">
                      <a:alpha val="43137"/>
                    </a:srgbClr>
                  </a:outerShdw>
                </a:effectLst>
                <a:latin typeface="+mn-ea"/>
              </a:rPr>
              <a:t>谢   谢</a:t>
            </a:r>
            <a:r>
              <a:rPr lang="zh-CN" sz="2800" dirty="0">
                <a:solidFill>
                  <a:schemeClr val="bg2">
                    <a:lumMod val="25000"/>
                  </a:schemeClr>
                </a:solidFill>
                <a:effectLst>
                  <a:outerShdw blurRad="38100" dist="38100" dir="2700000" algn="tl">
                    <a:srgbClr val="000000">
                      <a:alpha val="43137"/>
                    </a:srgbClr>
                  </a:outerShdw>
                </a:effectLst>
                <a:latin typeface="+mn-ea"/>
                <a:sym typeface="+mn-ea"/>
              </a:rPr>
              <a:t>   </a:t>
            </a:r>
            <a:r>
              <a:rPr lang="zh-CN" sz="2800" dirty="0">
                <a:solidFill>
                  <a:schemeClr val="bg2">
                    <a:lumMod val="25000"/>
                  </a:schemeClr>
                </a:solidFill>
                <a:effectLst>
                  <a:outerShdw blurRad="38100" dist="38100" dir="2700000" algn="tl">
                    <a:srgbClr val="000000">
                      <a:alpha val="43137"/>
                    </a:srgbClr>
                  </a:outerShdw>
                </a:effectLst>
                <a:latin typeface="+mn-ea"/>
              </a:rPr>
              <a:t>大</a:t>
            </a:r>
            <a:r>
              <a:rPr lang="zh-CN" sz="2800" dirty="0">
                <a:solidFill>
                  <a:schemeClr val="bg2">
                    <a:lumMod val="25000"/>
                  </a:schemeClr>
                </a:solidFill>
                <a:effectLst>
                  <a:outerShdw blurRad="38100" dist="38100" dir="2700000" algn="tl">
                    <a:srgbClr val="000000">
                      <a:alpha val="43137"/>
                    </a:srgbClr>
                  </a:outerShdw>
                </a:effectLst>
                <a:latin typeface="+mn-ea"/>
                <a:sym typeface="+mn-ea"/>
              </a:rPr>
              <a:t>   </a:t>
            </a:r>
            <a:r>
              <a:rPr lang="zh-CN" sz="2800" dirty="0">
                <a:solidFill>
                  <a:schemeClr val="bg2">
                    <a:lumMod val="25000"/>
                  </a:schemeClr>
                </a:solidFill>
                <a:effectLst>
                  <a:outerShdw blurRad="38100" dist="38100" dir="2700000" algn="tl">
                    <a:srgbClr val="000000">
                      <a:alpha val="43137"/>
                    </a:srgbClr>
                  </a:outerShdw>
                </a:effectLst>
                <a:latin typeface="+mn-ea"/>
              </a:rPr>
              <a:t>家</a:t>
            </a:r>
            <a:r>
              <a:rPr lang="zh-CN" altLang="en-US" sz="2800" dirty="0">
                <a:sym typeface="+mn-ea"/>
              </a:rPr>
              <a:t>！</a:t>
            </a:r>
            <a:endParaRPr lang="zh-CN" sz="2800" dirty="0">
              <a:solidFill>
                <a:schemeClr val="bg2">
                  <a:lumMod val="25000"/>
                </a:schemeClr>
              </a:solidFill>
              <a:effectLst>
                <a:outerShdw blurRad="38100" dist="38100" dir="2700000" algn="tl">
                  <a:srgbClr val="000000">
                    <a:alpha val="43137"/>
                  </a:srgbClr>
                </a:outerShdw>
              </a:effectLst>
              <a:latin typeface="+mn-ea"/>
            </a:endParaRPr>
          </a:p>
        </p:txBody>
      </p:sp>
      <p:sp>
        <p:nvSpPr>
          <p:cNvPr id="3" name="TextBox 45"/>
          <p:cNvSpPr txBox="1"/>
          <p:nvPr/>
        </p:nvSpPr>
        <p:spPr>
          <a:xfrm>
            <a:off x="489996" y="437726"/>
            <a:ext cx="7426157" cy="368300"/>
          </a:xfrm>
          <a:prstGeom prst="rect">
            <a:avLst/>
          </a:prstGeom>
          <a:noFill/>
        </p:spPr>
        <p:txBody>
          <a:bodyPr wrap="square" rtlCol="0">
            <a:spAutoFit/>
          </a:bodyPr>
          <a:lstStyle/>
          <a:p>
            <a:r>
              <a:rPr lang="en-US" altLang="zh-CN" dirty="0">
                <a:solidFill>
                  <a:schemeClr val="tx1">
                    <a:lumMod val="75000"/>
                    <a:lumOff val="25000"/>
                  </a:schemeClr>
                </a:solidFill>
              </a:rPr>
              <a:t>.</a:t>
            </a: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2</a:t>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代理模式</a:t>
            </a:r>
          </a:p>
        </p:txBody>
      </p:sp>
      <p:sp>
        <p:nvSpPr>
          <p:cNvPr id="3" name="TextBox 44"/>
          <p:cNvSpPr txBox="1"/>
          <p:nvPr/>
        </p:nvSpPr>
        <p:spPr>
          <a:xfrm>
            <a:off x="490220" y="989330"/>
            <a:ext cx="11461750" cy="3415030"/>
          </a:xfrm>
          <a:prstGeom prst="rect">
            <a:avLst/>
          </a:prstGeom>
          <a:noFill/>
        </p:spPr>
        <p:txBody>
          <a:bodyPr wrap="square" rtlCol="0">
            <a:spAutoFit/>
          </a:bodyPr>
          <a:lstStyle/>
          <a:p>
            <a:pPr indent="0">
              <a:lnSpc>
                <a:spcPct val="150000"/>
              </a:lnSpc>
              <a:buFont typeface="Wingdings" panose="05000000000000000000" pitchFamily="2" charset="2"/>
              <a:buNone/>
            </a:pPr>
            <a:r>
              <a:rPr lang="zh-CN" altLang="en-US" sz="1600" kern="100" dirty="0" smtClean="0">
                <a:latin typeface="+mn-ea"/>
                <a:cs typeface="+mn-ea"/>
              </a:rPr>
              <a:t>代理模式分为静态代理和动态代理。</a:t>
            </a:r>
          </a:p>
          <a:p>
            <a:pPr indent="0">
              <a:lnSpc>
                <a:spcPct val="150000"/>
              </a:lnSpc>
              <a:buFont typeface="Wingdings" panose="05000000000000000000" pitchFamily="2" charset="2"/>
              <a:buNone/>
            </a:pPr>
            <a:r>
              <a:rPr lang="zh-CN" altLang="en-US" sz="1600" kern="100" dirty="0" smtClean="0">
                <a:latin typeface="+mn-ea"/>
                <a:cs typeface="+mn-ea"/>
              </a:rPr>
              <a:t>按角色可以分成代理对象和被代理对象，代理对象通常和持有被代理对象的引用，以便于被代理对象执行前后</a:t>
            </a:r>
          </a:p>
          <a:p>
            <a:pPr indent="0">
              <a:lnSpc>
                <a:spcPct val="150000"/>
              </a:lnSpc>
              <a:buFont typeface="Wingdings" panose="05000000000000000000" pitchFamily="2" charset="2"/>
              <a:buNone/>
            </a:pPr>
            <a:r>
              <a:rPr lang="zh-CN" altLang="en-US" sz="1600" kern="100" dirty="0" smtClean="0">
                <a:latin typeface="+mn-ea"/>
                <a:cs typeface="+mn-ea"/>
              </a:rPr>
              <a:t>进行特定的处理工作。</a:t>
            </a:r>
          </a:p>
          <a:p>
            <a:pPr indent="0">
              <a:lnSpc>
                <a:spcPct val="150000"/>
              </a:lnSpc>
              <a:buFont typeface="Wingdings" panose="05000000000000000000" pitchFamily="2" charset="2"/>
              <a:buNone/>
            </a:pPr>
            <a:r>
              <a:rPr lang="zh-CN" altLang="en-US" sz="1600" kern="100" dirty="0" smtClean="0">
                <a:latin typeface="+mn-ea"/>
                <a:cs typeface="+mn-ea"/>
              </a:rPr>
              <a:t>举个买票的例子</a:t>
            </a: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en-US" altLang="zh-CN" sz="1600" kern="100" dirty="0" smtClean="0">
              <a:latin typeface="+mn-ea"/>
              <a:cs typeface="+mn-ea"/>
            </a:endParaRPr>
          </a:p>
          <a:p>
            <a:pPr indent="0">
              <a:lnSpc>
                <a:spcPct val="150000"/>
              </a:lnSpc>
              <a:buFont typeface="Wingdings" panose="05000000000000000000" pitchFamily="2" charset="2"/>
              <a:buNone/>
            </a:pPr>
            <a:r>
              <a:rPr lang="en-US" altLang="zh-CN" sz="1600" kern="100" dirty="0" smtClean="0">
                <a:latin typeface="+mn-ea"/>
                <a:cs typeface="+mn-ea"/>
              </a:rPr>
              <a:t>     	</a:t>
            </a:r>
          </a:p>
          <a:p>
            <a:pPr indent="0">
              <a:lnSpc>
                <a:spcPct val="150000"/>
              </a:lnSpc>
              <a:buFont typeface="Wingdings" panose="05000000000000000000" pitchFamily="2" charset="2"/>
              <a:buNone/>
            </a:pPr>
            <a:endParaRPr lang="zh-CN" altLang="en-US" sz="1600" kern="100" dirty="0" smtClean="0">
              <a:latin typeface="+mn-ea"/>
              <a:cs typeface="+mn-ea"/>
            </a:endParaRPr>
          </a:p>
        </p:txBody>
      </p:sp>
      <p:pic>
        <p:nvPicPr>
          <p:cNvPr id="4" name="图片 3"/>
          <p:cNvPicPr>
            <a:picLocks noChangeAspect="1"/>
          </p:cNvPicPr>
          <p:nvPr/>
        </p:nvPicPr>
        <p:blipFill>
          <a:blip r:embed="rId3"/>
          <a:stretch>
            <a:fillRect/>
          </a:stretch>
        </p:blipFill>
        <p:spPr>
          <a:xfrm>
            <a:off x="2324100" y="2345690"/>
            <a:ext cx="6962775" cy="3448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3</a:t>
            </a:fld>
            <a:endParaRPr lang="zh-CN" altLang="en-US" dirty="0"/>
          </a:p>
        </p:txBody>
      </p:sp>
      <p:sp>
        <p:nvSpPr>
          <p:cNvPr id="46" name="TextBox 45"/>
          <p:cNvSpPr txBox="1"/>
          <p:nvPr/>
        </p:nvSpPr>
        <p:spPr>
          <a:xfrm>
            <a:off x="489996" y="437726"/>
            <a:ext cx="7426157" cy="368300"/>
          </a:xfrm>
          <a:prstGeom prst="rect">
            <a:avLst/>
          </a:prstGeom>
          <a:noFill/>
        </p:spPr>
        <p:txBody>
          <a:bodyPr wrap="square" rtlCol="0">
            <a:spAutoFit/>
          </a:bodyPr>
          <a:lstStyle/>
          <a:p>
            <a:r>
              <a:rPr lang="zh-CN" altLang="en-US" dirty="0">
                <a:solidFill>
                  <a:schemeClr val="tx1">
                    <a:lumMod val="75000"/>
                    <a:lumOff val="25000"/>
                  </a:schemeClr>
                </a:solidFill>
              </a:rPr>
              <a:t>代理模式</a:t>
            </a:r>
          </a:p>
        </p:txBody>
      </p:sp>
      <p:sp>
        <p:nvSpPr>
          <p:cNvPr id="3" name="TextBox 44"/>
          <p:cNvSpPr txBox="1"/>
          <p:nvPr/>
        </p:nvSpPr>
        <p:spPr>
          <a:xfrm>
            <a:off x="365125" y="974090"/>
            <a:ext cx="11461750" cy="3415030"/>
          </a:xfrm>
          <a:prstGeom prst="rect">
            <a:avLst/>
          </a:prstGeom>
          <a:noFill/>
        </p:spPr>
        <p:txBody>
          <a:bodyPr wrap="square" rtlCol="0">
            <a:spAutoFit/>
          </a:bodyPr>
          <a:lstStyle/>
          <a:p>
            <a:pPr indent="0">
              <a:lnSpc>
                <a:spcPct val="150000"/>
              </a:lnSpc>
              <a:buFont typeface="Wingdings" panose="05000000000000000000" pitchFamily="2" charset="2"/>
              <a:buNone/>
            </a:pPr>
            <a:r>
              <a:rPr lang="zh-CN" altLang="en-US" sz="1600" kern="100" dirty="0" smtClean="0">
                <a:latin typeface="+mn-ea"/>
                <a:cs typeface="+mn-ea"/>
              </a:rPr>
              <a:t>从上面简单的例子可以看出静态代理通常只代理一个类，针对这种不方便的动态代理就诞生了，我们通常说的动态代理有二种，</a:t>
            </a:r>
          </a:p>
          <a:p>
            <a:pPr indent="0">
              <a:lnSpc>
                <a:spcPct val="150000"/>
              </a:lnSpc>
              <a:buFont typeface="Wingdings" panose="05000000000000000000" pitchFamily="2" charset="2"/>
              <a:buNone/>
            </a:pPr>
            <a:r>
              <a:rPr lang="en-US" altLang="zh-CN" sz="1600" kern="100" dirty="0" smtClean="0">
                <a:latin typeface="+mn-ea"/>
                <a:cs typeface="+mn-ea"/>
              </a:rPr>
              <a:t>JDK</a:t>
            </a:r>
            <a:r>
              <a:rPr lang="zh-CN" altLang="en-US" sz="1600" kern="100" dirty="0" smtClean="0">
                <a:latin typeface="+mn-ea"/>
                <a:cs typeface="+mn-ea"/>
              </a:rPr>
              <a:t>动态代理和</a:t>
            </a:r>
            <a:r>
              <a:rPr lang="en-US" altLang="zh-CN" sz="1600" kern="100" dirty="0" smtClean="0">
                <a:latin typeface="+mn-ea"/>
                <a:cs typeface="+mn-ea"/>
              </a:rPr>
              <a:t>CGLIB</a:t>
            </a:r>
            <a:r>
              <a:rPr lang="zh-CN" altLang="en-US" sz="1600" kern="100" dirty="0" smtClean="0">
                <a:latin typeface="+mn-ea"/>
                <a:cs typeface="+mn-ea"/>
              </a:rPr>
              <a:t>动态代理。</a:t>
            </a:r>
          </a:p>
          <a:p>
            <a:pPr indent="0">
              <a:lnSpc>
                <a:spcPct val="150000"/>
              </a:lnSpc>
              <a:buFont typeface="Wingdings" panose="05000000000000000000" pitchFamily="2" charset="2"/>
              <a:buNone/>
            </a:pPr>
            <a:r>
              <a:rPr lang="zh-CN" altLang="en-US" sz="1600" kern="100" dirty="0" smtClean="0">
                <a:latin typeface="+mn-ea"/>
                <a:cs typeface="+mn-ea"/>
              </a:rPr>
              <a:t>二者的区别，</a:t>
            </a:r>
          </a:p>
          <a:p>
            <a:pPr indent="0">
              <a:lnSpc>
                <a:spcPct val="150000"/>
              </a:lnSpc>
              <a:buFont typeface="Wingdings" panose="05000000000000000000" pitchFamily="2" charset="2"/>
              <a:buNone/>
            </a:pPr>
            <a:r>
              <a:rPr lang="en-US" altLang="zh-CN" sz="1600" kern="100" dirty="0" smtClean="0">
                <a:latin typeface="+mn-ea"/>
                <a:cs typeface="+mn-ea"/>
              </a:rPr>
              <a:t>1</a:t>
            </a:r>
            <a:r>
              <a:rPr lang="zh-CN" altLang="en-US" sz="1600" kern="100" dirty="0" smtClean="0">
                <a:latin typeface="+mn-ea"/>
                <a:cs typeface="+mn-ea"/>
              </a:rPr>
              <a:t>、</a:t>
            </a:r>
            <a:r>
              <a:rPr lang="en-US" altLang="zh-CN" sz="1600" kern="100" dirty="0" smtClean="0">
                <a:latin typeface="+mn-ea"/>
                <a:cs typeface="+mn-ea"/>
              </a:rPr>
              <a:t>当</a:t>
            </a:r>
            <a:r>
              <a:rPr lang="zh-CN" altLang="en-US" sz="1600" kern="100" dirty="0" smtClean="0">
                <a:latin typeface="+mn-ea"/>
                <a:cs typeface="+mn-ea"/>
              </a:rPr>
              <a:t>类</a:t>
            </a:r>
            <a:r>
              <a:rPr lang="en-US" altLang="zh-CN" sz="1600" kern="100" dirty="0" smtClean="0">
                <a:latin typeface="+mn-ea"/>
                <a:cs typeface="+mn-ea"/>
              </a:rPr>
              <a:t>实现接口时，</a:t>
            </a:r>
            <a:r>
              <a:rPr lang="zh-CN" altLang="en-US" sz="1600" kern="100" dirty="0" smtClean="0">
                <a:latin typeface="+mn-ea"/>
                <a:cs typeface="+mn-ea"/>
              </a:rPr>
              <a:t>可以</a:t>
            </a:r>
            <a:r>
              <a:rPr lang="en-US" altLang="zh-CN" sz="1600" kern="100" dirty="0" smtClean="0">
                <a:latin typeface="+mn-ea"/>
                <a:cs typeface="+mn-ea"/>
              </a:rPr>
              <a:t>用JDK的动态代理,当Bean</a:t>
            </a:r>
            <a:r>
              <a:rPr lang="zh-CN" altLang="en-US" sz="1600" kern="100" dirty="0" smtClean="0">
                <a:latin typeface="+mn-ea"/>
                <a:cs typeface="+mn-ea"/>
              </a:rPr>
              <a:t>没有</a:t>
            </a:r>
            <a:r>
              <a:rPr lang="en-US" altLang="zh-CN" sz="1600" kern="100" dirty="0" smtClean="0">
                <a:latin typeface="+mn-ea"/>
                <a:cs typeface="+mn-ea"/>
              </a:rPr>
              <a:t>实现接口时，</a:t>
            </a:r>
            <a:r>
              <a:rPr lang="zh-CN" altLang="en-US" sz="1600" kern="100" dirty="0" smtClean="0">
                <a:latin typeface="+mn-ea"/>
                <a:cs typeface="+mn-ea"/>
              </a:rPr>
              <a:t>可以用</a:t>
            </a:r>
            <a:r>
              <a:rPr lang="en-US" altLang="zh-CN" sz="1600" kern="100" dirty="0" smtClean="0">
                <a:latin typeface="+mn-ea"/>
                <a:cs typeface="+mn-ea"/>
              </a:rPr>
              <a:t>CGLIB的动态代理</a:t>
            </a:r>
          </a:p>
          <a:p>
            <a:pPr indent="0">
              <a:lnSpc>
                <a:spcPct val="150000"/>
              </a:lnSpc>
              <a:buFont typeface="Wingdings" panose="05000000000000000000" pitchFamily="2" charset="2"/>
              <a:buNone/>
            </a:pPr>
            <a:r>
              <a:rPr lang="en-US" altLang="zh-CN" sz="1600" kern="100" dirty="0" smtClean="0">
                <a:latin typeface="+mn-ea"/>
                <a:cs typeface="+mn-ea"/>
              </a:rPr>
              <a:t>2</a:t>
            </a:r>
            <a:r>
              <a:rPr lang="zh-CN" altLang="en-US" sz="1600" kern="100" dirty="0" smtClean="0">
                <a:latin typeface="+mn-ea"/>
                <a:cs typeface="+mn-ea"/>
              </a:rPr>
              <a:t>、CGLib不能对声明为final的方法进行代理，因为CGLib原理是动态生成被代理类的子类。</a:t>
            </a:r>
          </a:p>
          <a:p>
            <a:pPr indent="0">
              <a:lnSpc>
                <a:spcPct val="150000"/>
              </a:lnSpc>
              <a:buFont typeface="Wingdings" panose="05000000000000000000" pitchFamily="2" charset="2"/>
              <a:buNone/>
            </a:pPr>
            <a:r>
              <a:rPr lang="en-US" altLang="zh-CN" sz="1600" kern="100" dirty="0" smtClean="0">
                <a:latin typeface="+mn-ea"/>
                <a:cs typeface="+mn-ea"/>
              </a:rPr>
              <a:t>3</a:t>
            </a:r>
            <a:r>
              <a:rPr lang="zh-CN" altLang="en-US" sz="1600" kern="100" dirty="0" smtClean="0">
                <a:latin typeface="+mn-ea"/>
                <a:cs typeface="+mn-ea"/>
              </a:rPr>
              <a:t>、CGLib底层采用ASM字节码生成框架，使用字节码技术生成代理类，比使用Java反射效率要高。</a:t>
            </a: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4</a:t>
            </a:fld>
            <a:endParaRPr lang="zh-CN" altLang="en-US" dirty="0"/>
          </a:p>
        </p:txBody>
      </p:sp>
      <p:cxnSp>
        <p:nvCxnSpPr>
          <p:cNvPr id="43" name="直接连接符 42"/>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758055" y="1308735"/>
            <a:ext cx="2274570" cy="521970"/>
          </a:xfrm>
          <a:prstGeom prst="rect">
            <a:avLst/>
          </a:prstGeom>
          <a:noFill/>
        </p:spPr>
        <p:txBody>
          <a:bodyPr wrap="square" rtlCol="0">
            <a:spAutoFit/>
          </a:bodyPr>
          <a:lstStyle/>
          <a:p>
            <a:pPr algn="dist"/>
            <a:r>
              <a:rPr lang="zh-CN" altLang="en-US" sz="2800" b="1" dirty="0">
                <a:solidFill>
                  <a:schemeClr val="tx1">
                    <a:lumMod val="85000"/>
                    <a:lumOff val="15000"/>
                  </a:schemeClr>
                </a:solidFill>
              </a:rPr>
              <a:t>课程大纲</a:t>
            </a:r>
          </a:p>
        </p:txBody>
      </p:sp>
      <p:sp>
        <p:nvSpPr>
          <p:cNvPr id="42" name="文本框 41"/>
          <p:cNvSpPr txBox="1"/>
          <p:nvPr/>
        </p:nvSpPr>
        <p:spPr>
          <a:xfrm>
            <a:off x="3808209" y="2480790"/>
            <a:ext cx="5545221" cy="521970"/>
          </a:xfrm>
          <a:prstGeom prst="rect">
            <a:avLst/>
          </a:prstGeom>
          <a:noFill/>
        </p:spPr>
        <p:txBody>
          <a:bodyPr wrap="square" rtlCol="0">
            <a:spAutoFit/>
          </a:bodyPr>
          <a:lstStyle>
            <a:defPPr>
              <a:defRPr lang="zh-CN"/>
            </a:defPPr>
          </a:lstStyle>
          <a:p>
            <a:pPr algn="l"/>
            <a:r>
              <a:rPr lang="zh-CN" altLang="en-US" sz="2800" dirty="0">
                <a:solidFill>
                  <a:schemeClr val="tx1"/>
                </a:solidFill>
                <a:effectLst>
                  <a:outerShdw blurRad="38100" dist="38100" dir="2700000" algn="tl">
                    <a:srgbClr val="000000">
                      <a:alpha val="43137"/>
                    </a:srgbClr>
                  </a:outerShdw>
                </a:effectLst>
                <a:latin typeface="+mn-ea"/>
              </a:rPr>
              <a:t>一、动态代理</a:t>
            </a:r>
          </a:p>
        </p:txBody>
      </p:sp>
      <p:sp>
        <p:nvSpPr>
          <p:cNvPr id="3" name="文本框 2"/>
          <p:cNvSpPr txBox="1"/>
          <p:nvPr/>
        </p:nvSpPr>
        <p:spPr>
          <a:xfrm>
            <a:off x="3808209" y="3281525"/>
            <a:ext cx="5545221" cy="521970"/>
          </a:xfrm>
          <a:prstGeom prst="rect">
            <a:avLst/>
          </a:prstGeom>
          <a:noFill/>
        </p:spPr>
        <p:txBody>
          <a:bodyPr wrap="square" rtlCol="0">
            <a:spAutoFit/>
          </a:bodyPr>
          <a:lstStyle>
            <a:defPPr>
              <a:defRPr lang="zh-CN"/>
            </a:defPPr>
          </a:lstStyle>
          <a:p>
            <a:pPr algn="l"/>
            <a:r>
              <a:rPr lang="zh-CN" altLang="en-US" sz="2800" dirty="0">
                <a:solidFill>
                  <a:srgbClr val="FF0000"/>
                </a:solidFill>
                <a:effectLst>
                  <a:outerShdw blurRad="38100" dist="38100" dir="2700000" algn="tl">
                    <a:srgbClr val="000000">
                      <a:alpha val="43137"/>
                    </a:srgbClr>
                  </a:outerShdw>
                </a:effectLst>
                <a:latin typeface="+mn-ea"/>
              </a:rPr>
              <a:t>二、ＡＯＰ及实现原理</a:t>
            </a:r>
          </a:p>
        </p:txBody>
      </p:sp>
      <p:sp>
        <p:nvSpPr>
          <p:cNvPr id="4" name="文本框 3"/>
          <p:cNvSpPr txBox="1"/>
          <p:nvPr/>
        </p:nvSpPr>
        <p:spPr>
          <a:xfrm>
            <a:off x="3808209" y="4162905"/>
            <a:ext cx="5545221" cy="521970"/>
          </a:xfrm>
          <a:prstGeom prst="rect">
            <a:avLst/>
          </a:prstGeom>
          <a:noFill/>
        </p:spPr>
        <p:txBody>
          <a:bodyPr wrap="square" rtlCol="0">
            <a:spAutoFit/>
          </a:bodyPr>
          <a:lstStyle>
            <a:defPPr>
              <a:defRPr lang="zh-CN"/>
            </a:defPPr>
          </a:lstStyle>
          <a:p>
            <a:pPr algn="l"/>
            <a:r>
              <a:rPr lang="zh-CN" altLang="en-US" sz="2800" dirty="0">
                <a:solidFill>
                  <a:schemeClr val="tx1"/>
                </a:solidFill>
                <a:effectLst>
                  <a:outerShdw blurRad="38100" dist="38100" dir="2700000" algn="tl">
                    <a:srgbClr val="000000">
                      <a:alpha val="43137"/>
                    </a:srgbClr>
                  </a:outerShdw>
                </a:effectLst>
                <a:latin typeface="+mn-ea"/>
              </a:rPr>
              <a:t>三、事务</a:t>
            </a: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5</a:t>
            </a:fld>
            <a:endParaRPr lang="zh-CN" altLang="en-US" dirty="0"/>
          </a:p>
        </p:txBody>
      </p:sp>
      <p:sp>
        <p:nvSpPr>
          <p:cNvPr id="46" name="TextBox 45"/>
          <p:cNvSpPr txBox="1"/>
          <p:nvPr/>
        </p:nvSpPr>
        <p:spPr>
          <a:xfrm>
            <a:off x="489996" y="466301"/>
            <a:ext cx="7426157" cy="368300"/>
          </a:xfrm>
          <a:prstGeom prst="rect">
            <a:avLst/>
          </a:prstGeom>
          <a:noFill/>
        </p:spPr>
        <p:txBody>
          <a:bodyPr wrap="square" rtlCol="0">
            <a:spAutoFit/>
          </a:bodyPr>
          <a:lstStyle/>
          <a:p>
            <a:r>
              <a:rPr lang="en-US" altLang="zh-CN" dirty="0">
                <a:solidFill>
                  <a:schemeClr val="tx1">
                    <a:lumMod val="75000"/>
                    <a:lumOff val="25000"/>
                  </a:schemeClr>
                </a:solidFill>
              </a:rPr>
              <a:t>1</a:t>
            </a:r>
            <a:r>
              <a:rPr lang="zh-CN" altLang="en-US" dirty="0">
                <a:solidFill>
                  <a:schemeClr val="tx1">
                    <a:lumMod val="75000"/>
                    <a:lumOff val="25000"/>
                  </a:schemeClr>
                </a:solidFill>
              </a:rPr>
              <a:t>、如何开启</a:t>
            </a:r>
            <a:r>
              <a:rPr lang="en-US" altLang="zh-CN" dirty="0">
                <a:solidFill>
                  <a:schemeClr val="tx1">
                    <a:lumMod val="75000"/>
                    <a:lumOff val="25000"/>
                  </a:schemeClr>
                </a:solidFill>
              </a:rPr>
              <a:t>AOP</a:t>
            </a:r>
          </a:p>
        </p:txBody>
      </p:sp>
      <p:sp>
        <p:nvSpPr>
          <p:cNvPr id="3" name="TextBox 44"/>
          <p:cNvSpPr txBox="1"/>
          <p:nvPr/>
        </p:nvSpPr>
        <p:spPr>
          <a:xfrm>
            <a:off x="490220" y="1038860"/>
            <a:ext cx="11461750" cy="5262245"/>
          </a:xfrm>
          <a:prstGeom prst="rect">
            <a:avLst/>
          </a:prstGeom>
          <a:noFill/>
        </p:spPr>
        <p:txBody>
          <a:bodyPr wrap="square" rtlCol="0">
            <a:spAutoFit/>
          </a:bodyPr>
          <a:lstStyle/>
          <a:p>
            <a:pPr indent="0">
              <a:lnSpc>
                <a:spcPct val="150000"/>
              </a:lnSpc>
              <a:buFont typeface="Wingdings" panose="05000000000000000000" pitchFamily="2" charset="2"/>
              <a:buNone/>
            </a:pPr>
            <a:r>
              <a:rPr lang="en-US" altLang="zh-CN" sz="1600" kern="100" dirty="0" smtClean="0">
                <a:latin typeface="+mn-ea"/>
                <a:cs typeface="+mn-ea"/>
              </a:rPr>
              <a:t>AOP </a:t>
            </a:r>
            <a:r>
              <a:rPr lang="zh-CN" altLang="en-US" sz="1600" kern="100" dirty="0" smtClean="0">
                <a:latin typeface="+mn-ea"/>
                <a:cs typeface="+mn-ea"/>
              </a:rPr>
              <a:t>面向切面编程指在程序运行期间动态的将某段代码切入到指定的位置进行运行的编程方式。</a:t>
            </a: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r>
              <a:rPr lang="zh-CN" altLang="en-US" sz="1600" kern="100" dirty="0" smtClean="0">
                <a:latin typeface="+mn-ea"/>
                <a:cs typeface="+mn-ea"/>
              </a:rPr>
              <a:t>开启</a:t>
            </a:r>
            <a:r>
              <a:rPr lang="en-US" altLang="zh-CN" sz="1600" kern="100" dirty="0" smtClean="0">
                <a:latin typeface="+mn-ea"/>
                <a:cs typeface="+mn-ea"/>
              </a:rPr>
              <a:t>AOP</a:t>
            </a:r>
            <a:r>
              <a:rPr lang="zh-CN" altLang="en-US" sz="1600" kern="100" dirty="0" smtClean="0">
                <a:latin typeface="+mn-ea"/>
                <a:cs typeface="+mn-ea"/>
              </a:rPr>
              <a:t>的步骤：</a:t>
            </a:r>
          </a:p>
          <a:p>
            <a:pPr indent="0">
              <a:lnSpc>
                <a:spcPct val="150000"/>
              </a:lnSpc>
              <a:buFont typeface="Wingdings" panose="05000000000000000000" pitchFamily="2" charset="2"/>
              <a:buNone/>
            </a:pPr>
            <a:r>
              <a:rPr lang="en-US" altLang="zh-CN" sz="1600" kern="100" dirty="0" smtClean="0">
                <a:latin typeface="+mn-ea"/>
                <a:cs typeface="+mn-ea"/>
              </a:rPr>
              <a:t>1</a:t>
            </a:r>
            <a:r>
              <a:rPr lang="zh-CN" altLang="en-US" sz="1600" kern="100" dirty="0" smtClean="0">
                <a:latin typeface="+mn-ea"/>
                <a:cs typeface="+mn-ea"/>
              </a:rPr>
              <a:t>、依赖</a:t>
            </a:r>
            <a:r>
              <a:rPr lang="en-US" altLang="zh-CN" sz="1600" kern="100" dirty="0" smtClean="0">
                <a:latin typeface="+mn-ea"/>
                <a:cs typeface="+mn-ea"/>
              </a:rPr>
              <a:t>pom</a:t>
            </a:r>
            <a:r>
              <a:rPr lang="zh-CN" altLang="en-US" sz="1600" kern="100" dirty="0" smtClean="0">
                <a:latin typeface="+mn-ea"/>
                <a:cs typeface="+mn-ea"/>
              </a:rPr>
              <a:t>包</a:t>
            </a:r>
          </a:p>
          <a:p>
            <a:pPr indent="0">
              <a:lnSpc>
                <a:spcPct val="150000"/>
              </a:lnSpc>
              <a:buFont typeface="Wingdings" panose="05000000000000000000" pitchFamily="2" charset="2"/>
              <a:buNone/>
            </a:pPr>
            <a:r>
              <a:rPr lang="zh-CN" altLang="en-US" sz="1600" kern="100" dirty="0" smtClean="0">
                <a:latin typeface="+mn-ea"/>
                <a:cs typeface="+mn-ea"/>
              </a:rPr>
              <a:t>		&lt;dependency&gt;</a:t>
            </a:r>
          </a:p>
          <a:p>
            <a:pPr indent="0">
              <a:lnSpc>
                <a:spcPct val="150000"/>
              </a:lnSpc>
              <a:buFont typeface="Wingdings" panose="05000000000000000000" pitchFamily="2" charset="2"/>
              <a:buNone/>
            </a:pPr>
            <a:r>
              <a:rPr lang="zh-CN" altLang="en-US" sz="1600" kern="100" dirty="0" smtClean="0">
                <a:latin typeface="+mn-ea"/>
                <a:cs typeface="+mn-ea"/>
              </a:rPr>
              <a:t>			&lt;groupId&gt;org.springframework&lt;/groupId&gt;</a:t>
            </a:r>
          </a:p>
          <a:p>
            <a:pPr indent="0">
              <a:lnSpc>
                <a:spcPct val="150000"/>
              </a:lnSpc>
              <a:buFont typeface="Wingdings" panose="05000000000000000000" pitchFamily="2" charset="2"/>
              <a:buNone/>
            </a:pPr>
            <a:r>
              <a:rPr lang="zh-CN" altLang="en-US" sz="1600" kern="100" dirty="0" smtClean="0">
                <a:latin typeface="+mn-ea"/>
                <a:cs typeface="+mn-ea"/>
              </a:rPr>
              <a:t>			&lt;artifactId&gt;spring-aspects&lt;/artifactId&gt;</a:t>
            </a:r>
          </a:p>
          <a:p>
            <a:pPr indent="0">
              <a:lnSpc>
                <a:spcPct val="150000"/>
              </a:lnSpc>
              <a:buFont typeface="Wingdings" panose="05000000000000000000" pitchFamily="2" charset="2"/>
              <a:buNone/>
            </a:pPr>
            <a:r>
              <a:rPr lang="zh-CN" altLang="en-US" sz="1600" kern="100" dirty="0" smtClean="0">
                <a:latin typeface="+mn-ea"/>
                <a:cs typeface="+mn-ea"/>
              </a:rPr>
              <a:t>			&lt;version&gt;5.0.8.RELEASE&lt;/version&gt;</a:t>
            </a:r>
          </a:p>
          <a:p>
            <a:pPr indent="0">
              <a:lnSpc>
                <a:spcPct val="150000"/>
              </a:lnSpc>
              <a:buFont typeface="Wingdings" panose="05000000000000000000" pitchFamily="2" charset="2"/>
              <a:buNone/>
            </a:pPr>
            <a:r>
              <a:rPr lang="zh-CN" altLang="en-US" sz="1600" kern="100" dirty="0" smtClean="0">
                <a:latin typeface="+mn-ea"/>
                <a:cs typeface="+mn-ea"/>
              </a:rPr>
              <a:t>		&lt;/dependency&gt;</a:t>
            </a:r>
          </a:p>
          <a:p>
            <a:pPr indent="0">
              <a:lnSpc>
                <a:spcPct val="150000"/>
              </a:lnSpc>
              <a:buFont typeface="Wingdings" panose="05000000000000000000" pitchFamily="2" charset="2"/>
              <a:buNone/>
            </a:pPr>
            <a:r>
              <a:rPr lang="en-US" altLang="zh-CN" sz="1600" kern="100" dirty="0" smtClean="0">
                <a:latin typeface="+mn-ea"/>
                <a:cs typeface="+mn-ea"/>
              </a:rPr>
              <a:t>2</a:t>
            </a:r>
            <a:r>
              <a:rPr lang="zh-CN" altLang="en-US" sz="1600" kern="100" dirty="0" smtClean="0">
                <a:latin typeface="+mn-ea"/>
                <a:cs typeface="+mn-ea"/>
              </a:rPr>
              <a:t>、使用</a:t>
            </a:r>
            <a:r>
              <a:rPr lang="zh-CN" altLang="en-US" sz="1600" kern="100" dirty="0" smtClean="0">
                <a:latin typeface="+mn-ea"/>
                <a:cs typeface="+mn-ea"/>
                <a:sym typeface="+mn-ea"/>
              </a:rPr>
              <a:t>@EnableAspectJAutoProxy</a:t>
            </a:r>
            <a:r>
              <a:rPr lang="zh-CN" altLang="en-US" sz="1600" kern="100" dirty="0" smtClean="0">
                <a:latin typeface="+mn-ea"/>
                <a:cs typeface="+mn-ea"/>
              </a:rPr>
              <a:t>开启切面功能 </a:t>
            </a:r>
          </a:p>
          <a:p>
            <a:pPr indent="0">
              <a:lnSpc>
                <a:spcPct val="150000"/>
              </a:lnSpc>
              <a:buFont typeface="Wingdings" panose="05000000000000000000" pitchFamily="2" charset="2"/>
              <a:buNone/>
            </a:pPr>
            <a:r>
              <a:rPr lang="en-US" altLang="zh-CN" sz="1600" kern="100" dirty="0" smtClean="0">
                <a:latin typeface="+mn-ea"/>
                <a:cs typeface="+mn-ea"/>
              </a:rPr>
              <a:t>3</a:t>
            </a:r>
            <a:r>
              <a:rPr lang="zh-CN" altLang="en-US" sz="1600" kern="100" dirty="0" smtClean="0">
                <a:latin typeface="+mn-ea"/>
                <a:cs typeface="+mn-ea"/>
              </a:rPr>
              <a:t>、使用@Aspect定义切面类</a:t>
            </a: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6</a:t>
            </a:fld>
            <a:endParaRPr lang="zh-CN" altLang="en-US" dirty="0"/>
          </a:p>
        </p:txBody>
      </p:sp>
      <p:sp>
        <p:nvSpPr>
          <p:cNvPr id="46" name="TextBox 45"/>
          <p:cNvSpPr txBox="1"/>
          <p:nvPr/>
        </p:nvSpPr>
        <p:spPr>
          <a:xfrm>
            <a:off x="489996" y="466301"/>
            <a:ext cx="7426157" cy="368300"/>
          </a:xfrm>
          <a:prstGeom prst="rect">
            <a:avLst/>
          </a:prstGeom>
          <a:noFill/>
        </p:spPr>
        <p:txBody>
          <a:bodyPr wrap="square" rtlCol="0">
            <a:spAutoFit/>
          </a:bodyPr>
          <a:lstStyle/>
          <a:p>
            <a:r>
              <a:rPr lang="en-US" altLang="zh-CN" dirty="0">
                <a:solidFill>
                  <a:schemeClr val="tx1">
                    <a:lumMod val="75000"/>
                    <a:lumOff val="25000"/>
                  </a:schemeClr>
                </a:solidFill>
              </a:rPr>
              <a:t>1</a:t>
            </a:r>
            <a:r>
              <a:rPr lang="zh-CN" altLang="en-US" dirty="0">
                <a:solidFill>
                  <a:schemeClr val="tx1">
                    <a:lumMod val="75000"/>
                    <a:lumOff val="25000"/>
                  </a:schemeClr>
                </a:solidFill>
              </a:rPr>
              <a:t>、如何开启</a:t>
            </a:r>
            <a:r>
              <a:rPr lang="en-US" altLang="zh-CN" dirty="0">
                <a:solidFill>
                  <a:schemeClr val="tx1">
                    <a:lumMod val="75000"/>
                    <a:lumOff val="25000"/>
                  </a:schemeClr>
                </a:solidFill>
              </a:rPr>
              <a:t>AOP</a:t>
            </a:r>
          </a:p>
        </p:txBody>
      </p:sp>
      <p:sp>
        <p:nvSpPr>
          <p:cNvPr id="3" name="TextBox 44"/>
          <p:cNvSpPr txBox="1"/>
          <p:nvPr/>
        </p:nvSpPr>
        <p:spPr>
          <a:xfrm>
            <a:off x="490220" y="1038860"/>
            <a:ext cx="11461750" cy="3784600"/>
          </a:xfrm>
          <a:prstGeom prst="rect">
            <a:avLst/>
          </a:prstGeom>
          <a:noFill/>
        </p:spPr>
        <p:txBody>
          <a:bodyPr wrap="square" rtlCol="0">
            <a:spAutoFit/>
          </a:bodyPr>
          <a:lstStyle/>
          <a:p>
            <a:pPr indent="0">
              <a:lnSpc>
                <a:spcPct val="150000"/>
              </a:lnSpc>
              <a:buFont typeface="Wingdings" panose="05000000000000000000" pitchFamily="2" charset="2"/>
              <a:buNone/>
            </a:pPr>
            <a:r>
              <a:rPr lang="en-US" altLang="zh-CN" sz="1600" kern="100" dirty="0" smtClean="0">
                <a:latin typeface="+mn-ea"/>
                <a:cs typeface="+mn-ea"/>
              </a:rPr>
              <a:t>4</a:t>
            </a:r>
            <a:r>
              <a:rPr lang="zh-CN" altLang="en-US" sz="1600" kern="100" dirty="0" smtClean="0">
                <a:latin typeface="+mn-ea"/>
                <a:cs typeface="+mn-ea"/>
              </a:rPr>
              <a:t>、使用@Pointcut定义切入点</a:t>
            </a:r>
          </a:p>
          <a:p>
            <a:pPr indent="0">
              <a:lnSpc>
                <a:spcPct val="150000"/>
              </a:lnSpc>
              <a:buFont typeface="Wingdings" panose="05000000000000000000" pitchFamily="2" charset="2"/>
              <a:buNone/>
            </a:pPr>
            <a:r>
              <a:rPr lang="en-US" altLang="zh-CN" sz="1600" kern="100" dirty="0" smtClean="0">
                <a:latin typeface="+mn-ea"/>
                <a:cs typeface="+mn-ea"/>
              </a:rPr>
              <a:t>5</a:t>
            </a:r>
            <a:r>
              <a:rPr lang="zh-CN" altLang="en-US" sz="1600" kern="100" dirty="0" smtClean="0">
                <a:latin typeface="+mn-ea"/>
                <a:cs typeface="+mn-ea"/>
              </a:rPr>
              <a:t>、定义通知方法</a:t>
            </a:r>
          </a:p>
          <a:p>
            <a:pPr indent="0">
              <a:lnSpc>
                <a:spcPct val="150000"/>
              </a:lnSpc>
              <a:buFont typeface="Wingdings" panose="05000000000000000000" pitchFamily="2" charset="2"/>
              <a:buNone/>
            </a:pPr>
            <a:r>
              <a:rPr lang="en-US" altLang="zh-CN" sz="1600" kern="100" dirty="0" smtClean="0">
                <a:latin typeface="+mn-ea"/>
                <a:cs typeface="+mn-ea"/>
              </a:rPr>
              <a:t>		</a:t>
            </a:r>
            <a:r>
              <a:rPr lang="zh-CN" altLang="en-US" sz="1600" kern="100" dirty="0" smtClean="0">
                <a:latin typeface="+mn-ea"/>
                <a:cs typeface="+mn-ea"/>
              </a:rPr>
              <a:t>前置通知：@Before</a:t>
            </a:r>
          </a:p>
          <a:p>
            <a:pPr indent="0">
              <a:lnSpc>
                <a:spcPct val="150000"/>
              </a:lnSpc>
              <a:buFont typeface="Wingdings" panose="05000000000000000000" pitchFamily="2" charset="2"/>
              <a:buNone/>
            </a:pPr>
            <a:r>
              <a:rPr lang="zh-CN" altLang="en-US" sz="1600" kern="100" dirty="0" smtClean="0">
                <a:latin typeface="+mn-ea"/>
                <a:cs typeface="+mn-ea"/>
              </a:rPr>
              <a:t>		后置通知: </a:t>
            </a:r>
            <a:r>
              <a:rPr lang="zh-CN" altLang="en-US" sz="1600" kern="100" dirty="0" smtClean="0">
                <a:latin typeface="+mn-ea"/>
                <a:cs typeface="+mn-ea"/>
              </a:rPr>
              <a:t>  @</a:t>
            </a:r>
            <a:r>
              <a:rPr lang="zh-CN" altLang="en-US" sz="1600" kern="100" dirty="0" smtClean="0">
                <a:latin typeface="+mn-ea"/>
                <a:cs typeface="+mn-ea"/>
              </a:rPr>
              <a:t>After</a:t>
            </a:r>
          </a:p>
          <a:p>
            <a:pPr indent="0">
              <a:lnSpc>
                <a:spcPct val="150000"/>
              </a:lnSpc>
              <a:buFont typeface="Wingdings" panose="05000000000000000000" pitchFamily="2" charset="2"/>
              <a:buNone/>
            </a:pPr>
            <a:r>
              <a:rPr lang="zh-CN" altLang="en-US" sz="1600" kern="100" dirty="0" smtClean="0">
                <a:latin typeface="+mn-ea"/>
                <a:cs typeface="+mn-ea"/>
              </a:rPr>
              <a:t>		返回通知: </a:t>
            </a:r>
            <a:r>
              <a:rPr lang="zh-CN" altLang="en-US" sz="1600" kern="100" dirty="0" smtClean="0">
                <a:latin typeface="+mn-ea"/>
                <a:cs typeface="+mn-ea"/>
              </a:rPr>
              <a:t>  @</a:t>
            </a:r>
            <a:r>
              <a:rPr lang="zh-CN" altLang="en-US" sz="1600" kern="100" dirty="0" smtClean="0">
                <a:latin typeface="+mn-ea"/>
                <a:cs typeface="+mn-ea"/>
              </a:rPr>
              <a:t>AfterReturning	</a:t>
            </a:r>
          </a:p>
          <a:p>
            <a:pPr indent="0">
              <a:lnSpc>
                <a:spcPct val="150000"/>
              </a:lnSpc>
              <a:buFont typeface="Wingdings" panose="05000000000000000000" pitchFamily="2" charset="2"/>
              <a:buNone/>
            </a:pPr>
            <a:r>
              <a:rPr lang="zh-CN" altLang="en-US" sz="1600" kern="100" dirty="0" smtClean="0">
                <a:latin typeface="+mn-ea"/>
                <a:cs typeface="+mn-ea"/>
              </a:rPr>
              <a:t>		异常通知</a:t>
            </a:r>
            <a:r>
              <a:rPr lang="zh-CN" altLang="en-US" sz="1600" kern="100" dirty="0" smtClean="0">
                <a:latin typeface="+mn-ea"/>
                <a:cs typeface="+mn-ea"/>
              </a:rPr>
              <a:t>： @</a:t>
            </a:r>
            <a:r>
              <a:rPr lang="zh-CN" altLang="en-US" sz="1600" kern="100" dirty="0" smtClean="0">
                <a:latin typeface="+mn-ea"/>
                <a:cs typeface="+mn-ea"/>
              </a:rPr>
              <a:t>AfterThrowing 目标方法出现异常以后通知</a:t>
            </a:r>
          </a:p>
          <a:p>
            <a:pPr indent="0">
              <a:lnSpc>
                <a:spcPct val="150000"/>
              </a:lnSpc>
              <a:buFont typeface="Wingdings" panose="05000000000000000000" pitchFamily="2" charset="2"/>
              <a:buNone/>
            </a:pPr>
            <a:r>
              <a:rPr lang="zh-CN" altLang="en-US" sz="1600" kern="100" dirty="0" smtClean="0">
                <a:latin typeface="+mn-ea"/>
                <a:cs typeface="+mn-ea"/>
              </a:rPr>
              <a:t>		环线通知</a:t>
            </a:r>
            <a:r>
              <a:rPr lang="zh-CN" altLang="en-US" sz="1600" kern="100" dirty="0" smtClean="0">
                <a:latin typeface="+mn-ea"/>
                <a:cs typeface="+mn-ea"/>
              </a:rPr>
              <a:t>： @</a:t>
            </a:r>
            <a:r>
              <a:rPr lang="zh-CN" altLang="en-US" sz="1600" kern="100" dirty="0" smtClean="0">
                <a:latin typeface="+mn-ea"/>
                <a:cs typeface="+mn-ea"/>
              </a:rPr>
              <a:t>Around 动态代理、手动推进方法运行</a:t>
            </a: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7</a:t>
            </a:fld>
            <a:endParaRPr lang="zh-CN" altLang="en-US" dirty="0"/>
          </a:p>
        </p:txBody>
      </p:sp>
      <p:sp>
        <p:nvSpPr>
          <p:cNvPr id="46" name="TextBox 45"/>
          <p:cNvSpPr txBox="1"/>
          <p:nvPr/>
        </p:nvSpPr>
        <p:spPr>
          <a:xfrm>
            <a:off x="489996" y="466301"/>
            <a:ext cx="7426157" cy="368300"/>
          </a:xfrm>
          <a:prstGeom prst="rect">
            <a:avLst/>
          </a:prstGeom>
          <a:noFill/>
        </p:spPr>
        <p:txBody>
          <a:bodyPr wrap="square" rtlCol="0">
            <a:spAutoFit/>
          </a:bodyPr>
          <a:lstStyle/>
          <a:p>
            <a:r>
              <a:rPr lang="en-US" altLang="zh-CN" dirty="0">
                <a:solidFill>
                  <a:schemeClr val="tx1">
                    <a:lumMod val="75000"/>
                    <a:lumOff val="25000"/>
                  </a:schemeClr>
                </a:solidFill>
              </a:rPr>
              <a:t>2</a:t>
            </a:r>
            <a:r>
              <a:rPr lang="zh-CN" altLang="en-US" dirty="0">
                <a:solidFill>
                  <a:schemeClr val="tx1">
                    <a:lumMod val="75000"/>
                    <a:lumOff val="25000"/>
                  </a:schemeClr>
                </a:solidFill>
              </a:rPr>
              <a:t>、</a:t>
            </a:r>
            <a:r>
              <a:rPr lang="en-US" altLang="zh-CN" dirty="0">
                <a:solidFill>
                  <a:schemeClr val="tx1">
                    <a:lumMod val="75000"/>
                    <a:lumOff val="25000"/>
                  </a:schemeClr>
                </a:solidFill>
              </a:rPr>
              <a:t>AOP</a:t>
            </a:r>
            <a:r>
              <a:rPr lang="zh-CN" altLang="en-US" dirty="0">
                <a:solidFill>
                  <a:schemeClr val="tx1">
                    <a:lumMod val="75000"/>
                    <a:lumOff val="25000"/>
                  </a:schemeClr>
                </a:solidFill>
              </a:rPr>
              <a:t>表达式</a:t>
            </a:r>
          </a:p>
        </p:txBody>
      </p:sp>
      <p:sp>
        <p:nvSpPr>
          <p:cNvPr id="3" name="TextBox 44"/>
          <p:cNvSpPr txBox="1"/>
          <p:nvPr/>
        </p:nvSpPr>
        <p:spPr>
          <a:xfrm>
            <a:off x="490220" y="1038860"/>
            <a:ext cx="11461750" cy="4523105"/>
          </a:xfrm>
          <a:prstGeom prst="rect">
            <a:avLst/>
          </a:prstGeom>
          <a:noFill/>
        </p:spPr>
        <p:txBody>
          <a:bodyPr wrap="square" rtlCol="0">
            <a:spAutoFit/>
          </a:bodyPr>
          <a:lstStyle/>
          <a:p>
            <a:pPr indent="0">
              <a:lnSpc>
                <a:spcPct val="150000"/>
              </a:lnSpc>
              <a:buFont typeface="Wingdings" panose="05000000000000000000" pitchFamily="2" charset="2"/>
              <a:buNone/>
            </a:pPr>
            <a:r>
              <a:rPr lang="zh-CN" altLang="en-US" sz="1600" kern="100" dirty="0" smtClean="0">
                <a:latin typeface="+mn-ea"/>
                <a:cs typeface="+mn-ea"/>
              </a:rPr>
              <a:t>参考：https://docs.spring.io/spring/docs/5.1.5.RELEASE/spring-framework-reference/core.html#spring-core</a:t>
            </a:r>
          </a:p>
          <a:p>
            <a:pPr indent="0">
              <a:lnSpc>
                <a:spcPct val="150000"/>
              </a:lnSpc>
              <a:buFont typeface="Wingdings" panose="05000000000000000000" pitchFamily="2" charset="2"/>
              <a:buNone/>
            </a:pPr>
            <a:r>
              <a:rPr lang="en-US" altLang="zh-CN" sz="1600" kern="100" dirty="0" smtClean="0">
                <a:latin typeface="+mn-ea"/>
                <a:cs typeface="+mn-ea"/>
              </a:rPr>
              <a:t>1</a:t>
            </a:r>
            <a:r>
              <a:rPr lang="zh-CN" altLang="en-US" sz="1600" kern="100" dirty="0" smtClean="0">
                <a:latin typeface="+mn-ea"/>
                <a:cs typeface="+mn-ea"/>
              </a:rPr>
              <a:t>、execution是使用的最多的一种Pointcut表达式，表示某个方法的执行</a:t>
            </a:r>
          </a:p>
          <a:p>
            <a:pPr indent="0">
              <a:lnSpc>
                <a:spcPct val="150000"/>
              </a:lnSpc>
              <a:buFont typeface="Wingdings" panose="05000000000000000000" pitchFamily="2" charset="2"/>
              <a:buNone/>
            </a:pPr>
            <a:r>
              <a:rPr lang="zh-CN" altLang="en-US" sz="1600" kern="100" dirty="0" smtClean="0">
                <a:latin typeface="+mn-ea"/>
                <a:cs typeface="+mn-ea"/>
              </a:rPr>
              <a:t>execution(modifiers-pattern? ret-type-pattern declaring-type-pattern?name-pattern(param-pattern)</a:t>
            </a:r>
          </a:p>
          <a:p>
            <a:pPr indent="0">
              <a:lnSpc>
                <a:spcPct val="150000"/>
              </a:lnSpc>
              <a:buFont typeface="Wingdings" panose="05000000000000000000" pitchFamily="2" charset="2"/>
              <a:buNone/>
            </a:pPr>
            <a:r>
              <a:rPr lang="zh-CN" altLang="en-US" sz="1600" kern="100" dirty="0" smtClean="0">
                <a:latin typeface="+mn-ea"/>
                <a:cs typeface="+mn-ea"/>
              </a:rPr>
              <a:t>            throws-pattern?)</a:t>
            </a:r>
          </a:p>
          <a:p>
            <a:pPr indent="0">
              <a:lnSpc>
                <a:spcPct val="150000"/>
              </a:lnSpc>
              <a:buFont typeface="Wingdings" panose="05000000000000000000" pitchFamily="2" charset="2"/>
              <a:buNone/>
            </a:pPr>
            <a:r>
              <a:rPr lang="zh-CN" altLang="en-US" sz="1600" kern="100" dirty="0" smtClean="0">
                <a:latin typeface="+mn-ea"/>
                <a:cs typeface="+mn-ea"/>
              </a:rPr>
              <a:t>分别表示修饰符匹配（modifier-pattern?）、返回值匹配（ret-type-pattern）、类路径匹配（declaring-type-pattern?）、方法名匹配（name-pattern）、参数匹配（(param-pattern)）、异常类型匹配（throws-pattern?），其中后面跟着“?”的是可选项</a:t>
            </a: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r>
              <a:rPr lang="en-US" altLang="zh-CN" sz="1600" kern="100" dirty="0" smtClean="0">
                <a:latin typeface="+mn-ea"/>
                <a:cs typeface="+mn-ea"/>
              </a:rPr>
              <a:t>2</a:t>
            </a:r>
            <a:r>
              <a:rPr lang="zh-CN" altLang="en-US" sz="1600" kern="100" dirty="0" smtClean="0">
                <a:latin typeface="+mn-ea"/>
                <a:cs typeface="+mn-ea"/>
              </a:rPr>
              <a:t>、@annotation用于匹配方法上拥有指定注解的情况</a:t>
            </a:r>
          </a:p>
          <a:p>
            <a:pPr indent="0">
              <a:lnSpc>
                <a:spcPct val="150000"/>
              </a:lnSpc>
              <a:buFont typeface="Wingdings" panose="05000000000000000000" pitchFamily="2" charset="2"/>
              <a:buNone/>
            </a:pPr>
            <a:r>
              <a:rPr lang="zh-CN" altLang="en-US" sz="1600" kern="100" dirty="0" smtClean="0">
                <a:latin typeface="+mn-ea"/>
                <a:cs typeface="+mn-ea"/>
              </a:rPr>
              <a:t>“@annotation(com.spring.support.MyAnnotation)”匹配所有的方法上拥有MyAnnotation注解的方法外部调用</a:t>
            </a: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t>8</a:t>
            </a:fld>
            <a:endParaRPr lang="zh-CN" altLang="en-US" dirty="0"/>
          </a:p>
        </p:txBody>
      </p:sp>
      <p:sp>
        <p:nvSpPr>
          <p:cNvPr id="46" name="TextBox 45"/>
          <p:cNvSpPr txBox="1"/>
          <p:nvPr/>
        </p:nvSpPr>
        <p:spPr>
          <a:xfrm>
            <a:off x="489996" y="466301"/>
            <a:ext cx="7426157" cy="368300"/>
          </a:xfrm>
          <a:prstGeom prst="rect">
            <a:avLst/>
          </a:prstGeom>
          <a:noFill/>
        </p:spPr>
        <p:txBody>
          <a:bodyPr wrap="square" rtlCol="0">
            <a:spAutoFit/>
          </a:bodyPr>
          <a:lstStyle/>
          <a:p>
            <a:r>
              <a:rPr lang="en-US" altLang="zh-CN" dirty="0">
                <a:solidFill>
                  <a:schemeClr val="tx1">
                    <a:lumMod val="75000"/>
                    <a:lumOff val="25000"/>
                  </a:schemeClr>
                </a:solidFill>
              </a:rPr>
              <a:t>2</a:t>
            </a:r>
            <a:r>
              <a:rPr lang="zh-CN" altLang="en-US" dirty="0">
                <a:solidFill>
                  <a:schemeClr val="tx1">
                    <a:lumMod val="75000"/>
                    <a:lumOff val="25000"/>
                  </a:schemeClr>
                </a:solidFill>
              </a:rPr>
              <a:t>、</a:t>
            </a:r>
            <a:r>
              <a:rPr lang="en-US" altLang="zh-CN" dirty="0">
                <a:solidFill>
                  <a:schemeClr val="tx1">
                    <a:lumMod val="75000"/>
                    <a:lumOff val="25000"/>
                  </a:schemeClr>
                </a:solidFill>
              </a:rPr>
              <a:t>AOP</a:t>
            </a:r>
            <a:r>
              <a:rPr lang="zh-CN" altLang="en-US" dirty="0">
                <a:solidFill>
                  <a:schemeClr val="tx1">
                    <a:lumMod val="75000"/>
                    <a:lumOff val="25000"/>
                  </a:schemeClr>
                </a:solidFill>
              </a:rPr>
              <a:t>表达式</a:t>
            </a:r>
          </a:p>
        </p:txBody>
      </p:sp>
      <p:sp>
        <p:nvSpPr>
          <p:cNvPr id="3" name="TextBox 44"/>
          <p:cNvSpPr txBox="1"/>
          <p:nvPr/>
        </p:nvSpPr>
        <p:spPr>
          <a:xfrm>
            <a:off x="490220" y="1038860"/>
            <a:ext cx="11461750" cy="4892675"/>
          </a:xfrm>
          <a:prstGeom prst="rect">
            <a:avLst/>
          </a:prstGeom>
          <a:noFill/>
        </p:spPr>
        <p:txBody>
          <a:bodyPr wrap="square" rtlCol="0">
            <a:spAutoFit/>
          </a:bodyPr>
          <a:lstStyle/>
          <a:p>
            <a:pPr indent="0">
              <a:lnSpc>
                <a:spcPct val="150000"/>
              </a:lnSpc>
              <a:buFont typeface="Wingdings" panose="05000000000000000000" pitchFamily="2" charset="2"/>
              <a:buNone/>
            </a:pPr>
            <a:r>
              <a:rPr lang="zh-CN" altLang="en-US" sz="1600" kern="100" dirty="0" smtClean="0">
                <a:latin typeface="+mn-ea"/>
                <a:cs typeface="+mn-ea"/>
                <a:sym typeface="+mn-ea"/>
              </a:rPr>
              <a:t>execution的</a:t>
            </a:r>
            <a:r>
              <a:rPr lang="zh-CN" altLang="en-US" sz="1600" kern="100" dirty="0" smtClean="0">
                <a:latin typeface="+mn-ea"/>
                <a:cs typeface="+mn-ea"/>
              </a:rPr>
              <a:t>例子：</a:t>
            </a:r>
          </a:p>
          <a:p>
            <a:pPr indent="0">
              <a:lnSpc>
                <a:spcPct val="150000"/>
              </a:lnSpc>
              <a:buFont typeface="Wingdings" panose="05000000000000000000" pitchFamily="2" charset="2"/>
              <a:buNone/>
            </a:pPr>
            <a:r>
              <a:rPr lang="zh-CN" altLang="en-US" sz="1600" kern="100" dirty="0" smtClean="0">
                <a:latin typeface="+mn-ea"/>
                <a:cs typeface="+mn-ea"/>
              </a:rPr>
              <a:t>任意公共方法的执行：</a:t>
            </a:r>
          </a:p>
          <a:p>
            <a:pPr indent="0">
              <a:lnSpc>
                <a:spcPct val="150000"/>
              </a:lnSpc>
              <a:buFont typeface="Wingdings" panose="05000000000000000000" pitchFamily="2" charset="2"/>
              <a:buNone/>
            </a:pPr>
            <a:r>
              <a:rPr lang="zh-CN" altLang="en-US" sz="1600" kern="100" dirty="0" smtClean="0">
                <a:latin typeface="+mn-ea"/>
                <a:cs typeface="+mn-ea"/>
              </a:rPr>
              <a:t>　　execution(public * *(..))</a:t>
            </a:r>
          </a:p>
          <a:p>
            <a:pPr indent="0">
              <a:lnSpc>
                <a:spcPct val="150000"/>
              </a:lnSpc>
              <a:buFont typeface="Wingdings" panose="05000000000000000000" pitchFamily="2" charset="2"/>
              <a:buNone/>
            </a:pPr>
            <a:r>
              <a:rPr lang="zh-CN" altLang="en-US" sz="1600" kern="100" dirty="0" smtClean="0">
                <a:latin typeface="+mn-ea"/>
                <a:cs typeface="+mn-ea"/>
              </a:rPr>
              <a:t>任何一个以“set” 开始的方法的执行</a:t>
            </a:r>
          </a:p>
          <a:p>
            <a:pPr indent="0">
              <a:lnSpc>
                <a:spcPct val="150000"/>
              </a:lnSpc>
              <a:buFont typeface="Wingdings" panose="05000000000000000000" pitchFamily="2" charset="2"/>
              <a:buNone/>
            </a:pPr>
            <a:r>
              <a:rPr lang="zh-CN" altLang="en-US" sz="1600" kern="100" dirty="0" smtClean="0">
                <a:latin typeface="+mn-ea"/>
                <a:cs typeface="+mn-ea"/>
              </a:rPr>
              <a:t>　　execution(* set*(..))</a:t>
            </a:r>
          </a:p>
          <a:p>
            <a:pPr indent="0">
              <a:lnSpc>
                <a:spcPct val="150000"/>
              </a:lnSpc>
              <a:buFont typeface="Wingdings" panose="05000000000000000000" pitchFamily="2" charset="2"/>
              <a:buNone/>
            </a:pPr>
            <a:r>
              <a:rPr lang="zh-CN" altLang="en-US" sz="1600" kern="100" dirty="0" smtClean="0">
                <a:latin typeface="+mn-ea"/>
                <a:cs typeface="+mn-ea"/>
              </a:rPr>
              <a:t>AccountService 接口的任意方法的执行</a:t>
            </a:r>
          </a:p>
          <a:p>
            <a:pPr indent="0">
              <a:lnSpc>
                <a:spcPct val="150000"/>
              </a:lnSpc>
              <a:buFont typeface="Wingdings" panose="05000000000000000000" pitchFamily="2" charset="2"/>
              <a:buNone/>
            </a:pPr>
            <a:r>
              <a:rPr lang="zh-CN" altLang="en-US" sz="1600" kern="100" dirty="0" smtClean="0">
                <a:latin typeface="+mn-ea"/>
                <a:cs typeface="+mn-ea"/>
              </a:rPr>
              <a:t>　　execution(* com.xyz.service.AccountService.*(..)))</a:t>
            </a:r>
          </a:p>
          <a:p>
            <a:pPr indent="0">
              <a:lnSpc>
                <a:spcPct val="150000"/>
              </a:lnSpc>
              <a:buFont typeface="Wingdings" panose="05000000000000000000" pitchFamily="2" charset="2"/>
              <a:buNone/>
            </a:pPr>
            <a:r>
              <a:rPr lang="zh-CN" altLang="en-US" sz="1600" kern="100" dirty="0" smtClean="0">
                <a:latin typeface="+mn-ea"/>
                <a:cs typeface="+mn-ea"/>
              </a:rPr>
              <a:t>定义在service 包里的任意方法的执行</a:t>
            </a:r>
          </a:p>
          <a:p>
            <a:pPr indent="0">
              <a:lnSpc>
                <a:spcPct val="150000"/>
              </a:lnSpc>
              <a:buFont typeface="Wingdings" panose="05000000000000000000" pitchFamily="2" charset="2"/>
              <a:buNone/>
            </a:pPr>
            <a:r>
              <a:rPr lang="zh-CN" altLang="en-US" sz="1600" kern="100" dirty="0" smtClean="0">
                <a:latin typeface="+mn-ea"/>
                <a:cs typeface="+mn-ea"/>
              </a:rPr>
              <a:t>　　execution(* com.xyz.service.*.*(..))</a:t>
            </a:r>
          </a:p>
          <a:p>
            <a:pPr indent="0">
              <a:lnSpc>
                <a:spcPct val="150000"/>
              </a:lnSpc>
              <a:buFont typeface="Wingdings" panose="05000000000000000000" pitchFamily="2" charset="2"/>
              <a:buNone/>
            </a:pPr>
            <a:r>
              <a:rPr lang="zh-CN" altLang="en-US" sz="1600" kern="100" dirty="0" smtClean="0">
                <a:latin typeface="+mn-ea"/>
                <a:cs typeface="+mn-ea"/>
              </a:rPr>
              <a:t>定义在service 包和所有子包里的任意类的任意方法的执行</a:t>
            </a:r>
          </a:p>
          <a:p>
            <a:pPr indent="0">
              <a:lnSpc>
                <a:spcPct val="150000"/>
              </a:lnSpc>
              <a:buFont typeface="Wingdings" panose="05000000000000000000" pitchFamily="2" charset="2"/>
              <a:buNone/>
            </a:pPr>
            <a:r>
              <a:rPr lang="zh-CN" altLang="en-US" sz="1600" kern="100" dirty="0" smtClean="0">
                <a:latin typeface="+mn-ea"/>
                <a:cs typeface="+mn-ea"/>
              </a:rPr>
              <a:t>　　execution(* com.xyz.service..*.*(..))</a:t>
            </a:r>
          </a:p>
          <a:p>
            <a:pPr indent="0">
              <a:lnSpc>
                <a:spcPct val="150000"/>
              </a:lnSpc>
              <a:buFont typeface="Wingdings" panose="05000000000000000000" pitchFamily="2" charset="2"/>
              <a:buNone/>
            </a:pPr>
            <a:endParaRPr lang="zh-CN" altLang="en-US" sz="1600" kern="100" dirty="0" smtClean="0">
              <a:latin typeface="+mn-ea"/>
              <a:cs typeface="+mn-ea"/>
            </a:endParaRPr>
          </a:p>
          <a:p>
            <a:pPr indent="0">
              <a:lnSpc>
                <a:spcPct val="150000"/>
              </a:lnSpc>
              <a:buFont typeface="Wingdings" panose="05000000000000000000" pitchFamily="2" charset="2"/>
              <a:buNone/>
            </a:pPr>
            <a:endParaRPr lang="zh-CN" altLang="en-US" sz="1600" kern="100" dirty="0" smtClean="0">
              <a:latin typeface="+mn-ea"/>
              <a:cs typeface="+mn-ea"/>
            </a:endParaRPr>
          </a:p>
        </p:txBody>
      </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4553"/>
</p:tagLst>
</file>

<file path=ppt/tags/tag3.xml><?xml version="1.0" encoding="utf-8"?>
<p:tagLst xmlns:a="http://schemas.openxmlformats.org/drawingml/2006/main" xmlns:r="http://schemas.openxmlformats.org/officeDocument/2006/relationships"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
</p:tagLst>
</file>

<file path=ppt/tags/tag4.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rgbClr val="000000"/>
      </a:dk1>
      <a:lt1>
        <a:srgbClr val="FFFFFF"/>
      </a:lt1>
      <a:dk2>
        <a:srgbClr val="000000"/>
      </a:dk2>
      <a:lt2>
        <a:srgbClr val="FFFFFF"/>
      </a:lt2>
      <a:accent1>
        <a:srgbClr val="000000"/>
      </a:accent1>
      <a:accent2>
        <a:srgbClr val="000000"/>
      </a:accent2>
      <a:accent3>
        <a:srgbClr val="000000"/>
      </a:accent3>
      <a:accent4>
        <a:srgbClr val="000000"/>
      </a:accent4>
      <a:accent5>
        <a:srgbClr val="000000"/>
      </a:accent5>
      <a:accent6>
        <a:srgbClr val="FFFFF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117</TotalTime>
  <Words>1119</Words>
  <Application>Microsoft Office PowerPoint</Application>
  <PresentationFormat>宽屏</PresentationFormat>
  <Paragraphs>254</Paragraphs>
  <Slides>22</Slides>
  <Notes>18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22</vt:i4>
      </vt:variant>
    </vt:vector>
  </HeadingPairs>
  <TitlesOfParts>
    <vt:vector size="31" baseType="lpstr">
      <vt:lpstr>黑体</vt:lpstr>
      <vt:lpstr>宋体</vt:lpstr>
      <vt:lpstr>微软雅黑</vt:lpstr>
      <vt:lpstr>Arial</vt:lpstr>
      <vt:lpstr>Calibri</vt:lpstr>
      <vt:lpstr>Copperplate Gothic Bold</vt:lpstr>
      <vt:lpstr>Wingdings</vt:lpstr>
      <vt:lpstr>1_Office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多吉</dc:creator>
  <cp:lastModifiedBy>DBC-PC</cp:lastModifiedBy>
  <cp:revision>2179</cp:revision>
  <dcterms:created xsi:type="dcterms:W3CDTF">2014-01-11T15:22:00Z</dcterms:created>
  <dcterms:modified xsi:type="dcterms:W3CDTF">2019-04-28T09:36:20Z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2052-11.1.0.8214</vt:lpwstr>
  </property>
</Properties>
</file>