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3"/>
  </p:sldMasterIdLst>
  <p:notesMasterIdLst>
    <p:notesMasterId r:id="rId7"/>
  </p:notesMasterIdLst>
  <p:sldIdLst>
    <p:sldId id="257" r:id="rId4"/>
    <p:sldId id="561" r:id="rId5"/>
    <p:sldId id="569" r:id="rId6"/>
    <p:sldId id="666" r:id="rId8"/>
    <p:sldId id="663" r:id="rId9"/>
    <p:sldId id="679" r:id="rId10"/>
    <p:sldId id="680" r:id="rId11"/>
    <p:sldId id="695" r:id="rId12"/>
    <p:sldId id="667" r:id="rId13"/>
    <p:sldId id="671" r:id="rId14"/>
    <p:sldId id="672" r:id="rId15"/>
    <p:sldId id="668" r:id="rId16"/>
    <p:sldId id="669" r:id="rId17"/>
    <p:sldId id="670" r:id="rId18"/>
    <p:sldId id="673" r:id="rId19"/>
    <p:sldId id="674" r:id="rId20"/>
    <p:sldId id="675" r:id="rId21"/>
    <p:sldId id="676" r:id="rId22"/>
    <p:sldId id="677" r:id="rId23"/>
    <p:sldId id="678" r:id="rId24"/>
    <p:sldId id="606" r:id="rId25"/>
    <p:sldId id="6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中信信息" initials="hy" lastIdx="0" clrIdx="0"/>
  <p:cmAuthor id="1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3"/>
    <a:srgbClr val="254061"/>
    <a:srgbClr val="E9EDF4"/>
    <a:srgbClr val="4F81BD"/>
    <a:srgbClr val="00CC00"/>
    <a:srgbClr val="28A9D6"/>
    <a:srgbClr val="6AC3E2"/>
    <a:srgbClr val="852AA1"/>
    <a:srgbClr val="7FCCE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2353" autoAdjust="0"/>
  </p:normalViewPr>
  <p:slideViewPr>
    <p:cSldViewPr snapToGrid="0" showGuides="1">
      <p:cViewPr varScale="1">
        <p:scale>
          <a:sx n="94" d="100"/>
          <a:sy n="94" d="100"/>
        </p:scale>
        <p:origin x="1032" y="78"/>
      </p:cViewPr>
      <p:guideLst>
        <p:guide orient="horz" pos="391"/>
        <p:guide pos="3840"/>
        <p:guide orient="horz" pos="1322"/>
        <p:guide orient="horz" pos="3793"/>
        <p:guide orient="horz" pos="3047"/>
        <p:guide pos="892"/>
        <p:guide pos="7650"/>
        <p:guide pos="7015"/>
        <p:guide pos="1255"/>
        <p:guide pos="6385"/>
        <p:guide orient="horz" pos="2741"/>
        <p:guide orient="horz" pos="32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466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第一部分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087821" y="3030051"/>
            <a:ext cx="10436771" cy="768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Spring Annotation 编程之组件注册</a:t>
            </a:r>
            <a:endParaRPr lang="en-US" altLang="zh-CN" sz="44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12192000" cy="34621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7120"/>
            <a:ext cx="12192000" cy="66733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494"/>
            <a:ext cx="12192000" cy="84682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0"/>
          <p:cNvSpPr txBox="1"/>
          <p:nvPr/>
        </p:nvSpPr>
        <p:spPr>
          <a:xfrm>
            <a:off x="4119640" y="5132091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赵爱清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60"/>
          <p:cNvSpPr txBox="1"/>
          <p:nvPr/>
        </p:nvSpPr>
        <p:spPr>
          <a:xfrm>
            <a:off x="4119640" y="5714386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组件注册之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65200"/>
            <a:ext cx="114617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先来看一下</a:t>
            </a:r>
            <a:r>
              <a:rPr lang="en-US" altLang="zh-CN" sz="1600" kern="100" dirty="0" smtClean="0">
                <a:latin typeface="+mn-ea"/>
                <a:cs typeface="+mn-ea"/>
              </a:rPr>
              <a:t>Spring</a:t>
            </a:r>
            <a:r>
              <a:rPr lang="zh-CN" altLang="en-US" sz="1600" kern="100" dirty="0" smtClean="0">
                <a:latin typeface="+mn-ea"/>
                <a:cs typeface="+mn-ea"/>
              </a:rPr>
              <a:t>中</a:t>
            </a:r>
            <a:r>
              <a:rPr lang="en-US" altLang="zh-CN" sz="1600" kern="100" dirty="0" smtClean="0">
                <a:latin typeface="+mn-ea"/>
                <a:cs typeface="+mn-ea"/>
              </a:rPr>
              <a:t>@Import</a:t>
            </a:r>
            <a:r>
              <a:rPr lang="zh-CN" altLang="en-US" sz="1600" kern="100" dirty="0" smtClean="0">
                <a:latin typeface="+mn-ea"/>
                <a:cs typeface="+mn-ea"/>
              </a:rPr>
              <a:t>的源码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通过源码注解可以看出</a:t>
            </a:r>
            <a:r>
              <a:rPr lang="en-US" altLang="zh-CN" sz="1600" kern="100" dirty="0" smtClean="0">
                <a:latin typeface="+mn-ea"/>
                <a:cs typeface="+mn-ea"/>
              </a:rPr>
              <a:t>@Import</a:t>
            </a:r>
            <a:r>
              <a:rPr lang="zh-CN" altLang="en-US" sz="1600" kern="100" dirty="0" smtClean="0">
                <a:latin typeface="+mn-ea"/>
                <a:cs typeface="+mn-ea"/>
              </a:rPr>
              <a:t>是把组件注册到容器中的，提供了三种注册的方法</a:t>
            </a:r>
            <a:r>
              <a:rPr lang="en-US" altLang="zh-CN" sz="1600" kern="100" dirty="0" smtClean="0">
                <a:latin typeface="+mn-ea"/>
                <a:cs typeface="+mn-ea"/>
              </a:rPr>
              <a:t>Configuration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ImportSelector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ImportBeanDefinitionRegistrator</a:t>
            </a:r>
            <a:r>
              <a:rPr lang="zh-CN" altLang="en-US" sz="1600" kern="100" dirty="0" smtClean="0">
                <a:latin typeface="+mn-ea"/>
                <a:cs typeface="+mn-ea"/>
              </a:rPr>
              <a:t>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518920"/>
            <a:ext cx="9333230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组件注册之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@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Import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现在看一下</a:t>
            </a:r>
            <a:r>
              <a:rPr lang="en-US" altLang="zh-CN" sz="1600" kern="100" dirty="0" smtClean="0">
                <a:latin typeface="+mn-ea"/>
                <a:cs typeface="+mn-ea"/>
              </a:rPr>
              <a:t>Spring MVC</a:t>
            </a:r>
            <a:r>
              <a:rPr lang="zh-CN" altLang="en-US" sz="1600" kern="100" dirty="0" smtClean="0">
                <a:latin typeface="+mn-ea"/>
                <a:cs typeface="+mn-ea"/>
              </a:rPr>
              <a:t>中大量使用到</a:t>
            </a:r>
            <a:r>
              <a:rPr lang="en-US" altLang="zh-CN" sz="1600" kern="100" dirty="0" smtClean="0">
                <a:latin typeface="+mn-ea"/>
                <a:cs typeface="+mn-ea"/>
              </a:rPr>
              <a:t>@Import</a:t>
            </a:r>
            <a:r>
              <a:rPr lang="zh-CN" altLang="en-US" sz="1600" kern="100" dirty="0" smtClean="0">
                <a:latin typeface="+mn-ea"/>
                <a:cs typeface="+mn-ea"/>
              </a:rPr>
              <a:t>的地方，通过源码看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先看一下</a:t>
            </a:r>
            <a:r>
              <a:rPr lang="en-US" altLang="zh-CN" sz="1600" kern="100" dirty="0" smtClean="0">
                <a:latin typeface="+mn-ea"/>
                <a:cs typeface="+mn-ea"/>
              </a:rPr>
              <a:t>SpringMVC </a:t>
            </a:r>
            <a:r>
              <a:rPr lang="zh-CN" altLang="en-US" sz="1600" kern="100" dirty="0" smtClean="0">
                <a:latin typeface="+mn-ea"/>
                <a:cs typeface="+mn-ea"/>
              </a:rPr>
              <a:t>的</a:t>
            </a:r>
            <a:r>
              <a:rPr lang="en-US" altLang="zh-CN" sz="1600" kern="100" dirty="0" smtClean="0">
                <a:latin typeface="+mn-ea"/>
                <a:cs typeface="+mn-ea"/>
              </a:rPr>
              <a:t>EnableWebMvc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Mybatis </a:t>
            </a:r>
            <a:r>
              <a:rPr lang="zh-CN" altLang="en-US" sz="1600" kern="100" dirty="0" smtClean="0">
                <a:latin typeface="+mn-ea"/>
                <a:cs typeface="+mn-ea"/>
              </a:rPr>
              <a:t>的 </a:t>
            </a:r>
            <a:r>
              <a:rPr lang="en-US" altLang="zh-CN" sz="1600" kern="100" dirty="0" smtClean="0">
                <a:latin typeface="+mn-ea"/>
                <a:cs typeface="+mn-ea"/>
              </a:rPr>
              <a:t>@MapperScan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总结得出，</a:t>
            </a:r>
            <a:r>
              <a:rPr lang="en-US" altLang="zh-CN" sz="1600" kern="100" dirty="0" smtClean="0">
                <a:latin typeface="+mn-ea"/>
                <a:cs typeface="+mn-ea"/>
              </a:rPr>
              <a:t>Spring</a:t>
            </a:r>
            <a:r>
              <a:rPr lang="zh-CN" altLang="en-US" sz="1600" kern="100" dirty="0" smtClean="0">
                <a:latin typeface="+mn-ea"/>
                <a:cs typeface="+mn-ea"/>
              </a:rPr>
              <a:t>通过大量的</a:t>
            </a:r>
            <a:r>
              <a:rPr lang="en-US" altLang="zh-CN" sz="1600" kern="100" dirty="0" smtClean="0">
                <a:latin typeface="+mn-ea"/>
                <a:cs typeface="+mn-ea"/>
              </a:rPr>
              <a:t>@EnableXXXX </a:t>
            </a:r>
            <a:r>
              <a:rPr lang="zh-CN" altLang="en-US" sz="1600" kern="100" dirty="0" smtClean="0">
                <a:latin typeface="+mn-ea"/>
                <a:cs typeface="+mn-ea"/>
              </a:rPr>
              <a:t>注解中大量调用</a:t>
            </a:r>
            <a:r>
              <a:rPr lang="en-US" altLang="zh-CN" sz="1600" kern="100" dirty="0" smtClean="0">
                <a:latin typeface="+mn-ea"/>
                <a:cs typeface="+mn-ea"/>
              </a:rPr>
              <a:t>Import</a:t>
            </a:r>
            <a:r>
              <a:rPr lang="zh-CN" altLang="en-US" sz="1600" kern="100" dirty="0" smtClean="0">
                <a:latin typeface="+mn-ea"/>
                <a:cs typeface="+mn-ea"/>
              </a:rPr>
              <a:t>的注解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785620"/>
            <a:ext cx="5380990" cy="1304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3552825"/>
            <a:ext cx="456184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组件注册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------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的Configuration注册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1011555"/>
            <a:ext cx="11461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39165"/>
            <a:ext cx="11461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参考代码：com.cesgroup.zw.t02.register.annotation.import0</a:t>
            </a: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.Main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组件注册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ImportSelector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参考代码：com.cesgroup.zw.t02.register.annotation.import02.Main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组件注册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ImportBeanDefinitionRegistrar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参考代码：com.cesgroup.zw.t02.register.annotation.import03.Main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组件注册之有条件注册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Springboot </a:t>
            </a:r>
            <a:r>
              <a:rPr lang="zh-CN" altLang="en-US" sz="1600" kern="100" dirty="0" smtClean="0">
                <a:latin typeface="+mn-ea"/>
                <a:cs typeface="+mn-ea"/>
              </a:rPr>
              <a:t>中的有一个有特色的功能是这么写的。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“Automatically configure Spring and 3rd party libraries whenever possible”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只要条件可能时自动配置Spring和第三方库。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再来看看源代码，</a:t>
            </a:r>
            <a:r>
              <a:rPr lang="en-US" altLang="zh-CN" sz="1600" kern="100" dirty="0" smtClean="0">
                <a:latin typeface="+mn-ea"/>
                <a:cs typeface="+mn-ea"/>
              </a:rPr>
              <a:t>@ConditionalOnMissingBean-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当不存在某个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时加载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从中可以看出使用了</a:t>
            </a:r>
            <a:r>
              <a:rPr lang="en-US" altLang="zh-CN" sz="1600" kern="100" dirty="0" smtClean="0">
                <a:latin typeface="+mn-ea"/>
                <a:cs typeface="+mn-ea"/>
              </a:rPr>
              <a:t>@Conditional </a:t>
            </a:r>
            <a:r>
              <a:rPr lang="zh-CN" altLang="en-US" sz="1600" kern="100" dirty="0" smtClean="0">
                <a:latin typeface="+mn-ea"/>
                <a:cs typeface="+mn-ea"/>
              </a:rPr>
              <a:t>这个类，看一下这个类的版本 </a:t>
            </a:r>
            <a:r>
              <a:rPr lang="en-US" altLang="zh-CN" sz="1600" kern="100" dirty="0" smtClean="0">
                <a:latin typeface="+mn-ea"/>
                <a:cs typeface="+mn-ea"/>
              </a:rPr>
              <a:t>4.0</a:t>
            </a:r>
            <a:r>
              <a:rPr lang="zh-CN" altLang="en-US" sz="1600" kern="100" dirty="0" smtClean="0">
                <a:latin typeface="+mn-ea"/>
                <a:cs typeface="+mn-ea"/>
              </a:rPr>
              <a:t>就有了。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2469515"/>
            <a:ext cx="6362065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4008120"/>
            <a:ext cx="7685405" cy="274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组件注册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-----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@Conditional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参考代码：com.cesgroup.zw.t02.register.annotation.conditional.Main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扫描类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三、组件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注册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8844" y="483664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四、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回顾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现在在看一下</a:t>
            </a:r>
            <a:r>
              <a:rPr lang="en-US" altLang="zh-CN" sz="1600" kern="100" dirty="0" smtClean="0">
                <a:latin typeface="+mn-ea"/>
                <a:cs typeface="+mn-ea"/>
              </a:rPr>
              <a:t>@SpringBootApplication</a:t>
            </a:r>
            <a:r>
              <a:rPr lang="zh-CN" altLang="en-US" sz="1600" kern="100" dirty="0" smtClean="0">
                <a:latin typeface="+mn-ea"/>
                <a:cs typeface="+mn-ea"/>
              </a:rPr>
              <a:t>的源代码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381125"/>
            <a:ext cx="9399905" cy="4095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939165"/>
            <a:ext cx="6133465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867025"/>
            <a:ext cx="8761730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扫描类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三、组件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注册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8844" y="483664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四、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回顾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回顾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055370"/>
            <a:ext cx="6609715" cy="1562100"/>
          </a:xfrm>
          <a:prstGeom prst="rect">
            <a:avLst/>
          </a:prstGeom>
        </p:spPr>
      </p:pic>
      <p:sp>
        <p:nvSpPr>
          <p:cNvPr id="4" name="TextBox 44"/>
          <p:cNvSpPr txBox="1"/>
          <p:nvPr/>
        </p:nvSpPr>
        <p:spPr>
          <a:xfrm>
            <a:off x="490220" y="3014345"/>
            <a:ext cx="11461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、@Configuration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、</a:t>
            </a:r>
            <a:r>
              <a:rPr lang="zh-CN" altLang="en-US" sz="1600" kern="100" dirty="0" smtClean="0">
                <a:latin typeface="+mn-ea"/>
                <a:cs typeface="+mn-ea"/>
              </a:rPr>
              <a:t>@Import 注册组件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3</a:t>
            </a:r>
            <a:r>
              <a:rPr lang="zh-CN" altLang="en-US" sz="1600" kern="100" dirty="0" smtClean="0">
                <a:latin typeface="+mn-ea"/>
                <a:cs typeface="+mn-ea"/>
              </a:rPr>
              <a:t>、@ComponentScan 自定义扫描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4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@Conditaional </a:t>
            </a:r>
            <a:r>
              <a:rPr lang="zh-CN" altLang="en-US" sz="1600" kern="100" dirty="0" smtClean="0">
                <a:latin typeface="+mn-ea"/>
                <a:cs typeface="+mn-ea"/>
              </a:rPr>
              <a:t>有条件注册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5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@EnableXXXX </a:t>
            </a:r>
            <a:r>
              <a:rPr lang="zh-CN" altLang="en-US" sz="1600" kern="100" dirty="0" smtClean="0">
                <a:latin typeface="+mn-ea"/>
                <a:cs typeface="+mn-ea"/>
              </a:rPr>
              <a:t>和 </a:t>
            </a:r>
            <a:r>
              <a:rPr lang="en-US" altLang="zh-CN" sz="1600" kern="100" dirty="0" smtClean="0">
                <a:latin typeface="+mn-ea"/>
                <a:cs typeface="+mn-ea"/>
              </a:rPr>
              <a:t>@ConditionalXXX </a:t>
            </a:r>
            <a:r>
              <a:rPr lang="zh-CN" altLang="en-US" sz="1600" kern="100" dirty="0" smtClean="0">
                <a:latin typeface="+mn-ea"/>
                <a:cs typeface="+mn-ea"/>
              </a:rPr>
              <a:t>模式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6</a:t>
            </a:r>
            <a:r>
              <a:rPr lang="zh-CN" altLang="en-US" sz="1600" kern="100" dirty="0" smtClean="0">
                <a:latin typeface="+mn-ea"/>
                <a:cs typeface="+mn-ea"/>
              </a:rPr>
              <a:t>、@AliasFor  通过</a:t>
            </a:r>
            <a:r>
              <a:rPr lang="en-US" altLang="zh-CN" sz="1600" kern="100" dirty="0" smtClean="0">
                <a:latin typeface="+mn-ea"/>
                <a:cs typeface="+mn-ea"/>
              </a:rPr>
              <a:t>aliasFor</a:t>
            </a:r>
            <a:r>
              <a:rPr lang="zh-CN" altLang="en-US" sz="1600" kern="100" dirty="0" smtClean="0">
                <a:latin typeface="+mn-ea"/>
                <a:cs typeface="+mn-ea"/>
              </a:rPr>
              <a:t>扩展注解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作业场景描述：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业务系统一般数据库配置通过</a:t>
            </a:r>
            <a:r>
              <a:rPr lang="en-US" altLang="zh-CN" sz="1600" kern="100" dirty="0" smtClean="0">
                <a:latin typeface="+mn-ea"/>
                <a:cs typeface="+mn-ea"/>
              </a:rPr>
              <a:t>XML</a:t>
            </a:r>
            <a:r>
              <a:rPr lang="zh-CN" altLang="en-US" sz="1600" kern="100" dirty="0" smtClean="0">
                <a:latin typeface="+mn-ea"/>
                <a:cs typeface="+mn-ea"/>
              </a:rPr>
              <a:t>配置或</a:t>
            </a:r>
            <a:r>
              <a:rPr lang="en-US" altLang="zh-CN" sz="1600" kern="100" dirty="0" smtClean="0">
                <a:latin typeface="+mn-ea"/>
                <a:cs typeface="+mn-ea"/>
              </a:rPr>
              <a:t>java</a:t>
            </a:r>
            <a:r>
              <a:rPr lang="zh-CN" altLang="en-US" sz="1600" kern="100" dirty="0" smtClean="0">
                <a:latin typeface="+mn-ea"/>
                <a:cs typeface="+mn-ea"/>
              </a:rPr>
              <a:t>编码来配置，在</a:t>
            </a:r>
            <a:r>
              <a:rPr lang="en-US" altLang="zh-CN" sz="1600" kern="100" dirty="0" smtClean="0">
                <a:latin typeface="+mn-ea"/>
                <a:cs typeface="+mn-ea"/>
              </a:rPr>
              <a:t>SAAS</a:t>
            </a:r>
            <a:r>
              <a:rPr lang="zh-CN" altLang="en-US" sz="1600" kern="100" dirty="0" smtClean="0">
                <a:latin typeface="+mn-ea"/>
                <a:cs typeface="+mn-ea"/>
              </a:rPr>
              <a:t>系统中一般客户会自己购买数据库服务器，在这种场景下，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我们就没有办法通过配置来完成，所以需要建一张数据源配置表来存放数据库配置信息，表主要包括的内容数据库连接地址、用户名、密码、驱动，企业</a:t>
            </a:r>
            <a:r>
              <a:rPr lang="en-US" altLang="zh-CN" sz="1600" kern="100" dirty="0" smtClean="0">
                <a:latin typeface="+mn-ea"/>
                <a:cs typeface="+mn-ea"/>
              </a:rPr>
              <a:t>ID,</a:t>
            </a:r>
            <a:r>
              <a:rPr lang="zh-CN" altLang="en-US" sz="1600" kern="100" dirty="0" smtClean="0">
                <a:latin typeface="+mn-ea"/>
                <a:cs typeface="+mn-ea"/>
              </a:rPr>
              <a:t>最大连接数等等。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作业内容：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一、需要将数据源配置表的是数据源，动态加载到</a:t>
            </a:r>
            <a:r>
              <a:rPr lang="en-US" altLang="zh-CN" sz="1600" kern="100" dirty="0" smtClean="0">
                <a:latin typeface="+mn-ea"/>
                <a:cs typeface="+mn-ea"/>
              </a:rPr>
              <a:t>Spring </a:t>
            </a:r>
            <a:r>
              <a:rPr lang="zh-CN" altLang="en-US" sz="1600" kern="100" dirty="0" smtClean="0">
                <a:latin typeface="+mn-ea"/>
                <a:cs typeface="+mn-ea"/>
              </a:rPr>
              <a:t>容器中。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二、可通过企业</a:t>
            </a:r>
            <a:r>
              <a:rPr lang="en-US" altLang="zh-CN" sz="1600" kern="100" dirty="0" smtClean="0">
                <a:latin typeface="+mn-ea"/>
                <a:cs typeface="+mn-ea"/>
              </a:rPr>
              <a:t>ID</a:t>
            </a:r>
            <a:r>
              <a:rPr lang="zh-CN" altLang="en-US" sz="1600" kern="100" dirty="0" smtClean="0">
                <a:latin typeface="+mn-ea"/>
                <a:cs typeface="+mn-ea"/>
              </a:rPr>
              <a:t>动态切换数据源。（非必须）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08329" y="316785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谢   谢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家</a:t>
            </a:r>
            <a:r>
              <a:rPr lang="zh-CN" altLang="en-US" sz="2800" dirty="0">
                <a:sym typeface="+mn-ea"/>
              </a:rPr>
              <a:t>！</a:t>
            </a:r>
            <a:endParaRPr lang="zh-CN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扫描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45515"/>
            <a:ext cx="114617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参考代码：com.cesgroup.zw.t02.componentscan.annotation.Main.main(String[])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ClassPathScanningCandidateComponentProvider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provider = new ClassPathScanningCandidateComponentProvider(true);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//provider.addExcludeFilter(new AnnotationTypeFilter(Component.class));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provider.addIncludeFilter(new AnnotationTypeFilter(Component.class));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/*provider.addIncludeFilter((metadataReader,metadataReaderFactory) -&gt;{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	System.out.println(metadataReader.getClassMetadata().getClassName());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	return true;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});*/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Set&lt;BeanDefinition&gt; beanDefinitions =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	provider.findCandidateComponents("com.cesgroup.zw.t02.componentscan.annotation");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print(beanDefinitions);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 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扫描类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定义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注册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8844" y="483664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四、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回顾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38860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、如何定义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1.1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XML</a:t>
            </a:r>
            <a:r>
              <a:rPr lang="zh-CN" altLang="en-US" sz="1600" kern="100" dirty="0" smtClean="0">
                <a:latin typeface="+mn-ea"/>
                <a:cs typeface="+mn-ea"/>
              </a:rPr>
              <a:t>定义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1.2</a:t>
            </a:r>
            <a:r>
              <a:rPr lang="zh-CN" altLang="en-US" sz="1600" kern="100" dirty="0" smtClean="0">
                <a:latin typeface="+mn-ea"/>
                <a:cs typeface="+mn-ea"/>
              </a:rPr>
              <a:t>、方法定义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1.3</a:t>
            </a:r>
            <a:r>
              <a:rPr lang="zh-CN" altLang="en-US" sz="1600" kern="100" dirty="0" smtClean="0">
                <a:latin typeface="+mn-ea"/>
                <a:cs typeface="+mn-ea"/>
              </a:rPr>
              <a:t>、被</a:t>
            </a:r>
            <a:r>
              <a:rPr lang="en-US" altLang="zh-CN" sz="1600" kern="100" dirty="0" smtClean="0">
                <a:latin typeface="+mn-ea"/>
                <a:cs typeface="+mn-ea"/>
              </a:rPr>
              <a:t>@Component</a:t>
            </a:r>
            <a:r>
              <a:rPr lang="zh-CN" altLang="en-US" sz="1600" kern="100" dirty="0" smtClean="0">
                <a:latin typeface="+mn-ea"/>
                <a:cs typeface="+mn-ea"/>
              </a:rPr>
              <a:t>和其派生类标注的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842135"/>
            <a:ext cx="7533640" cy="638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" y="3469640"/>
            <a:ext cx="769493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、容器中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06475"/>
            <a:ext cx="114617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、那在</a:t>
            </a:r>
            <a:r>
              <a:rPr lang="en-US" altLang="zh-CN" sz="1600" kern="100" dirty="0" smtClean="0">
                <a:latin typeface="+mn-ea"/>
                <a:cs typeface="+mn-ea"/>
              </a:rPr>
              <a:t>Spring </a:t>
            </a:r>
            <a:r>
              <a:rPr lang="zh-CN" altLang="en-US" sz="1600" kern="100" dirty="0" smtClean="0">
                <a:latin typeface="+mn-ea"/>
                <a:cs typeface="+mn-ea"/>
              </a:rPr>
              <a:t>容器中是如何存储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的呢？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通过源码可以看到容器（常说的</a:t>
            </a:r>
            <a:r>
              <a:rPr lang="en-US" altLang="zh-CN" sz="1600" kern="100" dirty="0" smtClean="0">
                <a:latin typeface="+mn-ea"/>
                <a:cs typeface="+mn-ea"/>
              </a:rPr>
              <a:t>BeanFactory</a:t>
            </a:r>
            <a:r>
              <a:rPr lang="zh-CN" altLang="en-US" sz="1600" kern="100" dirty="0" smtClean="0">
                <a:latin typeface="+mn-ea"/>
                <a:cs typeface="+mn-ea"/>
              </a:rPr>
              <a:t>）中实际存储的是</a:t>
            </a:r>
            <a:r>
              <a:rPr lang="en-US" altLang="zh-CN" sz="1600" kern="100" dirty="0" smtClean="0">
                <a:latin typeface="+mn-ea"/>
                <a:cs typeface="+mn-ea"/>
              </a:rPr>
              <a:t>BeanDefinition 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</a:rPr>
              <a:t>、往容器中注入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</a:t>
            </a:r>
            <a:r>
              <a:rPr lang="en-US" altLang="zh-CN" sz="1600" kern="100" dirty="0" smtClean="0">
                <a:latin typeface="+mn-ea"/>
                <a:cs typeface="+mn-ea"/>
              </a:rPr>
              <a:t>2.1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zh-CN" altLang="en-US" sz="1600" kern="100" dirty="0" smtClean="0">
                <a:latin typeface="+mn-ea"/>
                <a:cs typeface="+mn-ea"/>
              </a:rPr>
              <a:t>BeanDefinitionRegistry接口一次只能注册一个BeanDefinition，而且只能自己构造BeanDefinition类来注册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</a:t>
            </a:r>
            <a:r>
              <a:rPr lang="en-US" altLang="zh-CN" sz="1600" kern="100" dirty="0" smtClean="0">
                <a:latin typeface="+mn-ea"/>
                <a:cs typeface="+mn-ea"/>
              </a:rPr>
              <a:t>2.2</a:t>
            </a:r>
            <a:r>
              <a:rPr lang="zh-CN" altLang="en-US" sz="1600" kern="100" dirty="0" smtClean="0">
                <a:latin typeface="+mn-ea"/>
                <a:cs typeface="+mn-ea"/>
              </a:rPr>
              <a:t>、BeanDefinitionReader接口直接将类注册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</a:t>
            </a:r>
            <a:r>
              <a:rPr lang="en-US" altLang="zh-CN" sz="1600" kern="100" dirty="0" smtClean="0">
                <a:latin typeface="+mn-ea"/>
                <a:cs typeface="+mn-ea"/>
              </a:rPr>
              <a:t>2.3</a:t>
            </a:r>
            <a:r>
              <a:rPr lang="zh-CN" altLang="en-US" sz="1600" kern="100" dirty="0" smtClean="0">
                <a:latin typeface="+mn-ea"/>
                <a:cs typeface="+mn-ea"/>
              </a:rPr>
              <a:t>、ClassPathBeanDefinitionScanner通过扫描目录注册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2324735"/>
            <a:ext cx="896175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3425190"/>
            <a:ext cx="954278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BeanDefinition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 descr="201606222146218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1123950"/>
            <a:ext cx="10568940" cy="3729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定义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参考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说明：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com.cesgroup.zw.t02.bean.annotation.Main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com.cesgroup.zw.t02.bean.annotation.Main</a:t>
            </a: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Component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扫描类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定义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三、组件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注册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8844" y="483664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四、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回顾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演示</Application>
  <PresentationFormat>宽屏</PresentationFormat>
  <Paragraphs>261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黑体</vt:lpstr>
      <vt:lpstr>Copperplate Gothic Bold</vt:lpstr>
      <vt:lpstr>微软雅黑</vt:lpstr>
      <vt:lpstr>Arial Unicode MS</vt:lpstr>
      <vt:lpstr>Calibri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芝麻</cp:lastModifiedBy>
  <cp:revision>2029</cp:revision>
  <dcterms:created xsi:type="dcterms:W3CDTF">2014-01-11T15:22:00Z</dcterms:created>
  <dcterms:modified xsi:type="dcterms:W3CDTF">2018-11-15T15:50:25Z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