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8" r:id="rId5"/>
    <p:sldId id="260" r:id="rId6"/>
    <p:sldId id="269" r:id="rId7"/>
    <p:sldId id="270" r:id="rId8"/>
    <p:sldId id="271" r:id="rId9"/>
    <p:sldId id="272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8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B26B-0CFD-4B9E-A226-4714B7C5371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DC917-CAE1-4B41-8B59-DA9D3489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DC917-CAE1-4B41-8B59-DA9D348956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1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ABD64-AF41-31D9-0FC5-65E5E617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BD29DD-FFE7-647C-7CCC-664BBA2FB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244F4-6A6D-6A01-E962-3A3D95E8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C256C-0F32-5282-52E2-F5B7B9E3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F0493-54D7-B6F4-C2E3-E33F4643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C992-EB2B-CC3D-A32A-65A0F741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F2C1A-AD0E-3E9A-B761-A9556D74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7D3A3-0263-6B2B-5866-5EC67A9A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69755-D1DC-AD3C-2F49-4AF0B32C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5A0F0-1E8A-68C9-253B-E67E597C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8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E339A8-27D8-953B-DAEB-B92C28906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B2951-3D52-B7BF-6614-A0AD2BABD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54B73-E701-AE2B-B110-46DDAD10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717AB-ED62-DD67-002B-7C8C9DF2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7DE74-BDC8-7687-04EE-25E91FB5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4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1DC37-C155-AA3D-9EDF-33AFCB8D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4C20D-92A6-8857-9EF6-EA41B564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3E992-63F0-3017-A225-ADF818C1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DEAB-89DD-F326-BCC2-CFE8EC6A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044B-21F1-0E34-6858-8001BF4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8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3AF89-66F5-2F13-6933-F357996C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CC46-25BF-EF9B-3849-63606572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5B7EB-55EC-346A-0B68-68E3C92B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52C84-6E1B-9EE2-2856-22FD5F35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B7907-300A-ABFA-64A2-631D7DF0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4472A-C192-E6FC-9C5F-616DC9D6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2BDE2-4D0F-93E0-7362-EF67DA92E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AB4A4F-9087-55AF-32BA-C7D52831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7DC65-2659-BA80-629D-BB9F7AE4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BC420-F89F-F73C-4E58-554D1D38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E7A03-6D11-27A8-BEE3-6E32B319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3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C813-8E06-05AF-D0FB-80E3508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329E9-F390-526F-1F43-04C7A49E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E34DE-0FAB-3501-E062-9409E608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A13773-3AA2-4A51-68B2-99FED750A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28DDC7-66FF-BF0D-12AF-F72D5D320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F0C54A-2105-61EB-747D-5B727283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98B34-47DC-18C2-4336-961E3D0B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E33971-E6AB-957D-4787-3A5BDFB9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0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A29E0-2A8A-0DD6-DBCF-9B28296F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72642-CF8B-3424-78F9-9294EEED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1DC238-FF52-46FA-DB1B-D81BEA29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8F09DF-CA39-9D3F-C488-CE92D21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133A92-C1E3-CFC4-0235-1B97D220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5CDFE-FF28-A1B1-F88F-4F018663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F5313-00CA-5B86-2D68-4C289D32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8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D6EA-D5C9-EA27-072B-FA9706D4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29E87-6A99-B607-E696-DAD106507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14CD8-257B-24E8-4FDC-A496DB9FE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64225E-F5A3-85E4-F035-4A997FAB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52BA4-9335-4ACD-8A3A-5CBF7557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775D1E-BC11-736E-8CE1-7553F8A9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CF0A-74E7-53A5-35A9-331732F2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6B2215-637D-7745-947C-2AFABEDBB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4C8D8-7E69-03DF-672F-C0257BD6D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1F054-8A38-B507-D116-135BE5BB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E81CB-CC93-BFD6-3B46-23D7B1C7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F4E0C-5791-6FCB-81EE-3A8132CA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506D80-FBE3-F61E-2634-5850ADF1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21EE1-51F7-723F-887C-BADCF0FB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1143"/>
            <a:ext cx="10515600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21476-0528-6217-9BA3-C0F4FD232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3A7FA-6981-45EA-8960-3ABFBCF7CEE0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1838B-8180-B1EE-3E2C-00F4152CF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4BDE6-8CDF-BDC1-FE38-12A81982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DF4CC-231F-466C-BAD1-65C58C3EA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6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94E6-E1C7-9DBA-9140-6DA99ADD0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[Project] </a:t>
            </a:r>
            <a:br>
              <a:rPr lang="en-US" altLang="ko-KR" dirty="0"/>
            </a:br>
            <a:r>
              <a:rPr lang="en-US" altLang="ko-KR" dirty="0"/>
              <a:t>Multispectral Pedestrian Detection Challenge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70677-F60B-45FC-85B3-BFCD366C0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2025165824 </a:t>
            </a:r>
            <a:r>
              <a:rPr lang="ko-KR" altLang="en-US" dirty="0"/>
              <a:t>이병유</a:t>
            </a:r>
          </a:p>
        </p:txBody>
      </p:sp>
    </p:spTree>
    <p:extLst>
      <p:ext uri="{BB962C8B-B14F-4D97-AF65-F5344CB8AC3E}">
        <p14:creationId xmlns:p14="http://schemas.microsoft.com/office/powerpoint/2010/main" val="56454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EC7B4-A98B-34BD-126B-8DB2E15C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0770" cy="57830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[TODO] Adjust anchors (</a:t>
            </a:r>
            <a:r>
              <a:rPr lang="en-US" altLang="ko-KR" dirty="0" err="1"/>
              <a:t>anchor_find.ipynb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8F979-376B-4B5C-EDAB-E0109FF9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1142"/>
            <a:ext cx="5800726" cy="561113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Figure</a:t>
            </a:r>
            <a:r>
              <a:rPr lang="ko-KR" altLang="en-US" dirty="0"/>
              <a:t> 설명 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width / y</a:t>
            </a:r>
            <a:r>
              <a:rPr lang="ko-KR" altLang="en-US" dirty="0"/>
              <a:t>축 </a:t>
            </a:r>
            <a:r>
              <a:rPr lang="en-US" altLang="ko-KR" dirty="0"/>
              <a:t>: height (normalized)</a:t>
            </a:r>
          </a:p>
          <a:p>
            <a:pPr lvl="1"/>
            <a:r>
              <a:rPr lang="en-US" altLang="ko-KR" dirty="0"/>
              <a:t>Split</a:t>
            </a:r>
            <a:r>
              <a:rPr lang="ko-KR" altLang="en-US" dirty="0"/>
              <a:t>하기 전 </a:t>
            </a:r>
            <a:r>
              <a:rPr lang="en-US" altLang="ko-KR" dirty="0"/>
              <a:t>train data</a:t>
            </a:r>
            <a:r>
              <a:rPr lang="ko-KR" altLang="en-US" dirty="0"/>
              <a:t>에 대해 </a:t>
            </a:r>
            <a:r>
              <a:rPr lang="en-US" altLang="ko-KR" dirty="0"/>
              <a:t>bounding box</a:t>
            </a:r>
            <a:r>
              <a:rPr lang="ko-KR" altLang="en-US" dirty="0"/>
              <a:t>의 </a:t>
            </a:r>
            <a:r>
              <a:rPr lang="en-US" altLang="ko-KR" dirty="0"/>
              <a:t>size plot </a:t>
            </a:r>
            <a:br>
              <a:rPr lang="en-US" altLang="ko-KR" dirty="0"/>
            </a:br>
            <a:r>
              <a:rPr lang="en-US" altLang="ko-KR" dirty="0"/>
              <a:t>+ class</a:t>
            </a:r>
            <a:r>
              <a:rPr lang="ko-KR" altLang="en-US" dirty="0"/>
              <a:t>마다 색 부여</a:t>
            </a:r>
            <a:endParaRPr lang="en-US" altLang="ko-KR" dirty="0"/>
          </a:p>
          <a:p>
            <a:pPr lvl="1"/>
            <a:r>
              <a:rPr lang="en-US" altLang="ko-KR" dirty="0"/>
              <a:t>Yolov5n</a:t>
            </a:r>
            <a:r>
              <a:rPr lang="ko-KR" altLang="en-US" dirty="0"/>
              <a:t>의 </a:t>
            </a:r>
            <a:r>
              <a:rPr lang="en-US" altLang="ko-KR" dirty="0"/>
              <a:t>default anchor size plot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Strategy to choose anchor size</a:t>
            </a:r>
          </a:p>
          <a:p>
            <a:pPr lvl="1"/>
            <a:r>
              <a:rPr lang="en-US" altLang="ko-KR" dirty="0"/>
              <a:t>1. plot</a:t>
            </a:r>
            <a:r>
              <a:rPr lang="ko-KR" altLang="en-US" dirty="0"/>
              <a:t>이 많이 된 곳에 </a:t>
            </a:r>
            <a:r>
              <a:rPr lang="en-US" altLang="ko-KR" dirty="0"/>
              <a:t>anchor size</a:t>
            </a:r>
            <a:r>
              <a:rPr lang="ko-KR" altLang="en-US" dirty="0"/>
              <a:t>가 </a:t>
            </a:r>
            <a:r>
              <a:rPr lang="en-US" altLang="ko-KR" dirty="0"/>
              <a:t>plot</a:t>
            </a:r>
            <a:br>
              <a:rPr lang="en-US" altLang="ko-KR" dirty="0"/>
            </a:br>
            <a:r>
              <a:rPr lang="ko-KR" altLang="en-US" dirty="0"/>
              <a:t>되도록 고르자</a:t>
            </a:r>
            <a:endParaRPr lang="en-US" altLang="ko-KR" dirty="0"/>
          </a:p>
          <a:p>
            <a:pPr lvl="1"/>
            <a:r>
              <a:rPr lang="en-US" altLang="ko-KR" dirty="0"/>
              <a:t>2. P5,</a:t>
            </a:r>
            <a:r>
              <a:rPr lang="ko-KR" altLang="en-US" dirty="0"/>
              <a:t> </a:t>
            </a:r>
            <a:r>
              <a:rPr lang="en-US" altLang="ko-KR" dirty="0"/>
              <a:t>P4, P3 </a:t>
            </a:r>
            <a:r>
              <a:rPr lang="ko-KR" altLang="en-US" dirty="0"/>
              <a:t>순으로 큰 </a:t>
            </a:r>
            <a:r>
              <a:rPr lang="en-US" altLang="ko-KR" dirty="0"/>
              <a:t>size</a:t>
            </a:r>
            <a:r>
              <a:rPr lang="ko-KR" altLang="en-US" dirty="0"/>
              <a:t>의 </a:t>
            </a:r>
            <a:r>
              <a:rPr lang="en-US" altLang="ko-KR" dirty="0"/>
              <a:t>anchor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갖게 하자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Strategy </a:t>
            </a:r>
            <a:r>
              <a:rPr lang="ko-KR" altLang="en-US" dirty="0"/>
              <a:t>이유</a:t>
            </a:r>
            <a:endParaRPr lang="en-US" altLang="ko-KR" dirty="0"/>
          </a:p>
          <a:p>
            <a:pPr lvl="1"/>
            <a:r>
              <a:rPr lang="en-US" altLang="ko-KR" dirty="0"/>
              <a:t>Yolo</a:t>
            </a:r>
            <a:r>
              <a:rPr lang="ko-KR" altLang="en-US" dirty="0"/>
              <a:t>는 </a:t>
            </a:r>
            <a:r>
              <a:rPr lang="en-US" altLang="ko-KR" dirty="0"/>
              <a:t>Anchor</a:t>
            </a:r>
            <a:r>
              <a:rPr lang="ko-KR" altLang="en-US" dirty="0"/>
              <a:t>를 통해 </a:t>
            </a:r>
            <a:r>
              <a:rPr lang="en-US" altLang="ko-KR" dirty="0"/>
              <a:t>bounding box</a:t>
            </a:r>
            <a:r>
              <a:rPr lang="ko-KR" altLang="en-US" dirty="0"/>
              <a:t>를 </a:t>
            </a:r>
            <a:r>
              <a:rPr lang="en-US" altLang="ko-KR" dirty="0"/>
              <a:t>regression</a:t>
            </a:r>
            <a:r>
              <a:rPr lang="ko-KR" altLang="en-US" dirty="0"/>
              <a:t>하는 구조인데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/>
              <a:t>bounding box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와 </a:t>
            </a:r>
            <a:r>
              <a:rPr lang="en-US" altLang="ko-KR" dirty="0"/>
              <a:t>anchor size</a:t>
            </a:r>
            <a:r>
              <a:rPr lang="ko-KR" altLang="en-US" dirty="0"/>
              <a:t>가 비슷하면</a:t>
            </a:r>
            <a:r>
              <a:rPr lang="en-US" altLang="ko-KR" dirty="0"/>
              <a:t>, </a:t>
            </a:r>
            <a:r>
              <a:rPr lang="ko-KR" altLang="en-US" dirty="0"/>
              <a:t>더 잘 </a:t>
            </a:r>
            <a:r>
              <a:rPr lang="en-US" altLang="ko-KR" dirty="0"/>
              <a:t>regression</a:t>
            </a:r>
            <a:r>
              <a:rPr lang="ko-KR" altLang="en-US" dirty="0"/>
              <a:t>하여 </a:t>
            </a:r>
            <a:r>
              <a:rPr lang="en-US" altLang="ko-KR" dirty="0"/>
              <a:t>detection</a:t>
            </a:r>
            <a:r>
              <a:rPr lang="ko-KR" altLang="en-US" dirty="0"/>
              <a:t>도 잘할 것으로 기대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B4E297-6019-0D14-F95F-FA304675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355" y="1161143"/>
            <a:ext cx="4779570" cy="4812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97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2BCC-98F7-885C-3A97-02A513B21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C34CF-658A-AC64-CF49-AFB03C4F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[TODO] Adjust anchors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7B432-D9E2-689F-AD02-88DB8ED8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143"/>
            <a:ext cx="4819650" cy="55293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Figure</a:t>
            </a:r>
            <a:r>
              <a:rPr lang="ko-KR" altLang="en-US" dirty="0"/>
              <a:t> 설명 </a:t>
            </a:r>
            <a:endParaRPr lang="en-US" altLang="ko-KR" dirty="0"/>
          </a:p>
          <a:p>
            <a:pPr lvl="1"/>
            <a:r>
              <a:rPr lang="ko-KR" altLang="en-US" dirty="0"/>
              <a:t>전 </a:t>
            </a:r>
            <a:r>
              <a:rPr lang="en-US" altLang="ko-KR" dirty="0"/>
              <a:t>page</a:t>
            </a:r>
            <a:r>
              <a:rPr lang="ko-KR" altLang="en-US" dirty="0"/>
              <a:t>의 </a:t>
            </a:r>
            <a:r>
              <a:rPr lang="en-US" altLang="ko-KR" dirty="0"/>
              <a:t>Figure</a:t>
            </a:r>
            <a:r>
              <a:rPr lang="ko-KR" altLang="en-US" dirty="0"/>
              <a:t>에서 실제 데이터의 분포를 보기 위해 </a:t>
            </a:r>
            <a:r>
              <a:rPr lang="en-US" altLang="ko-KR" dirty="0"/>
              <a:t>2D histogram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의 숫자는 각 </a:t>
            </a:r>
            <a:r>
              <a:rPr lang="en-US" altLang="ko-KR" dirty="0"/>
              <a:t>bin</a:t>
            </a:r>
            <a:r>
              <a:rPr lang="ko-KR" altLang="en-US" dirty="0"/>
              <a:t>에 해당되는 데이터 수를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Figure</a:t>
            </a:r>
            <a:r>
              <a:rPr lang="ko-KR" altLang="en-US" dirty="0"/>
              <a:t> 분석</a:t>
            </a:r>
            <a:endParaRPr lang="en-US" altLang="ko-KR" dirty="0"/>
          </a:p>
          <a:p>
            <a:pPr lvl="1"/>
            <a:r>
              <a:rPr lang="ko-KR" altLang="en-US" dirty="0"/>
              <a:t>데이터가 많은 곳에 </a:t>
            </a:r>
            <a:r>
              <a:rPr lang="en-US" altLang="ko-KR" dirty="0"/>
              <a:t>anchor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가 위치하지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method</a:t>
            </a:r>
            <a:r>
              <a:rPr lang="ko-KR" altLang="en-US" dirty="0"/>
              <a:t> </a:t>
            </a:r>
            <a:r>
              <a:rPr lang="en-US" altLang="ko-KR" dirty="0"/>
              <a:t>to choose anchor size</a:t>
            </a:r>
          </a:p>
          <a:p>
            <a:pPr lvl="1"/>
            <a:r>
              <a:rPr lang="ko-KR" altLang="en-US" dirty="0"/>
              <a:t>큰 </a:t>
            </a:r>
            <a:r>
              <a:rPr lang="en-US" altLang="ko-KR" dirty="0"/>
              <a:t>size</a:t>
            </a:r>
            <a:r>
              <a:rPr lang="ko-KR" altLang="en-US" dirty="0"/>
              <a:t>부터 분포가 많은 곳에 </a:t>
            </a:r>
            <a:r>
              <a:rPr lang="en-US" altLang="ko-KR" dirty="0"/>
              <a:t>P5 anchor size</a:t>
            </a:r>
            <a:r>
              <a:rPr lang="ko-KR" altLang="en-US" dirty="0"/>
              <a:t>를 위치 시키자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P5, P4,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P3</a:t>
            </a:r>
            <a:r>
              <a:rPr lang="ko-KR" altLang="en-US" dirty="0">
                <a:solidFill>
                  <a:srgbClr val="FF0000"/>
                </a:solidFill>
              </a:rPr>
              <a:t> 순으로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배</a:t>
            </a:r>
            <a:r>
              <a:rPr lang="en-US" altLang="ko-KR" dirty="0">
                <a:solidFill>
                  <a:srgbClr val="FF0000"/>
                </a:solidFill>
              </a:rPr>
              <a:t>(yolo5n </a:t>
            </a:r>
            <a:r>
              <a:rPr lang="ko-KR" altLang="en-US" dirty="0">
                <a:solidFill>
                  <a:srgbClr val="FF0000"/>
                </a:solidFill>
              </a:rPr>
              <a:t>설정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정도 차이나는 </a:t>
            </a:r>
            <a:r>
              <a:rPr lang="en-US" altLang="ko-KR" dirty="0">
                <a:solidFill>
                  <a:srgbClr val="FF0000"/>
                </a:solidFill>
              </a:rPr>
              <a:t>anchor size</a:t>
            </a:r>
            <a:r>
              <a:rPr lang="ko-KR" altLang="en-US" dirty="0">
                <a:solidFill>
                  <a:srgbClr val="FF0000"/>
                </a:solidFill>
              </a:rPr>
              <a:t>를 두기 위해 </a:t>
            </a:r>
            <a:r>
              <a:rPr lang="en-US" altLang="ko-KR" dirty="0">
                <a:solidFill>
                  <a:srgbClr val="FF0000"/>
                </a:solidFill>
              </a:rPr>
              <a:t>k-means algorithm </a:t>
            </a:r>
            <a:r>
              <a:rPr lang="ko-KR" altLang="en-US" dirty="0">
                <a:solidFill>
                  <a:srgbClr val="FF0000"/>
                </a:solidFill>
              </a:rPr>
              <a:t>사용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Manual</a:t>
            </a:r>
            <a:r>
              <a:rPr lang="ko-KR" altLang="en-US" dirty="0">
                <a:solidFill>
                  <a:srgbClr val="FF0000"/>
                </a:solidFill>
              </a:rPr>
              <a:t> 방법으로 고른다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0FB4DE-6002-11F0-73A0-0AD4C4F9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44" y="1161143"/>
            <a:ext cx="5630002" cy="4800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2E35CA-8904-5B36-0051-1C055218438B}"/>
              </a:ext>
            </a:extLst>
          </p:cNvPr>
          <p:cNvSpPr/>
          <p:nvPr/>
        </p:nvSpPr>
        <p:spPr>
          <a:xfrm>
            <a:off x="7342359" y="1439501"/>
            <a:ext cx="3413157" cy="1412341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92416D-0D3E-8F25-4F2B-A96198CEF2CA}"/>
              </a:ext>
            </a:extLst>
          </p:cNvPr>
          <p:cNvSpPr/>
          <p:nvPr/>
        </p:nvSpPr>
        <p:spPr>
          <a:xfrm rot="5400000">
            <a:off x="8827128" y="2779416"/>
            <a:ext cx="1855962" cy="2000816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1BC278-AA01-E80D-5E3E-FBC7996CC81A}"/>
              </a:ext>
            </a:extLst>
          </p:cNvPr>
          <p:cNvSpPr/>
          <p:nvPr/>
        </p:nvSpPr>
        <p:spPr>
          <a:xfrm>
            <a:off x="7342359" y="2851842"/>
            <a:ext cx="1412342" cy="851025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FC1D3-CB1A-DBA2-93A3-C44487F5FBEC}"/>
              </a:ext>
            </a:extLst>
          </p:cNvPr>
          <p:cNvSpPr/>
          <p:nvPr/>
        </p:nvSpPr>
        <p:spPr>
          <a:xfrm rot="5400000">
            <a:off x="7862933" y="3816037"/>
            <a:ext cx="1004938" cy="778598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C5C969-216D-FCE9-729D-67A81E3E26B3}"/>
              </a:ext>
            </a:extLst>
          </p:cNvPr>
          <p:cNvSpPr/>
          <p:nvPr/>
        </p:nvSpPr>
        <p:spPr>
          <a:xfrm rot="5400000">
            <a:off x="7156760" y="3888465"/>
            <a:ext cx="1004939" cy="63374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2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E0F2-0A6D-7F1E-9383-5952C4AB2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12C70-5AED-8380-EDB9-D430B65D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[TODO] Adjust anchors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254C1-0117-AF04-C2C3-5F7F2802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143"/>
            <a:ext cx="4819650" cy="4934858"/>
          </a:xfrm>
        </p:spPr>
        <p:txBody>
          <a:bodyPr>
            <a:normAutofit/>
          </a:bodyPr>
          <a:lstStyle/>
          <a:p>
            <a:r>
              <a:rPr lang="en-US" altLang="ko-KR" dirty="0"/>
              <a:t>1. P5 anchor size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Size</a:t>
            </a:r>
            <a:r>
              <a:rPr lang="ko-KR" altLang="en-US" dirty="0"/>
              <a:t>가 큰 쪽에 분포가 많은 곳에 </a:t>
            </a:r>
            <a:r>
              <a:rPr lang="en-US" altLang="ko-KR" dirty="0"/>
              <a:t>P5 anchor size</a:t>
            </a:r>
            <a:r>
              <a:rPr lang="ko-KR" altLang="en-US" dirty="0"/>
              <a:t>를 고름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A4F605-6C12-1D83-8295-EFB15B78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1306916"/>
            <a:ext cx="5617029" cy="4789085"/>
          </a:xfrm>
          <a:prstGeom prst="rect">
            <a:avLst/>
          </a:prstGeom>
        </p:spPr>
      </p:pic>
      <p:pic>
        <p:nvPicPr>
          <p:cNvPr id="13" name="내용 개체 틀 10" descr="닫기 단색으로 채워진">
            <a:extLst>
              <a:ext uri="{FF2B5EF4-FFF2-40B4-BE49-F238E27FC236}">
                <a16:creationId xmlns:a16="http://schemas.microsoft.com/office/drawing/2014/main" id="{EA7C0661-8AC3-8C1E-1389-2D24F42BC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711" y="2739129"/>
            <a:ext cx="186690" cy="186690"/>
          </a:xfrm>
          <a:prstGeom prst="rect">
            <a:avLst/>
          </a:prstGeom>
        </p:spPr>
      </p:pic>
      <p:pic>
        <p:nvPicPr>
          <p:cNvPr id="14" name="내용 개체 틀 10" descr="닫기 단색으로 채워진">
            <a:extLst>
              <a:ext uri="{FF2B5EF4-FFF2-40B4-BE49-F238E27FC236}">
                <a16:creationId xmlns:a16="http://schemas.microsoft.com/office/drawing/2014/main" id="{EF9BE926-6F24-643B-4676-5D911F45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0401" y="2093144"/>
            <a:ext cx="186690" cy="186690"/>
          </a:xfrm>
          <a:prstGeom prst="rect">
            <a:avLst/>
          </a:prstGeom>
        </p:spPr>
      </p:pic>
      <p:pic>
        <p:nvPicPr>
          <p:cNvPr id="15" name="내용 개체 틀 10" descr="닫기 단색으로 채워진">
            <a:extLst>
              <a:ext uri="{FF2B5EF4-FFF2-40B4-BE49-F238E27FC236}">
                <a16:creationId xmlns:a16="http://schemas.microsoft.com/office/drawing/2014/main" id="{43F137BE-6DEF-35DF-DE84-80B2D8392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0789" y="4110540"/>
            <a:ext cx="186690" cy="18669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9C4C79-8397-367C-705F-BB87F768567C}"/>
              </a:ext>
            </a:extLst>
          </p:cNvPr>
          <p:cNvCxnSpPr>
            <a:cxnSpLocks/>
          </p:cNvCxnSpPr>
          <p:nvPr/>
        </p:nvCxnSpPr>
        <p:spPr>
          <a:xfrm flipH="1">
            <a:off x="7577750" y="2027976"/>
            <a:ext cx="1638678" cy="126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7A7BCB-806A-50F8-FE9B-E877E774C914}"/>
              </a:ext>
            </a:extLst>
          </p:cNvPr>
          <p:cNvCxnSpPr>
            <a:cxnSpLocks/>
          </p:cNvCxnSpPr>
          <p:nvPr/>
        </p:nvCxnSpPr>
        <p:spPr>
          <a:xfrm flipH="1" flipV="1">
            <a:off x="7386118" y="2841281"/>
            <a:ext cx="408916" cy="227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88AED3-3615-348B-47E9-C0325CF1E67D}"/>
              </a:ext>
            </a:extLst>
          </p:cNvPr>
          <p:cNvCxnSpPr>
            <a:cxnSpLocks/>
          </p:cNvCxnSpPr>
          <p:nvPr/>
        </p:nvCxnSpPr>
        <p:spPr>
          <a:xfrm>
            <a:off x="7668285" y="4083113"/>
            <a:ext cx="298765" cy="126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8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489A0-B28F-93DE-56A9-14E55EA03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F728A1-4A0A-990E-C11B-60E9393F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42" y="1257592"/>
            <a:ext cx="5511523" cy="4685589"/>
          </a:xfrm>
          <a:prstGeom prst="rect">
            <a:avLst/>
          </a:prstGeom>
        </p:spPr>
      </p:pic>
      <p:pic>
        <p:nvPicPr>
          <p:cNvPr id="5" name="내용 개체 틀 10" descr="닫기 단색으로 채워진">
            <a:extLst>
              <a:ext uri="{FF2B5EF4-FFF2-40B4-BE49-F238E27FC236}">
                <a16:creationId xmlns:a16="http://schemas.microsoft.com/office/drawing/2014/main" id="{BBC0084F-309C-EE7F-61C0-7154AB9DF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4720" y="2622016"/>
            <a:ext cx="186690" cy="186690"/>
          </a:xfrm>
          <a:prstGeom prst="rect">
            <a:avLst/>
          </a:prstGeom>
        </p:spPr>
      </p:pic>
      <p:pic>
        <p:nvPicPr>
          <p:cNvPr id="6" name="내용 개체 틀 10" descr="닫기 단색으로 채워진">
            <a:extLst>
              <a:ext uri="{FF2B5EF4-FFF2-40B4-BE49-F238E27FC236}">
                <a16:creationId xmlns:a16="http://schemas.microsoft.com/office/drawing/2014/main" id="{5068DBE0-2BA4-FF03-E777-E09328744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8030" y="3114141"/>
            <a:ext cx="186690" cy="186690"/>
          </a:xfrm>
          <a:prstGeom prst="rect">
            <a:avLst/>
          </a:prstGeom>
        </p:spPr>
      </p:pic>
      <p:pic>
        <p:nvPicPr>
          <p:cNvPr id="7" name="내용 개체 틀 10" descr="닫기 단색으로 채워진">
            <a:extLst>
              <a:ext uri="{FF2B5EF4-FFF2-40B4-BE49-F238E27FC236}">
                <a16:creationId xmlns:a16="http://schemas.microsoft.com/office/drawing/2014/main" id="{A35497B2-7C15-756A-0707-61FDD9E78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166" y="3366425"/>
            <a:ext cx="186690" cy="1866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76921B-8A4F-95EB-9EE9-9A65E2D5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[TODO] Adjust anchors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0E1DD-E61A-3580-F7BF-ABB092F2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143"/>
            <a:ext cx="4819650" cy="4934858"/>
          </a:xfrm>
        </p:spPr>
        <p:txBody>
          <a:bodyPr>
            <a:normAutofit/>
          </a:bodyPr>
          <a:lstStyle/>
          <a:p>
            <a:r>
              <a:rPr lang="en-US" altLang="ko-KR" dirty="0"/>
              <a:t>2. P4 anchor size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P5 anchor size</a:t>
            </a:r>
            <a:r>
              <a:rPr lang="ko-KR" altLang="en-US" dirty="0">
                <a:solidFill>
                  <a:srgbClr val="FF0000"/>
                </a:solidFill>
              </a:rPr>
              <a:t> 근처의 영역을 잘라내고 남은 영역 중</a:t>
            </a:r>
            <a:r>
              <a:rPr lang="en-US" altLang="ko-KR" dirty="0"/>
              <a:t>, Size</a:t>
            </a:r>
            <a:r>
              <a:rPr lang="ko-KR" altLang="en-US" dirty="0"/>
              <a:t>가 큰 쪽에 분포가 많은 곳에 </a:t>
            </a:r>
            <a:r>
              <a:rPr lang="en-US" altLang="ko-KR" dirty="0"/>
              <a:t>P4 anchor size</a:t>
            </a:r>
            <a:r>
              <a:rPr lang="ko-KR" altLang="en-US" dirty="0"/>
              <a:t>를 고름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D54EBE-32D5-5DE0-3822-190BE8101FF7}"/>
              </a:ext>
            </a:extLst>
          </p:cNvPr>
          <p:cNvCxnSpPr>
            <a:cxnSpLocks/>
          </p:cNvCxnSpPr>
          <p:nvPr/>
        </p:nvCxnSpPr>
        <p:spPr>
          <a:xfrm flipH="1" flipV="1">
            <a:off x="8238653" y="2706987"/>
            <a:ext cx="253497" cy="45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754CD7-CF41-B6FF-6CC6-1F81823DA8C2}"/>
              </a:ext>
            </a:extLst>
          </p:cNvPr>
          <p:cNvCxnSpPr>
            <a:cxnSpLocks/>
          </p:cNvCxnSpPr>
          <p:nvPr/>
        </p:nvCxnSpPr>
        <p:spPr>
          <a:xfrm flipH="1" flipV="1">
            <a:off x="8065128" y="3203420"/>
            <a:ext cx="671466" cy="734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6C4AD6-4653-F264-998D-201D9663F2D9}"/>
              </a:ext>
            </a:extLst>
          </p:cNvPr>
          <p:cNvCxnSpPr>
            <a:cxnSpLocks/>
          </p:cNvCxnSpPr>
          <p:nvPr/>
        </p:nvCxnSpPr>
        <p:spPr>
          <a:xfrm flipH="1" flipV="1">
            <a:off x="7854355" y="3429000"/>
            <a:ext cx="40267" cy="156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5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C81E8-8256-79EB-6531-203808C4C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26499-EFCC-89F8-6B99-2B1C07D3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[TODO] Adjust anchors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C95D4-246D-9FE6-71E9-BDB02549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1143"/>
            <a:ext cx="4720629" cy="4934858"/>
          </a:xfrm>
        </p:spPr>
        <p:txBody>
          <a:bodyPr>
            <a:normAutofit/>
          </a:bodyPr>
          <a:lstStyle/>
          <a:p>
            <a:r>
              <a:rPr lang="en-US" altLang="ko-KR" dirty="0"/>
              <a:t>3. P3 anchor size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P5, P4 anchor size</a:t>
            </a:r>
            <a:r>
              <a:rPr lang="ko-KR" altLang="en-US" dirty="0">
                <a:solidFill>
                  <a:srgbClr val="FF0000"/>
                </a:solidFill>
              </a:rPr>
              <a:t> 근처의 영역을 잘라내고 남은 영역 중</a:t>
            </a:r>
            <a:r>
              <a:rPr lang="en-US" altLang="ko-KR" dirty="0"/>
              <a:t>, </a:t>
            </a:r>
            <a:r>
              <a:rPr lang="ko-KR" altLang="en-US" dirty="0"/>
              <a:t>분포가 많은 곳에 </a:t>
            </a:r>
            <a:r>
              <a:rPr lang="en-US" altLang="ko-KR" dirty="0"/>
              <a:t>P3 anchor size</a:t>
            </a:r>
            <a:r>
              <a:rPr lang="ko-KR" altLang="en-US" dirty="0"/>
              <a:t>를 고름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D2E5CA-20A6-8555-BEE0-0D6A7F630841}"/>
              </a:ext>
            </a:extLst>
          </p:cNvPr>
          <p:cNvGrpSpPr/>
          <p:nvPr/>
        </p:nvGrpSpPr>
        <p:grpSpPr>
          <a:xfrm>
            <a:off x="5712737" y="1428906"/>
            <a:ext cx="5477346" cy="4547102"/>
            <a:chOff x="5307029" y="873124"/>
            <a:chExt cx="6610350" cy="56197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B5E5F8-4E2D-C1B4-5BBE-4CE4967C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029" y="873124"/>
              <a:ext cx="6610350" cy="5619750"/>
            </a:xfrm>
            <a:prstGeom prst="rect">
              <a:avLst/>
            </a:prstGeom>
          </p:spPr>
        </p:pic>
        <p:pic>
          <p:nvPicPr>
            <p:cNvPr id="9" name="내용 개체 틀 10" descr="닫기 단색으로 채워진">
              <a:extLst>
                <a:ext uri="{FF2B5EF4-FFF2-40B4-BE49-F238E27FC236}">
                  <a16:creationId xmlns:a16="http://schemas.microsoft.com/office/drawing/2014/main" id="{CF4B2348-31A7-E9DB-C865-572925421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2671" y="1403565"/>
              <a:ext cx="186690" cy="186690"/>
            </a:xfrm>
            <a:prstGeom prst="rect">
              <a:avLst/>
            </a:prstGeom>
          </p:spPr>
        </p:pic>
        <p:pic>
          <p:nvPicPr>
            <p:cNvPr id="10" name="내용 개체 틀 10" descr="닫기 단색으로 채워진">
              <a:extLst>
                <a:ext uri="{FF2B5EF4-FFF2-40B4-BE49-F238E27FC236}">
                  <a16:creationId xmlns:a16="http://schemas.microsoft.com/office/drawing/2014/main" id="{79DF602F-5DE8-ABB4-01DD-E64BF48C7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85638" y="2701505"/>
              <a:ext cx="186690" cy="186690"/>
            </a:xfrm>
            <a:prstGeom prst="rect">
              <a:avLst/>
            </a:prstGeom>
          </p:spPr>
        </p:pic>
        <p:pic>
          <p:nvPicPr>
            <p:cNvPr id="11" name="내용 개체 틀 10" descr="닫기 단색으로 채워진">
              <a:extLst>
                <a:ext uri="{FF2B5EF4-FFF2-40B4-BE49-F238E27FC236}">
                  <a16:creationId xmlns:a16="http://schemas.microsoft.com/office/drawing/2014/main" id="{E5719E4B-A8BF-64D8-62A4-A543C957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85638" y="1986049"/>
              <a:ext cx="186690" cy="186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08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C049B-4DCB-1775-5E9B-B0605B47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B77FD-F996-58A9-A286-F08FAA53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[TODO] Adjust anchors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A20E4-09FE-B563-EFBE-E99695DE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1143"/>
            <a:ext cx="4720629" cy="4934858"/>
          </a:xfrm>
        </p:spPr>
        <p:txBody>
          <a:bodyPr>
            <a:normAutofit/>
          </a:bodyPr>
          <a:lstStyle/>
          <a:p>
            <a:r>
              <a:rPr lang="en-US" altLang="ko-KR" dirty="0"/>
              <a:t>4. Anchor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변화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C7F149-CC99-129B-4C6F-416E152A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97" y="6020555"/>
            <a:ext cx="3173617" cy="753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A68252-2E7E-B61C-3595-79AB02488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83" y="1592872"/>
            <a:ext cx="4394845" cy="4424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12705FE-BDE2-6AAE-5D81-0A2DB16409B1}"/>
              </a:ext>
            </a:extLst>
          </p:cNvPr>
          <p:cNvSpPr/>
          <p:nvPr/>
        </p:nvSpPr>
        <p:spPr>
          <a:xfrm>
            <a:off x="5733107" y="3560851"/>
            <a:ext cx="725786" cy="488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3CC104-F679-B846-EA30-35D2EF80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72" y="1592872"/>
            <a:ext cx="4394845" cy="4424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64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E132-335E-2D86-7BC5-AAD4213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97F39-9F7B-3095-F250-9220C54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Task : Pedestrian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Split train set into train/</a:t>
            </a:r>
            <a:r>
              <a:rPr lang="en-US" altLang="ko-KR" dirty="0" err="1"/>
              <a:t>val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[TODO] Train a baseline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[TODO] Update 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[TODO] Adjust anchors</a:t>
            </a:r>
          </a:p>
        </p:txBody>
      </p:sp>
    </p:spTree>
    <p:extLst>
      <p:ext uri="{BB962C8B-B14F-4D97-AF65-F5344CB8AC3E}">
        <p14:creationId xmlns:p14="http://schemas.microsoft.com/office/powerpoint/2010/main" val="420107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8824A-6182-72F1-65F4-F333BEC6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Task : Pedestrian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4707B-C234-3B4C-5BD0-5B587585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images (RGB/Thermal)</a:t>
            </a:r>
            <a:r>
              <a:rPr lang="ko-KR" altLang="en-US" dirty="0"/>
              <a:t>로 </a:t>
            </a:r>
            <a:r>
              <a:rPr lang="en-US" altLang="ko-KR" dirty="0"/>
              <a:t>pedestrian</a:t>
            </a:r>
            <a:r>
              <a:rPr lang="ko-KR" altLang="en-US" dirty="0"/>
              <a:t>을 </a:t>
            </a:r>
            <a:r>
              <a:rPr lang="en-US" altLang="ko-KR" dirty="0" err="1"/>
              <a:t>recognization</a:t>
            </a:r>
            <a:endParaRPr lang="en-US" altLang="ko-KR" dirty="0"/>
          </a:p>
          <a:p>
            <a:r>
              <a:rPr lang="en-US" altLang="ko-KR" dirty="0"/>
              <a:t>Label : (bounding box + class (pedestrian </a:t>
            </a:r>
            <a:r>
              <a:rPr lang="ko-KR" altLang="en-US" dirty="0"/>
              <a:t>외 나머지 </a:t>
            </a:r>
            <a:r>
              <a:rPr lang="en-US" altLang="ko-KR" dirty="0"/>
              <a:t>: -1))</a:t>
            </a:r>
          </a:p>
          <a:p>
            <a:endParaRPr lang="en-US" altLang="ko-KR" dirty="0"/>
          </a:p>
          <a:p>
            <a:r>
              <a:rPr lang="ko-KR" altLang="en-US" dirty="0"/>
              <a:t>평가 기준 </a:t>
            </a:r>
            <a:r>
              <a:rPr lang="en-US" altLang="ko-KR" dirty="0"/>
              <a:t>: LAMR (Log-Average Miss Rate) - ALL</a:t>
            </a:r>
          </a:p>
          <a:p>
            <a:endParaRPr lang="en-US" altLang="ko-KR" dirty="0"/>
          </a:p>
          <a:p>
            <a:r>
              <a:rPr lang="ko-KR" altLang="en-US" dirty="0"/>
              <a:t>좋은 모델 찾는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1. train/validation set</a:t>
            </a:r>
            <a:r>
              <a:rPr lang="ko-KR" altLang="en-US" dirty="0"/>
              <a:t>으로 </a:t>
            </a:r>
            <a:r>
              <a:rPr lang="en-US" altLang="ko-KR" dirty="0"/>
              <a:t>split</a:t>
            </a:r>
          </a:p>
          <a:p>
            <a:pPr lvl="1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validation set</a:t>
            </a:r>
            <a:r>
              <a:rPr lang="ko-KR" altLang="en-US" dirty="0"/>
              <a:t>에서 평가 기준이 가장 좋은 </a:t>
            </a:r>
            <a:r>
              <a:rPr lang="en-US" altLang="ko-KR" dirty="0"/>
              <a:t>model </a:t>
            </a:r>
            <a:r>
              <a:rPr lang="ko-KR" altLang="en-US" dirty="0"/>
              <a:t>선택</a:t>
            </a:r>
            <a:br>
              <a:rPr lang="en-US" altLang="ko-KR" dirty="0"/>
            </a:br>
            <a:r>
              <a:rPr lang="en-US" altLang="ko-KR" dirty="0"/>
              <a:t>(n-fold cross validation</a:t>
            </a:r>
            <a:r>
              <a:rPr lang="ko-KR" altLang="en-US" dirty="0"/>
              <a:t>을 택하지 않은 이유는 </a:t>
            </a:r>
            <a:r>
              <a:rPr lang="en-US" altLang="ko-KR" dirty="0"/>
              <a:t>train </a:t>
            </a:r>
            <a:r>
              <a:rPr lang="ko-KR" altLang="en-US" dirty="0"/>
              <a:t>시간이 너무 길기 때문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0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1F33-52A9-1E38-4DD8-B2ED73EA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Split train set into train/</a:t>
            </a:r>
            <a:r>
              <a:rPr lang="en-US" altLang="ko-KR" dirty="0" err="1"/>
              <a:t>val</a:t>
            </a:r>
            <a:r>
              <a:rPr lang="en-US" altLang="ko-KR" dirty="0"/>
              <a:t> (make_fold.py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BBA33-48F6-14E5-A2E1-FA189C95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142"/>
            <a:ext cx="10515600" cy="558369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Train set</a:t>
            </a:r>
            <a:r>
              <a:rPr lang="ko-KR" altLang="en-US" sz="2000" dirty="0"/>
              <a:t>을 </a:t>
            </a:r>
            <a:r>
              <a:rPr lang="en-US" altLang="ko-KR" sz="2000" dirty="0"/>
              <a:t>4:1</a:t>
            </a:r>
            <a:r>
              <a:rPr lang="ko-KR" altLang="en-US" sz="2000" dirty="0"/>
              <a:t>의 비율로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</a:t>
            </a:r>
            <a:r>
              <a:rPr lang="en-US" altLang="ko-KR" sz="2000" dirty="0"/>
              <a:t>train/validation</a:t>
            </a:r>
            <a:r>
              <a:rPr lang="ko-KR" altLang="en-US" sz="2000" dirty="0"/>
              <a:t>으로 </a:t>
            </a:r>
            <a:r>
              <a:rPr lang="en-US" altLang="ko-KR" sz="2000" dirty="0"/>
              <a:t>split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Validation data</a:t>
            </a:r>
            <a:r>
              <a:rPr lang="ko-KR" altLang="en-US" sz="2000" dirty="0"/>
              <a:t>와 </a:t>
            </a:r>
            <a:r>
              <a:rPr lang="en-US" altLang="ko-KR" sz="2000" dirty="0"/>
              <a:t>train data </a:t>
            </a:r>
            <a:r>
              <a:rPr lang="ko-KR" altLang="en-US" sz="2000" dirty="0"/>
              <a:t>수의 합이 </a:t>
            </a:r>
            <a:r>
              <a:rPr lang="en-US" altLang="ko-KR" sz="2000" dirty="0"/>
              <a:t>train set</a:t>
            </a:r>
            <a:r>
              <a:rPr lang="ko-KR" altLang="en-US" sz="2000" dirty="0"/>
              <a:t>과 같으며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겹치는 </a:t>
            </a:r>
            <a:r>
              <a:rPr lang="en-US" altLang="ko-KR" sz="2000" dirty="0"/>
              <a:t>image</a:t>
            </a:r>
            <a:r>
              <a:rPr lang="ko-KR" altLang="en-US" sz="2000" dirty="0"/>
              <a:t>가 존재하지 않게 만들었다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4D369-FEBC-41C6-9CAA-CC555E7D2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6" y="1717724"/>
            <a:ext cx="3099109" cy="39631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2CF00-0091-2AB1-A285-BDCF8EA9B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806" y="1703892"/>
            <a:ext cx="2783235" cy="39908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B1C465-E92F-458F-0861-BD66E0414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774" y="1701738"/>
            <a:ext cx="2633147" cy="3995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F0C016-D5F7-FC07-1FA1-06A157E2FC30}"/>
              </a:ext>
            </a:extLst>
          </p:cNvPr>
          <p:cNvSpPr txBox="1"/>
          <p:nvPr/>
        </p:nvSpPr>
        <p:spPr>
          <a:xfrm>
            <a:off x="1454940" y="5746362"/>
            <a:ext cx="14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 set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606BD-3E55-26CA-1928-79B5C2506DB0}"/>
              </a:ext>
            </a:extLst>
          </p:cNvPr>
          <p:cNvSpPr txBox="1"/>
          <p:nvPr/>
        </p:nvSpPr>
        <p:spPr>
          <a:xfrm>
            <a:off x="9172981" y="5746362"/>
            <a:ext cx="14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 data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E9BFD-AF1D-F3B8-C00B-015E9402CFBB}"/>
              </a:ext>
            </a:extLst>
          </p:cNvPr>
          <p:cNvSpPr txBox="1"/>
          <p:nvPr/>
        </p:nvSpPr>
        <p:spPr>
          <a:xfrm>
            <a:off x="5694137" y="5746362"/>
            <a:ext cx="201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Validation data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05AC6FB-BD78-E145-FC6D-B20C5B67AF3B}"/>
              </a:ext>
            </a:extLst>
          </p:cNvPr>
          <p:cNvSpPr/>
          <p:nvPr/>
        </p:nvSpPr>
        <p:spPr>
          <a:xfrm>
            <a:off x="4174547" y="3454853"/>
            <a:ext cx="725786" cy="4888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695444-8652-CD5D-B45F-0F0190DBC3E4}"/>
              </a:ext>
            </a:extLst>
          </p:cNvPr>
          <p:cNvSpPr/>
          <p:nvPr/>
        </p:nvSpPr>
        <p:spPr>
          <a:xfrm>
            <a:off x="678301" y="5462463"/>
            <a:ext cx="434566" cy="226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7FA17F-7D06-0B11-1B49-82A2DFCA1784}"/>
              </a:ext>
            </a:extLst>
          </p:cNvPr>
          <p:cNvSpPr/>
          <p:nvPr/>
        </p:nvSpPr>
        <p:spPr>
          <a:xfrm>
            <a:off x="5311806" y="5528468"/>
            <a:ext cx="434566" cy="215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8BA0C5D-25BD-73C6-C908-DA8A81C789C3}"/>
              </a:ext>
            </a:extLst>
          </p:cNvPr>
          <p:cNvSpPr/>
          <p:nvPr/>
        </p:nvSpPr>
        <p:spPr>
          <a:xfrm>
            <a:off x="8540837" y="5518003"/>
            <a:ext cx="434566" cy="226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2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D1C7B-99DA-C6A2-3379-589368D4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[TODO] Train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bassline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42C19-2138-9627-D387-8929D07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Baseline (epoch 20) Miss 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LAMR – ALL : 36.79%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C5C62-0338-D0A7-6725-B009542E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975554"/>
            <a:ext cx="11252200" cy="2906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0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7DCF4-A7EB-0529-3B4B-F75FE910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[TODO] Update loss function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E5565-83FF-B365-9258-E2D7F53E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1143"/>
            <a:ext cx="10895091" cy="5015820"/>
          </a:xfrm>
        </p:spPr>
        <p:txBody>
          <a:bodyPr/>
          <a:lstStyle/>
          <a:p>
            <a:r>
              <a:rPr lang="en-US" altLang="ko-KR" dirty="0"/>
              <a:t>Pedestrian</a:t>
            </a:r>
            <a:r>
              <a:rPr lang="ko-KR" altLang="en-US" dirty="0"/>
              <a:t>만 감지하는 </a:t>
            </a:r>
            <a:r>
              <a:rPr lang="en-US" altLang="ko-KR" dirty="0"/>
              <a:t>model</a:t>
            </a:r>
            <a:r>
              <a:rPr lang="ko-KR" altLang="en-US" dirty="0"/>
              <a:t>이므로 </a:t>
            </a:r>
            <a:r>
              <a:rPr lang="en-US" altLang="ko-KR" dirty="0"/>
              <a:t>classification</a:t>
            </a:r>
            <a:r>
              <a:rPr lang="ko-KR" altLang="en-US" dirty="0"/>
              <a:t>을 제외한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loss </a:t>
            </a:r>
            <a:r>
              <a:rPr lang="ko-KR" altLang="en-US" dirty="0"/>
              <a:t>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bounding box regression loss</a:t>
            </a:r>
          </a:p>
          <a:p>
            <a:pPr lvl="1"/>
            <a:r>
              <a:rPr lang="ko-KR" altLang="en-US" dirty="0"/>
              <a:t>목적 </a:t>
            </a:r>
            <a:r>
              <a:rPr lang="en-US" altLang="ko-KR" dirty="0"/>
              <a:t>: Anchor size</a:t>
            </a:r>
            <a:r>
              <a:rPr lang="ko-KR" altLang="en-US" dirty="0"/>
              <a:t>와 위치를 </a:t>
            </a:r>
            <a:r>
              <a:rPr lang="en-US" altLang="ko-KR" dirty="0"/>
              <a:t>bounding box</a:t>
            </a:r>
            <a:r>
              <a:rPr lang="ko-KR" altLang="en-US" dirty="0"/>
              <a:t>로 </a:t>
            </a:r>
            <a:r>
              <a:rPr lang="en-US" altLang="ko-KR" dirty="0"/>
              <a:t>fitting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objectness</a:t>
            </a:r>
            <a:r>
              <a:rPr lang="en-US" altLang="ko-KR" dirty="0"/>
              <a:t> loss</a:t>
            </a:r>
          </a:p>
          <a:p>
            <a:pPr lvl="1"/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bounding box</a:t>
            </a:r>
            <a:r>
              <a:rPr lang="ko-KR" altLang="en-US" dirty="0"/>
              <a:t>에 객체가 있는지 없는지 </a:t>
            </a:r>
            <a:r>
              <a:rPr lang="en-US" altLang="ko-KR" dirty="0"/>
              <a:t>check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4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309CD-5EE6-96CF-2649-DB594B98A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4209D-B570-2E47-1491-07719895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[TODO] Update loss function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4CFDA-4C2B-4125-9AAD-207CCDB2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1143"/>
            <a:ext cx="10895091" cy="5015820"/>
          </a:xfrm>
        </p:spPr>
        <p:txBody>
          <a:bodyPr/>
          <a:lstStyle/>
          <a:p>
            <a:r>
              <a:rPr lang="en-US" altLang="ko-KR" dirty="0"/>
              <a:t>1. bounding box regression loss</a:t>
            </a:r>
          </a:p>
          <a:p>
            <a:pPr lvl="1"/>
            <a:r>
              <a:rPr lang="ko-KR" altLang="en-US" dirty="0"/>
              <a:t>목적 </a:t>
            </a:r>
            <a:r>
              <a:rPr lang="en-US" altLang="ko-KR" dirty="0"/>
              <a:t>: Anchor size</a:t>
            </a:r>
            <a:r>
              <a:rPr lang="ko-KR" altLang="en-US" dirty="0"/>
              <a:t>와 위치를 </a:t>
            </a:r>
            <a:r>
              <a:rPr lang="en-US" altLang="ko-KR" dirty="0"/>
              <a:t>bounding box</a:t>
            </a:r>
            <a:r>
              <a:rPr lang="ko-KR" altLang="en-US" dirty="0"/>
              <a:t>로 </a:t>
            </a:r>
            <a:r>
              <a:rPr lang="en-US" altLang="ko-KR" dirty="0"/>
              <a:t>fitting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기본 함수인 </a:t>
            </a:r>
            <a:r>
              <a:rPr lang="en-US" altLang="ko-KR" dirty="0" err="1"/>
              <a:t>IoU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GIoU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 err="1"/>
              <a:t>GIoU</a:t>
            </a:r>
            <a:r>
              <a:rPr lang="ko-KR" altLang="en-US" dirty="0"/>
              <a:t> 함수를 불러와 사용 가능</a:t>
            </a:r>
            <a:endParaRPr lang="en-US" altLang="ko-KR" dirty="0"/>
          </a:p>
          <a:p>
            <a:pPr lvl="1"/>
            <a:r>
              <a:rPr lang="en-US" altLang="ko-KR" dirty="0" err="1"/>
              <a:t>IoU</a:t>
            </a:r>
            <a:r>
              <a:rPr lang="ko-KR" altLang="en-US" dirty="0"/>
              <a:t>보다 부드러운 학습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LAMR – ALL : 40.04% </a:t>
            </a:r>
            <a:r>
              <a:rPr lang="en-US" altLang="ko-KR" dirty="0">
                <a:solidFill>
                  <a:srgbClr val="FF0000"/>
                </a:solidFill>
              </a:rPr>
              <a:t>(baseline</a:t>
            </a:r>
            <a:r>
              <a:rPr lang="ko-KR" altLang="en-US" dirty="0">
                <a:solidFill>
                  <a:srgbClr val="FF0000"/>
                </a:solidFill>
              </a:rPr>
              <a:t>보다 안 좋아짐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2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A32E8-6102-9314-D89E-0E170A71C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B950E-3DD2-76BD-4C4B-15032C84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[TODO] Update loss function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C30C9-4A28-BA10-7229-18E6458D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1143"/>
            <a:ext cx="10895091" cy="501582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objectness</a:t>
            </a:r>
            <a:r>
              <a:rPr lang="en-US" altLang="ko-KR" dirty="0"/>
              <a:t> loss</a:t>
            </a:r>
          </a:p>
          <a:p>
            <a:pPr lvl="1"/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bounding box</a:t>
            </a:r>
            <a:r>
              <a:rPr lang="ko-KR" altLang="en-US" dirty="0"/>
              <a:t>에 객체가 있는지 없는지 </a:t>
            </a:r>
            <a:r>
              <a:rPr lang="en-US" altLang="ko-KR" dirty="0"/>
              <a:t>check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IoU</a:t>
            </a:r>
            <a:r>
              <a:rPr lang="ko-KR" altLang="en-US" dirty="0"/>
              <a:t>값을 </a:t>
            </a:r>
            <a:r>
              <a:rPr lang="en-US" altLang="ko-KR" dirty="0"/>
              <a:t>threshold</a:t>
            </a:r>
            <a:r>
              <a:rPr lang="ko-KR" altLang="en-US" dirty="0"/>
              <a:t>와 비교하여 결정할 시</a:t>
            </a:r>
            <a:r>
              <a:rPr lang="en-US" altLang="ko-KR" dirty="0"/>
              <a:t>, </a:t>
            </a:r>
            <a:r>
              <a:rPr lang="ko-KR" altLang="en-US" dirty="0"/>
              <a:t>합집합이 너무 커지는 문제가 발생하여 </a:t>
            </a:r>
            <a:r>
              <a:rPr lang="en-US" altLang="ko-KR" dirty="0" err="1"/>
              <a:t>IoU</a:t>
            </a:r>
            <a:r>
              <a:rPr lang="ko-KR" altLang="en-US" dirty="0"/>
              <a:t>대신 </a:t>
            </a:r>
            <a:r>
              <a:rPr lang="en-US" altLang="ko-KR" dirty="0"/>
              <a:t>IoM(Intersection over Minimum) </a:t>
            </a:r>
            <a:r>
              <a:rPr lang="ko-KR" altLang="en-US" dirty="0"/>
              <a:t>사용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IoM</a:t>
            </a:r>
            <a:r>
              <a:rPr lang="ko-KR" altLang="en-US" dirty="0"/>
              <a:t>이 값이 </a:t>
            </a:r>
            <a:r>
              <a:rPr lang="en-US" altLang="ko-KR" dirty="0" err="1"/>
              <a:t>IoU</a:t>
            </a:r>
            <a:r>
              <a:rPr lang="ko-KR" altLang="en-US" dirty="0"/>
              <a:t>보다 항상 크기 때문에</a:t>
            </a:r>
            <a:r>
              <a:rPr lang="en-US" altLang="ko-KR" dirty="0"/>
              <a:t>, threshold</a:t>
            </a:r>
            <a:r>
              <a:rPr lang="ko-KR" altLang="en-US" dirty="0"/>
              <a:t>를 </a:t>
            </a:r>
            <a:r>
              <a:rPr lang="en-US" altLang="ko-KR" dirty="0"/>
              <a:t>default</a:t>
            </a:r>
            <a:r>
              <a:rPr lang="ko-KR" altLang="en-US" dirty="0"/>
              <a:t>인 </a:t>
            </a:r>
            <a:r>
              <a:rPr lang="en-US" altLang="ko-KR" dirty="0"/>
              <a:t>0.2</a:t>
            </a:r>
            <a:r>
              <a:rPr lang="ko-KR" altLang="en-US" dirty="0"/>
              <a:t>가 아닌 </a:t>
            </a:r>
            <a:r>
              <a:rPr lang="en-US" altLang="ko-KR" dirty="0"/>
              <a:t>0.4, 0.5, 0.6</a:t>
            </a:r>
            <a:r>
              <a:rPr lang="ko-KR" altLang="en-US" dirty="0"/>
              <a:t>으로 다양하게 해봤으나 결과적으로 </a:t>
            </a:r>
            <a:r>
              <a:rPr lang="en-US" altLang="ko-KR" dirty="0">
                <a:solidFill>
                  <a:srgbClr val="FF0000"/>
                </a:solidFill>
              </a:rPr>
              <a:t>LAMR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baseline</a:t>
            </a:r>
            <a:r>
              <a:rPr lang="ko-KR" altLang="en-US" dirty="0">
                <a:solidFill>
                  <a:srgbClr val="FF0000"/>
                </a:solidFill>
              </a:rPr>
              <a:t>보다 </a:t>
            </a:r>
            <a:r>
              <a:rPr lang="ko-KR" altLang="en-US" dirty="0" err="1">
                <a:solidFill>
                  <a:srgbClr val="FF0000"/>
                </a:solidFill>
              </a:rPr>
              <a:t>안좋아짐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4CD0D-5CB2-978C-24E5-5ADE56E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2309380"/>
            <a:ext cx="6754168" cy="7906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585C6B-773F-7C7D-F715-C27BF039C385}"/>
              </a:ext>
            </a:extLst>
          </p:cNvPr>
          <p:cNvSpPr/>
          <p:nvPr/>
        </p:nvSpPr>
        <p:spPr>
          <a:xfrm>
            <a:off x="5377759" y="2851843"/>
            <a:ext cx="2136617" cy="244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EF828-0B33-D132-823D-5433A2F8BEDA}"/>
              </a:ext>
            </a:extLst>
          </p:cNvPr>
          <p:cNvSpPr txBox="1"/>
          <p:nvPr/>
        </p:nvSpPr>
        <p:spPr>
          <a:xfrm>
            <a:off x="8285340" y="3059668"/>
            <a:ext cx="14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Loss.py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66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F0ABA-8589-1BAB-4B21-F3923C63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D3CEC-4E76-7D22-578E-CA51D6E0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[TODO] Update loss function 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4D20A40-EA8A-9C60-4F4D-0F0EFD1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705</Words>
  <Application>Microsoft Office PowerPoint</Application>
  <PresentationFormat>와이드스크린</PresentationFormat>
  <Paragraphs>113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[Project]  Multispectral Pedestrian Detection Challenge</vt:lpstr>
      <vt:lpstr>목차</vt:lpstr>
      <vt:lpstr>1. Task : Pedestrian Detection</vt:lpstr>
      <vt:lpstr>2. Split train set into train/val (make_fold.py 파일)</vt:lpstr>
      <vt:lpstr>3. [TODO] Train a bassline model</vt:lpstr>
      <vt:lpstr>4. [TODO] Update loss function </vt:lpstr>
      <vt:lpstr>4. [TODO] Update loss function </vt:lpstr>
      <vt:lpstr>4. [TODO] Update loss function </vt:lpstr>
      <vt:lpstr>4. [TODO] Update loss function </vt:lpstr>
      <vt:lpstr>5. [TODO] Adjust anchors (anchor_find.ipynb 파일)</vt:lpstr>
      <vt:lpstr>5. [TODO] Adjust anchors</vt:lpstr>
      <vt:lpstr>5. [TODO] Adjust anchors</vt:lpstr>
      <vt:lpstr>5. [TODO] Adjust anchors</vt:lpstr>
      <vt:lpstr>5. [TODO] Adjust anchors</vt:lpstr>
      <vt:lpstr>5. [TODO] Adjust anchors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병유 이</dc:creator>
  <cp:lastModifiedBy>병유 이</cp:lastModifiedBy>
  <cp:revision>3</cp:revision>
  <dcterms:created xsi:type="dcterms:W3CDTF">2025-06-17T00:09:07Z</dcterms:created>
  <dcterms:modified xsi:type="dcterms:W3CDTF">2025-06-17T13:01:07Z</dcterms:modified>
</cp:coreProperties>
</file>