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3" r:id="rId2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FFCC66"/>
    <a:srgbClr val="FF9900"/>
    <a:srgbClr val="009900"/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6" autoAdjust="0"/>
    <p:restoredTop sz="94160" autoAdjust="0"/>
  </p:normalViewPr>
  <p:slideViewPr>
    <p:cSldViewPr>
      <p:cViewPr varScale="1">
        <p:scale>
          <a:sx n="116" d="100"/>
          <a:sy n="116" d="100"/>
        </p:scale>
        <p:origin x="15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3" tIns="46467" rIns="92933" bIns="46467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3" tIns="46467" rIns="92933" bIns="46467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3" tIns="46467" rIns="92933" bIns="46467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3" tIns="46467" rIns="92933" bIns="46467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788FFE57-DE0F-9646-A655-453899647AB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3" tIns="46467" rIns="92933" bIns="46467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3" tIns="46467" rIns="92933" bIns="46467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913" y="4410075"/>
            <a:ext cx="55911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3" tIns="46467" rIns="92933" bIns="464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3" tIns="46467" rIns="92933" bIns="46467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16975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3" tIns="46467" rIns="92933" bIns="46467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fld id="{50D656BB-4030-2D40-9164-D4D27DDBCE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D15A6-8A6A-1048-98BE-A2CE652E6419}" type="slidenum">
              <a:rPr lang="en-US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B1AF4-BB92-6B47-92DC-F1C1DEEE5A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DC5F4-CAEA-4C41-8DB6-1DFC4201CB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55BA1-E60D-5946-8369-90B2FBB77F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4CCA4-FA6C-C14E-8983-D31D43A575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78FF9-54D3-BC44-ABCC-98B4FD920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FADC1-C0E5-0748-9085-B4592FB193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E1BA1-EFB9-8842-B50D-CEF553196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7DCE8-C3B7-7746-B1D4-9177A22FCF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F224A9-3520-544E-857D-B469757A5E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6B7FF1-8025-8B4E-84EA-2842B9A66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2A490E-41D1-7C45-85B1-745C5E1F6E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g. babic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9FD1AC9-C6C5-0F40-9EFC-FB9248491F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7308850" y="1963738"/>
            <a:ext cx="1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302500" y="2039938"/>
            <a:ext cx="1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4876800" y="4652963"/>
            <a:ext cx="1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7596188" y="4087813"/>
            <a:ext cx="1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5489575" y="4048125"/>
            <a:ext cx="15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5483225" y="4122738"/>
            <a:ext cx="1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3819525" y="4067175"/>
            <a:ext cx="15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648325" y="4762500"/>
            <a:ext cx="15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6159500" y="2212975"/>
            <a:ext cx="15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6831013" y="1963738"/>
            <a:ext cx="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6824663" y="2039938"/>
            <a:ext cx="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3709988" y="1671638"/>
            <a:ext cx="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5" name="Rectangle 14"/>
          <p:cNvSpPr>
            <a:spLocks noChangeArrowheads="1"/>
          </p:cNvSpPr>
          <p:nvPr/>
        </p:nvSpPr>
        <p:spPr bwMode="auto">
          <a:xfrm>
            <a:off x="1658938" y="4848225"/>
            <a:ext cx="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6" name="Rectangle 15"/>
          <p:cNvSpPr>
            <a:spLocks noChangeArrowheads="1"/>
          </p:cNvSpPr>
          <p:nvPr/>
        </p:nvSpPr>
        <p:spPr bwMode="auto">
          <a:xfrm>
            <a:off x="1431925" y="4259263"/>
            <a:ext cx="15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7" name="Rectangle 16"/>
          <p:cNvSpPr>
            <a:spLocks noChangeArrowheads="1"/>
          </p:cNvSpPr>
          <p:nvPr/>
        </p:nvSpPr>
        <p:spPr bwMode="auto">
          <a:xfrm>
            <a:off x="2132013" y="4613275"/>
            <a:ext cx="1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7986713" y="4735513"/>
            <a:ext cx="15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7215188" y="5267325"/>
            <a:ext cx="1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232275" y="4754563"/>
            <a:ext cx="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232275" y="5038725"/>
            <a:ext cx="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002213" y="4330700"/>
            <a:ext cx="1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002213" y="4683125"/>
            <a:ext cx="15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4240213" y="4189413"/>
            <a:ext cx="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4240213" y="4471988"/>
            <a:ext cx="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225425" y="312738"/>
            <a:ext cx="5210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066800" y="-76200"/>
            <a:ext cx="754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Circuit for Instruction  </a:t>
            </a:r>
            <a:r>
              <a:rPr lang="en-US" sz="2400" b="1" dirty="0" err="1">
                <a:solidFill>
                  <a:srgbClr val="FF0000"/>
                </a:solidFill>
              </a:rPr>
              <a:t>lbu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457200" y="381000"/>
            <a:ext cx="838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389" name="Group 686"/>
          <p:cNvGrpSpPr>
            <a:grpSpLocks/>
          </p:cNvGrpSpPr>
          <p:nvPr/>
        </p:nvGrpSpPr>
        <p:grpSpPr bwMode="auto">
          <a:xfrm>
            <a:off x="762000" y="914400"/>
            <a:ext cx="8229600" cy="5789613"/>
            <a:chOff x="336" y="672"/>
            <a:chExt cx="5165" cy="3551"/>
          </a:xfrm>
        </p:grpSpPr>
        <p:sp>
          <p:nvSpPr>
            <p:cNvPr id="15394" name="Rectangle 30"/>
            <p:cNvSpPr>
              <a:spLocks noChangeArrowheads="1"/>
            </p:cNvSpPr>
            <p:nvPr/>
          </p:nvSpPr>
          <p:spPr bwMode="auto">
            <a:xfrm>
              <a:off x="4779" y="2525"/>
              <a:ext cx="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395" name="Rectangle 31"/>
            <p:cNvSpPr>
              <a:spLocks noChangeArrowheads="1"/>
            </p:cNvSpPr>
            <p:nvPr/>
          </p:nvSpPr>
          <p:spPr bwMode="auto">
            <a:xfrm>
              <a:off x="2410" y="2418"/>
              <a:ext cx="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396" name="Rectangle 32"/>
            <p:cNvSpPr>
              <a:spLocks noChangeArrowheads="1"/>
            </p:cNvSpPr>
            <p:nvPr/>
          </p:nvSpPr>
          <p:spPr bwMode="auto">
            <a:xfrm>
              <a:off x="3646" y="1684"/>
              <a:ext cx="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397" name="Rectangle 33"/>
            <p:cNvSpPr>
              <a:spLocks noChangeArrowheads="1"/>
            </p:cNvSpPr>
            <p:nvPr/>
          </p:nvSpPr>
          <p:spPr bwMode="auto">
            <a:xfrm>
              <a:off x="4129" y="2856"/>
              <a:ext cx="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15398" name="Freeform 34"/>
            <p:cNvSpPr>
              <a:spLocks/>
            </p:cNvSpPr>
            <p:nvPr/>
          </p:nvSpPr>
          <p:spPr bwMode="auto">
            <a:xfrm>
              <a:off x="2432" y="2082"/>
              <a:ext cx="1149" cy="495"/>
            </a:xfrm>
            <a:custGeom>
              <a:avLst/>
              <a:gdLst>
                <a:gd name="T0" fmla="*/ 0 w 920"/>
                <a:gd name="T1" fmla="*/ 0 h 395"/>
                <a:gd name="T2" fmla="*/ 920 w 920"/>
                <a:gd name="T3" fmla="*/ 0 h 395"/>
                <a:gd name="T4" fmla="*/ 920 w 920"/>
                <a:gd name="T5" fmla="*/ 395 h 395"/>
                <a:gd name="T6" fmla="*/ 0 60000 65536"/>
                <a:gd name="T7" fmla="*/ 0 60000 65536"/>
                <a:gd name="T8" fmla="*/ 0 60000 65536"/>
                <a:gd name="T9" fmla="*/ 0 w 920"/>
                <a:gd name="T10" fmla="*/ 0 h 395"/>
                <a:gd name="T11" fmla="*/ 920 w 920"/>
                <a:gd name="T12" fmla="*/ 395 h 3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0" h="395">
                  <a:moveTo>
                    <a:pt x="0" y="0"/>
                  </a:moveTo>
                  <a:lnTo>
                    <a:pt x="920" y="0"/>
                  </a:lnTo>
                  <a:lnTo>
                    <a:pt x="920" y="395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9" name="Freeform 35"/>
            <p:cNvSpPr>
              <a:spLocks/>
            </p:cNvSpPr>
            <p:nvPr/>
          </p:nvSpPr>
          <p:spPr bwMode="auto">
            <a:xfrm>
              <a:off x="2470" y="1904"/>
              <a:ext cx="1194" cy="1726"/>
            </a:xfrm>
            <a:custGeom>
              <a:avLst/>
              <a:gdLst>
                <a:gd name="T0" fmla="*/ 0 w 956"/>
                <a:gd name="T1" fmla="*/ 0 h 1377"/>
                <a:gd name="T2" fmla="*/ 683 w 956"/>
                <a:gd name="T3" fmla="*/ 0 h 1377"/>
                <a:gd name="T4" fmla="*/ 685 w 956"/>
                <a:gd name="T5" fmla="*/ 1377 h 1377"/>
                <a:gd name="T6" fmla="*/ 956 w 956"/>
                <a:gd name="T7" fmla="*/ 1377 h 1377"/>
                <a:gd name="T8" fmla="*/ 956 w 956"/>
                <a:gd name="T9" fmla="*/ 1306 h 13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6"/>
                <a:gd name="T16" fmla="*/ 0 h 1377"/>
                <a:gd name="T17" fmla="*/ 956 w 956"/>
                <a:gd name="T18" fmla="*/ 1377 h 13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6" h="1377">
                  <a:moveTo>
                    <a:pt x="0" y="0"/>
                  </a:moveTo>
                  <a:lnTo>
                    <a:pt x="683" y="0"/>
                  </a:lnTo>
                  <a:lnTo>
                    <a:pt x="685" y="1377"/>
                  </a:lnTo>
                  <a:lnTo>
                    <a:pt x="956" y="1377"/>
                  </a:lnTo>
                  <a:lnTo>
                    <a:pt x="956" y="1306"/>
                  </a:lnTo>
                </a:path>
              </a:pathLst>
            </a:custGeom>
            <a:noFill/>
            <a:ln w="1587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0" name="Line 36"/>
            <p:cNvSpPr>
              <a:spLocks noChangeShapeType="1"/>
            </p:cNvSpPr>
            <p:nvPr/>
          </p:nvSpPr>
          <p:spPr bwMode="auto">
            <a:xfrm>
              <a:off x="2458" y="1637"/>
              <a:ext cx="1686" cy="1"/>
            </a:xfrm>
            <a:prstGeom prst="line">
              <a:avLst/>
            </a:pr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1" name="Freeform 37"/>
            <p:cNvSpPr>
              <a:spLocks/>
            </p:cNvSpPr>
            <p:nvPr/>
          </p:nvSpPr>
          <p:spPr bwMode="auto">
            <a:xfrm>
              <a:off x="1532" y="1352"/>
              <a:ext cx="938" cy="1625"/>
            </a:xfrm>
            <a:custGeom>
              <a:avLst/>
              <a:gdLst>
                <a:gd name="T0" fmla="*/ 687 w 751"/>
                <a:gd name="T1" fmla="*/ 84 h 1296"/>
                <a:gd name="T2" fmla="*/ 751 w 751"/>
                <a:gd name="T3" fmla="*/ 84 h 1296"/>
                <a:gd name="T4" fmla="*/ 751 w 751"/>
                <a:gd name="T5" fmla="*/ 0 h 1296"/>
                <a:gd name="T6" fmla="*/ 0 w 751"/>
                <a:gd name="T7" fmla="*/ 0 h 1296"/>
                <a:gd name="T8" fmla="*/ 0 w 751"/>
                <a:gd name="T9" fmla="*/ 1296 h 1296"/>
                <a:gd name="T10" fmla="*/ 591 w 751"/>
                <a:gd name="T11" fmla="*/ 1296 h 1296"/>
                <a:gd name="T12" fmla="*/ 591 w 751"/>
                <a:gd name="T13" fmla="*/ 1242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51"/>
                <a:gd name="T22" fmla="*/ 0 h 1296"/>
                <a:gd name="T23" fmla="*/ 751 w 751"/>
                <a:gd name="T24" fmla="*/ 1296 h 12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51" h="1296">
                  <a:moveTo>
                    <a:pt x="687" y="84"/>
                  </a:moveTo>
                  <a:lnTo>
                    <a:pt x="751" y="84"/>
                  </a:lnTo>
                  <a:lnTo>
                    <a:pt x="751" y="0"/>
                  </a:lnTo>
                  <a:lnTo>
                    <a:pt x="0" y="0"/>
                  </a:lnTo>
                  <a:lnTo>
                    <a:pt x="0" y="1296"/>
                  </a:lnTo>
                  <a:lnTo>
                    <a:pt x="591" y="1296"/>
                  </a:lnTo>
                  <a:lnTo>
                    <a:pt x="591" y="1242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2" name="Freeform 38"/>
            <p:cNvSpPr>
              <a:spLocks/>
            </p:cNvSpPr>
            <p:nvPr/>
          </p:nvSpPr>
          <p:spPr bwMode="auto">
            <a:xfrm>
              <a:off x="3774" y="2838"/>
              <a:ext cx="91" cy="466"/>
            </a:xfrm>
            <a:custGeom>
              <a:avLst/>
              <a:gdLst>
                <a:gd name="T0" fmla="*/ 71 w 73"/>
                <a:gd name="T1" fmla="*/ 0 h 372"/>
                <a:gd name="T2" fmla="*/ 73 w 73"/>
                <a:gd name="T3" fmla="*/ 372 h 372"/>
                <a:gd name="T4" fmla="*/ 0 w 73"/>
                <a:gd name="T5" fmla="*/ 372 h 372"/>
                <a:gd name="T6" fmla="*/ 0 60000 65536"/>
                <a:gd name="T7" fmla="*/ 0 60000 65536"/>
                <a:gd name="T8" fmla="*/ 0 60000 65536"/>
                <a:gd name="T9" fmla="*/ 0 w 73"/>
                <a:gd name="T10" fmla="*/ 0 h 372"/>
                <a:gd name="T11" fmla="*/ 73 w 73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372">
                  <a:moveTo>
                    <a:pt x="71" y="0"/>
                  </a:moveTo>
                  <a:lnTo>
                    <a:pt x="73" y="372"/>
                  </a:lnTo>
                  <a:lnTo>
                    <a:pt x="0" y="372"/>
                  </a:lnTo>
                </a:path>
              </a:pathLst>
            </a:custGeom>
            <a:noFill/>
            <a:ln w="1587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3" name="Freeform 39"/>
            <p:cNvSpPr>
              <a:spLocks/>
            </p:cNvSpPr>
            <p:nvPr/>
          </p:nvSpPr>
          <p:spPr bwMode="auto">
            <a:xfrm>
              <a:off x="4136" y="1637"/>
              <a:ext cx="178" cy="873"/>
            </a:xfrm>
            <a:custGeom>
              <a:avLst/>
              <a:gdLst>
                <a:gd name="T0" fmla="*/ 0 w 142"/>
                <a:gd name="T1" fmla="*/ 697 h 697"/>
                <a:gd name="T2" fmla="*/ 73 w 142"/>
                <a:gd name="T3" fmla="*/ 697 h 697"/>
                <a:gd name="T4" fmla="*/ 73 w 142"/>
                <a:gd name="T5" fmla="*/ 0 h 697"/>
                <a:gd name="T6" fmla="*/ 142 w 142"/>
                <a:gd name="T7" fmla="*/ 0 h 6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697"/>
                <a:gd name="T14" fmla="*/ 142 w 142"/>
                <a:gd name="T15" fmla="*/ 697 h 6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697">
                  <a:moveTo>
                    <a:pt x="0" y="697"/>
                  </a:moveTo>
                  <a:lnTo>
                    <a:pt x="73" y="697"/>
                  </a:lnTo>
                  <a:lnTo>
                    <a:pt x="73" y="0"/>
                  </a:ln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4" name="Freeform 40"/>
            <p:cNvSpPr>
              <a:spLocks/>
            </p:cNvSpPr>
            <p:nvPr/>
          </p:nvSpPr>
          <p:spPr bwMode="auto">
            <a:xfrm>
              <a:off x="4139" y="1538"/>
              <a:ext cx="177" cy="99"/>
            </a:xfrm>
            <a:custGeom>
              <a:avLst/>
              <a:gdLst>
                <a:gd name="T0" fmla="*/ 0 w 142"/>
                <a:gd name="T1" fmla="*/ 79 h 79"/>
                <a:gd name="T2" fmla="*/ 0 w 142"/>
                <a:gd name="T3" fmla="*/ 0 h 79"/>
                <a:gd name="T4" fmla="*/ 142 w 142"/>
                <a:gd name="T5" fmla="*/ 0 h 79"/>
                <a:gd name="T6" fmla="*/ 0 60000 65536"/>
                <a:gd name="T7" fmla="*/ 0 60000 65536"/>
                <a:gd name="T8" fmla="*/ 0 60000 65536"/>
                <a:gd name="T9" fmla="*/ 0 w 142"/>
                <a:gd name="T10" fmla="*/ 0 h 79"/>
                <a:gd name="T11" fmla="*/ 142 w 142"/>
                <a:gd name="T12" fmla="*/ 79 h 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79">
                  <a:moveTo>
                    <a:pt x="0" y="79"/>
                  </a:moveTo>
                  <a:lnTo>
                    <a:pt x="0" y="0"/>
                  </a:lnTo>
                  <a:lnTo>
                    <a:pt x="142" y="0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5" name="Freeform 41"/>
            <p:cNvSpPr>
              <a:spLocks/>
            </p:cNvSpPr>
            <p:nvPr/>
          </p:nvSpPr>
          <p:spPr bwMode="auto">
            <a:xfrm>
              <a:off x="2474" y="1815"/>
              <a:ext cx="2761" cy="793"/>
            </a:xfrm>
            <a:custGeom>
              <a:avLst/>
              <a:gdLst>
                <a:gd name="T0" fmla="*/ 0 w 2211"/>
                <a:gd name="T1" fmla="*/ 0 h 633"/>
                <a:gd name="T2" fmla="*/ 2211 w 2211"/>
                <a:gd name="T3" fmla="*/ 0 h 633"/>
                <a:gd name="T4" fmla="*/ 2211 w 2211"/>
                <a:gd name="T5" fmla="*/ 633 h 633"/>
                <a:gd name="T6" fmla="*/ 0 60000 65536"/>
                <a:gd name="T7" fmla="*/ 0 60000 65536"/>
                <a:gd name="T8" fmla="*/ 0 60000 65536"/>
                <a:gd name="T9" fmla="*/ 0 w 2211"/>
                <a:gd name="T10" fmla="*/ 0 h 633"/>
                <a:gd name="T11" fmla="*/ 2211 w 2211"/>
                <a:gd name="T12" fmla="*/ 633 h 6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11" h="633">
                  <a:moveTo>
                    <a:pt x="0" y="0"/>
                  </a:moveTo>
                  <a:lnTo>
                    <a:pt x="2211" y="0"/>
                  </a:lnTo>
                  <a:lnTo>
                    <a:pt x="2211" y="633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6" name="Freeform 42"/>
            <p:cNvSpPr>
              <a:spLocks/>
            </p:cNvSpPr>
            <p:nvPr/>
          </p:nvSpPr>
          <p:spPr bwMode="auto">
            <a:xfrm>
              <a:off x="2473" y="1726"/>
              <a:ext cx="2951" cy="1486"/>
            </a:xfrm>
            <a:custGeom>
              <a:avLst/>
              <a:gdLst>
                <a:gd name="T0" fmla="*/ 0 w 2363"/>
                <a:gd name="T1" fmla="*/ 0 h 1186"/>
                <a:gd name="T2" fmla="*/ 2363 w 2363"/>
                <a:gd name="T3" fmla="*/ 0 h 1186"/>
                <a:gd name="T4" fmla="*/ 2363 w 2363"/>
                <a:gd name="T5" fmla="*/ 1186 h 1186"/>
                <a:gd name="T6" fmla="*/ 1795 w 2363"/>
                <a:gd name="T7" fmla="*/ 1186 h 1186"/>
                <a:gd name="T8" fmla="*/ 1795 w 2363"/>
                <a:gd name="T9" fmla="*/ 1115 h 1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63"/>
                <a:gd name="T16" fmla="*/ 0 h 1186"/>
                <a:gd name="T17" fmla="*/ 2363 w 2363"/>
                <a:gd name="T18" fmla="*/ 1186 h 1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63" h="1186">
                  <a:moveTo>
                    <a:pt x="0" y="0"/>
                  </a:moveTo>
                  <a:lnTo>
                    <a:pt x="2363" y="0"/>
                  </a:lnTo>
                  <a:lnTo>
                    <a:pt x="2363" y="1186"/>
                  </a:lnTo>
                  <a:lnTo>
                    <a:pt x="1795" y="1186"/>
                  </a:lnTo>
                  <a:lnTo>
                    <a:pt x="1795" y="1115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7" name="Freeform 43"/>
            <p:cNvSpPr>
              <a:spLocks/>
            </p:cNvSpPr>
            <p:nvPr/>
          </p:nvSpPr>
          <p:spPr bwMode="auto">
            <a:xfrm>
              <a:off x="2458" y="1993"/>
              <a:ext cx="2257" cy="432"/>
            </a:xfrm>
            <a:custGeom>
              <a:avLst/>
              <a:gdLst>
                <a:gd name="T0" fmla="*/ 0 w 1807"/>
                <a:gd name="T1" fmla="*/ 0 h 345"/>
                <a:gd name="T2" fmla="*/ 1807 w 1807"/>
                <a:gd name="T3" fmla="*/ 0 h 345"/>
                <a:gd name="T4" fmla="*/ 1807 w 1807"/>
                <a:gd name="T5" fmla="*/ 345 h 345"/>
                <a:gd name="T6" fmla="*/ 0 60000 65536"/>
                <a:gd name="T7" fmla="*/ 0 60000 65536"/>
                <a:gd name="T8" fmla="*/ 0 60000 65536"/>
                <a:gd name="T9" fmla="*/ 0 w 1807"/>
                <a:gd name="T10" fmla="*/ 0 h 345"/>
                <a:gd name="T11" fmla="*/ 1807 w 1807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7" h="345">
                  <a:moveTo>
                    <a:pt x="0" y="0"/>
                  </a:moveTo>
                  <a:lnTo>
                    <a:pt x="1807" y="0"/>
                  </a:lnTo>
                  <a:lnTo>
                    <a:pt x="1807" y="345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8" name="Freeform 44"/>
            <p:cNvSpPr>
              <a:spLocks/>
            </p:cNvSpPr>
            <p:nvPr/>
          </p:nvSpPr>
          <p:spPr bwMode="auto">
            <a:xfrm>
              <a:off x="2364" y="2171"/>
              <a:ext cx="472" cy="68"/>
            </a:xfrm>
            <a:custGeom>
              <a:avLst/>
              <a:gdLst>
                <a:gd name="T0" fmla="*/ 0 w 378"/>
                <a:gd name="T1" fmla="*/ 0 h 54"/>
                <a:gd name="T2" fmla="*/ 378 w 378"/>
                <a:gd name="T3" fmla="*/ 0 h 54"/>
                <a:gd name="T4" fmla="*/ 378 w 378"/>
                <a:gd name="T5" fmla="*/ 54 h 54"/>
                <a:gd name="T6" fmla="*/ 0 60000 65536"/>
                <a:gd name="T7" fmla="*/ 0 60000 65536"/>
                <a:gd name="T8" fmla="*/ 0 60000 65536"/>
                <a:gd name="T9" fmla="*/ 0 w 378"/>
                <a:gd name="T10" fmla="*/ 0 h 54"/>
                <a:gd name="T11" fmla="*/ 378 w 378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8" h="54">
                  <a:moveTo>
                    <a:pt x="0" y="0"/>
                  </a:moveTo>
                  <a:lnTo>
                    <a:pt x="378" y="0"/>
                  </a:lnTo>
                  <a:lnTo>
                    <a:pt x="378" y="54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9" name="Freeform 45"/>
            <p:cNvSpPr>
              <a:spLocks/>
            </p:cNvSpPr>
            <p:nvPr/>
          </p:nvSpPr>
          <p:spPr bwMode="auto">
            <a:xfrm>
              <a:off x="2442" y="772"/>
              <a:ext cx="2570" cy="776"/>
            </a:xfrm>
            <a:custGeom>
              <a:avLst/>
              <a:gdLst>
                <a:gd name="T0" fmla="*/ 0 w 2058"/>
                <a:gd name="T1" fmla="*/ 619 h 619"/>
                <a:gd name="T2" fmla="*/ 439 w 2058"/>
                <a:gd name="T3" fmla="*/ 619 h 619"/>
                <a:gd name="T4" fmla="*/ 439 w 2058"/>
                <a:gd name="T5" fmla="*/ 0 h 619"/>
                <a:gd name="T6" fmla="*/ 2058 w 2058"/>
                <a:gd name="T7" fmla="*/ 0 h 619"/>
                <a:gd name="T8" fmla="*/ 2058 w 2058"/>
                <a:gd name="T9" fmla="*/ 100 h 6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8"/>
                <a:gd name="T16" fmla="*/ 0 h 619"/>
                <a:gd name="T17" fmla="*/ 2058 w 2058"/>
                <a:gd name="T18" fmla="*/ 619 h 6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8" h="619">
                  <a:moveTo>
                    <a:pt x="0" y="619"/>
                  </a:moveTo>
                  <a:lnTo>
                    <a:pt x="439" y="619"/>
                  </a:lnTo>
                  <a:lnTo>
                    <a:pt x="439" y="0"/>
                  </a:lnTo>
                  <a:lnTo>
                    <a:pt x="2058" y="0"/>
                  </a:lnTo>
                  <a:lnTo>
                    <a:pt x="2058" y="100"/>
                  </a:lnTo>
                </a:path>
              </a:pathLst>
            </a:cu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0" name="Freeform 46"/>
            <p:cNvSpPr>
              <a:spLocks/>
            </p:cNvSpPr>
            <p:nvPr/>
          </p:nvSpPr>
          <p:spPr bwMode="auto">
            <a:xfrm>
              <a:off x="4504" y="1340"/>
              <a:ext cx="132" cy="248"/>
            </a:xfrm>
            <a:custGeom>
              <a:avLst/>
              <a:gdLst>
                <a:gd name="T0" fmla="*/ 106 w 106"/>
                <a:gd name="T1" fmla="*/ 0 h 198"/>
                <a:gd name="T2" fmla="*/ 106 w 106"/>
                <a:gd name="T3" fmla="*/ 198 h 198"/>
                <a:gd name="T4" fmla="*/ 0 w 106"/>
                <a:gd name="T5" fmla="*/ 198 h 198"/>
                <a:gd name="T6" fmla="*/ 0 60000 65536"/>
                <a:gd name="T7" fmla="*/ 0 60000 65536"/>
                <a:gd name="T8" fmla="*/ 0 60000 65536"/>
                <a:gd name="T9" fmla="*/ 0 w 106"/>
                <a:gd name="T10" fmla="*/ 0 h 198"/>
                <a:gd name="T11" fmla="*/ 106 w 106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198">
                  <a:moveTo>
                    <a:pt x="106" y="0"/>
                  </a:moveTo>
                  <a:lnTo>
                    <a:pt x="106" y="198"/>
                  </a:lnTo>
                  <a:lnTo>
                    <a:pt x="0" y="198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1" name="Freeform 47"/>
            <p:cNvSpPr>
              <a:spLocks/>
            </p:cNvSpPr>
            <p:nvPr/>
          </p:nvSpPr>
          <p:spPr bwMode="auto">
            <a:xfrm>
              <a:off x="1165" y="953"/>
              <a:ext cx="3396" cy="373"/>
            </a:xfrm>
            <a:custGeom>
              <a:avLst/>
              <a:gdLst>
                <a:gd name="T0" fmla="*/ 0 w 2719"/>
                <a:gd name="T1" fmla="*/ 296 h 298"/>
                <a:gd name="T2" fmla="*/ 1730 w 2719"/>
                <a:gd name="T3" fmla="*/ 298 h 298"/>
                <a:gd name="T4" fmla="*/ 1730 w 2719"/>
                <a:gd name="T5" fmla="*/ 0 h 298"/>
                <a:gd name="T6" fmla="*/ 2719 w 2719"/>
                <a:gd name="T7" fmla="*/ 0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19"/>
                <a:gd name="T13" fmla="*/ 0 h 298"/>
                <a:gd name="T14" fmla="*/ 2719 w 2719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19" h="298">
                  <a:moveTo>
                    <a:pt x="0" y="296"/>
                  </a:moveTo>
                  <a:lnTo>
                    <a:pt x="1730" y="298"/>
                  </a:lnTo>
                  <a:lnTo>
                    <a:pt x="1730" y="0"/>
                  </a:lnTo>
                  <a:lnTo>
                    <a:pt x="271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2" name="Line 49"/>
            <p:cNvSpPr>
              <a:spLocks noChangeShapeType="1"/>
            </p:cNvSpPr>
            <p:nvPr/>
          </p:nvSpPr>
          <p:spPr bwMode="auto">
            <a:xfrm>
              <a:off x="2437" y="3215"/>
              <a:ext cx="48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3" name="Freeform 50"/>
            <p:cNvSpPr>
              <a:spLocks/>
            </p:cNvSpPr>
            <p:nvPr/>
          </p:nvSpPr>
          <p:spPr bwMode="auto">
            <a:xfrm>
              <a:off x="3496" y="1319"/>
              <a:ext cx="185" cy="293"/>
            </a:xfrm>
            <a:custGeom>
              <a:avLst/>
              <a:gdLst>
                <a:gd name="T0" fmla="*/ 73 w 148"/>
                <a:gd name="T1" fmla="*/ 232 h 234"/>
                <a:gd name="T2" fmla="*/ 87 w 148"/>
                <a:gd name="T3" fmla="*/ 232 h 234"/>
                <a:gd name="T4" fmla="*/ 98 w 148"/>
                <a:gd name="T5" fmla="*/ 229 h 234"/>
                <a:gd name="T6" fmla="*/ 108 w 148"/>
                <a:gd name="T7" fmla="*/ 221 h 234"/>
                <a:gd name="T8" fmla="*/ 118 w 148"/>
                <a:gd name="T9" fmla="*/ 211 h 234"/>
                <a:gd name="T10" fmla="*/ 127 w 148"/>
                <a:gd name="T11" fmla="*/ 200 h 234"/>
                <a:gd name="T12" fmla="*/ 133 w 148"/>
                <a:gd name="T13" fmla="*/ 186 h 234"/>
                <a:gd name="T14" fmla="*/ 139 w 148"/>
                <a:gd name="T15" fmla="*/ 171 h 234"/>
                <a:gd name="T16" fmla="*/ 145 w 148"/>
                <a:gd name="T17" fmla="*/ 154 h 234"/>
                <a:gd name="T18" fmla="*/ 146 w 148"/>
                <a:gd name="T19" fmla="*/ 136 h 234"/>
                <a:gd name="T20" fmla="*/ 148 w 148"/>
                <a:gd name="T21" fmla="*/ 117 h 234"/>
                <a:gd name="T22" fmla="*/ 146 w 148"/>
                <a:gd name="T23" fmla="*/ 98 h 234"/>
                <a:gd name="T24" fmla="*/ 145 w 148"/>
                <a:gd name="T25" fmla="*/ 81 h 234"/>
                <a:gd name="T26" fmla="*/ 139 w 148"/>
                <a:gd name="T27" fmla="*/ 63 h 234"/>
                <a:gd name="T28" fmla="*/ 133 w 148"/>
                <a:gd name="T29" fmla="*/ 48 h 234"/>
                <a:gd name="T30" fmla="*/ 127 w 148"/>
                <a:gd name="T31" fmla="*/ 35 h 234"/>
                <a:gd name="T32" fmla="*/ 118 w 148"/>
                <a:gd name="T33" fmla="*/ 23 h 234"/>
                <a:gd name="T34" fmla="*/ 108 w 148"/>
                <a:gd name="T35" fmla="*/ 14 h 234"/>
                <a:gd name="T36" fmla="*/ 98 w 148"/>
                <a:gd name="T37" fmla="*/ 6 h 234"/>
                <a:gd name="T38" fmla="*/ 87 w 148"/>
                <a:gd name="T39" fmla="*/ 2 h 234"/>
                <a:gd name="T40" fmla="*/ 75 w 148"/>
                <a:gd name="T41" fmla="*/ 0 h 234"/>
                <a:gd name="T42" fmla="*/ 62 w 148"/>
                <a:gd name="T43" fmla="*/ 2 h 234"/>
                <a:gd name="T44" fmla="*/ 50 w 148"/>
                <a:gd name="T45" fmla="*/ 6 h 234"/>
                <a:gd name="T46" fmla="*/ 41 w 148"/>
                <a:gd name="T47" fmla="*/ 14 h 234"/>
                <a:gd name="T48" fmla="*/ 31 w 148"/>
                <a:gd name="T49" fmla="*/ 23 h 234"/>
                <a:gd name="T50" fmla="*/ 24 w 148"/>
                <a:gd name="T51" fmla="*/ 35 h 234"/>
                <a:gd name="T52" fmla="*/ 16 w 148"/>
                <a:gd name="T53" fmla="*/ 48 h 234"/>
                <a:gd name="T54" fmla="*/ 10 w 148"/>
                <a:gd name="T55" fmla="*/ 63 h 234"/>
                <a:gd name="T56" fmla="*/ 4 w 148"/>
                <a:gd name="T57" fmla="*/ 81 h 234"/>
                <a:gd name="T58" fmla="*/ 2 w 148"/>
                <a:gd name="T59" fmla="*/ 98 h 234"/>
                <a:gd name="T60" fmla="*/ 0 w 148"/>
                <a:gd name="T61" fmla="*/ 117 h 234"/>
                <a:gd name="T62" fmla="*/ 2 w 148"/>
                <a:gd name="T63" fmla="*/ 136 h 234"/>
                <a:gd name="T64" fmla="*/ 4 w 148"/>
                <a:gd name="T65" fmla="*/ 154 h 234"/>
                <a:gd name="T66" fmla="*/ 10 w 148"/>
                <a:gd name="T67" fmla="*/ 171 h 234"/>
                <a:gd name="T68" fmla="*/ 16 w 148"/>
                <a:gd name="T69" fmla="*/ 186 h 234"/>
                <a:gd name="T70" fmla="*/ 24 w 148"/>
                <a:gd name="T71" fmla="*/ 200 h 234"/>
                <a:gd name="T72" fmla="*/ 31 w 148"/>
                <a:gd name="T73" fmla="*/ 211 h 234"/>
                <a:gd name="T74" fmla="*/ 41 w 148"/>
                <a:gd name="T75" fmla="*/ 221 h 234"/>
                <a:gd name="T76" fmla="*/ 50 w 148"/>
                <a:gd name="T77" fmla="*/ 229 h 234"/>
                <a:gd name="T78" fmla="*/ 62 w 148"/>
                <a:gd name="T79" fmla="*/ 232 h 234"/>
                <a:gd name="T80" fmla="*/ 75 w 148"/>
                <a:gd name="T81" fmla="*/ 234 h 234"/>
                <a:gd name="T82" fmla="*/ 75 w 148"/>
                <a:gd name="T83" fmla="*/ 234 h 234"/>
                <a:gd name="T84" fmla="*/ 73 w 148"/>
                <a:gd name="T85" fmla="*/ 232 h 23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8"/>
                <a:gd name="T130" fmla="*/ 0 h 234"/>
                <a:gd name="T131" fmla="*/ 148 w 148"/>
                <a:gd name="T132" fmla="*/ 234 h 23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8" h="234">
                  <a:moveTo>
                    <a:pt x="73" y="232"/>
                  </a:moveTo>
                  <a:lnTo>
                    <a:pt x="87" y="232"/>
                  </a:lnTo>
                  <a:lnTo>
                    <a:pt x="98" y="229"/>
                  </a:lnTo>
                  <a:lnTo>
                    <a:pt x="108" y="221"/>
                  </a:lnTo>
                  <a:lnTo>
                    <a:pt x="118" y="211"/>
                  </a:lnTo>
                  <a:lnTo>
                    <a:pt x="127" y="200"/>
                  </a:lnTo>
                  <a:lnTo>
                    <a:pt x="133" y="186"/>
                  </a:lnTo>
                  <a:lnTo>
                    <a:pt x="139" y="171"/>
                  </a:lnTo>
                  <a:lnTo>
                    <a:pt x="145" y="154"/>
                  </a:lnTo>
                  <a:lnTo>
                    <a:pt x="146" y="136"/>
                  </a:lnTo>
                  <a:lnTo>
                    <a:pt x="148" y="117"/>
                  </a:lnTo>
                  <a:lnTo>
                    <a:pt x="146" y="98"/>
                  </a:lnTo>
                  <a:lnTo>
                    <a:pt x="145" y="81"/>
                  </a:lnTo>
                  <a:lnTo>
                    <a:pt x="139" y="63"/>
                  </a:lnTo>
                  <a:lnTo>
                    <a:pt x="133" y="48"/>
                  </a:lnTo>
                  <a:lnTo>
                    <a:pt x="127" y="35"/>
                  </a:lnTo>
                  <a:lnTo>
                    <a:pt x="118" y="23"/>
                  </a:lnTo>
                  <a:lnTo>
                    <a:pt x="108" y="14"/>
                  </a:lnTo>
                  <a:lnTo>
                    <a:pt x="98" y="6"/>
                  </a:lnTo>
                  <a:lnTo>
                    <a:pt x="87" y="2"/>
                  </a:lnTo>
                  <a:lnTo>
                    <a:pt x="75" y="0"/>
                  </a:lnTo>
                  <a:lnTo>
                    <a:pt x="62" y="2"/>
                  </a:lnTo>
                  <a:lnTo>
                    <a:pt x="50" y="6"/>
                  </a:lnTo>
                  <a:lnTo>
                    <a:pt x="41" y="14"/>
                  </a:lnTo>
                  <a:lnTo>
                    <a:pt x="31" y="23"/>
                  </a:lnTo>
                  <a:lnTo>
                    <a:pt x="24" y="35"/>
                  </a:lnTo>
                  <a:lnTo>
                    <a:pt x="16" y="48"/>
                  </a:lnTo>
                  <a:lnTo>
                    <a:pt x="10" y="63"/>
                  </a:lnTo>
                  <a:lnTo>
                    <a:pt x="4" y="81"/>
                  </a:lnTo>
                  <a:lnTo>
                    <a:pt x="2" y="98"/>
                  </a:lnTo>
                  <a:lnTo>
                    <a:pt x="0" y="117"/>
                  </a:lnTo>
                  <a:lnTo>
                    <a:pt x="2" y="136"/>
                  </a:lnTo>
                  <a:lnTo>
                    <a:pt x="4" y="154"/>
                  </a:lnTo>
                  <a:lnTo>
                    <a:pt x="10" y="171"/>
                  </a:lnTo>
                  <a:lnTo>
                    <a:pt x="16" y="186"/>
                  </a:lnTo>
                  <a:lnTo>
                    <a:pt x="24" y="200"/>
                  </a:lnTo>
                  <a:lnTo>
                    <a:pt x="31" y="211"/>
                  </a:lnTo>
                  <a:lnTo>
                    <a:pt x="41" y="221"/>
                  </a:lnTo>
                  <a:lnTo>
                    <a:pt x="50" y="229"/>
                  </a:lnTo>
                  <a:lnTo>
                    <a:pt x="62" y="232"/>
                  </a:lnTo>
                  <a:lnTo>
                    <a:pt x="75" y="234"/>
                  </a:lnTo>
                  <a:lnTo>
                    <a:pt x="73" y="2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4" name="Freeform 51"/>
            <p:cNvSpPr>
              <a:spLocks/>
            </p:cNvSpPr>
            <p:nvPr/>
          </p:nvSpPr>
          <p:spPr bwMode="auto">
            <a:xfrm>
              <a:off x="3496" y="1319"/>
              <a:ext cx="185" cy="293"/>
            </a:xfrm>
            <a:custGeom>
              <a:avLst/>
              <a:gdLst>
                <a:gd name="T0" fmla="*/ 73 w 148"/>
                <a:gd name="T1" fmla="*/ 232 h 234"/>
                <a:gd name="T2" fmla="*/ 87 w 148"/>
                <a:gd name="T3" fmla="*/ 232 h 234"/>
                <a:gd name="T4" fmla="*/ 98 w 148"/>
                <a:gd name="T5" fmla="*/ 229 h 234"/>
                <a:gd name="T6" fmla="*/ 108 w 148"/>
                <a:gd name="T7" fmla="*/ 221 h 234"/>
                <a:gd name="T8" fmla="*/ 118 w 148"/>
                <a:gd name="T9" fmla="*/ 211 h 234"/>
                <a:gd name="T10" fmla="*/ 127 w 148"/>
                <a:gd name="T11" fmla="*/ 200 h 234"/>
                <a:gd name="T12" fmla="*/ 133 w 148"/>
                <a:gd name="T13" fmla="*/ 186 h 234"/>
                <a:gd name="T14" fmla="*/ 139 w 148"/>
                <a:gd name="T15" fmla="*/ 171 h 234"/>
                <a:gd name="T16" fmla="*/ 145 w 148"/>
                <a:gd name="T17" fmla="*/ 154 h 234"/>
                <a:gd name="T18" fmla="*/ 146 w 148"/>
                <a:gd name="T19" fmla="*/ 136 h 234"/>
                <a:gd name="T20" fmla="*/ 148 w 148"/>
                <a:gd name="T21" fmla="*/ 117 h 234"/>
                <a:gd name="T22" fmla="*/ 146 w 148"/>
                <a:gd name="T23" fmla="*/ 98 h 234"/>
                <a:gd name="T24" fmla="*/ 145 w 148"/>
                <a:gd name="T25" fmla="*/ 81 h 234"/>
                <a:gd name="T26" fmla="*/ 139 w 148"/>
                <a:gd name="T27" fmla="*/ 63 h 234"/>
                <a:gd name="T28" fmla="*/ 133 w 148"/>
                <a:gd name="T29" fmla="*/ 48 h 234"/>
                <a:gd name="T30" fmla="*/ 127 w 148"/>
                <a:gd name="T31" fmla="*/ 35 h 234"/>
                <a:gd name="T32" fmla="*/ 118 w 148"/>
                <a:gd name="T33" fmla="*/ 23 h 234"/>
                <a:gd name="T34" fmla="*/ 108 w 148"/>
                <a:gd name="T35" fmla="*/ 14 h 234"/>
                <a:gd name="T36" fmla="*/ 98 w 148"/>
                <a:gd name="T37" fmla="*/ 6 h 234"/>
                <a:gd name="T38" fmla="*/ 87 w 148"/>
                <a:gd name="T39" fmla="*/ 2 h 234"/>
                <a:gd name="T40" fmla="*/ 75 w 148"/>
                <a:gd name="T41" fmla="*/ 0 h 234"/>
                <a:gd name="T42" fmla="*/ 62 w 148"/>
                <a:gd name="T43" fmla="*/ 2 h 234"/>
                <a:gd name="T44" fmla="*/ 50 w 148"/>
                <a:gd name="T45" fmla="*/ 6 h 234"/>
                <a:gd name="T46" fmla="*/ 41 w 148"/>
                <a:gd name="T47" fmla="*/ 14 h 234"/>
                <a:gd name="T48" fmla="*/ 31 w 148"/>
                <a:gd name="T49" fmla="*/ 23 h 234"/>
                <a:gd name="T50" fmla="*/ 24 w 148"/>
                <a:gd name="T51" fmla="*/ 35 h 234"/>
                <a:gd name="T52" fmla="*/ 16 w 148"/>
                <a:gd name="T53" fmla="*/ 48 h 234"/>
                <a:gd name="T54" fmla="*/ 10 w 148"/>
                <a:gd name="T55" fmla="*/ 63 h 234"/>
                <a:gd name="T56" fmla="*/ 4 w 148"/>
                <a:gd name="T57" fmla="*/ 81 h 234"/>
                <a:gd name="T58" fmla="*/ 2 w 148"/>
                <a:gd name="T59" fmla="*/ 98 h 234"/>
                <a:gd name="T60" fmla="*/ 0 w 148"/>
                <a:gd name="T61" fmla="*/ 117 h 234"/>
                <a:gd name="T62" fmla="*/ 2 w 148"/>
                <a:gd name="T63" fmla="*/ 136 h 234"/>
                <a:gd name="T64" fmla="*/ 4 w 148"/>
                <a:gd name="T65" fmla="*/ 154 h 234"/>
                <a:gd name="T66" fmla="*/ 10 w 148"/>
                <a:gd name="T67" fmla="*/ 171 h 234"/>
                <a:gd name="T68" fmla="*/ 16 w 148"/>
                <a:gd name="T69" fmla="*/ 186 h 234"/>
                <a:gd name="T70" fmla="*/ 24 w 148"/>
                <a:gd name="T71" fmla="*/ 200 h 234"/>
                <a:gd name="T72" fmla="*/ 31 w 148"/>
                <a:gd name="T73" fmla="*/ 211 h 234"/>
                <a:gd name="T74" fmla="*/ 41 w 148"/>
                <a:gd name="T75" fmla="*/ 221 h 234"/>
                <a:gd name="T76" fmla="*/ 50 w 148"/>
                <a:gd name="T77" fmla="*/ 229 h 234"/>
                <a:gd name="T78" fmla="*/ 62 w 148"/>
                <a:gd name="T79" fmla="*/ 232 h 234"/>
                <a:gd name="T80" fmla="*/ 75 w 148"/>
                <a:gd name="T81" fmla="*/ 234 h 234"/>
                <a:gd name="T82" fmla="*/ 75 w 148"/>
                <a:gd name="T83" fmla="*/ 234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8"/>
                <a:gd name="T127" fmla="*/ 0 h 234"/>
                <a:gd name="T128" fmla="*/ 148 w 148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8" h="234">
                  <a:moveTo>
                    <a:pt x="73" y="232"/>
                  </a:moveTo>
                  <a:lnTo>
                    <a:pt x="87" y="232"/>
                  </a:lnTo>
                  <a:lnTo>
                    <a:pt x="98" y="229"/>
                  </a:lnTo>
                  <a:lnTo>
                    <a:pt x="108" y="221"/>
                  </a:lnTo>
                  <a:lnTo>
                    <a:pt x="118" y="211"/>
                  </a:lnTo>
                  <a:lnTo>
                    <a:pt x="127" y="200"/>
                  </a:lnTo>
                  <a:lnTo>
                    <a:pt x="133" y="186"/>
                  </a:lnTo>
                  <a:lnTo>
                    <a:pt x="139" y="171"/>
                  </a:lnTo>
                  <a:lnTo>
                    <a:pt x="145" y="154"/>
                  </a:lnTo>
                  <a:lnTo>
                    <a:pt x="146" y="136"/>
                  </a:lnTo>
                  <a:lnTo>
                    <a:pt x="148" y="117"/>
                  </a:lnTo>
                  <a:lnTo>
                    <a:pt x="146" y="98"/>
                  </a:lnTo>
                  <a:lnTo>
                    <a:pt x="145" y="81"/>
                  </a:lnTo>
                  <a:lnTo>
                    <a:pt x="139" y="63"/>
                  </a:lnTo>
                  <a:lnTo>
                    <a:pt x="133" y="48"/>
                  </a:lnTo>
                  <a:lnTo>
                    <a:pt x="127" y="35"/>
                  </a:lnTo>
                  <a:lnTo>
                    <a:pt x="118" y="23"/>
                  </a:lnTo>
                  <a:lnTo>
                    <a:pt x="108" y="14"/>
                  </a:lnTo>
                  <a:lnTo>
                    <a:pt x="98" y="6"/>
                  </a:lnTo>
                  <a:lnTo>
                    <a:pt x="87" y="2"/>
                  </a:lnTo>
                  <a:lnTo>
                    <a:pt x="75" y="0"/>
                  </a:lnTo>
                  <a:lnTo>
                    <a:pt x="62" y="2"/>
                  </a:lnTo>
                  <a:lnTo>
                    <a:pt x="50" y="6"/>
                  </a:lnTo>
                  <a:lnTo>
                    <a:pt x="41" y="14"/>
                  </a:lnTo>
                  <a:lnTo>
                    <a:pt x="31" y="23"/>
                  </a:lnTo>
                  <a:lnTo>
                    <a:pt x="24" y="35"/>
                  </a:lnTo>
                  <a:lnTo>
                    <a:pt x="16" y="48"/>
                  </a:lnTo>
                  <a:lnTo>
                    <a:pt x="10" y="63"/>
                  </a:lnTo>
                  <a:lnTo>
                    <a:pt x="4" y="81"/>
                  </a:lnTo>
                  <a:lnTo>
                    <a:pt x="2" y="98"/>
                  </a:lnTo>
                  <a:lnTo>
                    <a:pt x="0" y="117"/>
                  </a:lnTo>
                  <a:lnTo>
                    <a:pt x="2" y="136"/>
                  </a:lnTo>
                  <a:lnTo>
                    <a:pt x="4" y="154"/>
                  </a:lnTo>
                  <a:lnTo>
                    <a:pt x="10" y="171"/>
                  </a:lnTo>
                  <a:lnTo>
                    <a:pt x="16" y="186"/>
                  </a:lnTo>
                  <a:lnTo>
                    <a:pt x="24" y="200"/>
                  </a:lnTo>
                  <a:lnTo>
                    <a:pt x="31" y="211"/>
                  </a:lnTo>
                  <a:lnTo>
                    <a:pt x="41" y="221"/>
                  </a:lnTo>
                  <a:lnTo>
                    <a:pt x="50" y="229"/>
                  </a:lnTo>
                  <a:lnTo>
                    <a:pt x="62" y="232"/>
                  </a:lnTo>
                  <a:lnTo>
                    <a:pt x="75" y="234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5" name="Rectangle 52"/>
            <p:cNvSpPr>
              <a:spLocks noChangeArrowheads="1"/>
            </p:cNvSpPr>
            <p:nvPr/>
          </p:nvSpPr>
          <p:spPr bwMode="auto">
            <a:xfrm>
              <a:off x="3526" y="1396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416" name="Rectangle 53"/>
            <p:cNvSpPr>
              <a:spLocks noChangeArrowheads="1"/>
            </p:cNvSpPr>
            <p:nvPr/>
          </p:nvSpPr>
          <p:spPr bwMode="auto">
            <a:xfrm>
              <a:off x="3566" y="139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h</a:t>
              </a:r>
              <a:endParaRPr lang="en-US"/>
            </a:p>
          </p:txBody>
        </p:sp>
        <p:sp>
          <p:nvSpPr>
            <p:cNvPr id="15417" name="Rectangle 54"/>
            <p:cNvSpPr>
              <a:spLocks noChangeArrowheads="1"/>
            </p:cNvSpPr>
            <p:nvPr/>
          </p:nvSpPr>
          <p:spPr bwMode="auto">
            <a:xfrm>
              <a:off x="3599" y="1396"/>
              <a:ext cx="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418" name="Rectangle 55"/>
            <p:cNvSpPr>
              <a:spLocks noChangeArrowheads="1"/>
            </p:cNvSpPr>
            <p:nvPr/>
          </p:nvSpPr>
          <p:spPr bwMode="auto">
            <a:xfrm>
              <a:off x="3612" y="1396"/>
              <a:ext cx="1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f</a:t>
              </a:r>
              <a:endParaRPr lang="en-US"/>
            </a:p>
          </p:txBody>
        </p:sp>
        <p:sp>
          <p:nvSpPr>
            <p:cNvPr id="15419" name="Rectangle 56"/>
            <p:cNvSpPr>
              <a:spLocks noChangeArrowheads="1"/>
            </p:cNvSpPr>
            <p:nvPr/>
          </p:nvSpPr>
          <p:spPr bwMode="auto">
            <a:xfrm>
              <a:off x="3628" y="1396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420" name="Rectangle 57"/>
            <p:cNvSpPr>
              <a:spLocks noChangeArrowheads="1"/>
            </p:cNvSpPr>
            <p:nvPr/>
          </p:nvSpPr>
          <p:spPr bwMode="auto">
            <a:xfrm>
              <a:off x="3518" y="1465"/>
              <a:ext cx="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l</a:t>
              </a:r>
              <a:endParaRPr lang="en-US"/>
            </a:p>
          </p:txBody>
        </p:sp>
        <p:sp>
          <p:nvSpPr>
            <p:cNvPr id="15421" name="Rectangle 58"/>
            <p:cNvSpPr>
              <a:spLocks noChangeArrowheads="1"/>
            </p:cNvSpPr>
            <p:nvPr/>
          </p:nvSpPr>
          <p:spPr bwMode="auto">
            <a:xfrm>
              <a:off x="3529" y="1465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422" name="Rectangle 59"/>
            <p:cNvSpPr>
              <a:spLocks noChangeArrowheads="1"/>
            </p:cNvSpPr>
            <p:nvPr/>
          </p:nvSpPr>
          <p:spPr bwMode="auto">
            <a:xfrm>
              <a:off x="3563" y="1465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f</a:t>
              </a:r>
              <a:endParaRPr lang="en-US"/>
            </a:p>
          </p:txBody>
        </p:sp>
        <p:sp>
          <p:nvSpPr>
            <p:cNvPr id="15423" name="Rectangle 60"/>
            <p:cNvSpPr>
              <a:spLocks noChangeArrowheads="1"/>
            </p:cNvSpPr>
            <p:nvPr/>
          </p:nvSpPr>
          <p:spPr bwMode="auto">
            <a:xfrm>
              <a:off x="3581" y="1465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424" name="Rectangle 61"/>
            <p:cNvSpPr>
              <a:spLocks noChangeArrowheads="1"/>
            </p:cNvSpPr>
            <p:nvPr/>
          </p:nvSpPr>
          <p:spPr bwMode="auto">
            <a:xfrm>
              <a:off x="3597" y="1465"/>
              <a:ext cx="1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 </a:t>
              </a:r>
              <a:endParaRPr lang="en-US"/>
            </a:p>
          </p:txBody>
        </p:sp>
        <p:sp>
          <p:nvSpPr>
            <p:cNvPr id="15425" name="Rectangle 62"/>
            <p:cNvSpPr>
              <a:spLocks noChangeArrowheads="1"/>
            </p:cNvSpPr>
            <p:nvPr/>
          </p:nvSpPr>
          <p:spPr bwMode="auto">
            <a:xfrm>
              <a:off x="3612" y="1465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2</a:t>
              </a:r>
              <a:endParaRPr lang="en-US"/>
            </a:p>
          </p:txBody>
        </p:sp>
        <p:sp>
          <p:nvSpPr>
            <p:cNvPr id="15426" name="Freeform 63"/>
            <p:cNvSpPr>
              <a:spLocks/>
            </p:cNvSpPr>
            <p:nvPr/>
          </p:nvSpPr>
          <p:spPr bwMode="auto">
            <a:xfrm>
              <a:off x="1600" y="2589"/>
              <a:ext cx="837" cy="626"/>
            </a:xfrm>
            <a:custGeom>
              <a:avLst/>
              <a:gdLst>
                <a:gd name="T0" fmla="*/ 670 w 670"/>
                <a:gd name="T1" fmla="*/ 499 h 499"/>
                <a:gd name="T2" fmla="*/ 0 w 670"/>
                <a:gd name="T3" fmla="*/ 499 h 499"/>
                <a:gd name="T4" fmla="*/ 0 w 670"/>
                <a:gd name="T5" fmla="*/ 0 h 499"/>
                <a:gd name="T6" fmla="*/ 0 60000 65536"/>
                <a:gd name="T7" fmla="*/ 0 60000 65536"/>
                <a:gd name="T8" fmla="*/ 0 60000 65536"/>
                <a:gd name="T9" fmla="*/ 0 w 670"/>
                <a:gd name="T10" fmla="*/ 0 h 499"/>
                <a:gd name="T11" fmla="*/ 670 w 670"/>
                <a:gd name="T12" fmla="*/ 499 h 4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0" h="499">
                  <a:moveTo>
                    <a:pt x="670" y="499"/>
                  </a:moveTo>
                  <a:lnTo>
                    <a:pt x="0" y="499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7" name="Freeform 64"/>
            <p:cNvSpPr>
              <a:spLocks/>
            </p:cNvSpPr>
            <p:nvPr/>
          </p:nvSpPr>
          <p:spPr bwMode="auto">
            <a:xfrm>
              <a:off x="4228" y="2665"/>
              <a:ext cx="932" cy="505"/>
            </a:xfrm>
            <a:custGeom>
              <a:avLst/>
              <a:gdLst>
                <a:gd name="T0" fmla="*/ 747 w 747"/>
                <a:gd name="T1" fmla="*/ 211 h 403"/>
                <a:gd name="T2" fmla="*/ 691 w 747"/>
                <a:gd name="T3" fmla="*/ 213 h 403"/>
                <a:gd name="T4" fmla="*/ 691 w 747"/>
                <a:gd name="T5" fmla="*/ 403 h 403"/>
                <a:gd name="T6" fmla="*/ 0 w 747"/>
                <a:gd name="T7" fmla="*/ 403 h 403"/>
                <a:gd name="T8" fmla="*/ 0 w 747"/>
                <a:gd name="T9" fmla="*/ 0 h 4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7"/>
                <a:gd name="T16" fmla="*/ 0 h 403"/>
                <a:gd name="T17" fmla="*/ 747 w 747"/>
                <a:gd name="T18" fmla="*/ 403 h 4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7" h="403">
                  <a:moveTo>
                    <a:pt x="747" y="211"/>
                  </a:moveTo>
                  <a:lnTo>
                    <a:pt x="691" y="213"/>
                  </a:lnTo>
                  <a:lnTo>
                    <a:pt x="691" y="403"/>
                  </a:lnTo>
                  <a:lnTo>
                    <a:pt x="0" y="403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8" name="Freeform 65"/>
            <p:cNvSpPr>
              <a:spLocks/>
            </p:cNvSpPr>
            <p:nvPr/>
          </p:nvSpPr>
          <p:spPr bwMode="auto">
            <a:xfrm>
              <a:off x="4305" y="1521"/>
              <a:ext cx="244" cy="157"/>
            </a:xfrm>
            <a:custGeom>
              <a:avLst/>
              <a:gdLst>
                <a:gd name="T0" fmla="*/ 89 w 148"/>
                <a:gd name="T1" fmla="*/ 123 h 123"/>
                <a:gd name="T2" fmla="*/ 98 w 148"/>
                <a:gd name="T3" fmla="*/ 123 h 123"/>
                <a:gd name="T4" fmla="*/ 108 w 148"/>
                <a:gd name="T5" fmla="*/ 121 h 123"/>
                <a:gd name="T6" fmla="*/ 117 w 148"/>
                <a:gd name="T7" fmla="*/ 117 h 123"/>
                <a:gd name="T8" fmla="*/ 125 w 148"/>
                <a:gd name="T9" fmla="*/ 111 h 123"/>
                <a:gd name="T10" fmla="*/ 131 w 148"/>
                <a:gd name="T11" fmla="*/ 105 h 123"/>
                <a:gd name="T12" fmla="*/ 137 w 148"/>
                <a:gd name="T13" fmla="*/ 98 h 123"/>
                <a:gd name="T14" fmla="*/ 142 w 148"/>
                <a:gd name="T15" fmla="*/ 90 h 123"/>
                <a:gd name="T16" fmla="*/ 146 w 148"/>
                <a:gd name="T17" fmla="*/ 80 h 123"/>
                <a:gd name="T18" fmla="*/ 148 w 148"/>
                <a:gd name="T19" fmla="*/ 71 h 123"/>
                <a:gd name="T20" fmla="*/ 148 w 148"/>
                <a:gd name="T21" fmla="*/ 61 h 123"/>
                <a:gd name="T22" fmla="*/ 148 w 148"/>
                <a:gd name="T23" fmla="*/ 52 h 123"/>
                <a:gd name="T24" fmla="*/ 146 w 148"/>
                <a:gd name="T25" fmla="*/ 42 h 123"/>
                <a:gd name="T26" fmla="*/ 142 w 148"/>
                <a:gd name="T27" fmla="*/ 32 h 123"/>
                <a:gd name="T28" fmla="*/ 137 w 148"/>
                <a:gd name="T29" fmla="*/ 25 h 123"/>
                <a:gd name="T30" fmla="*/ 131 w 148"/>
                <a:gd name="T31" fmla="*/ 17 h 123"/>
                <a:gd name="T32" fmla="*/ 125 w 148"/>
                <a:gd name="T33" fmla="*/ 11 h 123"/>
                <a:gd name="T34" fmla="*/ 117 w 148"/>
                <a:gd name="T35" fmla="*/ 5 h 123"/>
                <a:gd name="T36" fmla="*/ 108 w 148"/>
                <a:gd name="T37" fmla="*/ 2 h 123"/>
                <a:gd name="T38" fmla="*/ 98 w 148"/>
                <a:gd name="T39" fmla="*/ 0 h 123"/>
                <a:gd name="T40" fmla="*/ 89 w 148"/>
                <a:gd name="T41" fmla="*/ 0 h 123"/>
                <a:gd name="T42" fmla="*/ 0 w 148"/>
                <a:gd name="T43" fmla="*/ 0 h 123"/>
                <a:gd name="T44" fmla="*/ 0 w 148"/>
                <a:gd name="T45" fmla="*/ 123 h 123"/>
                <a:gd name="T46" fmla="*/ 89 w 148"/>
                <a:gd name="T47" fmla="*/ 123 h 123"/>
                <a:gd name="T48" fmla="*/ 89 w 148"/>
                <a:gd name="T49" fmla="*/ 123 h 1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8"/>
                <a:gd name="T76" fmla="*/ 0 h 123"/>
                <a:gd name="T77" fmla="*/ 148 w 148"/>
                <a:gd name="T78" fmla="*/ 123 h 12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8" h="123">
                  <a:moveTo>
                    <a:pt x="89" y="123"/>
                  </a:moveTo>
                  <a:lnTo>
                    <a:pt x="98" y="123"/>
                  </a:lnTo>
                  <a:lnTo>
                    <a:pt x="108" y="121"/>
                  </a:lnTo>
                  <a:lnTo>
                    <a:pt x="117" y="117"/>
                  </a:lnTo>
                  <a:lnTo>
                    <a:pt x="125" y="111"/>
                  </a:lnTo>
                  <a:lnTo>
                    <a:pt x="131" y="105"/>
                  </a:lnTo>
                  <a:lnTo>
                    <a:pt x="137" y="98"/>
                  </a:lnTo>
                  <a:lnTo>
                    <a:pt x="142" y="90"/>
                  </a:lnTo>
                  <a:lnTo>
                    <a:pt x="146" y="80"/>
                  </a:lnTo>
                  <a:lnTo>
                    <a:pt x="148" y="71"/>
                  </a:lnTo>
                  <a:lnTo>
                    <a:pt x="148" y="61"/>
                  </a:lnTo>
                  <a:lnTo>
                    <a:pt x="148" y="52"/>
                  </a:lnTo>
                  <a:lnTo>
                    <a:pt x="146" y="42"/>
                  </a:lnTo>
                  <a:lnTo>
                    <a:pt x="142" y="32"/>
                  </a:lnTo>
                  <a:lnTo>
                    <a:pt x="137" y="25"/>
                  </a:lnTo>
                  <a:lnTo>
                    <a:pt x="131" y="17"/>
                  </a:lnTo>
                  <a:lnTo>
                    <a:pt x="125" y="11"/>
                  </a:lnTo>
                  <a:lnTo>
                    <a:pt x="117" y="5"/>
                  </a:lnTo>
                  <a:lnTo>
                    <a:pt x="108" y="2"/>
                  </a:lnTo>
                  <a:lnTo>
                    <a:pt x="98" y="0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89" y="1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800" dirty="0"/>
                <a:t>and</a:t>
              </a:r>
            </a:p>
          </p:txBody>
        </p:sp>
        <p:sp>
          <p:nvSpPr>
            <p:cNvPr id="15429" name="Freeform 66"/>
            <p:cNvSpPr>
              <a:spLocks/>
            </p:cNvSpPr>
            <p:nvPr/>
          </p:nvSpPr>
          <p:spPr bwMode="auto">
            <a:xfrm>
              <a:off x="4316" y="1512"/>
              <a:ext cx="185" cy="154"/>
            </a:xfrm>
            <a:custGeom>
              <a:avLst/>
              <a:gdLst>
                <a:gd name="T0" fmla="*/ 89 w 148"/>
                <a:gd name="T1" fmla="*/ 123 h 123"/>
                <a:gd name="T2" fmla="*/ 98 w 148"/>
                <a:gd name="T3" fmla="*/ 123 h 123"/>
                <a:gd name="T4" fmla="*/ 108 w 148"/>
                <a:gd name="T5" fmla="*/ 121 h 123"/>
                <a:gd name="T6" fmla="*/ 117 w 148"/>
                <a:gd name="T7" fmla="*/ 117 h 123"/>
                <a:gd name="T8" fmla="*/ 125 w 148"/>
                <a:gd name="T9" fmla="*/ 111 h 123"/>
                <a:gd name="T10" fmla="*/ 131 w 148"/>
                <a:gd name="T11" fmla="*/ 105 h 123"/>
                <a:gd name="T12" fmla="*/ 137 w 148"/>
                <a:gd name="T13" fmla="*/ 98 h 123"/>
                <a:gd name="T14" fmla="*/ 142 w 148"/>
                <a:gd name="T15" fmla="*/ 90 h 123"/>
                <a:gd name="T16" fmla="*/ 146 w 148"/>
                <a:gd name="T17" fmla="*/ 80 h 123"/>
                <a:gd name="T18" fmla="*/ 148 w 148"/>
                <a:gd name="T19" fmla="*/ 71 h 123"/>
                <a:gd name="T20" fmla="*/ 148 w 148"/>
                <a:gd name="T21" fmla="*/ 61 h 123"/>
                <a:gd name="T22" fmla="*/ 148 w 148"/>
                <a:gd name="T23" fmla="*/ 52 h 123"/>
                <a:gd name="T24" fmla="*/ 146 w 148"/>
                <a:gd name="T25" fmla="*/ 42 h 123"/>
                <a:gd name="T26" fmla="*/ 142 w 148"/>
                <a:gd name="T27" fmla="*/ 32 h 123"/>
                <a:gd name="T28" fmla="*/ 137 w 148"/>
                <a:gd name="T29" fmla="*/ 25 h 123"/>
                <a:gd name="T30" fmla="*/ 131 w 148"/>
                <a:gd name="T31" fmla="*/ 17 h 123"/>
                <a:gd name="T32" fmla="*/ 125 w 148"/>
                <a:gd name="T33" fmla="*/ 11 h 123"/>
                <a:gd name="T34" fmla="*/ 117 w 148"/>
                <a:gd name="T35" fmla="*/ 5 h 123"/>
                <a:gd name="T36" fmla="*/ 108 w 148"/>
                <a:gd name="T37" fmla="*/ 2 h 123"/>
                <a:gd name="T38" fmla="*/ 98 w 148"/>
                <a:gd name="T39" fmla="*/ 0 h 123"/>
                <a:gd name="T40" fmla="*/ 89 w 148"/>
                <a:gd name="T41" fmla="*/ 0 h 123"/>
                <a:gd name="T42" fmla="*/ 0 w 148"/>
                <a:gd name="T43" fmla="*/ 0 h 123"/>
                <a:gd name="T44" fmla="*/ 0 w 148"/>
                <a:gd name="T45" fmla="*/ 123 h 123"/>
                <a:gd name="T46" fmla="*/ 89 w 148"/>
                <a:gd name="T47" fmla="*/ 123 h 123"/>
                <a:gd name="T48" fmla="*/ 89 w 148"/>
                <a:gd name="T49" fmla="*/ 123 h 12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8"/>
                <a:gd name="T76" fmla="*/ 0 h 123"/>
                <a:gd name="T77" fmla="*/ 148 w 148"/>
                <a:gd name="T78" fmla="*/ 123 h 12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8" h="123">
                  <a:moveTo>
                    <a:pt x="89" y="123"/>
                  </a:moveTo>
                  <a:lnTo>
                    <a:pt x="98" y="123"/>
                  </a:lnTo>
                  <a:lnTo>
                    <a:pt x="108" y="121"/>
                  </a:lnTo>
                  <a:lnTo>
                    <a:pt x="117" y="117"/>
                  </a:lnTo>
                  <a:lnTo>
                    <a:pt x="125" y="111"/>
                  </a:lnTo>
                  <a:lnTo>
                    <a:pt x="131" y="105"/>
                  </a:lnTo>
                  <a:lnTo>
                    <a:pt x="137" y="98"/>
                  </a:lnTo>
                  <a:lnTo>
                    <a:pt x="142" y="90"/>
                  </a:lnTo>
                  <a:lnTo>
                    <a:pt x="146" y="80"/>
                  </a:lnTo>
                  <a:lnTo>
                    <a:pt x="148" y="71"/>
                  </a:lnTo>
                  <a:lnTo>
                    <a:pt x="148" y="61"/>
                  </a:lnTo>
                  <a:lnTo>
                    <a:pt x="148" y="52"/>
                  </a:lnTo>
                  <a:lnTo>
                    <a:pt x="146" y="42"/>
                  </a:lnTo>
                  <a:lnTo>
                    <a:pt x="142" y="32"/>
                  </a:lnTo>
                  <a:lnTo>
                    <a:pt x="137" y="25"/>
                  </a:lnTo>
                  <a:lnTo>
                    <a:pt x="131" y="17"/>
                  </a:lnTo>
                  <a:lnTo>
                    <a:pt x="125" y="11"/>
                  </a:lnTo>
                  <a:lnTo>
                    <a:pt x="117" y="5"/>
                  </a:lnTo>
                  <a:lnTo>
                    <a:pt x="108" y="2"/>
                  </a:lnTo>
                  <a:lnTo>
                    <a:pt x="98" y="0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123"/>
                  </a:lnTo>
                  <a:lnTo>
                    <a:pt x="89" y="123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0" name="Freeform 67"/>
            <p:cNvSpPr>
              <a:spLocks/>
            </p:cNvSpPr>
            <p:nvPr/>
          </p:nvSpPr>
          <p:spPr bwMode="auto">
            <a:xfrm>
              <a:off x="2179" y="2573"/>
              <a:ext cx="32" cy="29"/>
            </a:xfrm>
            <a:custGeom>
              <a:avLst/>
              <a:gdLst>
                <a:gd name="T0" fmla="*/ 0 w 25"/>
                <a:gd name="T1" fmla="*/ 0 h 23"/>
                <a:gd name="T2" fmla="*/ 2 w 25"/>
                <a:gd name="T3" fmla="*/ 23 h 23"/>
                <a:gd name="T4" fmla="*/ 25 w 25"/>
                <a:gd name="T5" fmla="*/ 11 h 23"/>
                <a:gd name="T6" fmla="*/ 2 w 25"/>
                <a:gd name="T7" fmla="*/ 0 h 23"/>
                <a:gd name="T8" fmla="*/ 2 w 25"/>
                <a:gd name="T9" fmla="*/ 0 h 23"/>
                <a:gd name="T10" fmla="*/ 0 w 2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0"/>
                  </a:moveTo>
                  <a:lnTo>
                    <a:pt x="2" y="23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1" name="Freeform 68"/>
            <p:cNvSpPr>
              <a:spLocks/>
            </p:cNvSpPr>
            <p:nvPr/>
          </p:nvSpPr>
          <p:spPr bwMode="auto">
            <a:xfrm>
              <a:off x="2082" y="2498"/>
              <a:ext cx="112" cy="89"/>
            </a:xfrm>
            <a:custGeom>
              <a:avLst/>
              <a:gdLst>
                <a:gd name="T0" fmla="*/ 90 w 90"/>
                <a:gd name="T1" fmla="*/ 71 h 71"/>
                <a:gd name="T2" fmla="*/ 0 w 90"/>
                <a:gd name="T3" fmla="*/ 71 h 71"/>
                <a:gd name="T4" fmla="*/ 0 w 90"/>
                <a:gd name="T5" fmla="*/ 0 h 71"/>
                <a:gd name="T6" fmla="*/ 0 60000 65536"/>
                <a:gd name="T7" fmla="*/ 0 60000 65536"/>
                <a:gd name="T8" fmla="*/ 0 60000 65536"/>
                <a:gd name="T9" fmla="*/ 0 w 90"/>
                <a:gd name="T10" fmla="*/ 0 h 71"/>
                <a:gd name="T11" fmla="*/ 90 w 90"/>
                <a:gd name="T12" fmla="*/ 71 h 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71">
                  <a:moveTo>
                    <a:pt x="90" y="71"/>
                  </a:move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2" name="Freeform 69"/>
            <p:cNvSpPr>
              <a:spLocks/>
            </p:cNvSpPr>
            <p:nvPr/>
          </p:nvSpPr>
          <p:spPr bwMode="auto">
            <a:xfrm>
              <a:off x="2179" y="2840"/>
              <a:ext cx="32" cy="29"/>
            </a:xfrm>
            <a:custGeom>
              <a:avLst/>
              <a:gdLst>
                <a:gd name="T0" fmla="*/ 0 w 25"/>
                <a:gd name="T1" fmla="*/ 0 h 23"/>
                <a:gd name="T2" fmla="*/ 2 w 25"/>
                <a:gd name="T3" fmla="*/ 23 h 23"/>
                <a:gd name="T4" fmla="*/ 25 w 25"/>
                <a:gd name="T5" fmla="*/ 11 h 23"/>
                <a:gd name="T6" fmla="*/ 2 w 25"/>
                <a:gd name="T7" fmla="*/ 0 h 23"/>
                <a:gd name="T8" fmla="*/ 2 w 25"/>
                <a:gd name="T9" fmla="*/ 0 h 23"/>
                <a:gd name="T10" fmla="*/ 0 w 2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0"/>
                  </a:moveTo>
                  <a:lnTo>
                    <a:pt x="2" y="23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3" name="Line 70"/>
            <p:cNvSpPr>
              <a:spLocks noChangeShapeType="1"/>
            </p:cNvSpPr>
            <p:nvPr/>
          </p:nvSpPr>
          <p:spPr bwMode="auto">
            <a:xfrm flipH="1">
              <a:off x="1600" y="2854"/>
              <a:ext cx="594" cy="1"/>
            </a:xfrm>
            <a:prstGeom prst="line">
              <a:avLst/>
            </a:prstGeom>
            <a:noFill/>
            <a:ln w="1587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4" name="Freeform 71"/>
            <p:cNvSpPr>
              <a:spLocks/>
            </p:cNvSpPr>
            <p:nvPr/>
          </p:nvSpPr>
          <p:spPr bwMode="auto">
            <a:xfrm>
              <a:off x="2470" y="2662"/>
              <a:ext cx="32" cy="29"/>
            </a:xfrm>
            <a:custGeom>
              <a:avLst/>
              <a:gdLst>
                <a:gd name="T0" fmla="*/ 0 w 25"/>
                <a:gd name="T1" fmla="*/ 0 h 23"/>
                <a:gd name="T2" fmla="*/ 0 w 25"/>
                <a:gd name="T3" fmla="*/ 23 h 23"/>
                <a:gd name="T4" fmla="*/ 25 w 25"/>
                <a:gd name="T5" fmla="*/ 11 h 23"/>
                <a:gd name="T6" fmla="*/ 0 w 25"/>
                <a:gd name="T7" fmla="*/ 0 h 23"/>
                <a:gd name="T8" fmla="*/ 0 w 25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3"/>
                <a:gd name="T17" fmla="*/ 25 w 2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3">
                  <a:moveTo>
                    <a:pt x="0" y="0"/>
                  </a:moveTo>
                  <a:lnTo>
                    <a:pt x="0" y="23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5" name="Line 72"/>
            <p:cNvSpPr>
              <a:spLocks noChangeShapeType="1"/>
            </p:cNvSpPr>
            <p:nvPr/>
          </p:nvSpPr>
          <p:spPr bwMode="auto">
            <a:xfrm flipH="1">
              <a:off x="2325" y="2676"/>
              <a:ext cx="15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6" name="Line 73"/>
            <p:cNvSpPr>
              <a:spLocks noChangeShapeType="1"/>
            </p:cNvSpPr>
            <p:nvPr/>
          </p:nvSpPr>
          <p:spPr bwMode="auto">
            <a:xfrm flipH="1">
              <a:off x="4139" y="2665"/>
              <a:ext cx="15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7" name="Freeform 74"/>
            <p:cNvSpPr>
              <a:spLocks/>
            </p:cNvSpPr>
            <p:nvPr/>
          </p:nvSpPr>
          <p:spPr bwMode="auto">
            <a:xfrm>
              <a:off x="3767" y="2289"/>
              <a:ext cx="369" cy="596"/>
            </a:xfrm>
            <a:custGeom>
              <a:avLst/>
              <a:gdLst>
                <a:gd name="T0" fmla="*/ 0 w 296"/>
                <a:gd name="T1" fmla="*/ 0 h 476"/>
                <a:gd name="T2" fmla="*/ 2 w 296"/>
                <a:gd name="T3" fmla="*/ 192 h 476"/>
                <a:gd name="T4" fmla="*/ 50 w 296"/>
                <a:gd name="T5" fmla="*/ 238 h 476"/>
                <a:gd name="T6" fmla="*/ 2 w 296"/>
                <a:gd name="T7" fmla="*/ 284 h 476"/>
                <a:gd name="T8" fmla="*/ 2 w 296"/>
                <a:gd name="T9" fmla="*/ 476 h 476"/>
                <a:gd name="T10" fmla="*/ 296 w 296"/>
                <a:gd name="T11" fmla="*/ 330 h 476"/>
                <a:gd name="T12" fmla="*/ 296 w 296"/>
                <a:gd name="T13" fmla="*/ 146 h 476"/>
                <a:gd name="T14" fmla="*/ 2 w 296"/>
                <a:gd name="T15" fmla="*/ 0 h 476"/>
                <a:gd name="T16" fmla="*/ 2 w 296"/>
                <a:gd name="T17" fmla="*/ 0 h 476"/>
                <a:gd name="T18" fmla="*/ 0 w 296"/>
                <a:gd name="T19" fmla="*/ 0 h 4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6"/>
                <a:gd name="T31" fmla="*/ 0 h 476"/>
                <a:gd name="T32" fmla="*/ 296 w 296"/>
                <a:gd name="T33" fmla="*/ 476 h 4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6" h="476">
                  <a:moveTo>
                    <a:pt x="0" y="0"/>
                  </a:moveTo>
                  <a:lnTo>
                    <a:pt x="2" y="192"/>
                  </a:lnTo>
                  <a:lnTo>
                    <a:pt x="50" y="238"/>
                  </a:lnTo>
                  <a:lnTo>
                    <a:pt x="2" y="284"/>
                  </a:lnTo>
                  <a:lnTo>
                    <a:pt x="2" y="476"/>
                  </a:lnTo>
                  <a:lnTo>
                    <a:pt x="296" y="330"/>
                  </a:lnTo>
                  <a:lnTo>
                    <a:pt x="296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8" name="Freeform 75"/>
            <p:cNvSpPr>
              <a:spLocks/>
            </p:cNvSpPr>
            <p:nvPr/>
          </p:nvSpPr>
          <p:spPr bwMode="auto">
            <a:xfrm>
              <a:off x="3767" y="2289"/>
              <a:ext cx="369" cy="596"/>
            </a:xfrm>
            <a:custGeom>
              <a:avLst/>
              <a:gdLst>
                <a:gd name="T0" fmla="*/ 0 w 296"/>
                <a:gd name="T1" fmla="*/ 0 h 476"/>
                <a:gd name="T2" fmla="*/ 2 w 296"/>
                <a:gd name="T3" fmla="*/ 192 h 476"/>
                <a:gd name="T4" fmla="*/ 50 w 296"/>
                <a:gd name="T5" fmla="*/ 238 h 476"/>
                <a:gd name="T6" fmla="*/ 2 w 296"/>
                <a:gd name="T7" fmla="*/ 284 h 476"/>
                <a:gd name="T8" fmla="*/ 2 w 296"/>
                <a:gd name="T9" fmla="*/ 476 h 476"/>
                <a:gd name="T10" fmla="*/ 296 w 296"/>
                <a:gd name="T11" fmla="*/ 330 h 476"/>
                <a:gd name="T12" fmla="*/ 296 w 296"/>
                <a:gd name="T13" fmla="*/ 146 h 476"/>
                <a:gd name="T14" fmla="*/ 2 w 296"/>
                <a:gd name="T15" fmla="*/ 0 h 476"/>
                <a:gd name="T16" fmla="*/ 2 w 296"/>
                <a:gd name="T17" fmla="*/ 0 h 4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6"/>
                <a:gd name="T28" fmla="*/ 0 h 476"/>
                <a:gd name="T29" fmla="*/ 296 w 296"/>
                <a:gd name="T30" fmla="*/ 476 h 4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6" h="476">
                  <a:moveTo>
                    <a:pt x="0" y="0"/>
                  </a:moveTo>
                  <a:lnTo>
                    <a:pt x="2" y="192"/>
                  </a:lnTo>
                  <a:lnTo>
                    <a:pt x="50" y="238"/>
                  </a:lnTo>
                  <a:lnTo>
                    <a:pt x="2" y="284"/>
                  </a:lnTo>
                  <a:lnTo>
                    <a:pt x="2" y="476"/>
                  </a:lnTo>
                  <a:lnTo>
                    <a:pt x="296" y="330"/>
                  </a:lnTo>
                  <a:lnTo>
                    <a:pt x="296" y="146"/>
                  </a:lnTo>
                  <a:lnTo>
                    <a:pt x="2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9" name="Line 76"/>
            <p:cNvSpPr>
              <a:spLocks noChangeShapeType="1"/>
            </p:cNvSpPr>
            <p:nvPr/>
          </p:nvSpPr>
          <p:spPr bwMode="auto">
            <a:xfrm flipH="1" flipV="1">
              <a:off x="2825" y="3177"/>
              <a:ext cx="43" cy="77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0" name="Line 77"/>
            <p:cNvSpPr>
              <a:spLocks noChangeShapeType="1"/>
            </p:cNvSpPr>
            <p:nvPr/>
          </p:nvSpPr>
          <p:spPr bwMode="auto">
            <a:xfrm flipH="1" flipV="1">
              <a:off x="1966" y="819"/>
              <a:ext cx="44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1" name="Line 78"/>
            <p:cNvSpPr>
              <a:spLocks noChangeShapeType="1"/>
            </p:cNvSpPr>
            <p:nvPr/>
          </p:nvSpPr>
          <p:spPr bwMode="auto">
            <a:xfrm flipH="1" flipV="1">
              <a:off x="2244" y="819"/>
              <a:ext cx="44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2" name="Freeform 79"/>
            <p:cNvSpPr>
              <a:spLocks/>
            </p:cNvSpPr>
            <p:nvPr/>
          </p:nvSpPr>
          <p:spPr bwMode="auto">
            <a:xfrm>
              <a:off x="425" y="2210"/>
              <a:ext cx="110" cy="309"/>
            </a:xfrm>
            <a:custGeom>
              <a:avLst/>
              <a:gdLst>
                <a:gd name="T0" fmla="*/ 88 w 88"/>
                <a:gd name="T1" fmla="*/ 247 h 247"/>
                <a:gd name="T2" fmla="*/ 88 w 88"/>
                <a:gd name="T3" fmla="*/ 0 h 247"/>
                <a:gd name="T4" fmla="*/ 0 w 88"/>
                <a:gd name="T5" fmla="*/ 0 h 247"/>
                <a:gd name="T6" fmla="*/ 0 w 88"/>
                <a:gd name="T7" fmla="*/ 247 h 247"/>
                <a:gd name="T8" fmla="*/ 88 w 88"/>
                <a:gd name="T9" fmla="*/ 247 h 247"/>
                <a:gd name="T10" fmla="*/ 88 w 88"/>
                <a:gd name="T11" fmla="*/ 247 h 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247"/>
                <a:gd name="T20" fmla="*/ 88 w 88"/>
                <a:gd name="T21" fmla="*/ 247 h 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247">
                  <a:moveTo>
                    <a:pt x="88" y="247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247"/>
                  </a:lnTo>
                  <a:lnTo>
                    <a:pt x="88" y="2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3" name="Freeform 80"/>
            <p:cNvSpPr>
              <a:spLocks/>
            </p:cNvSpPr>
            <p:nvPr/>
          </p:nvSpPr>
          <p:spPr bwMode="auto">
            <a:xfrm>
              <a:off x="425" y="2210"/>
              <a:ext cx="110" cy="309"/>
            </a:xfrm>
            <a:custGeom>
              <a:avLst/>
              <a:gdLst>
                <a:gd name="T0" fmla="*/ 88 w 88"/>
                <a:gd name="T1" fmla="*/ 247 h 247"/>
                <a:gd name="T2" fmla="*/ 88 w 88"/>
                <a:gd name="T3" fmla="*/ 0 h 247"/>
                <a:gd name="T4" fmla="*/ 0 w 88"/>
                <a:gd name="T5" fmla="*/ 0 h 247"/>
                <a:gd name="T6" fmla="*/ 0 w 88"/>
                <a:gd name="T7" fmla="*/ 247 h 247"/>
                <a:gd name="T8" fmla="*/ 88 w 88"/>
                <a:gd name="T9" fmla="*/ 247 h 247"/>
                <a:gd name="T10" fmla="*/ 88 w 88"/>
                <a:gd name="T11" fmla="*/ 247 h 2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247"/>
                <a:gd name="T20" fmla="*/ 88 w 88"/>
                <a:gd name="T21" fmla="*/ 247 h 24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247">
                  <a:moveTo>
                    <a:pt x="88" y="247"/>
                  </a:moveTo>
                  <a:lnTo>
                    <a:pt x="88" y="0"/>
                  </a:lnTo>
                  <a:lnTo>
                    <a:pt x="0" y="0"/>
                  </a:lnTo>
                  <a:lnTo>
                    <a:pt x="0" y="247"/>
                  </a:lnTo>
                  <a:lnTo>
                    <a:pt x="88" y="24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4" name="Rectangle 81"/>
            <p:cNvSpPr>
              <a:spLocks noChangeArrowheads="1"/>
            </p:cNvSpPr>
            <p:nvPr/>
          </p:nvSpPr>
          <p:spPr bwMode="auto">
            <a:xfrm>
              <a:off x="441" y="2330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P</a:t>
              </a:r>
              <a:endParaRPr lang="en-US"/>
            </a:p>
          </p:txBody>
        </p:sp>
        <p:sp>
          <p:nvSpPr>
            <p:cNvPr id="15445" name="Rectangle 82"/>
            <p:cNvSpPr>
              <a:spLocks noChangeArrowheads="1"/>
            </p:cNvSpPr>
            <p:nvPr/>
          </p:nvSpPr>
          <p:spPr bwMode="auto">
            <a:xfrm>
              <a:off x="480" y="2330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5446" name="Line 83"/>
            <p:cNvSpPr>
              <a:spLocks noChangeShapeType="1"/>
            </p:cNvSpPr>
            <p:nvPr/>
          </p:nvSpPr>
          <p:spPr bwMode="auto">
            <a:xfrm>
              <a:off x="1398" y="2587"/>
              <a:ext cx="20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7" name="Freeform 84"/>
            <p:cNvSpPr>
              <a:spLocks/>
            </p:cNvSpPr>
            <p:nvPr/>
          </p:nvSpPr>
          <p:spPr bwMode="auto">
            <a:xfrm>
              <a:off x="733" y="2239"/>
              <a:ext cx="667" cy="698"/>
            </a:xfrm>
            <a:custGeom>
              <a:avLst/>
              <a:gdLst>
                <a:gd name="T0" fmla="*/ 532 w 534"/>
                <a:gd name="T1" fmla="*/ 557 h 557"/>
                <a:gd name="T2" fmla="*/ 534 w 534"/>
                <a:gd name="T3" fmla="*/ 0 h 557"/>
                <a:gd name="T4" fmla="*/ 0 w 534"/>
                <a:gd name="T5" fmla="*/ 0 h 557"/>
                <a:gd name="T6" fmla="*/ 0 w 534"/>
                <a:gd name="T7" fmla="*/ 557 h 557"/>
                <a:gd name="T8" fmla="*/ 534 w 534"/>
                <a:gd name="T9" fmla="*/ 557 h 557"/>
                <a:gd name="T10" fmla="*/ 534 w 534"/>
                <a:gd name="T11" fmla="*/ 557 h 557"/>
                <a:gd name="T12" fmla="*/ 532 w 534"/>
                <a:gd name="T13" fmla="*/ 557 h 5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4"/>
                <a:gd name="T22" fmla="*/ 0 h 557"/>
                <a:gd name="T23" fmla="*/ 534 w 534"/>
                <a:gd name="T24" fmla="*/ 557 h 5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4" h="557">
                  <a:moveTo>
                    <a:pt x="532" y="557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534" y="557"/>
                  </a:lnTo>
                  <a:lnTo>
                    <a:pt x="532" y="5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8" name="Freeform 85"/>
            <p:cNvSpPr>
              <a:spLocks/>
            </p:cNvSpPr>
            <p:nvPr/>
          </p:nvSpPr>
          <p:spPr bwMode="auto">
            <a:xfrm>
              <a:off x="733" y="2239"/>
              <a:ext cx="667" cy="698"/>
            </a:xfrm>
            <a:custGeom>
              <a:avLst/>
              <a:gdLst>
                <a:gd name="T0" fmla="*/ 532 w 534"/>
                <a:gd name="T1" fmla="*/ 557 h 557"/>
                <a:gd name="T2" fmla="*/ 534 w 534"/>
                <a:gd name="T3" fmla="*/ 0 h 557"/>
                <a:gd name="T4" fmla="*/ 0 w 534"/>
                <a:gd name="T5" fmla="*/ 0 h 557"/>
                <a:gd name="T6" fmla="*/ 0 w 534"/>
                <a:gd name="T7" fmla="*/ 557 h 557"/>
                <a:gd name="T8" fmla="*/ 534 w 534"/>
                <a:gd name="T9" fmla="*/ 557 h 557"/>
                <a:gd name="T10" fmla="*/ 534 w 534"/>
                <a:gd name="T11" fmla="*/ 557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4"/>
                <a:gd name="T19" fmla="*/ 0 h 557"/>
                <a:gd name="T20" fmla="*/ 534 w 534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4" h="557">
                  <a:moveTo>
                    <a:pt x="532" y="557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534" y="55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9" name="Rectangle 86"/>
            <p:cNvSpPr>
              <a:spLocks noChangeArrowheads="1"/>
            </p:cNvSpPr>
            <p:nvPr/>
          </p:nvSpPr>
          <p:spPr bwMode="auto">
            <a:xfrm>
              <a:off x="774" y="2670"/>
              <a:ext cx="1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5450" name="Rectangle 87"/>
            <p:cNvSpPr>
              <a:spLocks noChangeArrowheads="1"/>
            </p:cNvSpPr>
            <p:nvPr/>
          </p:nvSpPr>
          <p:spPr bwMode="auto">
            <a:xfrm>
              <a:off x="789" y="267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5451" name="Rectangle 88"/>
            <p:cNvSpPr>
              <a:spLocks noChangeArrowheads="1"/>
            </p:cNvSpPr>
            <p:nvPr/>
          </p:nvSpPr>
          <p:spPr bwMode="auto">
            <a:xfrm>
              <a:off x="822" y="2670"/>
              <a:ext cx="24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5452" name="Rectangle 89"/>
            <p:cNvSpPr>
              <a:spLocks noChangeArrowheads="1"/>
            </p:cNvSpPr>
            <p:nvPr/>
          </p:nvSpPr>
          <p:spPr bwMode="auto">
            <a:xfrm>
              <a:off x="853" y="2670"/>
              <a:ext cx="1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15453" name="Rectangle 90"/>
            <p:cNvSpPr>
              <a:spLocks noChangeArrowheads="1"/>
            </p:cNvSpPr>
            <p:nvPr/>
          </p:nvSpPr>
          <p:spPr bwMode="auto">
            <a:xfrm>
              <a:off x="868" y="2670"/>
              <a:ext cx="1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5454" name="Rectangle 91"/>
            <p:cNvSpPr>
              <a:spLocks noChangeArrowheads="1"/>
            </p:cNvSpPr>
            <p:nvPr/>
          </p:nvSpPr>
          <p:spPr bwMode="auto">
            <a:xfrm>
              <a:off x="889" y="2670"/>
              <a:ext cx="2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u</a:t>
              </a:r>
              <a:endParaRPr lang="en-US"/>
            </a:p>
          </p:txBody>
        </p:sp>
        <p:sp>
          <p:nvSpPr>
            <p:cNvPr id="15455" name="Rectangle 92"/>
            <p:cNvSpPr>
              <a:spLocks noChangeArrowheads="1"/>
            </p:cNvSpPr>
            <p:nvPr/>
          </p:nvSpPr>
          <p:spPr bwMode="auto">
            <a:xfrm>
              <a:off x="920" y="2670"/>
              <a:ext cx="24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5456" name="Rectangle 93"/>
            <p:cNvSpPr>
              <a:spLocks noChangeArrowheads="1"/>
            </p:cNvSpPr>
            <p:nvPr/>
          </p:nvSpPr>
          <p:spPr bwMode="auto">
            <a:xfrm>
              <a:off x="952" y="2670"/>
              <a:ext cx="1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15457" name="Rectangle 94"/>
            <p:cNvSpPr>
              <a:spLocks noChangeArrowheads="1"/>
            </p:cNvSpPr>
            <p:nvPr/>
          </p:nvSpPr>
          <p:spPr bwMode="auto">
            <a:xfrm>
              <a:off x="967" y="2670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5458" name="Rectangle 95"/>
            <p:cNvSpPr>
              <a:spLocks noChangeArrowheads="1"/>
            </p:cNvSpPr>
            <p:nvPr/>
          </p:nvSpPr>
          <p:spPr bwMode="auto">
            <a:xfrm>
              <a:off x="980" y="267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15459" name="Rectangle 96"/>
            <p:cNvSpPr>
              <a:spLocks noChangeArrowheads="1"/>
            </p:cNvSpPr>
            <p:nvPr/>
          </p:nvSpPr>
          <p:spPr bwMode="auto">
            <a:xfrm>
              <a:off x="1014" y="2670"/>
              <a:ext cx="2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5460" name="Rectangle 97"/>
            <p:cNvSpPr>
              <a:spLocks noChangeArrowheads="1"/>
            </p:cNvSpPr>
            <p:nvPr/>
          </p:nvSpPr>
          <p:spPr bwMode="auto">
            <a:xfrm>
              <a:off x="813" y="2739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15461" name="Rectangle 98"/>
            <p:cNvSpPr>
              <a:spLocks noChangeArrowheads="1"/>
            </p:cNvSpPr>
            <p:nvPr/>
          </p:nvSpPr>
          <p:spPr bwMode="auto">
            <a:xfrm>
              <a:off x="861" y="2739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15462" name="Rectangle 99"/>
            <p:cNvSpPr>
              <a:spLocks noChangeArrowheads="1"/>
            </p:cNvSpPr>
            <p:nvPr/>
          </p:nvSpPr>
          <p:spPr bwMode="auto">
            <a:xfrm>
              <a:off x="894" y="2739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15463" name="Rectangle 100"/>
            <p:cNvSpPr>
              <a:spLocks noChangeArrowheads="1"/>
            </p:cNvSpPr>
            <p:nvPr/>
          </p:nvSpPr>
          <p:spPr bwMode="auto">
            <a:xfrm>
              <a:off x="944" y="2739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15464" name="Rectangle 101"/>
            <p:cNvSpPr>
              <a:spLocks noChangeArrowheads="1"/>
            </p:cNvSpPr>
            <p:nvPr/>
          </p:nvSpPr>
          <p:spPr bwMode="auto">
            <a:xfrm>
              <a:off x="975" y="2739"/>
              <a:ext cx="1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5465" name="Rectangle 102"/>
            <p:cNvSpPr>
              <a:spLocks noChangeArrowheads="1"/>
            </p:cNvSpPr>
            <p:nvPr/>
          </p:nvSpPr>
          <p:spPr bwMode="auto">
            <a:xfrm>
              <a:off x="998" y="2739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y</a:t>
              </a:r>
              <a:endParaRPr lang="en-US"/>
            </a:p>
          </p:txBody>
        </p:sp>
        <p:sp>
          <p:nvSpPr>
            <p:cNvPr id="15466" name="Rectangle 103"/>
            <p:cNvSpPr>
              <a:spLocks noChangeArrowheads="1"/>
            </p:cNvSpPr>
            <p:nvPr/>
          </p:nvSpPr>
          <p:spPr bwMode="auto">
            <a:xfrm>
              <a:off x="761" y="2299"/>
              <a:ext cx="35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5467" name="Rectangle 104"/>
            <p:cNvSpPr>
              <a:spLocks noChangeArrowheads="1"/>
            </p:cNvSpPr>
            <p:nvPr/>
          </p:nvSpPr>
          <p:spPr bwMode="auto">
            <a:xfrm>
              <a:off x="801" y="2299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15468" name="Rectangle 105"/>
            <p:cNvSpPr>
              <a:spLocks noChangeArrowheads="1"/>
            </p:cNvSpPr>
            <p:nvPr/>
          </p:nvSpPr>
          <p:spPr bwMode="auto">
            <a:xfrm>
              <a:off x="834" y="2299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5469" name="Rectangle 106"/>
            <p:cNvSpPr>
              <a:spLocks noChangeArrowheads="1"/>
            </p:cNvSpPr>
            <p:nvPr/>
          </p:nvSpPr>
          <p:spPr bwMode="auto">
            <a:xfrm>
              <a:off x="868" y="2299"/>
              <a:ext cx="28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15470" name="Rectangle 107"/>
            <p:cNvSpPr>
              <a:spLocks noChangeArrowheads="1"/>
            </p:cNvSpPr>
            <p:nvPr/>
          </p:nvSpPr>
          <p:spPr bwMode="auto">
            <a:xfrm>
              <a:off x="761" y="2359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5471" name="Rectangle 108"/>
            <p:cNvSpPr>
              <a:spLocks noChangeArrowheads="1"/>
            </p:cNvSpPr>
            <p:nvPr/>
          </p:nvSpPr>
          <p:spPr bwMode="auto">
            <a:xfrm>
              <a:off x="792" y="2359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15472" name="Rectangle 109"/>
            <p:cNvSpPr>
              <a:spLocks noChangeArrowheads="1"/>
            </p:cNvSpPr>
            <p:nvPr/>
          </p:nvSpPr>
          <p:spPr bwMode="auto">
            <a:xfrm>
              <a:off x="824" y="2359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15473" name="Rectangle 110"/>
            <p:cNvSpPr>
              <a:spLocks noChangeArrowheads="1"/>
            </p:cNvSpPr>
            <p:nvPr/>
          </p:nvSpPr>
          <p:spPr bwMode="auto">
            <a:xfrm>
              <a:off x="858" y="2359"/>
              <a:ext cx="1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5474" name="Rectangle 111"/>
            <p:cNvSpPr>
              <a:spLocks noChangeArrowheads="1"/>
            </p:cNvSpPr>
            <p:nvPr/>
          </p:nvSpPr>
          <p:spPr bwMode="auto">
            <a:xfrm>
              <a:off x="878" y="2359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15475" name="Rectangle 112"/>
            <p:cNvSpPr>
              <a:spLocks noChangeArrowheads="1"/>
            </p:cNvSpPr>
            <p:nvPr/>
          </p:nvSpPr>
          <p:spPr bwMode="auto">
            <a:xfrm>
              <a:off x="912" y="2359"/>
              <a:ext cx="2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5476" name="Rectangle 113"/>
            <p:cNvSpPr>
              <a:spLocks noChangeArrowheads="1"/>
            </p:cNvSpPr>
            <p:nvPr/>
          </p:nvSpPr>
          <p:spPr bwMode="auto">
            <a:xfrm>
              <a:off x="940" y="2359"/>
              <a:ext cx="2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5477" name="Rectangle 114"/>
            <p:cNvSpPr>
              <a:spLocks noChangeArrowheads="1"/>
            </p:cNvSpPr>
            <p:nvPr/>
          </p:nvSpPr>
          <p:spPr bwMode="auto">
            <a:xfrm>
              <a:off x="1072" y="2522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5478" name="Rectangle 115"/>
            <p:cNvSpPr>
              <a:spLocks noChangeArrowheads="1"/>
            </p:cNvSpPr>
            <p:nvPr/>
          </p:nvSpPr>
          <p:spPr bwMode="auto">
            <a:xfrm>
              <a:off x="1087" y="2522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5479" name="Rectangle 116"/>
            <p:cNvSpPr>
              <a:spLocks noChangeArrowheads="1"/>
            </p:cNvSpPr>
            <p:nvPr/>
          </p:nvSpPr>
          <p:spPr bwMode="auto">
            <a:xfrm>
              <a:off x="1120" y="2522"/>
              <a:ext cx="2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5480" name="Rectangle 117"/>
            <p:cNvSpPr>
              <a:spLocks noChangeArrowheads="1"/>
            </p:cNvSpPr>
            <p:nvPr/>
          </p:nvSpPr>
          <p:spPr bwMode="auto">
            <a:xfrm>
              <a:off x="1149" y="2522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15481" name="Rectangle 118"/>
            <p:cNvSpPr>
              <a:spLocks noChangeArrowheads="1"/>
            </p:cNvSpPr>
            <p:nvPr/>
          </p:nvSpPr>
          <p:spPr bwMode="auto">
            <a:xfrm>
              <a:off x="1165" y="2522"/>
              <a:ext cx="1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5482" name="Rectangle 119"/>
            <p:cNvSpPr>
              <a:spLocks noChangeArrowheads="1"/>
            </p:cNvSpPr>
            <p:nvPr/>
          </p:nvSpPr>
          <p:spPr bwMode="auto">
            <a:xfrm>
              <a:off x="1186" y="2522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u</a:t>
              </a:r>
              <a:endParaRPr lang="en-US"/>
            </a:p>
          </p:txBody>
        </p:sp>
        <p:sp>
          <p:nvSpPr>
            <p:cNvPr id="15483" name="Rectangle 120"/>
            <p:cNvSpPr>
              <a:spLocks noChangeArrowheads="1"/>
            </p:cNvSpPr>
            <p:nvPr/>
          </p:nvSpPr>
          <p:spPr bwMode="auto">
            <a:xfrm>
              <a:off x="1218" y="2522"/>
              <a:ext cx="2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5484" name="Rectangle 121"/>
            <p:cNvSpPr>
              <a:spLocks noChangeArrowheads="1"/>
            </p:cNvSpPr>
            <p:nvPr/>
          </p:nvSpPr>
          <p:spPr bwMode="auto">
            <a:xfrm>
              <a:off x="1249" y="2522"/>
              <a:ext cx="1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15485" name="Rectangle 122"/>
            <p:cNvSpPr>
              <a:spLocks noChangeArrowheads="1"/>
            </p:cNvSpPr>
            <p:nvPr/>
          </p:nvSpPr>
          <p:spPr bwMode="auto">
            <a:xfrm>
              <a:off x="1264" y="2522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5486" name="Rectangle 123"/>
            <p:cNvSpPr>
              <a:spLocks noChangeArrowheads="1"/>
            </p:cNvSpPr>
            <p:nvPr/>
          </p:nvSpPr>
          <p:spPr bwMode="auto">
            <a:xfrm>
              <a:off x="1278" y="2522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15487" name="Rectangle 124"/>
            <p:cNvSpPr>
              <a:spLocks noChangeArrowheads="1"/>
            </p:cNvSpPr>
            <p:nvPr/>
          </p:nvSpPr>
          <p:spPr bwMode="auto">
            <a:xfrm>
              <a:off x="1311" y="2522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5488" name="Rectangle 125"/>
            <p:cNvSpPr>
              <a:spLocks noChangeArrowheads="1"/>
            </p:cNvSpPr>
            <p:nvPr/>
          </p:nvSpPr>
          <p:spPr bwMode="auto">
            <a:xfrm>
              <a:off x="1173" y="2579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[</a:t>
              </a:r>
              <a:endParaRPr lang="en-US"/>
            </a:p>
          </p:txBody>
        </p:sp>
        <p:sp>
          <p:nvSpPr>
            <p:cNvPr id="15489" name="Rectangle 126"/>
            <p:cNvSpPr>
              <a:spLocks noChangeArrowheads="1"/>
            </p:cNvSpPr>
            <p:nvPr/>
          </p:nvSpPr>
          <p:spPr bwMode="auto">
            <a:xfrm>
              <a:off x="1189" y="2579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5490" name="Rectangle 127"/>
            <p:cNvSpPr>
              <a:spLocks noChangeArrowheads="1"/>
            </p:cNvSpPr>
            <p:nvPr/>
          </p:nvSpPr>
          <p:spPr bwMode="auto">
            <a:xfrm>
              <a:off x="1223" y="2579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5491" name="Rectangle 128"/>
            <p:cNvSpPr>
              <a:spLocks noChangeArrowheads="1"/>
            </p:cNvSpPr>
            <p:nvPr/>
          </p:nvSpPr>
          <p:spPr bwMode="auto">
            <a:xfrm>
              <a:off x="1254" y="2579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–</a:t>
              </a:r>
              <a:endParaRPr lang="en-US"/>
            </a:p>
          </p:txBody>
        </p:sp>
        <p:sp>
          <p:nvSpPr>
            <p:cNvPr id="15492" name="Rectangle 129"/>
            <p:cNvSpPr>
              <a:spLocks noChangeArrowheads="1"/>
            </p:cNvSpPr>
            <p:nvPr/>
          </p:nvSpPr>
          <p:spPr bwMode="auto">
            <a:xfrm>
              <a:off x="1300" y="2579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5493" name="Rectangle 130"/>
            <p:cNvSpPr>
              <a:spLocks noChangeArrowheads="1"/>
            </p:cNvSpPr>
            <p:nvPr/>
          </p:nvSpPr>
          <p:spPr bwMode="auto">
            <a:xfrm>
              <a:off x="1331" y="2579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]</a:t>
              </a:r>
              <a:endParaRPr lang="en-US"/>
            </a:p>
          </p:txBody>
        </p:sp>
        <p:sp>
          <p:nvSpPr>
            <p:cNvPr id="15494" name="Freeform 131"/>
            <p:cNvSpPr>
              <a:spLocks/>
            </p:cNvSpPr>
            <p:nvPr/>
          </p:nvSpPr>
          <p:spPr bwMode="auto">
            <a:xfrm>
              <a:off x="4381" y="2425"/>
              <a:ext cx="667" cy="698"/>
            </a:xfrm>
            <a:custGeom>
              <a:avLst/>
              <a:gdLst>
                <a:gd name="T0" fmla="*/ 534 w 534"/>
                <a:gd name="T1" fmla="*/ 557 h 557"/>
                <a:gd name="T2" fmla="*/ 534 w 534"/>
                <a:gd name="T3" fmla="*/ 0 h 557"/>
                <a:gd name="T4" fmla="*/ 0 w 534"/>
                <a:gd name="T5" fmla="*/ 0 h 557"/>
                <a:gd name="T6" fmla="*/ 0 w 534"/>
                <a:gd name="T7" fmla="*/ 557 h 557"/>
                <a:gd name="T8" fmla="*/ 534 w 534"/>
                <a:gd name="T9" fmla="*/ 557 h 557"/>
                <a:gd name="T10" fmla="*/ 534 w 534"/>
                <a:gd name="T11" fmla="*/ 557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4"/>
                <a:gd name="T19" fmla="*/ 0 h 557"/>
                <a:gd name="T20" fmla="*/ 534 w 534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4" h="557">
                  <a:moveTo>
                    <a:pt x="534" y="557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534" y="5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5" name="Freeform 132"/>
            <p:cNvSpPr>
              <a:spLocks/>
            </p:cNvSpPr>
            <p:nvPr/>
          </p:nvSpPr>
          <p:spPr bwMode="auto">
            <a:xfrm>
              <a:off x="4381" y="2425"/>
              <a:ext cx="667" cy="698"/>
            </a:xfrm>
            <a:custGeom>
              <a:avLst/>
              <a:gdLst>
                <a:gd name="T0" fmla="*/ 534 w 534"/>
                <a:gd name="T1" fmla="*/ 557 h 557"/>
                <a:gd name="T2" fmla="*/ 534 w 534"/>
                <a:gd name="T3" fmla="*/ 0 h 557"/>
                <a:gd name="T4" fmla="*/ 0 w 534"/>
                <a:gd name="T5" fmla="*/ 0 h 557"/>
                <a:gd name="T6" fmla="*/ 0 w 534"/>
                <a:gd name="T7" fmla="*/ 557 h 557"/>
                <a:gd name="T8" fmla="*/ 534 w 534"/>
                <a:gd name="T9" fmla="*/ 557 h 557"/>
                <a:gd name="T10" fmla="*/ 534 w 534"/>
                <a:gd name="T11" fmla="*/ 557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4"/>
                <a:gd name="T19" fmla="*/ 0 h 557"/>
                <a:gd name="T20" fmla="*/ 534 w 534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4" h="557">
                  <a:moveTo>
                    <a:pt x="534" y="557"/>
                  </a:moveTo>
                  <a:lnTo>
                    <a:pt x="534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534" y="557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6" name="Rectangle 133"/>
            <p:cNvSpPr>
              <a:spLocks noChangeArrowheads="1"/>
            </p:cNvSpPr>
            <p:nvPr/>
          </p:nvSpPr>
          <p:spPr bwMode="auto">
            <a:xfrm>
              <a:off x="4753" y="2819"/>
              <a:ext cx="3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497" name="Rectangle 134"/>
            <p:cNvSpPr>
              <a:spLocks noChangeArrowheads="1"/>
            </p:cNvSpPr>
            <p:nvPr/>
          </p:nvSpPr>
          <p:spPr bwMode="auto">
            <a:xfrm>
              <a:off x="4796" y="2819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498" name="Rectangle 135"/>
            <p:cNvSpPr>
              <a:spLocks noChangeArrowheads="1"/>
            </p:cNvSpPr>
            <p:nvPr/>
          </p:nvSpPr>
          <p:spPr bwMode="auto">
            <a:xfrm>
              <a:off x="4827" y="2819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499" name="Rectangle 136"/>
            <p:cNvSpPr>
              <a:spLocks noChangeArrowheads="1"/>
            </p:cNvSpPr>
            <p:nvPr/>
          </p:nvSpPr>
          <p:spPr bwMode="auto">
            <a:xfrm>
              <a:off x="4845" y="2819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00" name="Rectangle 137"/>
            <p:cNvSpPr>
              <a:spLocks noChangeArrowheads="1"/>
            </p:cNvSpPr>
            <p:nvPr/>
          </p:nvSpPr>
          <p:spPr bwMode="auto">
            <a:xfrm>
              <a:off x="4710" y="2885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m</a:t>
              </a:r>
              <a:endParaRPr lang="en-US"/>
            </a:p>
          </p:txBody>
        </p:sp>
        <p:sp>
          <p:nvSpPr>
            <p:cNvPr id="15501" name="Rectangle 138"/>
            <p:cNvSpPr>
              <a:spLocks noChangeArrowheads="1"/>
            </p:cNvSpPr>
            <p:nvPr/>
          </p:nvSpPr>
          <p:spPr bwMode="auto">
            <a:xfrm>
              <a:off x="4760" y="2885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02" name="Rectangle 139"/>
            <p:cNvSpPr>
              <a:spLocks noChangeArrowheads="1"/>
            </p:cNvSpPr>
            <p:nvPr/>
          </p:nvSpPr>
          <p:spPr bwMode="auto">
            <a:xfrm>
              <a:off x="4793" y="2885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m</a:t>
              </a:r>
              <a:endParaRPr lang="en-US"/>
            </a:p>
          </p:txBody>
        </p:sp>
        <p:sp>
          <p:nvSpPr>
            <p:cNvPr id="15503" name="Rectangle 140"/>
            <p:cNvSpPr>
              <a:spLocks noChangeArrowheads="1"/>
            </p:cNvSpPr>
            <p:nvPr/>
          </p:nvSpPr>
          <p:spPr bwMode="auto">
            <a:xfrm>
              <a:off x="4842" y="2885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o</a:t>
              </a:r>
              <a:endParaRPr lang="en-US"/>
            </a:p>
          </p:txBody>
        </p:sp>
        <p:sp>
          <p:nvSpPr>
            <p:cNvPr id="15504" name="Rectangle 141"/>
            <p:cNvSpPr>
              <a:spLocks noChangeArrowheads="1"/>
            </p:cNvSpPr>
            <p:nvPr/>
          </p:nvSpPr>
          <p:spPr bwMode="auto">
            <a:xfrm>
              <a:off x="4876" y="2885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05" name="Rectangle 142"/>
            <p:cNvSpPr>
              <a:spLocks noChangeArrowheads="1"/>
            </p:cNvSpPr>
            <p:nvPr/>
          </p:nvSpPr>
          <p:spPr bwMode="auto">
            <a:xfrm>
              <a:off x="4894" y="2885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y</a:t>
              </a:r>
              <a:endParaRPr lang="en-US"/>
            </a:p>
          </p:txBody>
        </p:sp>
        <p:sp>
          <p:nvSpPr>
            <p:cNvPr id="15506" name="Rectangle 143"/>
            <p:cNvSpPr>
              <a:spLocks noChangeArrowheads="1"/>
            </p:cNvSpPr>
            <p:nvPr/>
          </p:nvSpPr>
          <p:spPr bwMode="auto">
            <a:xfrm>
              <a:off x="4889" y="2599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07" name="Rectangle 144"/>
            <p:cNvSpPr>
              <a:spLocks noChangeArrowheads="1"/>
            </p:cNvSpPr>
            <p:nvPr/>
          </p:nvSpPr>
          <p:spPr bwMode="auto">
            <a:xfrm>
              <a:off x="4931" y="2599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08" name="Rectangle 145"/>
            <p:cNvSpPr>
              <a:spLocks noChangeArrowheads="1"/>
            </p:cNvSpPr>
            <p:nvPr/>
          </p:nvSpPr>
          <p:spPr bwMode="auto">
            <a:xfrm>
              <a:off x="4964" y="2599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09" name="Rectangle 146"/>
            <p:cNvSpPr>
              <a:spLocks noChangeArrowheads="1"/>
            </p:cNvSpPr>
            <p:nvPr/>
          </p:nvSpPr>
          <p:spPr bwMode="auto">
            <a:xfrm>
              <a:off x="4998" y="2599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510" name="Rectangle 147"/>
            <p:cNvSpPr>
              <a:spLocks noChangeArrowheads="1"/>
            </p:cNvSpPr>
            <p:nvPr/>
          </p:nvSpPr>
          <p:spPr bwMode="auto">
            <a:xfrm>
              <a:off x="4907" y="265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511" name="Rectangle 148"/>
            <p:cNvSpPr>
              <a:spLocks noChangeArrowheads="1"/>
            </p:cNvSpPr>
            <p:nvPr/>
          </p:nvSpPr>
          <p:spPr bwMode="auto">
            <a:xfrm>
              <a:off x="4939" y="265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12" name="Rectangle 149"/>
            <p:cNvSpPr>
              <a:spLocks noChangeArrowheads="1"/>
            </p:cNvSpPr>
            <p:nvPr/>
          </p:nvSpPr>
          <p:spPr bwMode="auto">
            <a:xfrm>
              <a:off x="4971" y="2657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13" name="Rectangle 150"/>
            <p:cNvSpPr>
              <a:spLocks noChangeArrowheads="1"/>
            </p:cNvSpPr>
            <p:nvPr/>
          </p:nvSpPr>
          <p:spPr bwMode="auto">
            <a:xfrm>
              <a:off x="4988" y="2657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14" name="Rectangle 151"/>
            <p:cNvSpPr>
              <a:spLocks noChangeArrowheads="1"/>
            </p:cNvSpPr>
            <p:nvPr/>
          </p:nvSpPr>
          <p:spPr bwMode="auto">
            <a:xfrm>
              <a:off x="4407" y="2934"/>
              <a:ext cx="4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W</a:t>
              </a:r>
              <a:endParaRPr lang="en-US"/>
            </a:p>
          </p:txBody>
        </p:sp>
        <p:sp>
          <p:nvSpPr>
            <p:cNvPr id="15515" name="Rectangle 152"/>
            <p:cNvSpPr>
              <a:spLocks noChangeArrowheads="1"/>
            </p:cNvSpPr>
            <p:nvPr/>
          </p:nvSpPr>
          <p:spPr bwMode="auto">
            <a:xfrm>
              <a:off x="4462" y="2934"/>
              <a:ext cx="1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16" name="Rectangle 153"/>
            <p:cNvSpPr>
              <a:spLocks noChangeArrowheads="1"/>
            </p:cNvSpPr>
            <p:nvPr/>
          </p:nvSpPr>
          <p:spPr bwMode="auto">
            <a:xfrm>
              <a:off x="4482" y="2934"/>
              <a:ext cx="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517" name="Rectangle 154"/>
            <p:cNvSpPr>
              <a:spLocks noChangeArrowheads="1"/>
            </p:cNvSpPr>
            <p:nvPr/>
          </p:nvSpPr>
          <p:spPr bwMode="auto">
            <a:xfrm>
              <a:off x="4496" y="293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18" name="Rectangle 155"/>
            <p:cNvSpPr>
              <a:spLocks noChangeArrowheads="1"/>
            </p:cNvSpPr>
            <p:nvPr/>
          </p:nvSpPr>
          <p:spPr bwMode="auto">
            <a:xfrm>
              <a:off x="4514" y="29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19" name="Rectangle 156"/>
            <p:cNvSpPr>
              <a:spLocks noChangeArrowheads="1"/>
            </p:cNvSpPr>
            <p:nvPr/>
          </p:nvSpPr>
          <p:spPr bwMode="auto">
            <a:xfrm>
              <a:off x="4407" y="2992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520" name="Rectangle 157"/>
            <p:cNvSpPr>
              <a:spLocks noChangeArrowheads="1"/>
            </p:cNvSpPr>
            <p:nvPr/>
          </p:nvSpPr>
          <p:spPr bwMode="auto">
            <a:xfrm>
              <a:off x="4441" y="2992"/>
              <a:ext cx="28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21" name="Rectangle 158"/>
            <p:cNvSpPr>
              <a:spLocks noChangeArrowheads="1"/>
            </p:cNvSpPr>
            <p:nvPr/>
          </p:nvSpPr>
          <p:spPr bwMode="auto">
            <a:xfrm>
              <a:off x="4472" y="2992"/>
              <a:ext cx="1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22" name="Rectangle 159"/>
            <p:cNvSpPr>
              <a:spLocks noChangeArrowheads="1"/>
            </p:cNvSpPr>
            <p:nvPr/>
          </p:nvSpPr>
          <p:spPr bwMode="auto">
            <a:xfrm>
              <a:off x="4489" y="2992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23" name="Freeform 160"/>
            <p:cNvSpPr>
              <a:spLocks/>
            </p:cNvSpPr>
            <p:nvPr/>
          </p:nvSpPr>
          <p:spPr bwMode="auto">
            <a:xfrm>
              <a:off x="2504" y="2239"/>
              <a:ext cx="666" cy="698"/>
            </a:xfrm>
            <a:custGeom>
              <a:avLst/>
              <a:gdLst>
                <a:gd name="T0" fmla="*/ 531 w 533"/>
                <a:gd name="T1" fmla="*/ 557 h 557"/>
                <a:gd name="T2" fmla="*/ 533 w 533"/>
                <a:gd name="T3" fmla="*/ 0 h 557"/>
                <a:gd name="T4" fmla="*/ 0 w 533"/>
                <a:gd name="T5" fmla="*/ 0 h 557"/>
                <a:gd name="T6" fmla="*/ 0 w 533"/>
                <a:gd name="T7" fmla="*/ 557 h 557"/>
                <a:gd name="T8" fmla="*/ 533 w 533"/>
                <a:gd name="T9" fmla="*/ 557 h 557"/>
                <a:gd name="T10" fmla="*/ 533 w 533"/>
                <a:gd name="T11" fmla="*/ 557 h 557"/>
                <a:gd name="T12" fmla="*/ 531 w 533"/>
                <a:gd name="T13" fmla="*/ 557 h 5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3"/>
                <a:gd name="T22" fmla="*/ 0 h 557"/>
                <a:gd name="T23" fmla="*/ 533 w 533"/>
                <a:gd name="T24" fmla="*/ 557 h 5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3" h="557">
                  <a:moveTo>
                    <a:pt x="531" y="557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533" y="557"/>
                  </a:lnTo>
                  <a:lnTo>
                    <a:pt x="531" y="5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4" name="Freeform 161"/>
            <p:cNvSpPr>
              <a:spLocks/>
            </p:cNvSpPr>
            <p:nvPr/>
          </p:nvSpPr>
          <p:spPr bwMode="auto">
            <a:xfrm>
              <a:off x="2504" y="2239"/>
              <a:ext cx="666" cy="698"/>
            </a:xfrm>
            <a:custGeom>
              <a:avLst/>
              <a:gdLst>
                <a:gd name="T0" fmla="*/ 531 w 533"/>
                <a:gd name="T1" fmla="*/ 557 h 557"/>
                <a:gd name="T2" fmla="*/ 533 w 533"/>
                <a:gd name="T3" fmla="*/ 0 h 557"/>
                <a:gd name="T4" fmla="*/ 0 w 533"/>
                <a:gd name="T5" fmla="*/ 0 h 557"/>
                <a:gd name="T6" fmla="*/ 0 w 533"/>
                <a:gd name="T7" fmla="*/ 557 h 557"/>
                <a:gd name="T8" fmla="*/ 533 w 533"/>
                <a:gd name="T9" fmla="*/ 557 h 557"/>
                <a:gd name="T10" fmla="*/ 533 w 533"/>
                <a:gd name="T11" fmla="*/ 557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3"/>
                <a:gd name="T19" fmla="*/ 0 h 557"/>
                <a:gd name="T20" fmla="*/ 533 w 533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3" h="557">
                  <a:moveTo>
                    <a:pt x="531" y="557"/>
                  </a:moveTo>
                  <a:lnTo>
                    <a:pt x="533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533" y="557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5" name="Rectangle 162"/>
            <p:cNvSpPr>
              <a:spLocks noChangeArrowheads="1"/>
            </p:cNvSpPr>
            <p:nvPr/>
          </p:nvSpPr>
          <p:spPr bwMode="auto">
            <a:xfrm>
              <a:off x="2710" y="2551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26" name="Rectangle 163"/>
            <p:cNvSpPr>
              <a:spLocks noChangeArrowheads="1"/>
            </p:cNvSpPr>
            <p:nvPr/>
          </p:nvSpPr>
          <p:spPr bwMode="auto">
            <a:xfrm>
              <a:off x="2753" y="255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27" name="Rectangle 164"/>
            <p:cNvSpPr>
              <a:spLocks noChangeArrowheads="1"/>
            </p:cNvSpPr>
            <p:nvPr/>
          </p:nvSpPr>
          <p:spPr bwMode="auto">
            <a:xfrm>
              <a:off x="2784" y="255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g</a:t>
              </a:r>
              <a:endParaRPr lang="en-US"/>
            </a:p>
          </p:txBody>
        </p:sp>
        <p:sp>
          <p:nvSpPr>
            <p:cNvPr id="15528" name="Rectangle 165"/>
            <p:cNvSpPr>
              <a:spLocks noChangeArrowheads="1"/>
            </p:cNvSpPr>
            <p:nvPr/>
          </p:nvSpPr>
          <p:spPr bwMode="auto">
            <a:xfrm>
              <a:off x="2818" y="2551"/>
              <a:ext cx="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529" name="Rectangle 166"/>
            <p:cNvSpPr>
              <a:spLocks noChangeArrowheads="1"/>
            </p:cNvSpPr>
            <p:nvPr/>
          </p:nvSpPr>
          <p:spPr bwMode="auto">
            <a:xfrm>
              <a:off x="2833" y="2551"/>
              <a:ext cx="2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530" name="Rectangle 167"/>
            <p:cNvSpPr>
              <a:spLocks noChangeArrowheads="1"/>
            </p:cNvSpPr>
            <p:nvPr/>
          </p:nvSpPr>
          <p:spPr bwMode="auto">
            <a:xfrm>
              <a:off x="2861" y="2551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31" name="Rectangle 168"/>
            <p:cNvSpPr>
              <a:spLocks noChangeArrowheads="1"/>
            </p:cNvSpPr>
            <p:nvPr/>
          </p:nvSpPr>
          <p:spPr bwMode="auto">
            <a:xfrm>
              <a:off x="2878" y="255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32" name="Rectangle 169"/>
            <p:cNvSpPr>
              <a:spLocks noChangeArrowheads="1"/>
            </p:cNvSpPr>
            <p:nvPr/>
          </p:nvSpPr>
          <p:spPr bwMode="auto">
            <a:xfrm>
              <a:off x="2911" y="2551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33" name="Rectangle 170"/>
            <p:cNvSpPr>
              <a:spLocks noChangeArrowheads="1"/>
            </p:cNvSpPr>
            <p:nvPr/>
          </p:nvSpPr>
          <p:spPr bwMode="auto">
            <a:xfrm>
              <a:off x="2930" y="2551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534" name="Rectangle 171"/>
            <p:cNvSpPr>
              <a:spLocks noChangeArrowheads="1"/>
            </p:cNvSpPr>
            <p:nvPr/>
          </p:nvSpPr>
          <p:spPr bwMode="auto">
            <a:xfrm>
              <a:off x="2530" y="2611"/>
              <a:ext cx="45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W</a:t>
              </a:r>
              <a:endParaRPr lang="en-US"/>
            </a:p>
          </p:txBody>
        </p:sp>
        <p:sp>
          <p:nvSpPr>
            <p:cNvPr id="15535" name="Rectangle 172"/>
            <p:cNvSpPr>
              <a:spLocks noChangeArrowheads="1"/>
            </p:cNvSpPr>
            <p:nvPr/>
          </p:nvSpPr>
          <p:spPr bwMode="auto">
            <a:xfrm>
              <a:off x="2585" y="2611"/>
              <a:ext cx="1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36" name="Rectangle 173"/>
            <p:cNvSpPr>
              <a:spLocks noChangeArrowheads="1"/>
            </p:cNvSpPr>
            <p:nvPr/>
          </p:nvSpPr>
          <p:spPr bwMode="auto">
            <a:xfrm>
              <a:off x="2604" y="2611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537" name="Rectangle 174"/>
            <p:cNvSpPr>
              <a:spLocks noChangeArrowheads="1"/>
            </p:cNvSpPr>
            <p:nvPr/>
          </p:nvSpPr>
          <p:spPr bwMode="auto">
            <a:xfrm>
              <a:off x="2619" y="2611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38" name="Rectangle 175"/>
            <p:cNvSpPr>
              <a:spLocks noChangeArrowheads="1"/>
            </p:cNvSpPr>
            <p:nvPr/>
          </p:nvSpPr>
          <p:spPr bwMode="auto">
            <a:xfrm>
              <a:off x="2635" y="2611"/>
              <a:ext cx="2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39" name="Rectangle 176"/>
            <p:cNvSpPr>
              <a:spLocks noChangeArrowheads="1"/>
            </p:cNvSpPr>
            <p:nvPr/>
          </p:nvSpPr>
          <p:spPr bwMode="auto">
            <a:xfrm>
              <a:off x="2530" y="2670"/>
              <a:ext cx="1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40" name="Rectangle 177"/>
            <p:cNvSpPr>
              <a:spLocks noChangeArrowheads="1"/>
            </p:cNvSpPr>
            <p:nvPr/>
          </p:nvSpPr>
          <p:spPr bwMode="auto">
            <a:xfrm>
              <a:off x="2549" y="2670"/>
              <a:ext cx="28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41" name="Rectangle 178"/>
            <p:cNvSpPr>
              <a:spLocks noChangeArrowheads="1"/>
            </p:cNvSpPr>
            <p:nvPr/>
          </p:nvSpPr>
          <p:spPr bwMode="auto">
            <a:xfrm>
              <a:off x="2583" y="267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g</a:t>
              </a:r>
              <a:endParaRPr lang="en-US"/>
            </a:p>
          </p:txBody>
        </p:sp>
        <p:sp>
          <p:nvSpPr>
            <p:cNvPr id="15542" name="Rectangle 179"/>
            <p:cNvSpPr>
              <a:spLocks noChangeArrowheads="1"/>
            </p:cNvSpPr>
            <p:nvPr/>
          </p:nvSpPr>
          <p:spPr bwMode="auto">
            <a:xfrm>
              <a:off x="2614" y="2670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543" name="Rectangle 180"/>
            <p:cNvSpPr>
              <a:spLocks noChangeArrowheads="1"/>
            </p:cNvSpPr>
            <p:nvPr/>
          </p:nvSpPr>
          <p:spPr bwMode="auto">
            <a:xfrm>
              <a:off x="2628" y="2670"/>
              <a:ext cx="2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544" name="Rectangle 181"/>
            <p:cNvSpPr>
              <a:spLocks noChangeArrowheads="1"/>
            </p:cNvSpPr>
            <p:nvPr/>
          </p:nvSpPr>
          <p:spPr bwMode="auto">
            <a:xfrm>
              <a:off x="2656" y="2670"/>
              <a:ext cx="1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45" name="Rectangle 182"/>
            <p:cNvSpPr>
              <a:spLocks noChangeArrowheads="1"/>
            </p:cNvSpPr>
            <p:nvPr/>
          </p:nvSpPr>
          <p:spPr bwMode="auto">
            <a:xfrm>
              <a:off x="2674" y="267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46" name="Rectangle 183"/>
            <p:cNvSpPr>
              <a:spLocks noChangeArrowheads="1"/>
            </p:cNvSpPr>
            <p:nvPr/>
          </p:nvSpPr>
          <p:spPr bwMode="auto">
            <a:xfrm>
              <a:off x="2708" y="2670"/>
              <a:ext cx="1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47" name="Rectangle 184"/>
            <p:cNvSpPr>
              <a:spLocks noChangeArrowheads="1"/>
            </p:cNvSpPr>
            <p:nvPr/>
          </p:nvSpPr>
          <p:spPr bwMode="auto">
            <a:xfrm>
              <a:off x="2530" y="2790"/>
              <a:ext cx="4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W</a:t>
              </a:r>
              <a:endParaRPr lang="en-US"/>
            </a:p>
          </p:txBody>
        </p:sp>
        <p:sp>
          <p:nvSpPr>
            <p:cNvPr id="15548" name="Rectangle 185"/>
            <p:cNvSpPr>
              <a:spLocks noChangeArrowheads="1"/>
            </p:cNvSpPr>
            <p:nvPr/>
          </p:nvSpPr>
          <p:spPr bwMode="auto">
            <a:xfrm>
              <a:off x="2585" y="2790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49" name="Rectangle 186"/>
            <p:cNvSpPr>
              <a:spLocks noChangeArrowheads="1"/>
            </p:cNvSpPr>
            <p:nvPr/>
          </p:nvSpPr>
          <p:spPr bwMode="auto">
            <a:xfrm>
              <a:off x="2604" y="2790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550" name="Rectangle 187"/>
            <p:cNvSpPr>
              <a:spLocks noChangeArrowheads="1"/>
            </p:cNvSpPr>
            <p:nvPr/>
          </p:nvSpPr>
          <p:spPr bwMode="auto">
            <a:xfrm>
              <a:off x="2619" y="2790"/>
              <a:ext cx="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51" name="Rectangle 188"/>
            <p:cNvSpPr>
              <a:spLocks noChangeArrowheads="1"/>
            </p:cNvSpPr>
            <p:nvPr/>
          </p:nvSpPr>
          <p:spPr bwMode="auto">
            <a:xfrm>
              <a:off x="2635" y="2790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52" name="Rectangle 189"/>
            <p:cNvSpPr>
              <a:spLocks noChangeArrowheads="1"/>
            </p:cNvSpPr>
            <p:nvPr/>
          </p:nvSpPr>
          <p:spPr bwMode="auto">
            <a:xfrm>
              <a:off x="2530" y="284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553" name="Rectangle 190"/>
            <p:cNvSpPr>
              <a:spLocks noChangeArrowheads="1"/>
            </p:cNvSpPr>
            <p:nvPr/>
          </p:nvSpPr>
          <p:spPr bwMode="auto">
            <a:xfrm>
              <a:off x="2562" y="284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54" name="Rectangle 191"/>
            <p:cNvSpPr>
              <a:spLocks noChangeArrowheads="1"/>
            </p:cNvSpPr>
            <p:nvPr/>
          </p:nvSpPr>
          <p:spPr bwMode="auto">
            <a:xfrm>
              <a:off x="2594" y="2848"/>
              <a:ext cx="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55" name="Rectangle 192"/>
            <p:cNvSpPr>
              <a:spLocks noChangeArrowheads="1"/>
            </p:cNvSpPr>
            <p:nvPr/>
          </p:nvSpPr>
          <p:spPr bwMode="auto">
            <a:xfrm>
              <a:off x="2611" y="284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56" name="Rectangle 193"/>
            <p:cNvSpPr>
              <a:spLocks noChangeArrowheads="1"/>
            </p:cNvSpPr>
            <p:nvPr/>
          </p:nvSpPr>
          <p:spPr bwMode="auto">
            <a:xfrm>
              <a:off x="3010" y="2344"/>
              <a:ext cx="3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57" name="Rectangle 194"/>
            <p:cNvSpPr>
              <a:spLocks noChangeArrowheads="1"/>
            </p:cNvSpPr>
            <p:nvPr/>
          </p:nvSpPr>
          <p:spPr bwMode="auto">
            <a:xfrm>
              <a:off x="3052" y="2344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58" name="Rectangle 195"/>
            <p:cNvSpPr>
              <a:spLocks noChangeArrowheads="1"/>
            </p:cNvSpPr>
            <p:nvPr/>
          </p:nvSpPr>
          <p:spPr bwMode="auto">
            <a:xfrm>
              <a:off x="3086" y="2344"/>
              <a:ext cx="2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59" name="Rectangle 196"/>
            <p:cNvSpPr>
              <a:spLocks noChangeArrowheads="1"/>
            </p:cNvSpPr>
            <p:nvPr/>
          </p:nvSpPr>
          <p:spPr bwMode="auto">
            <a:xfrm>
              <a:off x="3120" y="2344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560" name="Rectangle 197"/>
            <p:cNvSpPr>
              <a:spLocks noChangeArrowheads="1"/>
            </p:cNvSpPr>
            <p:nvPr/>
          </p:nvSpPr>
          <p:spPr bwMode="auto">
            <a:xfrm>
              <a:off x="2976" y="2401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561" name="Rectangle 198"/>
            <p:cNvSpPr>
              <a:spLocks noChangeArrowheads="1"/>
            </p:cNvSpPr>
            <p:nvPr/>
          </p:nvSpPr>
          <p:spPr bwMode="auto">
            <a:xfrm>
              <a:off x="3007" y="240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62" name="Rectangle 199"/>
            <p:cNvSpPr>
              <a:spLocks noChangeArrowheads="1"/>
            </p:cNvSpPr>
            <p:nvPr/>
          </p:nvSpPr>
          <p:spPr bwMode="auto">
            <a:xfrm>
              <a:off x="3041" y="2401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63" name="Rectangle 200"/>
            <p:cNvSpPr>
              <a:spLocks noChangeArrowheads="1"/>
            </p:cNvSpPr>
            <p:nvPr/>
          </p:nvSpPr>
          <p:spPr bwMode="auto">
            <a:xfrm>
              <a:off x="3057" y="240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64" name="Rectangle 201"/>
            <p:cNvSpPr>
              <a:spLocks noChangeArrowheads="1"/>
            </p:cNvSpPr>
            <p:nvPr/>
          </p:nvSpPr>
          <p:spPr bwMode="auto">
            <a:xfrm>
              <a:off x="3091" y="2401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 </a:t>
              </a:r>
              <a:endParaRPr lang="en-US"/>
            </a:p>
          </p:txBody>
        </p:sp>
        <p:sp>
          <p:nvSpPr>
            <p:cNvPr id="15565" name="Rectangle 202"/>
            <p:cNvSpPr>
              <a:spLocks noChangeArrowheads="1"/>
            </p:cNvSpPr>
            <p:nvPr/>
          </p:nvSpPr>
          <p:spPr bwMode="auto">
            <a:xfrm>
              <a:off x="3105" y="240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566" name="Rectangle 203"/>
            <p:cNvSpPr>
              <a:spLocks noChangeArrowheads="1"/>
            </p:cNvSpPr>
            <p:nvPr/>
          </p:nvSpPr>
          <p:spPr bwMode="auto">
            <a:xfrm>
              <a:off x="3010" y="2566"/>
              <a:ext cx="35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67" name="Rectangle 204"/>
            <p:cNvSpPr>
              <a:spLocks noChangeArrowheads="1"/>
            </p:cNvSpPr>
            <p:nvPr/>
          </p:nvSpPr>
          <p:spPr bwMode="auto">
            <a:xfrm>
              <a:off x="3052" y="2566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68" name="Rectangle 205"/>
            <p:cNvSpPr>
              <a:spLocks noChangeArrowheads="1"/>
            </p:cNvSpPr>
            <p:nvPr/>
          </p:nvSpPr>
          <p:spPr bwMode="auto">
            <a:xfrm>
              <a:off x="3086" y="2566"/>
              <a:ext cx="28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69" name="Rectangle 206"/>
            <p:cNvSpPr>
              <a:spLocks noChangeArrowheads="1"/>
            </p:cNvSpPr>
            <p:nvPr/>
          </p:nvSpPr>
          <p:spPr bwMode="auto">
            <a:xfrm>
              <a:off x="3120" y="2566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570" name="Rectangle 207"/>
            <p:cNvSpPr>
              <a:spLocks noChangeArrowheads="1"/>
            </p:cNvSpPr>
            <p:nvPr/>
          </p:nvSpPr>
          <p:spPr bwMode="auto">
            <a:xfrm>
              <a:off x="2976" y="2626"/>
              <a:ext cx="2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571" name="Rectangle 208"/>
            <p:cNvSpPr>
              <a:spLocks noChangeArrowheads="1"/>
            </p:cNvSpPr>
            <p:nvPr/>
          </p:nvSpPr>
          <p:spPr bwMode="auto">
            <a:xfrm>
              <a:off x="3007" y="2626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72" name="Rectangle 209"/>
            <p:cNvSpPr>
              <a:spLocks noChangeArrowheads="1"/>
            </p:cNvSpPr>
            <p:nvPr/>
          </p:nvSpPr>
          <p:spPr bwMode="auto">
            <a:xfrm>
              <a:off x="3041" y="2626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73" name="Rectangle 210"/>
            <p:cNvSpPr>
              <a:spLocks noChangeArrowheads="1"/>
            </p:cNvSpPr>
            <p:nvPr/>
          </p:nvSpPr>
          <p:spPr bwMode="auto">
            <a:xfrm>
              <a:off x="3057" y="2626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74" name="Rectangle 211"/>
            <p:cNvSpPr>
              <a:spLocks noChangeArrowheads="1"/>
            </p:cNvSpPr>
            <p:nvPr/>
          </p:nvSpPr>
          <p:spPr bwMode="auto">
            <a:xfrm>
              <a:off x="3091" y="2626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 </a:t>
              </a:r>
              <a:endParaRPr lang="en-US"/>
            </a:p>
          </p:txBody>
        </p:sp>
        <p:sp>
          <p:nvSpPr>
            <p:cNvPr id="15575" name="Rectangle 212"/>
            <p:cNvSpPr>
              <a:spLocks noChangeArrowheads="1"/>
            </p:cNvSpPr>
            <p:nvPr/>
          </p:nvSpPr>
          <p:spPr bwMode="auto">
            <a:xfrm>
              <a:off x="3105" y="2626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2</a:t>
              </a:r>
              <a:endParaRPr lang="en-US"/>
            </a:p>
          </p:txBody>
        </p:sp>
        <p:sp>
          <p:nvSpPr>
            <p:cNvPr id="15576" name="Rectangle 213"/>
            <p:cNvSpPr>
              <a:spLocks noChangeArrowheads="1"/>
            </p:cNvSpPr>
            <p:nvPr/>
          </p:nvSpPr>
          <p:spPr bwMode="auto">
            <a:xfrm>
              <a:off x="2530" y="2255"/>
              <a:ext cx="3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77" name="Rectangle 214"/>
            <p:cNvSpPr>
              <a:spLocks noChangeArrowheads="1"/>
            </p:cNvSpPr>
            <p:nvPr/>
          </p:nvSpPr>
          <p:spPr bwMode="auto">
            <a:xfrm>
              <a:off x="2573" y="2255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78" name="Rectangle 215"/>
            <p:cNvSpPr>
              <a:spLocks noChangeArrowheads="1"/>
            </p:cNvSpPr>
            <p:nvPr/>
          </p:nvSpPr>
          <p:spPr bwMode="auto">
            <a:xfrm>
              <a:off x="2604" y="2255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79" name="Rectangle 216"/>
            <p:cNvSpPr>
              <a:spLocks noChangeArrowheads="1"/>
            </p:cNvSpPr>
            <p:nvPr/>
          </p:nvSpPr>
          <p:spPr bwMode="auto">
            <a:xfrm>
              <a:off x="2638" y="2255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580" name="Rectangle 217"/>
            <p:cNvSpPr>
              <a:spLocks noChangeArrowheads="1"/>
            </p:cNvSpPr>
            <p:nvPr/>
          </p:nvSpPr>
          <p:spPr bwMode="auto">
            <a:xfrm>
              <a:off x="2530" y="2312"/>
              <a:ext cx="1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81" name="Rectangle 218"/>
            <p:cNvSpPr>
              <a:spLocks noChangeArrowheads="1"/>
            </p:cNvSpPr>
            <p:nvPr/>
          </p:nvSpPr>
          <p:spPr bwMode="auto">
            <a:xfrm>
              <a:off x="2549" y="2312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82" name="Rectangle 219"/>
            <p:cNvSpPr>
              <a:spLocks noChangeArrowheads="1"/>
            </p:cNvSpPr>
            <p:nvPr/>
          </p:nvSpPr>
          <p:spPr bwMode="auto">
            <a:xfrm>
              <a:off x="2583" y="231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g</a:t>
              </a:r>
              <a:endParaRPr lang="en-US"/>
            </a:p>
          </p:txBody>
        </p:sp>
        <p:sp>
          <p:nvSpPr>
            <p:cNvPr id="15583" name="Rectangle 220"/>
            <p:cNvSpPr>
              <a:spLocks noChangeArrowheads="1"/>
            </p:cNvSpPr>
            <p:nvPr/>
          </p:nvSpPr>
          <p:spPr bwMode="auto">
            <a:xfrm>
              <a:off x="2614" y="2312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584" name="Rectangle 221"/>
            <p:cNvSpPr>
              <a:spLocks noChangeArrowheads="1"/>
            </p:cNvSpPr>
            <p:nvPr/>
          </p:nvSpPr>
          <p:spPr bwMode="auto">
            <a:xfrm>
              <a:off x="2628" y="2312"/>
              <a:ext cx="2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585" name="Rectangle 222"/>
            <p:cNvSpPr>
              <a:spLocks noChangeArrowheads="1"/>
            </p:cNvSpPr>
            <p:nvPr/>
          </p:nvSpPr>
          <p:spPr bwMode="auto">
            <a:xfrm>
              <a:off x="2656" y="2312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586" name="Rectangle 223"/>
            <p:cNvSpPr>
              <a:spLocks noChangeArrowheads="1"/>
            </p:cNvSpPr>
            <p:nvPr/>
          </p:nvSpPr>
          <p:spPr bwMode="auto">
            <a:xfrm>
              <a:off x="2674" y="231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87" name="Rectangle 224"/>
            <p:cNvSpPr>
              <a:spLocks noChangeArrowheads="1"/>
            </p:cNvSpPr>
            <p:nvPr/>
          </p:nvSpPr>
          <p:spPr bwMode="auto">
            <a:xfrm>
              <a:off x="2708" y="2312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88" name="Rectangle 225"/>
            <p:cNvSpPr>
              <a:spLocks noChangeArrowheads="1"/>
            </p:cNvSpPr>
            <p:nvPr/>
          </p:nvSpPr>
          <p:spPr bwMode="auto">
            <a:xfrm>
              <a:off x="2726" y="2312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 </a:t>
              </a:r>
              <a:endParaRPr lang="en-US"/>
            </a:p>
          </p:txBody>
        </p:sp>
        <p:sp>
          <p:nvSpPr>
            <p:cNvPr id="15589" name="Rectangle 226"/>
            <p:cNvSpPr>
              <a:spLocks noChangeArrowheads="1"/>
            </p:cNvSpPr>
            <p:nvPr/>
          </p:nvSpPr>
          <p:spPr bwMode="auto">
            <a:xfrm>
              <a:off x="2744" y="231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590" name="Rectangle 227"/>
            <p:cNvSpPr>
              <a:spLocks noChangeArrowheads="1"/>
            </p:cNvSpPr>
            <p:nvPr/>
          </p:nvSpPr>
          <p:spPr bwMode="auto">
            <a:xfrm>
              <a:off x="2530" y="2433"/>
              <a:ext cx="3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91" name="Rectangle 228"/>
            <p:cNvSpPr>
              <a:spLocks noChangeArrowheads="1"/>
            </p:cNvSpPr>
            <p:nvPr/>
          </p:nvSpPr>
          <p:spPr bwMode="auto">
            <a:xfrm>
              <a:off x="2573" y="2433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92" name="Rectangle 229"/>
            <p:cNvSpPr>
              <a:spLocks noChangeArrowheads="1"/>
            </p:cNvSpPr>
            <p:nvPr/>
          </p:nvSpPr>
          <p:spPr bwMode="auto">
            <a:xfrm>
              <a:off x="2604" y="2433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593" name="Rectangle 230"/>
            <p:cNvSpPr>
              <a:spLocks noChangeArrowheads="1"/>
            </p:cNvSpPr>
            <p:nvPr/>
          </p:nvSpPr>
          <p:spPr bwMode="auto">
            <a:xfrm>
              <a:off x="2638" y="2433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594" name="Rectangle 231"/>
            <p:cNvSpPr>
              <a:spLocks noChangeArrowheads="1"/>
            </p:cNvSpPr>
            <p:nvPr/>
          </p:nvSpPr>
          <p:spPr bwMode="auto">
            <a:xfrm>
              <a:off x="2530" y="2490"/>
              <a:ext cx="1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595" name="Rectangle 232"/>
            <p:cNvSpPr>
              <a:spLocks noChangeArrowheads="1"/>
            </p:cNvSpPr>
            <p:nvPr/>
          </p:nvSpPr>
          <p:spPr bwMode="auto">
            <a:xfrm>
              <a:off x="2549" y="2490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596" name="Rectangle 233"/>
            <p:cNvSpPr>
              <a:spLocks noChangeArrowheads="1"/>
            </p:cNvSpPr>
            <p:nvPr/>
          </p:nvSpPr>
          <p:spPr bwMode="auto">
            <a:xfrm>
              <a:off x="2583" y="249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g</a:t>
              </a:r>
              <a:endParaRPr lang="en-US"/>
            </a:p>
          </p:txBody>
        </p:sp>
        <p:sp>
          <p:nvSpPr>
            <p:cNvPr id="15597" name="Rectangle 234"/>
            <p:cNvSpPr>
              <a:spLocks noChangeArrowheads="1"/>
            </p:cNvSpPr>
            <p:nvPr/>
          </p:nvSpPr>
          <p:spPr bwMode="auto">
            <a:xfrm>
              <a:off x="2614" y="2490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598" name="Rectangle 235"/>
            <p:cNvSpPr>
              <a:spLocks noChangeArrowheads="1"/>
            </p:cNvSpPr>
            <p:nvPr/>
          </p:nvSpPr>
          <p:spPr bwMode="auto">
            <a:xfrm>
              <a:off x="2628" y="2490"/>
              <a:ext cx="2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599" name="Rectangle 236"/>
            <p:cNvSpPr>
              <a:spLocks noChangeArrowheads="1"/>
            </p:cNvSpPr>
            <p:nvPr/>
          </p:nvSpPr>
          <p:spPr bwMode="auto">
            <a:xfrm>
              <a:off x="2656" y="2490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600" name="Rectangle 237"/>
            <p:cNvSpPr>
              <a:spLocks noChangeArrowheads="1"/>
            </p:cNvSpPr>
            <p:nvPr/>
          </p:nvSpPr>
          <p:spPr bwMode="auto">
            <a:xfrm>
              <a:off x="2674" y="249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601" name="Rectangle 238"/>
            <p:cNvSpPr>
              <a:spLocks noChangeArrowheads="1"/>
            </p:cNvSpPr>
            <p:nvPr/>
          </p:nvSpPr>
          <p:spPr bwMode="auto">
            <a:xfrm>
              <a:off x="2708" y="2490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602" name="Rectangle 239"/>
            <p:cNvSpPr>
              <a:spLocks noChangeArrowheads="1"/>
            </p:cNvSpPr>
            <p:nvPr/>
          </p:nvSpPr>
          <p:spPr bwMode="auto">
            <a:xfrm>
              <a:off x="2726" y="2490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 </a:t>
              </a:r>
              <a:endParaRPr lang="en-US"/>
            </a:p>
          </p:txBody>
        </p:sp>
        <p:sp>
          <p:nvSpPr>
            <p:cNvPr id="15603" name="Rectangle 240"/>
            <p:cNvSpPr>
              <a:spLocks noChangeArrowheads="1"/>
            </p:cNvSpPr>
            <p:nvPr/>
          </p:nvSpPr>
          <p:spPr bwMode="auto">
            <a:xfrm>
              <a:off x="2744" y="2490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2</a:t>
              </a:r>
              <a:endParaRPr lang="en-US"/>
            </a:p>
          </p:txBody>
        </p:sp>
        <p:sp>
          <p:nvSpPr>
            <p:cNvPr id="15604" name="Freeform 241"/>
            <p:cNvSpPr>
              <a:spLocks/>
            </p:cNvSpPr>
            <p:nvPr/>
          </p:nvSpPr>
          <p:spPr bwMode="auto">
            <a:xfrm>
              <a:off x="2470" y="2483"/>
              <a:ext cx="32" cy="30"/>
            </a:xfrm>
            <a:custGeom>
              <a:avLst/>
              <a:gdLst>
                <a:gd name="T0" fmla="*/ 0 w 25"/>
                <a:gd name="T1" fmla="*/ 0 h 24"/>
                <a:gd name="T2" fmla="*/ 0 w 25"/>
                <a:gd name="T3" fmla="*/ 24 h 24"/>
                <a:gd name="T4" fmla="*/ 25 w 25"/>
                <a:gd name="T5" fmla="*/ 12 h 24"/>
                <a:gd name="T6" fmla="*/ 0 w 25"/>
                <a:gd name="T7" fmla="*/ 0 h 24"/>
                <a:gd name="T8" fmla="*/ 0 w 25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4"/>
                <a:gd name="T17" fmla="*/ 25 w 2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4">
                  <a:moveTo>
                    <a:pt x="0" y="0"/>
                  </a:moveTo>
                  <a:lnTo>
                    <a:pt x="0" y="24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5" name="Freeform 242"/>
            <p:cNvSpPr>
              <a:spLocks/>
            </p:cNvSpPr>
            <p:nvPr/>
          </p:nvSpPr>
          <p:spPr bwMode="auto">
            <a:xfrm>
              <a:off x="2470" y="2305"/>
              <a:ext cx="32" cy="29"/>
            </a:xfrm>
            <a:custGeom>
              <a:avLst/>
              <a:gdLst>
                <a:gd name="T0" fmla="*/ 0 w 25"/>
                <a:gd name="T1" fmla="*/ 0 h 23"/>
                <a:gd name="T2" fmla="*/ 0 w 25"/>
                <a:gd name="T3" fmla="*/ 23 h 23"/>
                <a:gd name="T4" fmla="*/ 25 w 25"/>
                <a:gd name="T5" fmla="*/ 12 h 23"/>
                <a:gd name="T6" fmla="*/ 0 w 25"/>
                <a:gd name="T7" fmla="*/ 0 h 23"/>
                <a:gd name="T8" fmla="*/ 0 w 25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3"/>
                <a:gd name="T17" fmla="*/ 25 w 2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3">
                  <a:moveTo>
                    <a:pt x="0" y="0"/>
                  </a:moveTo>
                  <a:lnTo>
                    <a:pt x="0" y="23"/>
                  </a:lnTo>
                  <a:lnTo>
                    <a:pt x="2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6" name="Line 243"/>
            <p:cNvSpPr>
              <a:spLocks noChangeShapeType="1"/>
            </p:cNvSpPr>
            <p:nvPr/>
          </p:nvSpPr>
          <p:spPr bwMode="auto">
            <a:xfrm flipH="1">
              <a:off x="1600" y="2320"/>
              <a:ext cx="87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7" name="Rectangle 245"/>
            <p:cNvSpPr>
              <a:spLocks noChangeArrowheads="1"/>
            </p:cNvSpPr>
            <p:nvPr/>
          </p:nvSpPr>
          <p:spPr bwMode="auto">
            <a:xfrm>
              <a:off x="1629" y="2767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608" name="Rectangle 246"/>
            <p:cNvSpPr>
              <a:spLocks noChangeArrowheads="1"/>
            </p:cNvSpPr>
            <p:nvPr/>
          </p:nvSpPr>
          <p:spPr bwMode="auto">
            <a:xfrm>
              <a:off x="1645" y="276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609" name="Rectangle 247"/>
            <p:cNvSpPr>
              <a:spLocks noChangeArrowheads="1"/>
            </p:cNvSpPr>
            <p:nvPr/>
          </p:nvSpPr>
          <p:spPr bwMode="auto">
            <a:xfrm>
              <a:off x="1676" y="2767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610" name="Rectangle 248"/>
            <p:cNvSpPr>
              <a:spLocks noChangeArrowheads="1"/>
            </p:cNvSpPr>
            <p:nvPr/>
          </p:nvSpPr>
          <p:spPr bwMode="auto">
            <a:xfrm>
              <a:off x="1707" y="2767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611" name="Rectangle 249"/>
            <p:cNvSpPr>
              <a:spLocks noChangeArrowheads="1"/>
            </p:cNvSpPr>
            <p:nvPr/>
          </p:nvSpPr>
          <p:spPr bwMode="auto">
            <a:xfrm>
              <a:off x="1722" y="2767"/>
              <a:ext cx="1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612" name="Rectangle 250"/>
            <p:cNvSpPr>
              <a:spLocks noChangeArrowheads="1"/>
            </p:cNvSpPr>
            <p:nvPr/>
          </p:nvSpPr>
          <p:spPr bwMode="auto">
            <a:xfrm>
              <a:off x="1744" y="276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613" name="Rectangle 251"/>
            <p:cNvSpPr>
              <a:spLocks noChangeArrowheads="1"/>
            </p:cNvSpPr>
            <p:nvPr/>
          </p:nvSpPr>
          <p:spPr bwMode="auto">
            <a:xfrm>
              <a:off x="1775" y="2767"/>
              <a:ext cx="2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c</a:t>
              </a:r>
              <a:endParaRPr lang="en-US"/>
            </a:p>
          </p:txBody>
        </p:sp>
        <p:sp>
          <p:nvSpPr>
            <p:cNvPr id="15614" name="Rectangle 252"/>
            <p:cNvSpPr>
              <a:spLocks noChangeArrowheads="1"/>
            </p:cNvSpPr>
            <p:nvPr/>
          </p:nvSpPr>
          <p:spPr bwMode="auto">
            <a:xfrm>
              <a:off x="1806" y="2767"/>
              <a:ext cx="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615" name="Rectangle 253"/>
            <p:cNvSpPr>
              <a:spLocks noChangeArrowheads="1"/>
            </p:cNvSpPr>
            <p:nvPr/>
          </p:nvSpPr>
          <p:spPr bwMode="auto">
            <a:xfrm>
              <a:off x="1822" y="2767"/>
              <a:ext cx="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616" name="Rectangle 254"/>
            <p:cNvSpPr>
              <a:spLocks noChangeArrowheads="1"/>
            </p:cNvSpPr>
            <p:nvPr/>
          </p:nvSpPr>
          <p:spPr bwMode="auto">
            <a:xfrm>
              <a:off x="1835" y="276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o</a:t>
              </a:r>
              <a:endParaRPr lang="en-US"/>
            </a:p>
          </p:txBody>
        </p:sp>
        <p:sp>
          <p:nvSpPr>
            <p:cNvPr id="15617" name="Rectangle 255"/>
            <p:cNvSpPr>
              <a:spLocks noChangeArrowheads="1"/>
            </p:cNvSpPr>
            <p:nvPr/>
          </p:nvSpPr>
          <p:spPr bwMode="auto">
            <a:xfrm>
              <a:off x="1868" y="276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618" name="Rectangle 256"/>
            <p:cNvSpPr>
              <a:spLocks noChangeArrowheads="1"/>
            </p:cNvSpPr>
            <p:nvPr/>
          </p:nvSpPr>
          <p:spPr bwMode="auto">
            <a:xfrm>
              <a:off x="1900" y="2767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 </a:t>
              </a:r>
              <a:endParaRPr lang="en-US"/>
            </a:p>
          </p:txBody>
        </p:sp>
        <p:sp>
          <p:nvSpPr>
            <p:cNvPr id="15619" name="Rectangle 257"/>
            <p:cNvSpPr>
              <a:spLocks noChangeArrowheads="1"/>
            </p:cNvSpPr>
            <p:nvPr/>
          </p:nvSpPr>
          <p:spPr bwMode="auto">
            <a:xfrm>
              <a:off x="1916" y="2767"/>
              <a:ext cx="1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[</a:t>
              </a:r>
              <a:endParaRPr lang="en-US"/>
            </a:p>
          </p:txBody>
        </p:sp>
        <p:sp>
          <p:nvSpPr>
            <p:cNvPr id="15620" name="Rectangle 258"/>
            <p:cNvSpPr>
              <a:spLocks noChangeArrowheads="1"/>
            </p:cNvSpPr>
            <p:nvPr/>
          </p:nvSpPr>
          <p:spPr bwMode="auto">
            <a:xfrm>
              <a:off x="1933" y="276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621" name="Rectangle 259"/>
            <p:cNvSpPr>
              <a:spLocks noChangeArrowheads="1"/>
            </p:cNvSpPr>
            <p:nvPr/>
          </p:nvSpPr>
          <p:spPr bwMode="auto">
            <a:xfrm>
              <a:off x="1966" y="276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5</a:t>
              </a:r>
              <a:endParaRPr lang="en-US"/>
            </a:p>
          </p:txBody>
        </p:sp>
        <p:sp>
          <p:nvSpPr>
            <p:cNvPr id="15622" name="Rectangle 260"/>
            <p:cNvSpPr>
              <a:spLocks noChangeArrowheads="1"/>
            </p:cNvSpPr>
            <p:nvPr/>
          </p:nvSpPr>
          <p:spPr bwMode="auto">
            <a:xfrm>
              <a:off x="2000" y="276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–</a:t>
              </a:r>
              <a:endParaRPr lang="en-US"/>
            </a:p>
          </p:txBody>
        </p:sp>
        <p:sp>
          <p:nvSpPr>
            <p:cNvPr id="15623" name="Rectangle 261"/>
            <p:cNvSpPr>
              <a:spLocks noChangeArrowheads="1"/>
            </p:cNvSpPr>
            <p:nvPr/>
          </p:nvSpPr>
          <p:spPr bwMode="auto">
            <a:xfrm>
              <a:off x="2043" y="2767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624" name="Rectangle 262"/>
            <p:cNvSpPr>
              <a:spLocks noChangeArrowheads="1"/>
            </p:cNvSpPr>
            <p:nvPr/>
          </p:nvSpPr>
          <p:spPr bwMode="auto">
            <a:xfrm>
              <a:off x="2077" y="276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625" name="Rectangle 263"/>
            <p:cNvSpPr>
              <a:spLocks noChangeArrowheads="1"/>
            </p:cNvSpPr>
            <p:nvPr/>
          </p:nvSpPr>
          <p:spPr bwMode="auto">
            <a:xfrm>
              <a:off x="2108" y="2767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]</a:t>
              </a:r>
              <a:endParaRPr lang="en-US"/>
            </a:p>
          </p:txBody>
        </p:sp>
        <p:sp>
          <p:nvSpPr>
            <p:cNvPr id="15626" name="Rectangle 264"/>
            <p:cNvSpPr>
              <a:spLocks noChangeArrowheads="1"/>
            </p:cNvSpPr>
            <p:nvPr/>
          </p:nvSpPr>
          <p:spPr bwMode="auto">
            <a:xfrm>
              <a:off x="1629" y="2411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627" name="Rectangle 265"/>
            <p:cNvSpPr>
              <a:spLocks noChangeArrowheads="1"/>
            </p:cNvSpPr>
            <p:nvPr/>
          </p:nvSpPr>
          <p:spPr bwMode="auto">
            <a:xfrm>
              <a:off x="1645" y="241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628" name="Rectangle 266"/>
            <p:cNvSpPr>
              <a:spLocks noChangeArrowheads="1"/>
            </p:cNvSpPr>
            <p:nvPr/>
          </p:nvSpPr>
          <p:spPr bwMode="auto">
            <a:xfrm>
              <a:off x="1676" y="2411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629" name="Rectangle 267"/>
            <p:cNvSpPr>
              <a:spLocks noChangeArrowheads="1"/>
            </p:cNvSpPr>
            <p:nvPr/>
          </p:nvSpPr>
          <p:spPr bwMode="auto">
            <a:xfrm>
              <a:off x="1707" y="2411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630" name="Rectangle 268"/>
            <p:cNvSpPr>
              <a:spLocks noChangeArrowheads="1"/>
            </p:cNvSpPr>
            <p:nvPr/>
          </p:nvSpPr>
          <p:spPr bwMode="auto">
            <a:xfrm>
              <a:off x="1722" y="2411"/>
              <a:ext cx="1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631" name="Rectangle 269"/>
            <p:cNvSpPr>
              <a:spLocks noChangeArrowheads="1"/>
            </p:cNvSpPr>
            <p:nvPr/>
          </p:nvSpPr>
          <p:spPr bwMode="auto">
            <a:xfrm>
              <a:off x="1744" y="241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632" name="Rectangle 270"/>
            <p:cNvSpPr>
              <a:spLocks noChangeArrowheads="1"/>
            </p:cNvSpPr>
            <p:nvPr/>
          </p:nvSpPr>
          <p:spPr bwMode="auto">
            <a:xfrm>
              <a:off x="1775" y="2411"/>
              <a:ext cx="2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c</a:t>
              </a:r>
              <a:endParaRPr lang="en-US"/>
            </a:p>
          </p:txBody>
        </p:sp>
        <p:sp>
          <p:nvSpPr>
            <p:cNvPr id="15633" name="Rectangle 271"/>
            <p:cNvSpPr>
              <a:spLocks noChangeArrowheads="1"/>
            </p:cNvSpPr>
            <p:nvPr/>
          </p:nvSpPr>
          <p:spPr bwMode="auto">
            <a:xfrm>
              <a:off x="1806" y="2411"/>
              <a:ext cx="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634" name="Rectangle 272"/>
            <p:cNvSpPr>
              <a:spLocks noChangeArrowheads="1"/>
            </p:cNvSpPr>
            <p:nvPr/>
          </p:nvSpPr>
          <p:spPr bwMode="auto">
            <a:xfrm>
              <a:off x="1822" y="2411"/>
              <a:ext cx="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635" name="Rectangle 273"/>
            <p:cNvSpPr>
              <a:spLocks noChangeArrowheads="1"/>
            </p:cNvSpPr>
            <p:nvPr/>
          </p:nvSpPr>
          <p:spPr bwMode="auto">
            <a:xfrm>
              <a:off x="1835" y="241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o</a:t>
              </a:r>
              <a:endParaRPr lang="en-US"/>
            </a:p>
          </p:txBody>
        </p:sp>
        <p:sp>
          <p:nvSpPr>
            <p:cNvPr id="15636" name="Rectangle 274"/>
            <p:cNvSpPr>
              <a:spLocks noChangeArrowheads="1"/>
            </p:cNvSpPr>
            <p:nvPr/>
          </p:nvSpPr>
          <p:spPr bwMode="auto">
            <a:xfrm>
              <a:off x="1868" y="241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637" name="Rectangle 275"/>
            <p:cNvSpPr>
              <a:spLocks noChangeArrowheads="1"/>
            </p:cNvSpPr>
            <p:nvPr/>
          </p:nvSpPr>
          <p:spPr bwMode="auto">
            <a:xfrm>
              <a:off x="1900" y="2411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 </a:t>
              </a:r>
              <a:endParaRPr lang="en-US"/>
            </a:p>
          </p:txBody>
        </p:sp>
        <p:sp>
          <p:nvSpPr>
            <p:cNvPr id="15638" name="Rectangle 276"/>
            <p:cNvSpPr>
              <a:spLocks noChangeArrowheads="1"/>
            </p:cNvSpPr>
            <p:nvPr/>
          </p:nvSpPr>
          <p:spPr bwMode="auto">
            <a:xfrm>
              <a:off x="1916" y="2411"/>
              <a:ext cx="1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[</a:t>
              </a:r>
              <a:endParaRPr lang="en-US"/>
            </a:p>
          </p:txBody>
        </p:sp>
        <p:sp>
          <p:nvSpPr>
            <p:cNvPr id="15639" name="Rectangle 277"/>
            <p:cNvSpPr>
              <a:spLocks noChangeArrowheads="1"/>
            </p:cNvSpPr>
            <p:nvPr/>
          </p:nvSpPr>
          <p:spPr bwMode="auto">
            <a:xfrm>
              <a:off x="1933" y="241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2</a:t>
              </a:r>
              <a:endParaRPr lang="en-US"/>
            </a:p>
          </p:txBody>
        </p:sp>
        <p:sp>
          <p:nvSpPr>
            <p:cNvPr id="15640" name="Rectangle 278"/>
            <p:cNvSpPr>
              <a:spLocks noChangeArrowheads="1"/>
            </p:cNvSpPr>
            <p:nvPr/>
          </p:nvSpPr>
          <p:spPr bwMode="auto">
            <a:xfrm>
              <a:off x="1966" y="241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0</a:t>
              </a:r>
              <a:endParaRPr lang="en-US"/>
            </a:p>
          </p:txBody>
        </p:sp>
        <p:sp>
          <p:nvSpPr>
            <p:cNvPr id="15641" name="Rectangle 279"/>
            <p:cNvSpPr>
              <a:spLocks noChangeArrowheads="1"/>
            </p:cNvSpPr>
            <p:nvPr/>
          </p:nvSpPr>
          <p:spPr bwMode="auto">
            <a:xfrm>
              <a:off x="2000" y="241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–</a:t>
              </a:r>
              <a:endParaRPr lang="en-US"/>
            </a:p>
          </p:txBody>
        </p:sp>
        <p:sp>
          <p:nvSpPr>
            <p:cNvPr id="15642" name="Rectangle 280"/>
            <p:cNvSpPr>
              <a:spLocks noChangeArrowheads="1"/>
            </p:cNvSpPr>
            <p:nvPr/>
          </p:nvSpPr>
          <p:spPr bwMode="auto">
            <a:xfrm>
              <a:off x="2043" y="2411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643" name="Rectangle 281"/>
            <p:cNvSpPr>
              <a:spLocks noChangeArrowheads="1"/>
            </p:cNvSpPr>
            <p:nvPr/>
          </p:nvSpPr>
          <p:spPr bwMode="auto">
            <a:xfrm>
              <a:off x="2077" y="241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6</a:t>
              </a:r>
              <a:endParaRPr lang="en-US"/>
            </a:p>
          </p:txBody>
        </p:sp>
        <p:sp>
          <p:nvSpPr>
            <p:cNvPr id="15644" name="Rectangle 282"/>
            <p:cNvSpPr>
              <a:spLocks noChangeArrowheads="1"/>
            </p:cNvSpPr>
            <p:nvPr/>
          </p:nvSpPr>
          <p:spPr bwMode="auto">
            <a:xfrm>
              <a:off x="2108" y="2411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]</a:t>
              </a:r>
              <a:endParaRPr lang="en-US"/>
            </a:p>
          </p:txBody>
        </p:sp>
        <p:sp>
          <p:nvSpPr>
            <p:cNvPr id="15645" name="Rectangle 283"/>
            <p:cNvSpPr>
              <a:spLocks noChangeArrowheads="1"/>
            </p:cNvSpPr>
            <p:nvPr/>
          </p:nvSpPr>
          <p:spPr bwMode="auto">
            <a:xfrm>
              <a:off x="1629" y="223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646" name="Rectangle 284"/>
            <p:cNvSpPr>
              <a:spLocks noChangeArrowheads="1"/>
            </p:cNvSpPr>
            <p:nvPr/>
          </p:nvSpPr>
          <p:spPr bwMode="auto">
            <a:xfrm>
              <a:off x="1645" y="22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647" name="Rectangle 285"/>
            <p:cNvSpPr>
              <a:spLocks noChangeArrowheads="1"/>
            </p:cNvSpPr>
            <p:nvPr/>
          </p:nvSpPr>
          <p:spPr bwMode="auto">
            <a:xfrm>
              <a:off x="1676" y="2234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648" name="Rectangle 286"/>
            <p:cNvSpPr>
              <a:spLocks noChangeArrowheads="1"/>
            </p:cNvSpPr>
            <p:nvPr/>
          </p:nvSpPr>
          <p:spPr bwMode="auto">
            <a:xfrm>
              <a:off x="1707" y="223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649" name="Rectangle 287"/>
            <p:cNvSpPr>
              <a:spLocks noChangeArrowheads="1"/>
            </p:cNvSpPr>
            <p:nvPr/>
          </p:nvSpPr>
          <p:spPr bwMode="auto">
            <a:xfrm>
              <a:off x="1722" y="2234"/>
              <a:ext cx="1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650" name="Rectangle 288"/>
            <p:cNvSpPr>
              <a:spLocks noChangeArrowheads="1"/>
            </p:cNvSpPr>
            <p:nvPr/>
          </p:nvSpPr>
          <p:spPr bwMode="auto">
            <a:xfrm>
              <a:off x="1744" y="22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651" name="Rectangle 289"/>
            <p:cNvSpPr>
              <a:spLocks noChangeArrowheads="1"/>
            </p:cNvSpPr>
            <p:nvPr/>
          </p:nvSpPr>
          <p:spPr bwMode="auto">
            <a:xfrm>
              <a:off x="1775" y="2234"/>
              <a:ext cx="2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c</a:t>
              </a:r>
              <a:endParaRPr lang="en-US"/>
            </a:p>
          </p:txBody>
        </p:sp>
        <p:sp>
          <p:nvSpPr>
            <p:cNvPr id="15652" name="Rectangle 290"/>
            <p:cNvSpPr>
              <a:spLocks noChangeArrowheads="1"/>
            </p:cNvSpPr>
            <p:nvPr/>
          </p:nvSpPr>
          <p:spPr bwMode="auto">
            <a:xfrm>
              <a:off x="1806" y="2234"/>
              <a:ext cx="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653" name="Rectangle 291"/>
            <p:cNvSpPr>
              <a:spLocks noChangeArrowheads="1"/>
            </p:cNvSpPr>
            <p:nvPr/>
          </p:nvSpPr>
          <p:spPr bwMode="auto">
            <a:xfrm>
              <a:off x="1822" y="2234"/>
              <a:ext cx="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654" name="Rectangle 292"/>
            <p:cNvSpPr>
              <a:spLocks noChangeArrowheads="1"/>
            </p:cNvSpPr>
            <p:nvPr/>
          </p:nvSpPr>
          <p:spPr bwMode="auto">
            <a:xfrm>
              <a:off x="1835" y="22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o</a:t>
              </a:r>
              <a:endParaRPr lang="en-US"/>
            </a:p>
          </p:txBody>
        </p:sp>
        <p:sp>
          <p:nvSpPr>
            <p:cNvPr id="15655" name="Rectangle 293"/>
            <p:cNvSpPr>
              <a:spLocks noChangeArrowheads="1"/>
            </p:cNvSpPr>
            <p:nvPr/>
          </p:nvSpPr>
          <p:spPr bwMode="auto">
            <a:xfrm>
              <a:off x="1868" y="22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656" name="Rectangle 294"/>
            <p:cNvSpPr>
              <a:spLocks noChangeArrowheads="1"/>
            </p:cNvSpPr>
            <p:nvPr/>
          </p:nvSpPr>
          <p:spPr bwMode="auto">
            <a:xfrm>
              <a:off x="1900" y="223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 </a:t>
              </a:r>
              <a:endParaRPr lang="en-US"/>
            </a:p>
          </p:txBody>
        </p:sp>
        <p:sp>
          <p:nvSpPr>
            <p:cNvPr id="15657" name="Rectangle 295"/>
            <p:cNvSpPr>
              <a:spLocks noChangeArrowheads="1"/>
            </p:cNvSpPr>
            <p:nvPr/>
          </p:nvSpPr>
          <p:spPr bwMode="auto">
            <a:xfrm>
              <a:off x="1916" y="2234"/>
              <a:ext cx="1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[</a:t>
              </a:r>
              <a:endParaRPr lang="en-US"/>
            </a:p>
          </p:txBody>
        </p:sp>
        <p:sp>
          <p:nvSpPr>
            <p:cNvPr id="15658" name="Rectangle 296"/>
            <p:cNvSpPr>
              <a:spLocks noChangeArrowheads="1"/>
            </p:cNvSpPr>
            <p:nvPr/>
          </p:nvSpPr>
          <p:spPr bwMode="auto">
            <a:xfrm>
              <a:off x="1933" y="22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2</a:t>
              </a:r>
              <a:endParaRPr lang="en-US"/>
            </a:p>
          </p:txBody>
        </p:sp>
        <p:sp>
          <p:nvSpPr>
            <p:cNvPr id="15659" name="Rectangle 297"/>
            <p:cNvSpPr>
              <a:spLocks noChangeArrowheads="1"/>
            </p:cNvSpPr>
            <p:nvPr/>
          </p:nvSpPr>
          <p:spPr bwMode="auto">
            <a:xfrm>
              <a:off x="1966" y="22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5</a:t>
              </a:r>
              <a:endParaRPr lang="en-US"/>
            </a:p>
          </p:txBody>
        </p:sp>
        <p:sp>
          <p:nvSpPr>
            <p:cNvPr id="15660" name="Rectangle 298"/>
            <p:cNvSpPr>
              <a:spLocks noChangeArrowheads="1"/>
            </p:cNvSpPr>
            <p:nvPr/>
          </p:nvSpPr>
          <p:spPr bwMode="auto">
            <a:xfrm>
              <a:off x="2000" y="22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–</a:t>
              </a:r>
              <a:endParaRPr lang="en-US"/>
            </a:p>
          </p:txBody>
        </p:sp>
        <p:sp>
          <p:nvSpPr>
            <p:cNvPr id="15661" name="Rectangle 299"/>
            <p:cNvSpPr>
              <a:spLocks noChangeArrowheads="1"/>
            </p:cNvSpPr>
            <p:nvPr/>
          </p:nvSpPr>
          <p:spPr bwMode="auto">
            <a:xfrm>
              <a:off x="2043" y="2234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2</a:t>
              </a:r>
              <a:endParaRPr lang="en-US"/>
            </a:p>
          </p:txBody>
        </p:sp>
        <p:sp>
          <p:nvSpPr>
            <p:cNvPr id="15662" name="Rectangle 300"/>
            <p:cNvSpPr>
              <a:spLocks noChangeArrowheads="1"/>
            </p:cNvSpPr>
            <p:nvPr/>
          </p:nvSpPr>
          <p:spPr bwMode="auto">
            <a:xfrm>
              <a:off x="2077" y="22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663" name="Rectangle 301"/>
            <p:cNvSpPr>
              <a:spLocks noChangeArrowheads="1"/>
            </p:cNvSpPr>
            <p:nvPr/>
          </p:nvSpPr>
          <p:spPr bwMode="auto">
            <a:xfrm>
              <a:off x="2108" y="223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]</a:t>
              </a:r>
              <a:endParaRPr lang="en-US"/>
            </a:p>
          </p:txBody>
        </p:sp>
        <p:sp>
          <p:nvSpPr>
            <p:cNvPr id="15664" name="Freeform 302"/>
            <p:cNvSpPr>
              <a:spLocks/>
            </p:cNvSpPr>
            <p:nvPr/>
          </p:nvSpPr>
          <p:spPr bwMode="auto">
            <a:xfrm>
              <a:off x="600" y="1222"/>
              <a:ext cx="344" cy="1143"/>
            </a:xfrm>
            <a:custGeom>
              <a:avLst/>
              <a:gdLst>
                <a:gd name="T0" fmla="*/ 276 w 276"/>
                <a:gd name="T1" fmla="*/ 0 h 912"/>
                <a:gd name="T2" fmla="*/ 0 w 276"/>
                <a:gd name="T3" fmla="*/ 2 h 912"/>
                <a:gd name="T4" fmla="*/ 0 w 276"/>
                <a:gd name="T5" fmla="*/ 912 h 912"/>
                <a:gd name="T6" fmla="*/ 0 60000 65536"/>
                <a:gd name="T7" fmla="*/ 0 60000 65536"/>
                <a:gd name="T8" fmla="*/ 0 60000 65536"/>
                <a:gd name="T9" fmla="*/ 0 w 276"/>
                <a:gd name="T10" fmla="*/ 0 h 912"/>
                <a:gd name="T11" fmla="*/ 276 w 276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912">
                  <a:moveTo>
                    <a:pt x="276" y="0"/>
                  </a:moveTo>
                  <a:lnTo>
                    <a:pt x="0" y="2"/>
                  </a:lnTo>
                  <a:lnTo>
                    <a:pt x="0" y="912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5" name="Line 303"/>
            <p:cNvSpPr>
              <a:spLocks noChangeShapeType="1"/>
            </p:cNvSpPr>
            <p:nvPr/>
          </p:nvSpPr>
          <p:spPr bwMode="auto">
            <a:xfrm flipH="1">
              <a:off x="837" y="1578"/>
              <a:ext cx="107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6" name="Freeform 304"/>
            <p:cNvSpPr>
              <a:spLocks/>
            </p:cNvSpPr>
            <p:nvPr/>
          </p:nvSpPr>
          <p:spPr bwMode="auto">
            <a:xfrm>
              <a:off x="969" y="1102"/>
              <a:ext cx="194" cy="599"/>
            </a:xfrm>
            <a:custGeom>
              <a:avLst/>
              <a:gdLst>
                <a:gd name="T0" fmla="*/ 0 w 155"/>
                <a:gd name="T1" fmla="*/ 0 h 478"/>
                <a:gd name="T2" fmla="*/ 0 w 155"/>
                <a:gd name="T3" fmla="*/ 194 h 478"/>
                <a:gd name="T4" fmla="*/ 50 w 155"/>
                <a:gd name="T5" fmla="*/ 240 h 478"/>
                <a:gd name="T6" fmla="*/ 0 w 155"/>
                <a:gd name="T7" fmla="*/ 286 h 478"/>
                <a:gd name="T8" fmla="*/ 0 w 155"/>
                <a:gd name="T9" fmla="*/ 478 h 478"/>
                <a:gd name="T10" fmla="*/ 155 w 155"/>
                <a:gd name="T11" fmla="*/ 332 h 478"/>
                <a:gd name="T12" fmla="*/ 155 w 155"/>
                <a:gd name="T13" fmla="*/ 148 h 478"/>
                <a:gd name="T14" fmla="*/ 0 w 155"/>
                <a:gd name="T15" fmla="*/ 2 h 478"/>
                <a:gd name="T16" fmla="*/ 0 w 155"/>
                <a:gd name="T17" fmla="*/ 2 h 4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5"/>
                <a:gd name="T28" fmla="*/ 0 h 478"/>
                <a:gd name="T29" fmla="*/ 155 w 155"/>
                <a:gd name="T30" fmla="*/ 478 h 4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5" h="478">
                  <a:moveTo>
                    <a:pt x="0" y="0"/>
                  </a:moveTo>
                  <a:lnTo>
                    <a:pt x="0" y="194"/>
                  </a:lnTo>
                  <a:lnTo>
                    <a:pt x="50" y="240"/>
                  </a:lnTo>
                  <a:lnTo>
                    <a:pt x="0" y="286"/>
                  </a:lnTo>
                  <a:lnTo>
                    <a:pt x="0" y="478"/>
                  </a:lnTo>
                  <a:lnTo>
                    <a:pt x="155" y="332"/>
                  </a:lnTo>
                  <a:lnTo>
                    <a:pt x="155" y="148"/>
                  </a:lnTo>
                  <a:lnTo>
                    <a:pt x="0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7" name="Rectangle 305"/>
            <p:cNvSpPr>
              <a:spLocks noChangeArrowheads="1"/>
            </p:cNvSpPr>
            <p:nvPr/>
          </p:nvSpPr>
          <p:spPr bwMode="auto">
            <a:xfrm>
              <a:off x="1045" y="1368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5668" name="Rectangle 306"/>
            <p:cNvSpPr>
              <a:spLocks noChangeArrowheads="1"/>
            </p:cNvSpPr>
            <p:nvPr/>
          </p:nvSpPr>
          <p:spPr bwMode="auto">
            <a:xfrm>
              <a:off x="1084" y="1368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15669" name="Rectangle 307"/>
            <p:cNvSpPr>
              <a:spLocks noChangeArrowheads="1"/>
            </p:cNvSpPr>
            <p:nvPr/>
          </p:nvSpPr>
          <p:spPr bwMode="auto">
            <a:xfrm>
              <a:off x="1118" y="136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15670" name="Freeform 308"/>
            <p:cNvSpPr>
              <a:spLocks/>
            </p:cNvSpPr>
            <p:nvPr/>
          </p:nvSpPr>
          <p:spPr bwMode="auto">
            <a:xfrm>
              <a:off x="3489" y="2616"/>
              <a:ext cx="32" cy="31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25 h 25"/>
                <a:gd name="T4" fmla="*/ 25 w 25"/>
                <a:gd name="T5" fmla="*/ 14 h 25"/>
                <a:gd name="T6" fmla="*/ 2 w 25"/>
                <a:gd name="T7" fmla="*/ 2 h 25"/>
                <a:gd name="T8" fmla="*/ 2 w 25"/>
                <a:gd name="T9" fmla="*/ 2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1" name="Freeform 309"/>
            <p:cNvSpPr>
              <a:spLocks/>
            </p:cNvSpPr>
            <p:nvPr/>
          </p:nvSpPr>
          <p:spPr bwMode="auto">
            <a:xfrm>
              <a:off x="3489" y="2883"/>
              <a:ext cx="32" cy="31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25 h 25"/>
                <a:gd name="T4" fmla="*/ 25 w 25"/>
                <a:gd name="T5" fmla="*/ 14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2" name="Line 310"/>
            <p:cNvSpPr>
              <a:spLocks noChangeShapeType="1"/>
            </p:cNvSpPr>
            <p:nvPr/>
          </p:nvSpPr>
          <p:spPr bwMode="auto">
            <a:xfrm flipH="1">
              <a:off x="3391" y="2898"/>
              <a:ext cx="112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3" name="Freeform 311"/>
            <p:cNvSpPr>
              <a:spLocks/>
            </p:cNvSpPr>
            <p:nvPr/>
          </p:nvSpPr>
          <p:spPr bwMode="auto">
            <a:xfrm>
              <a:off x="3734" y="2751"/>
              <a:ext cx="31" cy="29"/>
            </a:xfrm>
            <a:custGeom>
              <a:avLst/>
              <a:gdLst>
                <a:gd name="T0" fmla="*/ 0 w 25"/>
                <a:gd name="T1" fmla="*/ 0 h 23"/>
                <a:gd name="T2" fmla="*/ 2 w 25"/>
                <a:gd name="T3" fmla="*/ 23 h 23"/>
                <a:gd name="T4" fmla="*/ 25 w 25"/>
                <a:gd name="T5" fmla="*/ 11 h 23"/>
                <a:gd name="T6" fmla="*/ 2 w 25"/>
                <a:gd name="T7" fmla="*/ 0 h 23"/>
                <a:gd name="T8" fmla="*/ 2 w 25"/>
                <a:gd name="T9" fmla="*/ 0 h 23"/>
                <a:gd name="T10" fmla="*/ 0 w 2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0"/>
                  </a:moveTo>
                  <a:lnTo>
                    <a:pt x="2" y="23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4" name="Line 312"/>
            <p:cNvSpPr>
              <a:spLocks noChangeShapeType="1"/>
            </p:cNvSpPr>
            <p:nvPr/>
          </p:nvSpPr>
          <p:spPr bwMode="auto">
            <a:xfrm flipH="1">
              <a:off x="3636" y="2765"/>
              <a:ext cx="109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5" name="Line 313"/>
            <p:cNvSpPr>
              <a:spLocks noChangeShapeType="1"/>
            </p:cNvSpPr>
            <p:nvPr/>
          </p:nvSpPr>
          <p:spPr bwMode="auto">
            <a:xfrm flipH="1">
              <a:off x="3170" y="2409"/>
              <a:ext cx="573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6" name="Line 314"/>
            <p:cNvSpPr>
              <a:spLocks noChangeShapeType="1"/>
            </p:cNvSpPr>
            <p:nvPr/>
          </p:nvSpPr>
          <p:spPr bwMode="auto">
            <a:xfrm flipH="1">
              <a:off x="3170" y="2631"/>
              <a:ext cx="333" cy="2"/>
            </a:xfrm>
            <a:prstGeom prst="line">
              <a:avLst/>
            </a:prstGeom>
            <a:noFill/>
            <a:ln w="1587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7" name="Freeform 315"/>
            <p:cNvSpPr>
              <a:spLocks/>
            </p:cNvSpPr>
            <p:nvPr/>
          </p:nvSpPr>
          <p:spPr bwMode="auto">
            <a:xfrm>
              <a:off x="3734" y="2394"/>
              <a:ext cx="31" cy="29"/>
            </a:xfrm>
            <a:custGeom>
              <a:avLst/>
              <a:gdLst>
                <a:gd name="T0" fmla="*/ 0 w 25"/>
                <a:gd name="T1" fmla="*/ 0 h 23"/>
                <a:gd name="T2" fmla="*/ 2 w 25"/>
                <a:gd name="T3" fmla="*/ 23 h 23"/>
                <a:gd name="T4" fmla="*/ 25 w 25"/>
                <a:gd name="T5" fmla="*/ 12 h 23"/>
                <a:gd name="T6" fmla="*/ 2 w 25"/>
                <a:gd name="T7" fmla="*/ 0 h 23"/>
                <a:gd name="T8" fmla="*/ 2 w 25"/>
                <a:gd name="T9" fmla="*/ 0 h 23"/>
                <a:gd name="T10" fmla="*/ 0 w 2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0"/>
                  </a:moveTo>
                  <a:lnTo>
                    <a:pt x="2" y="23"/>
                  </a:lnTo>
                  <a:lnTo>
                    <a:pt x="25" y="1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8" name="Rectangle 316"/>
            <p:cNvSpPr>
              <a:spLocks noChangeArrowheads="1"/>
            </p:cNvSpPr>
            <p:nvPr/>
          </p:nvSpPr>
          <p:spPr bwMode="auto">
            <a:xfrm>
              <a:off x="4014" y="2568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679" name="Rectangle 317"/>
            <p:cNvSpPr>
              <a:spLocks noChangeArrowheads="1"/>
            </p:cNvSpPr>
            <p:nvPr/>
          </p:nvSpPr>
          <p:spPr bwMode="auto">
            <a:xfrm>
              <a:off x="4053" y="256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L</a:t>
              </a:r>
              <a:endParaRPr lang="en-US"/>
            </a:p>
          </p:txBody>
        </p:sp>
        <p:sp>
          <p:nvSpPr>
            <p:cNvPr id="15680" name="Rectangle 318"/>
            <p:cNvSpPr>
              <a:spLocks noChangeArrowheads="1"/>
            </p:cNvSpPr>
            <p:nvPr/>
          </p:nvSpPr>
          <p:spPr bwMode="auto">
            <a:xfrm>
              <a:off x="4086" y="2568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681" name="Rectangle 319"/>
            <p:cNvSpPr>
              <a:spLocks noChangeArrowheads="1"/>
            </p:cNvSpPr>
            <p:nvPr/>
          </p:nvSpPr>
          <p:spPr bwMode="auto">
            <a:xfrm>
              <a:off x="3969" y="2628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682" name="Rectangle 320"/>
            <p:cNvSpPr>
              <a:spLocks noChangeArrowheads="1"/>
            </p:cNvSpPr>
            <p:nvPr/>
          </p:nvSpPr>
          <p:spPr bwMode="auto">
            <a:xfrm>
              <a:off x="3988" y="262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683" name="Rectangle 321"/>
            <p:cNvSpPr>
              <a:spLocks noChangeArrowheads="1"/>
            </p:cNvSpPr>
            <p:nvPr/>
          </p:nvSpPr>
          <p:spPr bwMode="auto">
            <a:xfrm>
              <a:off x="4021" y="2628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684" name="Rectangle 322"/>
            <p:cNvSpPr>
              <a:spLocks noChangeArrowheads="1"/>
            </p:cNvSpPr>
            <p:nvPr/>
          </p:nvSpPr>
          <p:spPr bwMode="auto">
            <a:xfrm>
              <a:off x="4050" y="2628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685" name="Rectangle 323"/>
            <p:cNvSpPr>
              <a:spLocks noChangeArrowheads="1"/>
            </p:cNvSpPr>
            <p:nvPr/>
          </p:nvSpPr>
          <p:spPr bwMode="auto">
            <a:xfrm>
              <a:off x="4084" y="2628"/>
              <a:ext cx="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l</a:t>
              </a:r>
              <a:endParaRPr lang="en-US"/>
            </a:p>
          </p:txBody>
        </p:sp>
        <p:sp>
          <p:nvSpPr>
            <p:cNvPr id="15686" name="Rectangle 324"/>
            <p:cNvSpPr>
              <a:spLocks noChangeArrowheads="1"/>
            </p:cNvSpPr>
            <p:nvPr/>
          </p:nvSpPr>
          <p:spPr bwMode="auto">
            <a:xfrm>
              <a:off x="4096" y="2628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687" name="Rectangle 325"/>
            <p:cNvSpPr>
              <a:spLocks noChangeArrowheads="1"/>
            </p:cNvSpPr>
            <p:nvPr/>
          </p:nvSpPr>
          <p:spPr bwMode="auto">
            <a:xfrm>
              <a:off x="4000" y="2477"/>
              <a:ext cx="29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Z</a:t>
              </a:r>
              <a:endParaRPr lang="en-US"/>
            </a:p>
          </p:txBody>
        </p:sp>
        <p:sp>
          <p:nvSpPr>
            <p:cNvPr id="15688" name="Rectangle 326"/>
            <p:cNvSpPr>
              <a:spLocks noChangeArrowheads="1"/>
            </p:cNvSpPr>
            <p:nvPr/>
          </p:nvSpPr>
          <p:spPr bwMode="auto">
            <a:xfrm>
              <a:off x="4036" y="2477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e</a:t>
              </a:r>
              <a:endParaRPr lang="en-US"/>
            </a:p>
          </p:txBody>
        </p:sp>
        <p:sp>
          <p:nvSpPr>
            <p:cNvPr id="15689" name="Rectangle 327"/>
            <p:cNvSpPr>
              <a:spLocks noChangeArrowheads="1"/>
            </p:cNvSpPr>
            <p:nvPr/>
          </p:nvSpPr>
          <p:spPr bwMode="auto">
            <a:xfrm>
              <a:off x="4069" y="2477"/>
              <a:ext cx="1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r</a:t>
              </a:r>
              <a:endParaRPr lang="en-US"/>
            </a:p>
          </p:txBody>
        </p:sp>
        <p:sp>
          <p:nvSpPr>
            <p:cNvPr id="15690" name="Rectangle 328"/>
            <p:cNvSpPr>
              <a:spLocks noChangeArrowheads="1"/>
            </p:cNvSpPr>
            <p:nvPr/>
          </p:nvSpPr>
          <p:spPr bwMode="auto">
            <a:xfrm>
              <a:off x="4089" y="2477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o</a:t>
              </a:r>
              <a:endParaRPr lang="en-US"/>
            </a:p>
          </p:txBody>
        </p:sp>
        <p:sp>
          <p:nvSpPr>
            <p:cNvPr id="15691" name="Freeform 329"/>
            <p:cNvSpPr>
              <a:spLocks/>
            </p:cNvSpPr>
            <p:nvPr/>
          </p:nvSpPr>
          <p:spPr bwMode="auto">
            <a:xfrm>
              <a:off x="4214" y="2650"/>
              <a:ext cx="29" cy="28"/>
            </a:xfrm>
            <a:custGeom>
              <a:avLst/>
              <a:gdLst>
                <a:gd name="T0" fmla="*/ 9 w 23"/>
                <a:gd name="T1" fmla="*/ 23 h 23"/>
                <a:gd name="T2" fmla="*/ 13 w 23"/>
                <a:gd name="T3" fmla="*/ 23 h 23"/>
                <a:gd name="T4" fmla="*/ 15 w 23"/>
                <a:gd name="T5" fmla="*/ 23 h 23"/>
                <a:gd name="T6" fmla="*/ 17 w 23"/>
                <a:gd name="T7" fmla="*/ 23 h 23"/>
                <a:gd name="T8" fmla="*/ 17 w 23"/>
                <a:gd name="T9" fmla="*/ 21 h 23"/>
                <a:gd name="T10" fmla="*/ 19 w 23"/>
                <a:gd name="T11" fmla="*/ 19 h 23"/>
                <a:gd name="T12" fmla="*/ 21 w 23"/>
                <a:gd name="T13" fmla="*/ 19 h 23"/>
                <a:gd name="T14" fmla="*/ 21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2 h 23"/>
                <a:gd name="T22" fmla="*/ 23 w 23"/>
                <a:gd name="T23" fmla="*/ 10 h 23"/>
                <a:gd name="T24" fmla="*/ 23 w 23"/>
                <a:gd name="T25" fmla="*/ 8 h 23"/>
                <a:gd name="T26" fmla="*/ 21 w 23"/>
                <a:gd name="T27" fmla="*/ 6 h 23"/>
                <a:gd name="T28" fmla="*/ 21 w 23"/>
                <a:gd name="T29" fmla="*/ 4 h 23"/>
                <a:gd name="T30" fmla="*/ 19 w 23"/>
                <a:gd name="T31" fmla="*/ 4 h 23"/>
                <a:gd name="T32" fmla="*/ 17 w 23"/>
                <a:gd name="T33" fmla="*/ 2 h 23"/>
                <a:gd name="T34" fmla="*/ 17 w 23"/>
                <a:gd name="T35" fmla="*/ 2 h 23"/>
                <a:gd name="T36" fmla="*/ 15 w 23"/>
                <a:gd name="T37" fmla="*/ 0 h 23"/>
                <a:gd name="T38" fmla="*/ 13 w 23"/>
                <a:gd name="T39" fmla="*/ 0 h 23"/>
                <a:gd name="T40" fmla="*/ 11 w 23"/>
                <a:gd name="T41" fmla="*/ 0 h 23"/>
                <a:gd name="T42" fmla="*/ 9 w 23"/>
                <a:gd name="T43" fmla="*/ 0 h 23"/>
                <a:gd name="T44" fmla="*/ 7 w 23"/>
                <a:gd name="T45" fmla="*/ 0 h 23"/>
                <a:gd name="T46" fmla="*/ 5 w 23"/>
                <a:gd name="T47" fmla="*/ 2 h 23"/>
                <a:gd name="T48" fmla="*/ 3 w 23"/>
                <a:gd name="T49" fmla="*/ 2 h 23"/>
                <a:gd name="T50" fmla="*/ 2 w 23"/>
                <a:gd name="T51" fmla="*/ 4 h 23"/>
                <a:gd name="T52" fmla="*/ 2 w 23"/>
                <a:gd name="T53" fmla="*/ 4 h 23"/>
                <a:gd name="T54" fmla="*/ 0 w 23"/>
                <a:gd name="T55" fmla="*/ 6 h 23"/>
                <a:gd name="T56" fmla="*/ 0 w 23"/>
                <a:gd name="T57" fmla="*/ 8 h 23"/>
                <a:gd name="T58" fmla="*/ 0 w 23"/>
                <a:gd name="T59" fmla="*/ 10 h 23"/>
                <a:gd name="T60" fmla="*/ 0 w 23"/>
                <a:gd name="T61" fmla="*/ 12 h 23"/>
                <a:gd name="T62" fmla="*/ 0 w 23"/>
                <a:gd name="T63" fmla="*/ 13 h 23"/>
                <a:gd name="T64" fmla="*/ 0 w 23"/>
                <a:gd name="T65" fmla="*/ 15 h 23"/>
                <a:gd name="T66" fmla="*/ 0 w 23"/>
                <a:gd name="T67" fmla="*/ 17 h 23"/>
                <a:gd name="T68" fmla="*/ 2 w 23"/>
                <a:gd name="T69" fmla="*/ 19 h 23"/>
                <a:gd name="T70" fmla="*/ 2 w 23"/>
                <a:gd name="T71" fmla="*/ 19 h 23"/>
                <a:gd name="T72" fmla="*/ 3 w 23"/>
                <a:gd name="T73" fmla="*/ 21 h 23"/>
                <a:gd name="T74" fmla="*/ 5 w 23"/>
                <a:gd name="T75" fmla="*/ 23 h 23"/>
                <a:gd name="T76" fmla="*/ 7 w 23"/>
                <a:gd name="T77" fmla="*/ 23 h 23"/>
                <a:gd name="T78" fmla="*/ 9 w 23"/>
                <a:gd name="T79" fmla="*/ 23 h 23"/>
                <a:gd name="T80" fmla="*/ 11 w 23"/>
                <a:gd name="T81" fmla="*/ 23 h 23"/>
                <a:gd name="T82" fmla="*/ 11 w 23"/>
                <a:gd name="T83" fmla="*/ 23 h 23"/>
                <a:gd name="T84" fmla="*/ 9 w 23"/>
                <a:gd name="T85" fmla="*/ 23 h 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3"/>
                <a:gd name="T131" fmla="*/ 23 w 23"/>
                <a:gd name="T132" fmla="*/ 23 h 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3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2" name="Freeform 330"/>
            <p:cNvSpPr>
              <a:spLocks/>
            </p:cNvSpPr>
            <p:nvPr/>
          </p:nvSpPr>
          <p:spPr bwMode="auto">
            <a:xfrm>
              <a:off x="5147" y="2647"/>
              <a:ext cx="28" cy="31"/>
            </a:xfrm>
            <a:custGeom>
              <a:avLst/>
              <a:gdLst>
                <a:gd name="T0" fmla="*/ 0 w 23"/>
                <a:gd name="T1" fmla="*/ 0 h 25"/>
                <a:gd name="T2" fmla="*/ 0 w 23"/>
                <a:gd name="T3" fmla="*/ 25 h 25"/>
                <a:gd name="T4" fmla="*/ 23 w 23"/>
                <a:gd name="T5" fmla="*/ 14 h 25"/>
                <a:gd name="T6" fmla="*/ 0 w 23"/>
                <a:gd name="T7" fmla="*/ 2 h 25"/>
                <a:gd name="T8" fmla="*/ 0 w 23"/>
                <a:gd name="T9" fmla="*/ 2 h 25"/>
                <a:gd name="T10" fmla="*/ 0 w 23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0" y="0"/>
                  </a:moveTo>
                  <a:lnTo>
                    <a:pt x="0" y="25"/>
                  </a:lnTo>
                  <a:lnTo>
                    <a:pt x="23" y="1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3" name="Line 331"/>
            <p:cNvSpPr>
              <a:spLocks noChangeShapeType="1"/>
            </p:cNvSpPr>
            <p:nvPr/>
          </p:nvSpPr>
          <p:spPr bwMode="auto">
            <a:xfrm flipH="1">
              <a:off x="5046" y="2665"/>
              <a:ext cx="114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4" name="Freeform 332"/>
            <p:cNvSpPr>
              <a:spLocks/>
            </p:cNvSpPr>
            <p:nvPr/>
          </p:nvSpPr>
          <p:spPr bwMode="auto">
            <a:xfrm>
              <a:off x="5147" y="2914"/>
              <a:ext cx="28" cy="31"/>
            </a:xfrm>
            <a:custGeom>
              <a:avLst/>
              <a:gdLst>
                <a:gd name="T0" fmla="*/ 0 w 23"/>
                <a:gd name="T1" fmla="*/ 0 h 25"/>
                <a:gd name="T2" fmla="*/ 0 w 23"/>
                <a:gd name="T3" fmla="*/ 25 h 25"/>
                <a:gd name="T4" fmla="*/ 23 w 23"/>
                <a:gd name="T5" fmla="*/ 14 h 25"/>
                <a:gd name="T6" fmla="*/ 0 w 23"/>
                <a:gd name="T7" fmla="*/ 2 h 25"/>
                <a:gd name="T8" fmla="*/ 0 w 23"/>
                <a:gd name="T9" fmla="*/ 2 h 25"/>
                <a:gd name="T10" fmla="*/ 0 w 23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0" y="0"/>
                  </a:moveTo>
                  <a:lnTo>
                    <a:pt x="0" y="25"/>
                  </a:lnTo>
                  <a:lnTo>
                    <a:pt x="23" y="14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5" name="Freeform 333"/>
            <p:cNvSpPr>
              <a:spLocks/>
            </p:cNvSpPr>
            <p:nvPr/>
          </p:nvSpPr>
          <p:spPr bwMode="auto">
            <a:xfrm>
              <a:off x="4347" y="2982"/>
              <a:ext cx="32" cy="31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25 h 25"/>
                <a:gd name="T4" fmla="*/ 25 w 25"/>
                <a:gd name="T5" fmla="*/ 13 h 25"/>
                <a:gd name="T6" fmla="*/ 0 w 25"/>
                <a:gd name="T7" fmla="*/ 2 h 25"/>
                <a:gd name="T8" fmla="*/ 0 w 25"/>
                <a:gd name="T9" fmla="*/ 2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6" name="Freeform 334"/>
            <p:cNvSpPr>
              <a:spLocks/>
            </p:cNvSpPr>
            <p:nvPr/>
          </p:nvSpPr>
          <p:spPr bwMode="auto">
            <a:xfrm>
              <a:off x="3258" y="2633"/>
              <a:ext cx="1099" cy="365"/>
            </a:xfrm>
            <a:custGeom>
              <a:avLst/>
              <a:gdLst>
                <a:gd name="T0" fmla="*/ 880 w 880"/>
                <a:gd name="T1" fmla="*/ 290 h 291"/>
                <a:gd name="T2" fmla="*/ 0 w 880"/>
                <a:gd name="T3" fmla="*/ 291 h 291"/>
                <a:gd name="T4" fmla="*/ 0 w 880"/>
                <a:gd name="T5" fmla="*/ 0 h 291"/>
                <a:gd name="T6" fmla="*/ 0 60000 65536"/>
                <a:gd name="T7" fmla="*/ 0 60000 65536"/>
                <a:gd name="T8" fmla="*/ 0 60000 65536"/>
                <a:gd name="T9" fmla="*/ 0 w 880"/>
                <a:gd name="T10" fmla="*/ 0 h 291"/>
                <a:gd name="T11" fmla="*/ 880 w 880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0" h="291">
                  <a:moveTo>
                    <a:pt x="880" y="290"/>
                  </a:moveTo>
                  <a:lnTo>
                    <a:pt x="0" y="291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7" name="Freeform 335"/>
            <p:cNvSpPr>
              <a:spLocks/>
            </p:cNvSpPr>
            <p:nvPr/>
          </p:nvSpPr>
          <p:spPr bwMode="auto">
            <a:xfrm>
              <a:off x="3554" y="3068"/>
              <a:ext cx="223" cy="473"/>
            </a:xfrm>
            <a:custGeom>
              <a:avLst/>
              <a:gdLst>
                <a:gd name="T0" fmla="*/ 88 w 178"/>
                <a:gd name="T1" fmla="*/ 377 h 377"/>
                <a:gd name="T2" fmla="*/ 103 w 178"/>
                <a:gd name="T3" fmla="*/ 375 h 377"/>
                <a:gd name="T4" fmla="*/ 117 w 178"/>
                <a:gd name="T5" fmla="*/ 367 h 377"/>
                <a:gd name="T6" fmla="*/ 130 w 178"/>
                <a:gd name="T7" fmla="*/ 355 h 377"/>
                <a:gd name="T8" fmla="*/ 142 w 178"/>
                <a:gd name="T9" fmla="*/ 340 h 377"/>
                <a:gd name="T10" fmla="*/ 151 w 178"/>
                <a:gd name="T11" fmla="*/ 323 h 377"/>
                <a:gd name="T12" fmla="*/ 161 w 178"/>
                <a:gd name="T13" fmla="*/ 300 h 377"/>
                <a:gd name="T14" fmla="*/ 167 w 178"/>
                <a:gd name="T15" fmla="*/ 275 h 377"/>
                <a:gd name="T16" fmla="*/ 172 w 178"/>
                <a:gd name="T17" fmla="*/ 248 h 377"/>
                <a:gd name="T18" fmla="*/ 176 w 178"/>
                <a:gd name="T19" fmla="*/ 219 h 377"/>
                <a:gd name="T20" fmla="*/ 178 w 178"/>
                <a:gd name="T21" fmla="*/ 188 h 377"/>
                <a:gd name="T22" fmla="*/ 176 w 178"/>
                <a:gd name="T23" fmla="*/ 158 h 377"/>
                <a:gd name="T24" fmla="*/ 172 w 178"/>
                <a:gd name="T25" fmla="*/ 129 h 377"/>
                <a:gd name="T26" fmla="*/ 167 w 178"/>
                <a:gd name="T27" fmla="*/ 102 h 377"/>
                <a:gd name="T28" fmla="*/ 161 w 178"/>
                <a:gd name="T29" fmla="*/ 77 h 377"/>
                <a:gd name="T30" fmla="*/ 151 w 178"/>
                <a:gd name="T31" fmla="*/ 56 h 377"/>
                <a:gd name="T32" fmla="*/ 142 w 178"/>
                <a:gd name="T33" fmla="*/ 37 h 377"/>
                <a:gd name="T34" fmla="*/ 130 w 178"/>
                <a:gd name="T35" fmla="*/ 21 h 377"/>
                <a:gd name="T36" fmla="*/ 117 w 178"/>
                <a:gd name="T37" fmla="*/ 10 h 377"/>
                <a:gd name="T38" fmla="*/ 103 w 178"/>
                <a:gd name="T39" fmla="*/ 2 h 377"/>
                <a:gd name="T40" fmla="*/ 88 w 178"/>
                <a:gd name="T41" fmla="*/ 0 h 377"/>
                <a:gd name="T42" fmla="*/ 74 w 178"/>
                <a:gd name="T43" fmla="*/ 2 h 377"/>
                <a:gd name="T44" fmla="*/ 61 w 178"/>
                <a:gd name="T45" fmla="*/ 10 h 377"/>
                <a:gd name="T46" fmla="*/ 48 w 178"/>
                <a:gd name="T47" fmla="*/ 21 h 377"/>
                <a:gd name="T48" fmla="*/ 36 w 178"/>
                <a:gd name="T49" fmla="*/ 37 h 377"/>
                <a:gd name="T50" fmla="*/ 26 w 178"/>
                <a:gd name="T51" fmla="*/ 56 h 377"/>
                <a:gd name="T52" fmla="*/ 17 w 178"/>
                <a:gd name="T53" fmla="*/ 77 h 377"/>
                <a:gd name="T54" fmla="*/ 9 w 178"/>
                <a:gd name="T55" fmla="*/ 102 h 377"/>
                <a:gd name="T56" fmla="*/ 3 w 178"/>
                <a:gd name="T57" fmla="*/ 129 h 377"/>
                <a:gd name="T58" fmla="*/ 1 w 178"/>
                <a:gd name="T59" fmla="*/ 158 h 377"/>
                <a:gd name="T60" fmla="*/ 0 w 178"/>
                <a:gd name="T61" fmla="*/ 188 h 377"/>
                <a:gd name="T62" fmla="*/ 1 w 178"/>
                <a:gd name="T63" fmla="*/ 219 h 377"/>
                <a:gd name="T64" fmla="*/ 3 w 178"/>
                <a:gd name="T65" fmla="*/ 248 h 377"/>
                <a:gd name="T66" fmla="*/ 9 w 178"/>
                <a:gd name="T67" fmla="*/ 275 h 377"/>
                <a:gd name="T68" fmla="*/ 17 w 178"/>
                <a:gd name="T69" fmla="*/ 300 h 377"/>
                <a:gd name="T70" fmla="*/ 26 w 178"/>
                <a:gd name="T71" fmla="*/ 323 h 377"/>
                <a:gd name="T72" fmla="*/ 36 w 178"/>
                <a:gd name="T73" fmla="*/ 340 h 377"/>
                <a:gd name="T74" fmla="*/ 48 w 178"/>
                <a:gd name="T75" fmla="*/ 355 h 377"/>
                <a:gd name="T76" fmla="*/ 61 w 178"/>
                <a:gd name="T77" fmla="*/ 367 h 377"/>
                <a:gd name="T78" fmla="*/ 74 w 178"/>
                <a:gd name="T79" fmla="*/ 375 h 377"/>
                <a:gd name="T80" fmla="*/ 88 w 178"/>
                <a:gd name="T81" fmla="*/ 377 h 377"/>
                <a:gd name="T82" fmla="*/ 88 w 178"/>
                <a:gd name="T83" fmla="*/ 377 h 37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8"/>
                <a:gd name="T127" fmla="*/ 0 h 377"/>
                <a:gd name="T128" fmla="*/ 178 w 178"/>
                <a:gd name="T129" fmla="*/ 377 h 37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8" h="377">
                  <a:moveTo>
                    <a:pt x="88" y="377"/>
                  </a:moveTo>
                  <a:lnTo>
                    <a:pt x="103" y="375"/>
                  </a:lnTo>
                  <a:lnTo>
                    <a:pt x="117" y="367"/>
                  </a:lnTo>
                  <a:lnTo>
                    <a:pt x="130" y="355"/>
                  </a:lnTo>
                  <a:lnTo>
                    <a:pt x="142" y="340"/>
                  </a:lnTo>
                  <a:lnTo>
                    <a:pt x="151" y="323"/>
                  </a:lnTo>
                  <a:lnTo>
                    <a:pt x="161" y="300"/>
                  </a:lnTo>
                  <a:lnTo>
                    <a:pt x="167" y="275"/>
                  </a:lnTo>
                  <a:lnTo>
                    <a:pt x="172" y="248"/>
                  </a:lnTo>
                  <a:lnTo>
                    <a:pt x="176" y="219"/>
                  </a:lnTo>
                  <a:lnTo>
                    <a:pt x="178" y="188"/>
                  </a:lnTo>
                  <a:lnTo>
                    <a:pt x="176" y="158"/>
                  </a:lnTo>
                  <a:lnTo>
                    <a:pt x="172" y="129"/>
                  </a:lnTo>
                  <a:lnTo>
                    <a:pt x="167" y="102"/>
                  </a:lnTo>
                  <a:lnTo>
                    <a:pt x="161" y="77"/>
                  </a:lnTo>
                  <a:lnTo>
                    <a:pt x="151" y="56"/>
                  </a:lnTo>
                  <a:lnTo>
                    <a:pt x="142" y="37"/>
                  </a:lnTo>
                  <a:lnTo>
                    <a:pt x="130" y="21"/>
                  </a:lnTo>
                  <a:lnTo>
                    <a:pt x="117" y="10"/>
                  </a:lnTo>
                  <a:lnTo>
                    <a:pt x="103" y="2"/>
                  </a:lnTo>
                  <a:lnTo>
                    <a:pt x="88" y="0"/>
                  </a:lnTo>
                  <a:lnTo>
                    <a:pt x="74" y="2"/>
                  </a:lnTo>
                  <a:lnTo>
                    <a:pt x="61" y="10"/>
                  </a:lnTo>
                  <a:lnTo>
                    <a:pt x="48" y="21"/>
                  </a:lnTo>
                  <a:lnTo>
                    <a:pt x="36" y="37"/>
                  </a:lnTo>
                  <a:lnTo>
                    <a:pt x="26" y="56"/>
                  </a:lnTo>
                  <a:lnTo>
                    <a:pt x="17" y="77"/>
                  </a:lnTo>
                  <a:lnTo>
                    <a:pt x="9" y="102"/>
                  </a:lnTo>
                  <a:lnTo>
                    <a:pt x="3" y="129"/>
                  </a:lnTo>
                  <a:lnTo>
                    <a:pt x="1" y="158"/>
                  </a:lnTo>
                  <a:lnTo>
                    <a:pt x="0" y="188"/>
                  </a:lnTo>
                  <a:lnTo>
                    <a:pt x="1" y="219"/>
                  </a:lnTo>
                  <a:lnTo>
                    <a:pt x="3" y="248"/>
                  </a:lnTo>
                  <a:lnTo>
                    <a:pt x="9" y="275"/>
                  </a:lnTo>
                  <a:lnTo>
                    <a:pt x="17" y="300"/>
                  </a:lnTo>
                  <a:lnTo>
                    <a:pt x="26" y="323"/>
                  </a:lnTo>
                  <a:lnTo>
                    <a:pt x="36" y="340"/>
                  </a:lnTo>
                  <a:lnTo>
                    <a:pt x="48" y="355"/>
                  </a:lnTo>
                  <a:lnTo>
                    <a:pt x="61" y="367"/>
                  </a:lnTo>
                  <a:lnTo>
                    <a:pt x="74" y="375"/>
                  </a:lnTo>
                  <a:lnTo>
                    <a:pt x="88" y="37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8" name="Freeform 336"/>
            <p:cNvSpPr>
              <a:spLocks/>
            </p:cNvSpPr>
            <p:nvPr/>
          </p:nvSpPr>
          <p:spPr bwMode="auto">
            <a:xfrm>
              <a:off x="3554" y="3068"/>
              <a:ext cx="223" cy="473"/>
            </a:xfrm>
            <a:custGeom>
              <a:avLst/>
              <a:gdLst>
                <a:gd name="T0" fmla="*/ 88 w 178"/>
                <a:gd name="T1" fmla="*/ 377 h 377"/>
                <a:gd name="T2" fmla="*/ 103 w 178"/>
                <a:gd name="T3" fmla="*/ 375 h 377"/>
                <a:gd name="T4" fmla="*/ 117 w 178"/>
                <a:gd name="T5" fmla="*/ 367 h 377"/>
                <a:gd name="T6" fmla="*/ 130 w 178"/>
                <a:gd name="T7" fmla="*/ 355 h 377"/>
                <a:gd name="T8" fmla="*/ 142 w 178"/>
                <a:gd name="T9" fmla="*/ 340 h 377"/>
                <a:gd name="T10" fmla="*/ 151 w 178"/>
                <a:gd name="T11" fmla="*/ 323 h 377"/>
                <a:gd name="T12" fmla="*/ 161 w 178"/>
                <a:gd name="T13" fmla="*/ 300 h 377"/>
                <a:gd name="T14" fmla="*/ 167 w 178"/>
                <a:gd name="T15" fmla="*/ 275 h 377"/>
                <a:gd name="T16" fmla="*/ 172 w 178"/>
                <a:gd name="T17" fmla="*/ 248 h 377"/>
                <a:gd name="T18" fmla="*/ 176 w 178"/>
                <a:gd name="T19" fmla="*/ 219 h 377"/>
                <a:gd name="T20" fmla="*/ 178 w 178"/>
                <a:gd name="T21" fmla="*/ 188 h 377"/>
                <a:gd name="T22" fmla="*/ 176 w 178"/>
                <a:gd name="T23" fmla="*/ 158 h 377"/>
                <a:gd name="T24" fmla="*/ 172 w 178"/>
                <a:gd name="T25" fmla="*/ 129 h 377"/>
                <a:gd name="T26" fmla="*/ 167 w 178"/>
                <a:gd name="T27" fmla="*/ 102 h 377"/>
                <a:gd name="T28" fmla="*/ 161 w 178"/>
                <a:gd name="T29" fmla="*/ 77 h 377"/>
                <a:gd name="T30" fmla="*/ 151 w 178"/>
                <a:gd name="T31" fmla="*/ 56 h 377"/>
                <a:gd name="T32" fmla="*/ 142 w 178"/>
                <a:gd name="T33" fmla="*/ 37 h 377"/>
                <a:gd name="T34" fmla="*/ 130 w 178"/>
                <a:gd name="T35" fmla="*/ 21 h 377"/>
                <a:gd name="T36" fmla="*/ 117 w 178"/>
                <a:gd name="T37" fmla="*/ 10 h 377"/>
                <a:gd name="T38" fmla="*/ 103 w 178"/>
                <a:gd name="T39" fmla="*/ 2 h 377"/>
                <a:gd name="T40" fmla="*/ 88 w 178"/>
                <a:gd name="T41" fmla="*/ 0 h 377"/>
                <a:gd name="T42" fmla="*/ 74 w 178"/>
                <a:gd name="T43" fmla="*/ 2 h 377"/>
                <a:gd name="T44" fmla="*/ 61 w 178"/>
                <a:gd name="T45" fmla="*/ 10 h 377"/>
                <a:gd name="T46" fmla="*/ 48 w 178"/>
                <a:gd name="T47" fmla="*/ 21 h 377"/>
                <a:gd name="T48" fmla="*/ 36 w 178"/>
                <a:gd name="T49" fmla="*/ 37 h 377"/>
                <a:gd name="T50" fmla="*/ 26 w 178"/>
                <a:gd name="T51" fmla="*/ 56 h 377"/>
                <a:gd name="T52" fmla="*/ 17 w 178"/>
                <a:gd name="T53" fmla="*/ 77 h 377"/>
                <a:gd name="T54" fmla="*/ 9 w 178"/>
                <a:gd name="T55" fmla="*/ 102 h 377"/>
                <a:gd name="T56" fmla="*/ 3 w 178"/>
                <a:gd name="T57" fmla="*/ 129 h 377"/>
                <a:gd name="T58" fmla="*/ 1 w 178"/>
                <a:gd name="T59" fmla="*/ 158 h 377"/>
                <a:gd name="T60" fmla="*/ 0 w 178"/>
                <a:gd name="T61" fmla="*/ 188 h 377"/>
                <a:gd name="T62" fmla="*/ 1 w 178"/>
                <a:gd name="T63" fmla="*/ 219 h 377"/>
                <a:gd name="T64" fmla="*/ 3 w 178"/>
                <a:gd name="T65" fmla="*/ 248 h 377"/>
                <a:gd name="T66" fmla="*/ 9 w 178"/>
                <a:gd name="T67" fmla="*/ 275 h 377"/>
                <a:gd name="T68" fmla="*/ 17 w 178"/>
                <a:gd name="T69" fmla="*/ 300 h 377"/>
                <a:gd name="T70" fmla="*/ 26 w 178"/>
                <a:gd name="T71" fmla="*/ 323 h 377"/>
                <a:gd name="T72" fmla="*/ 36 w 178"/>
                <a:gd name="T73" fmla="*/ 340 h 377"/>
                <a:gd name="T74" fmla="*/ 48 w 178"/>
                <a:gd name="T75" fmla="*/ 355 h 377"/>
                <a:gd name="T76" fmla="*/ 61 w 178"/>
                <a:gd name="T77" fmla="*/ 367 h 377"/>
                <a:gd name="T78" fmla="*/ 74 w 178"/>
                <a:gd name="T79" fmla="*/ 375 h 377"/>
                <a:gd name="T80" fmla="*/ 88 w 178"/>
                <a:gd name="T81" fmla="*/ 377 h 377"/>
                <a:gd name="T82" fmla="*/ 88 w 178"/>
                <a:gd name="T83" fmla="*/ 377 h 37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8"/>
                <a:gd name="T127" fmla="*/ 0 h 377"/>
                <a:gd name="T128" fmla="*/ 178 w 178"/>
                <a:gd name="T129" fmla="*/ 377 h 37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8" h="377">
                  <a:moveTo>
                    <a:pt x="88" y="377"/>
                  </a:moveTo>
                  <a:lnTo>
                    <a:pt x="103" y="375"/>
                  </a:lnTo>
                  <a:lnTo>
                    <a:pt x="117" y="367"/>
                  </a:lnTo>
                  <a:lnTo>
                    <a:pt x="130" y="355"/>
                  </a:lnTo>
                  <a:lnTo>
                    <a:pt x="142" y="340"/>
                  </a:lnTo>
                  <a:lnTo>
                    <a:pt x="151" y="323"/>
                  </a:lnTo>
                  <a:lnTo>
                    <a:pt x="161" y="300"/>
                  </a:lnTo>
                  <a:lnTo>
                    <a:pt x="167" y="275"/>
                  </a:lnTo>
                  <a:lnTo>
                    <a:pt x="172" y="248"/>
                  </a:lnTo>
                  <a:lnTo>
                    <a:pt x="176" y="219"/>
                  </a:lnTo>
                  <a:lnTo>
                    <a:pt x="178" y="188"/>
                  </a:lnTo>
                  <a:lnTo>
                    <a:pt x="176" y="158"/>
                  </a:lnTo>
                  <a:lnTo>
                    <a:pt x="172" y="129"/>
                  </a:lnTo>
                  <a:lnTo>
                    <a:pt x="167" y="102"/>
                  </a:lnTo>
                  <a:lnTo>
                    <a:pt x="161" y="77"/>
                  </a:lnTo>
                  <a:lnTo>
                    <a:pt x="151" y="56"/>
                  </a:lnTo>
                  <a:lnTo>
                    <a:pt x="142" y="37"/>
                  </a:lnTo>
                  <a:lnTo>
                    <a:pt x="130" y="21"/>
                  </a:lnTo>
                  <a:lnTo>
                    <a:pt x="117" y="10"/>
                  </a:lnTo>
                  <a:lnTo>
                    <a:pt x="103" y="2"/>
                  </a:lnTo>
                  <a:lnTo>
                    <a:pt x="88" y="0"/>
                  </a:lnTo>
                  <a:lnTo>
                    <a:pt x="74" y="2"/>
                  </a:lnTo>
                  <a:lnTo>
                    <a:pt x="61" y="10"/>
                  </a:lnTo>
                  <a:lnTo>
                    <a:pt x="48" y="21"/>
                  </a:lnTo>
                  <a:lnTo>
                    <a:pt x="36" y="37"/>
                  </a:lnTo>
                  <a:lnTo>
                    <a:pt x="26" y="56"/>
                  </a:lnTo>
                  <a:lnTo>
                    <a:pt x="17" y="77"/>
                  </a:lnTo>
                  <a:lnTo>
                    <a:pt x="9" y="102"/>
                  </a:lnTo>
                  <a:lnTo>
                    <a:pt x="3" y="129"/>
                  </a:lnTo>
                  <a:lnTo>
                    <a:pt x="1" y="158"/>
                  </a:lnTo>
                  <a:lnTo>
                    <a:pt x="0" y="188"/>
                  </a:lnTo>
                  <a:lnTo>
                    <a:pt x="1" y="219"/>
                  </a:lnTo>
                  <a:lnTo>
                    <a:pt x="3" y="248"/>
                  </a:lnTo>
                  <a:lnTo>
                    <a:pt x="9" y="275"/>
                  </a:lnTo>
                  <a:lnTo>
                    <a:pt x="17" y="300"/>
                  </a:lnTo>
                  <a:lnTo>
                    <a:pt x="26" y="323"/>
                  </a:lnTo>
                  <a:lnTo>
                    <a:pt x="36" y="340"/>
                  </a:lnTo>
                  <a:lnTo>
                    <a:pt x="48" y="355"/>
                  </a:lnTo>
                  <a:lnTo>
                    <a:pt x="61" y="367"/>
                  </a:lnTo>
                  <a:lnTo>
                    <a:pt x="74" y="375"/>
                  </a:lnTo>
                  <a:lnTo>
                    <a:pt x="88" y="377"/>
                  </a:lnTo>
                </a:path>
              </a:pathLst>
            </a:custGeom>
            <a:noFill/>
            <a:ln w="9525">
              <a:solidFill>
                <a:srgbClr val="F3AA6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9" name="Freeform 337"/>
            <p:cNvSpPr>
              <a:spLocks/>
            </p:cNvSpPr>
            <p:nvPr/>
          </p:nvSpPr>
          <p:spPr bwMode="auto">
            <a:xfrm>
              <a:off x="2422" y="3201"/>
              <a:ext cx="31" cy="29"/>
            </a:xfrm>
            <a:custGeom>
              <a:avLst/>
              <a:gdLst>
                <a:gd name="T0" fmla="*/ 12 w 25"/>
                <a:gd name="T1" fmla="*/ 23 h 23"/>
                <a:gd name="T2" fmla="*/ 16 w 25"/>
                <a:gd name="T3" fmla="*/ 23 h 23"/>
                <a:gd name="T4" fmla="*/ 18 w 25"/>
                <a:gd name="T5" fmla="*/ 23 h 23"/>
                <a:gd name="T6" fmla="*/ 18 w 25"/>
                <a:gd name="T7" fmla="*/ 23 h 23"/>
                <a:gd name="T8" fmla="*/ 19 w 25"/>
                <a:gd name="T9" fmla="*/ 21 h 23"/>
                <a:gd name="T10" fmla="*/ 21 w 25"/>
                <a:gd name="T11" fmla="*/ 21 h 23"/>
                <a:gd name="T12" fmla="*/ 23 w 25"/>
                <a:gd name="T13" fmla="*/ 19 h 23"/>
                <a:gd name="T14" fmla="*/ 23 w 25"/>
                <a:gd name="T15" fmla="*/ 17 h 23"/>
                <a:gd name="T16" fmla="*/ 23 w 25"/>
                <a:gd name="T17" fmla="*/ 15 h 23"/>
                <a:gd name="T18" fmla="*/ 25 w 25"/>
                <a:gd name="T19" fmla="*/ 13 h 23"/>
                <a:gd name="T20" fmla="*/ 25 w 25"/>
                <a:gd name="T21" fmla="*/ 11 h 23"/>
                <a:gd name="T22" fmla="*/ 25 w 25"/>
                <a:gd name="T23" fmla="*/ 9 h 23"/>
                <a:gd name="T24" fmla="*/ 23 w 25"/>
                <a:gd name="T25" fmla="*/ 7 h 23"/>
                <a:gd name="T26" fmla="*/ 23 w 25"/>
                <a:gd name="T27" fmla="*/ 6 h 23"/>
                <a:gd name="T28" fmla="*/ 23 w 25"/>
                <a:gd name="T29" fmla="*/ 6 h 23"/>
                <a:gd name="T30" fmla="*/ 21 w 25"/>
                <a:gd name="T31" fmla="*/ 4 h 23"/>
                <a:gd name="T32" fmla="*/ 19 w 25"/>
                <a:gd name="T33" fmla="*/ 2 h 23"/>
                <a:gd name="T34" fmla="*/ 18 w 25"/>
                <a:gd name="T35" fmla="*/ 2 h 23"/>
                <a:gd name="T36" fmla="*/ 18 w 25"/>
                <a:gd name="T37" fmla="*/ 0 h 23"/>
                <a:gd name="T38" fmla="*/ 16 w 25"/>
                <a:gd name="T39" fmla="*/ 0 h 23"/>
                <a:gd name="T40" fmla="*/ 14 w 25"/>
                <a:gd name="T41" fmla="*/ 0 h 23"/>
                <a:gd name="T42" fmla="*/ 12 w 25"/>
                <a:gd name="T43" fmla="*/ 0 h 23"/>
                <a:gd name="T44" fmla="*/ 10 w 25"/>
                <a:gd name="T45" fmla="*/ 0 h 23"/>
                <a:gd name="T46" fmla="*/ 8 w 25"/>
                <a:gd name="T47" fmla="*/ 2 h 23"/>
                <a:gd name="T48" fmla="*/ 6 w 25"/>
                <a:gd name="T49" fmla="*/ 2 h 23"/>
                <a:gd name="T50" fmla="*/ 4 w 25"/>
                <a:gd name="T51" fmla="*/ 4 h 23"/>
                <a:gd name="T52" fmla="*/ 4 w 25"/>
                <a:gd name="T53" fmla="*/ 6 h 23"/>
                <a:gd name="T54" fmla="*/ 2 w 25"/>
                <a:gd name="T55" fmla="*/ 6 h 23"/>
                <a:gd name="T56" fmla="*/ 2 w 25"/>
                <a:gd name="T57" fmla="*/ 7 h 23"/>
                <a:gd name="T58" fmla="*/ 0 w 25"/>
                <a:gd name="T59" fmla="*/ 9 h 23"/>
                <a:gd name="T60" fmla="*/ 0 w 25"/>
                <a:gd name="T61" fmla="*/ 11 h 23"/>
                <a:gd name="T62" fmla="*/ 0 w 25"/>
                <a:gd name="T63" fmla="*/ 13 h 23"/>
                <a:gd name="T64" fmla="*/ 2 w 25"/>
                <a:gd name="T65" fmla="*/ 15 h 23"/>
                <a:gd name="T66" fmla="*/ 2 w 25"/>
                <a:gd name="T67" fmla="*/ 17 h 23"/>
                <a:gd name="T68" fmla="*/ 4 w 25"/>
                <a:gd name="T69" fmla="*/ 19 h 23"/>
                <a:gd name="T70" fmla="*/ 4 w 25"/>
                <a:gd name="T71" fmla="*/ 21 h 23"/>
                <a:gd name="T72" fmla="*/ 6 w 25"/>
                <a:gd name="T73" fmla="*/ 21 h 23"/>
                <a:gd name="T74" fmla="*/ 8 w 25"/>
                <a:gd name="T75" fmla="*/ 23 h 23"/>
                <a:gd name="T76" fmla="*/ 10 w 25"/>
                <a:gd name="T77" fmla="*/ 23 h 23"/>
                <a:gd name="T78" fmla="*/ 12 w 25"/>
                <a:gd name="T79" fmla="*/ 23 h 23"/>
                <a:gd name="T80" fmla="*/ 14 w 25"/>
                <a:gd name="T81" fmla="*/ 23 h 23"/>
                <a:gd name="T82" fmla="*/ 14 w 25"/>
                <a:gd name="T83" fmla="*/ 23 h 23"/>
                <a:gd name="T84" fmla="*/ 12 w 25"/>
                <a:gd name="T85" fmla="*/ 23 h 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3"/>
                <a:gd name="T131" fmla="*/ 25 w 25"/>
                <a:gd name="T132" fmla="*/ 23 h 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3">
                  <a:moveTo>
                    <a:pt x="12" y="23"/>
                  </a:moveTo>
                  <a:lnTo>
                    <a:pt x="16" y="23"/>
                  </a:lnTo>
                  <a:lnTo>
                    <a:pt x="18" y="23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lnTo>
                    <a:pt x="14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00" name="Rectangle 338"/>
            <p:cNvSpPr>
              <a:spLocks noChangeArrowheads="1"/>
            </p:cNvSpPr>
            <p:nvPr/>
          </p:nvSpPr>
          <p:spPr bwMode="auto">
            <a:xfrm>
              <a:off x="2465" y="343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701" name="Rectangle 339"/>
            <p:cNvSpPr>
              <a:spLocks noChangeArrowheads="1"/>
            </p:cNvSpPr>
            <p:nvPr/>
          </p:nvSpPr>
          <p:spPr bwMode="auto">
            <a:xfrm>
              <a:off x="2482" y="34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702" name="Rectangle 340"/>
            <p:cNvSpPr>
              <a:spLocks noChangeArrowheads="1"/>
            </p:cNvSpPr>
            <p:nvPr/>
          </p:nvSpPr>
          <p:spPr bwMode="auto">
            <a:xfrm>
              <a:off x="2515" y="3434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703" name="Rectangle 341"/>
            <p:cNvSpPr>
              <a:spLocks noChangeArrowheads="1"/>
            </p:cNvSpPr>
            <p:nvPr/>
          </p:nvSpPr>
          <p:spPr bwMode="auto">
            <a:xfrm>
              <a:off x="2544" y="343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704" name="Rectangle 342"/>
            <p:cNvSpPr>
              <a:spLocks noChangeArrowheads="1"/>
            </p:cNvSpPr>
            <p:nvPr/>
          </p:nvSpPr>
          <p:spPr bwMode="auto">
            <a:xfrm>
              <a:off x="2562" y="3434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705" name="Rectangle 343"/>
            <p:cNvSpPr>
              <a:spLocks noChangeArrowheads="1"/>
            </p:cNvSpPr>
            <p:nvPr/>
          </p:nvSpPr>
          <p:spPr bwMode="auto">
            <a:xfrm>
              <a:off x="2580" y="3434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706" name="Rectangle 344"/>
            <p:cNvSpPr>
              <a:spLocks noChangeArrowheads="1"/>
            </p:cNvSpPr>
            <p:nvPr/>
          </p:nvSpPr>
          <p:spPr bwMode="auto">
            <a:xfrm>
              <a:off x="2614" y="3434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c</a:t>
              </a:r>
              <a:endParaRPr lang="en-US"/>
            </a:p>
          </p:txBody>
        </p:sp>
        <p:sp>
          <p:nvSpPr>
            <p:cNvPr id="15707" name="Rectangle 345"/>
            <p:cNvSpPr>
              <a:spLocks noChangeArrowheads="1"/>
            </p:cNvSpPr>
            <p:nvPr/>
          </p:nvSpPr>
          <p:spPr bwMode="auto">
            <a:xfrm>
              <a:off x="2643" y="343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708" name="Rectangle 346"/>
            <p:cNvSpPr>
              <a:spLocks noChangeArrowheads="1"/>
            </p:cNvSpPr>
            <p:nvPr/>
          </p:nvSpPr>
          <p:spPr bwMode="auto">
            <a:xfrm>
              <a:off x="2659" y="3434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709" name="Rectangle 347"/>
            <p:cNvSpPr>
              <a:spLocks noChangeArrowheads="1"/>
            </p:cNvSpPr>
            <p:nvPr/>
          </p:nvSpPr>
          <p:spPr bwMode="auto">
            <a:xfrm>
              <a:off x="2674" y="34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o</a:t>
              </a:r>
              <a:endParaRPr lang="en-US"/>
            </a:p>
          </p:txBody>
        </p:sp>
        <p:sp>
          <p:nvSpPr>
            <p:cNvPr id="15710" name="Rectangle 348"/>
            <p:cNvSpPr>
              <a:spLocks noChangeArrowheads="1"/>
            </p:cNvSpPr>
            <p:nvPr/>
          </p:nvSpPr>
          <p:spPr bwMode="auto">
            <a:xfrm>
              <a:off x="2705" y="3434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711" name="Rectangle 349"/>
            <p:cNvSpPr>
              <a:spLocks noChangeArrowheads="1"/>
            </p:cNvSpPr>
            <p:nvPr/>
          </p:nvSpPr>
          <p:spPr bwMode="auto">
            <a:xfrm>
              <a:off x="2739" y="3434"/>
              <a:ext cx="1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 </a:t>
              </a:r>
              <a:endParaRPr lang="en-US"/>
            </a:p>
          </p:txBody>
        </p:sp>
        <p:sp>
          <p:nvSpPr>
            <p:cNvPr id="15712" name="Rectangle 350"/>
            <p:cNvSpPr>
              <a:spLocks noChangeArrowheads="1"/>
            </p:cNvSpPr>
            <p:nvPr/>
          </p:nvSpPr>
          <p:spPr bwMode="auto">
            <a:xfrm>
              <a:off x="2755" y="343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[</a:t>
              </a:r>
              <a:endParaRPr lang="en-US"/>
            </a:p>
          </p:txBody>
        </p:sp>
        <p:sp>
          <p:nvSpPr>
            <p:cNvPr id="15713" name="Rectangle 351"/>
            <p:cNvSpPr>
              <a:spLocks noChangeArrowheads="1"/>
            </p:cNvSpPr>
            <p:nvPr/>
          </p:nvSpPr>
          <p:spPr bwMode="auto">
            <a:xfrm>
              <a:off x="2773" y="34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5</a:t>
              </a:r>
              <a:endParaRPr lang="en-US"/>
            </a:p>
          </p:txBody>
        </p:sp>
        <p:sp>
          <p:nvSpPr>
            <p:cNvPr id="15714" name="Rectangle 352"/>
            <p:cNvSpPr>
              <a:spLocks noChangeArrowheads="1"/>
            </p:cNvSpPr>
            <p:nvPr/>
          </p:nvSpPr>
          <p:spPr bwMode="auto">
            <a:xfrm>
              <a:off x="2804" y="34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–</a:t>
              </a:r>
              <a:endParaRPr lang="en-US"/>
            </a:p>
          </p:txBody>
        </p:sp>
        <p:sp>
          <p:nvSpPr>
            <p:cNvPr id="15715" name="Rectangle 353"/>
            <p:cNvSpPr>
              <a:spLocks noChangeArrowheads="1"/>
            </p:cNvSpPr>
            <p:nvPr/>
          </p:nvSpPr>
          <p:spPr bwMode="auto">
            <a:xfrm>
              <a:off x="2849" y="343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0</a:t>
              </a:r>
              <a:endParaRPr lang="en-US"/>
            </a:p>
          </p:txBody>
        </p:sp>
        <p:sp>
          <p:nvSpPr>
            <p:cNvPr id="15716" name="Rectangle 354"/>
            <p:cNvSpPr>
              <a:spLocks noChangeArrowheads="1"/>
            </p:cNvSpPr>
            <p:nvPr/>
          </p:nvSpPr>
          <p:spPr bwMode="auto">
            <a:xfrm>
              <a:off x="2882" y="343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]</a:t>
              </a:r>
              <a:endParaRPr lang="en-US"/>
            </a:p>
          </p:txBody>
        </p:sp>
        <p:sp>
          <p:nvSpPr>
            <p:cNvPr id="15717" name="Freeform 355"/>
            <p:cNvSpPr>
              <a:spLocks/>
            </p:cNvSpPr>
            <p:nvPr/>
          </p:nvSpPr>
          <p:spPr bwMode="auto">
            <a:xfrm>
              <a:off x="2437" y="3215"/>
              <a:ext cx="1092" cy="303"/>
            </a:xfrm>
            <a:custGeom>
              <a:avLst/>
              <a:gdLst>
                <a:gd name="T0" fmla="*/ 0 w 875"/>
                <a:gd name="T1" fmla="*/ 0 h 242"/>
                <a:gd name="T2" fmla="*/ 2 w 875"/>
                <a:gd name="T3" fmla="*/ 242 h 242"/>
                <a:gd name="T4" fmla="*/ 824 w 875"/>
                <a:gd name="T5" fmla="*/ 242 h 242"/>
                <a:gd name="T6" fmla="*/ 824 w 875"/>
                <a:gd name="T7" fmla="*/ 71 h 242"/>
                <a:gd name="T8" fmla="*/ 875 w 875"/>
                <a:gd name="T9" fmla="*/ 71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5"/>
                <a:gd name="T16" fmla="*/ 0 h 242"/>
                <a:gd name="T17" fmla="*/ 875 w 875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5" h="242">
                  <a:moveTo>
                    <a:pt x="0" y="0"/>
                  </a:moveTo>
                  <a:lnTo>
                    <a:pt x="2" y="242"/>
                  </a:lnTo>
                  <a:lnTo>
                    <a:pt x="824" y="242"/>
                  </a:lnTo>
                  <a:lnTo>
                    <a:pt x="824" y="71"/>
                  </a:lnTo>
                  <a:lnTo>
                    <a:pt x="875" y="71"/>
                  </a:lnTo>
                </a:path>
              </a:pathLst>
            </a:custGeom>
            <a:noFill/>
            <a:ln w="1587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18" name="Freeform 356"/>
            <p:cNvSpPr>
              <a:spLocks/>
            </p:cNvSpPr>
            <p:nvPr/>
          </p:nvSpPr>
          <p:spPr bwMode="auto">
            <a:xfrm>
              <a:off x="3521" y="3287"/>
              <a:ext cx="31" cy="32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25 h 25"/>
                <a:gd name="T4" fmla="*/ 25 w 25"/>
                <a:gd name="T5" fmla="*/ 13 h 25"/>
                <a:gd name="T6" fmla="*/ 0 w 25"/>
                <a:gd name="T7" fmla="*/ 2 h 25"/>
                <a:gd name="T8" fmla="*/ 0 w 25"/>
                <a:gd name="T9" fmla="*/ 2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19" name="Freeform 357"/>
            <p:cNvSpPr>
              <a:spLocks/>
            </p:cNvSpPr>
            <p:nvPr/>
          </p:nvSpPr>
          <p:spPr bwMode="auto">
            <a:xfrm>
              <a:off x="2199" y="1369"/>
              <a:ext cx="275" cy="812"/>
            </a:xfrm>
            <a:custGeom>
              <a:avLst/>
              <a:gdLst>
                <a:gd name="T0" fmla="*/ 109 w 220"/>
                <a:gd name="T1" fmla="*/ 648 h 648"/>
                <a:gd name="T2" fmla="*/ 128 w 220"/>
                <a:gd name="T3" fmla="*/ 644 h 648"/>
                <a:gd name="T4" fmla="*/ 146 w 220"/>
                <a:gd name="T5" fmla="*/ 632 h 648"/>
                <a:gd name="T6" fmla="*/ 161 w 220"/>
                <a:gd name="T7" fmla="*/ 613 h 648"/>
                <a:gd name="T8" fmla="*/ 176 w 220"/>
                <a:gd name="T9" fmla="*/ 586 h 648"/>
                <a:gd name="T10" fmla="*/ 188 w 220"/>
                <a:gd name="T11" fmla="*/ 553 h 648"/>
                <a:gd name="T12" fmla="*/ 199 w 220"/>
                <a:gd name="T13" fmla="*/ 515 h 648"/>
                <a:gd name="T14" fmla="*/ 209 w 220"/>
                <a:gd name="T15" fmla="*/ 473 h 648"/>
                <a:gd name="T16" fmla="*/ 215 w 220"/>
                <a:gd name="T17" fmla="*/ 427 h 648"/>
                <a:gd name="T18" fmla="*/ 220 w 220"/>
                <a:gd name="T19" fmla="*/ 377 h 648"/>
                <a:gd name="T20" fmla="*/ 220 w 220"/>
                <a:gd name="T21" fmla="*/ 323 h 648"/>
                <a:gd name="T22" fmla="*/ 220 w 220"/>
                <a:gd name="T23" fmla="*/ 271 h 648"/>
                <a:gd name="T24" fmla="*/ 215 w 220"/>
                <a:gd name="T25" fmla="*/ 221 h 648"/>
                <a:gd name="T26" fmla="*/ 209 w 220"/>
                <a:gd name="T27" fmla="*/ 175 h 648"/>
                <a:gd name="T28" fmla="*/ 199 w 220"/>
                <a:gd name="T29" fmla="*/ 133 h 648"/>
                <a:gd name="T30" fmla="*/ 188 w 220"/>
                <a:gd name="T31" fmla="*/ 94 h 648"/>
                <a:gd name="T32" fmla="*/ 176 w 220"/>
                <a:gd name="T33" fmla="*/ 62 h 648"/>
                <a:gd name="T34" fmla="*/ 161 w 220"/>
                <a:gd name="T35" fmla="*/ 35 h 648"/>
                <a:gd name="T36" fmla="*/ 146 w 220"/>
                <a:gd name="T37" fmla="*/ 16 h 648"/>
                <a:gd name="T38" fmla="*/ 128 w 220"/>
                <a:gd name="T39" fmla="*/ 4 h 648"/>
                <a:gd name="T40" fmla="*/ 109 w 220"/>
                <a:gd name="T41" fmla="*/ 0 h 648"/>
                <a:gd name="T42" fmla="*/ 92 w 220"/>
                <a:gd name="T43" fmla="*/ 4 h 648"/>
                <a:gd name="T44" fmla="*/ 75 w 220"/>
                <a:gd name="T45" fmla="*/ 16 h 648"/>
                <a:gd name="T46" fmla="*/ 59 w 220"/>
                <a:gd name="T47" fmla="*/ 35 h 648"/>
                <a:gd name="T48" fmla="*/ 44 w 220"/>
                <a:gd name="T49" fmla="*/ 62 h 648"/>
                <a:gd name="T50" fmla="*/ 32 w 220"/>
                <a:gd name="T51" fmla="*/ 94 h 648"/>
                <a:gd name="T52" fmla="*/ 21 w 220"/>
                <a:gd name="T53" fmla="*/ 133 h 648"/>
                <a:gd name="T54" fmla="*/ 11 w 220"/>
                <a:gd name="T55" fmla="*/ 175 h 648"/>
                <a:gd name="T56" fmla="*/ 5 w 220"/>
                <a:gd name="T57" fmla="*/ 221 h 648"/>
                <a:gd name="T58" fmla="*/ 0 w 220"/>
                <a:gd name="T59" fmla="*/ 271 h 648"/>
                <a:gd name="T60" fmla="*/ 0 w 220"/>
                <a:gd name="T61" fmla="*/ 323 h 648"/>
                <a:gd name="T62" fmla="*/ 0 w 220"/>
                <a:gd name="T63" fmla="*/ 377 h 648"/>
                <a:gd name="T64" fmla="*/ 5 w 220"/>
                <a:gd name="T65" fmla="*/ 427 h 648"/>
                <a:gd name="T66" fmla="*/ 11 w 220"/>
                <a:gd name="T67" fmla="*/ 473 h 648"/>
                <a:gd name="T68" fmla="*/ 21 w 220"/>
                <a:gd name="T69" fmla="*/ 515 h 648"/>
                <a:gd name="T70" fmla="*/ 32 w 220"/>
                <a:gd name="T71" fmla="*/ 553 h 648"/>
                <a:gd name="T72" fmla="*/ 44 w 220"/>
                <a:gd name="T73" fmla="*/ 586 h 648"/>
                <a:gd name="T74" fmla="*/ 59 w 220"/>
                <a:gd name="T75" fmla="*/ 613 h 648"/>
                <a:gd name="T76" fmla="*/ 75 w 220"/>
                <a:gd name="T77" fmla="*/ 632 h 648"/>
                <a:gd name="T78" fmla="*/ 92 w 220"/>
                <a:gd name="T79" fmla="*/ 644 h 648"/>
                <a:gd name="T80" fmla="*/ 109 w 220"/>
                <a:gd name="T81" fmla="*/ 648 h 648"/>
                <a:gd name="T82" fmla="*/ 109 w 220"/>
                <a:gd name="T83" fmla="*/ 648 h 6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0"/>
                <a:gd name="T127" fmla="*/ 0 h 648"/>
                <a:gd name="T128" fmla="*/ 220 w 220"/>
                <a:gd name="T129" fmla="*/ 648 h 64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0" h="648">
                  <a:moveTo>
                    <a:pt x="109" y="648"/>
                  </a:moveTo>
                  <a:lnTo>
                    <a:pt x="128" y="644"/>
                  </a:lnTo>
                  <a:lnTo>
                    <a:pt x="146" y="632"/>
                  </a:lnTo>
                  <a:lnTo>
                    <a:pt x="161" y="613"/>
                  </a:lnTo>
                  <a:lnTo>
                    <a:pt x="176" y="586"/>
                  </a:lnTo>
                  <a:lnTo>
                    <a:pt x="188" y="553"/>
                  </a:lnTo>
                  <a:lnTo>
                    <a:pt x="199" y="515"/>
                  </a:lnTo>
                  <a:lnTo>
                    <a:pt x="209" y="473"/>
                  </a:lnTo>
                  <a:lnTo>
                    <a:pt x="215" y="427"/>
                  </a:lnTo>
                  <a:lnTo>
                    <a:pt x="220" y="377"/>
                  </a:lnTo>
                  <a:lnTo>
                    <a:pt x="220" y="323"/>
                  </a:lnTo>
                  <a:lnTo>
                    <a:pt x="220" y="271"/>
                  </a:lnTo>
                  <a:lnTo>
                    <a:pt x="215" y="221"/>
                  </a:lnTo>
                  <a:lnTo>
                    <a:pt x="209" y="175"/>
                  </a:lnTo>
                  <a:lnTo>
                    <a:pt x="199" y="133"/>
                  </a:lnTo>
                  <a:lnTo>
                    <a:pt x="188" y="94"/>
                  </a:lnTo>
                  <a:lnTo>
                    <a:pt x="176" y="62"/>
                  </a:lnTo>
                  <a:lnTo>
                    <a:pt x="161" y="35"/>
                  </a:lnTo>
                  <a:lnTo>
                    <a:pt x="146" y="16"/>
                  </a:lnTo>
                  <a:lnTo>
                    <a:pt x="128" y="4"/>
                  </a:lnTo>
                  <a:lnTo>
                    <a:pt x="109" y="0"/>
                  </a:lnTo>
                  <a:lnTo>
                    <a:pt x="92" y="4"/>
                  </a:lnTo>
                  <a:lnTo>
                    <a:pt x="75" y="16"/>
                  </a:lnTo>
                  <a:lnTo>
                    <a:pt x="59" y="35"/>
                  </a:lnTo>
                  <a:lnTo>
                    <a:pt x="44" y="62"/>
                  </a:lnTo>
                  <a:lnTo>
                    <a:pt x="32" y="94"/>
                  </a:lnTo>
                  <a:lnTo>
                    <a:pt x="21" y="133"/>
                  </a:lnTo>
                  <a:lnTo>
                    <a:pt x="11" y="175"/>
                  </a:lnTo>
                  <a:lnTo>
                    <a:pt x="5" y="221"/>
                  </a:lnTo>
                  <a:lnTo>
                    <a:pt x="0" y="271"/>
                  </a:lnTo>
                  <a:lnTo>
                    <a:pt x="0" y="323"/>
                  </a:lnTo>
                  <a:lnTo>
                    <a:pt x="0" y="377"/>
                  </a:lnTo>
                  <a:lnTo>
                    <a:pt x="5" y="427"/>
                  </a:lnTo>
                  <a:lnTo>
                    <a:pt x="11" y="473"/>
                  </a:lnTo>
                  <a:lnTo>
                    <a:pt x="21" y="515"/>
                  </a:lnTo>
                  <a:lnTo>
                    <a:pt x="32" y="553"/>
                  </a:lnTo>
                  <a:lnTo>
                    <a:pt x="44" y="586"/>
                  </a:lnTo>
                  <a:lnTo>
                    <a:pt x="59" y="613"/>
                  </a:lnTo>
                  <a:lnTo>
                    <a:pt x="75" y="632"/>
                  </a:lnTo>
                  <a:lnTo>
                    <a:pt x="92" y="644"/>
                  </a:lnTo>
                  <a:lnTo>
                    <a:pt x="109" y="6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20" name="Freeform 358"/>
            <p:cNvSpPr>
              <a:spLocks/>
            </p:cNvSpPr>
            <p:nvPr/>
          </p:nvSpPr>
          <p:spPr bwMode="auto">
            <a:xfrm>
              <a:off x="2199" y="1369"/>
              <a:ext cx="275" cy="812"/>
            </a:xfrm>
            <a:custGeom>
              <a:avLst/>
              <a:gdLst>
                <a:gd name="T0" fmla="*/ 109 w 220"/>
                <a:gd name="T1" fmla="*/ 648 h 648"/>
                <a:gd name="T2" fmla="*/ 128 w 220"/>
                <a:gd name="T3" fmla="*/ 644 h 648"/>
                <a:gd name="T4" fmla="*/ 146 w 220"/>
                <a:gd name="T5" fmla="*/ 632 h 648"/>
                <a:gd name="T6" fmla="*/ 161 w 220"/>
                <a:gd name="T7" fmla="*/ 613 h 648"/>
                <a:gd name="T8" fmla="*/ 176 w 220"/>
                <a:gd name="T9" fmla="*/ 586 h 648"/>
                <a:gd name="T10" fmla="*/ 188 w 220"/>
                <a:gd name="T11" fmla="*/ 553 h 648"/>
                <a:gd name="T12" fmla="*/ 199 w 220"/>
                <a:gd name="T13" fmla="*/ 515 h 648"/>
                <a:gd name="T14" fmla="*/ 209 w 220"/>
                <a:gd name="T15" fmla="*/ 473 h 648"/>
                <a:gd name="T16" fmla="*/ 215 w 220"/>
                <a:gd name="T17" fmla="*/ 427 h 648"/>
                <a:gd name="T18" fmla="*/ 220 w 220"/>
                <a:gd name="T19" fmla="*/ 377 h 648"/>
                <a:gd name="T20" fmla="*/ 220 w 220"/>
                <a:gd name="T21" fmla="*/ 323 h 648"/>
                <a:gd name="T22" fmla="*/ 220 w 220"/>
                <a:gd name="T23" fmla="*/ 271 h 648"/>
                <a:gd name="T24" fmla="*/ 215 w 220"/>
                <a:gd name="T25" fmla="*/ 221 h 648"/>
                <a:gd name="T26" fmla="*/ 209 w 220"/>
                <a:gd name="T27" fmla="*/ 175 h 648"/>
                <a:gd name="T28" fmla="*/ 199 w 220"/>
                <a:gd name="T29" fmla="*/ 133 h 648"/>
                <a:gd name="T30" fmla="*/ 188 w 220"/>
                <a:gd name="T31" fmla="*/ 94 h 648"/>
                <a:gd name="T32" fmla="*/ 176 w 220"/>
                <a:gd name="T33" fmla="*/ 62 h 648"/>
                <a:gd name="T34" fmla="*/ 161 w 220"/>
                <a:gd name="T35" fmla="*/ 35 h 648"/>
                <a:gd name="T36" fmla="*/ 146 w 220"/>
                <a:gd name="T37" fmla="*/ 16 h 648"/>
                <a:gd name="T38" fmla="*/ 128 w 220"/>
                <a:gd name="T39" fmla="*/ 4 h 648"/>
                <a:gd name="T40" fmla="*/ 109 w 220"/>
                <a:gd name="T41" fmla="*/ 0 h 648"/>
                <a:gd name="T42" fmla="*/ 92 w 220"/>
                <a:gd name="T43" fmla="*/ 4 h 648"/>
                <a:gd name="T44" fmla="*/ 75 w 220"/>
                <a:gd name="T45" fmla="*/ 16 h 648"/>
                <a:gd name="T46" fmla="*/ 59 w 220"/>
                <a:gd name="T47" fmla="*/ 35 h 648"/>
                <a:gd name="T48" fmla="*/ 44 w 220"/>
                <a:gd name="T49" fmla="*/ 62 h 648"/>
                <a:gd name="T50" fmla="*/ 32 w 220"/>
                <a:gd name="T51" fmla="*/ 94 h 648"/>
                <a:gd name="T52" fmla="*/ 21 w 220"/>
                <a:gd name="T53" fmla="*/ 133 h 648"/>
                <a:gd name="T54" fmla="*/ 11 w 220"/>
                <a:gd name="T55" fmla="*/ 175 h 648"/>
                <a:gd name="T56" fmla="*/ 5 w 220"/>
                <a:gd name="T57" fmla="*/ 221 h 648"/>
                <a:gd name="T58" fmla="*/ 0 w 220"/>
                <a:gd name="T59" fmla="*/ 271 h 648"/>
                <a:gd name="T60" fmla="*/ 0 w 220"/>
                <a:gd name="T61" fmla="*/ 323 h 648"/>
                <a:gd name="T62" fmla="*/ 0 w 220"/>
                <a:gd name="T63" fmla="*/ 377 h 648"/>
                <a:gd name="T64" fmla="*/ 5 w 220"/>
                <a:gd name="T65" fmla="*/ 427 h 648"/>
                <a:gd name="T66" fmla="*/ 11 w 220"/>
                <a:gd name="T67" fmla="*/ 473 h 648"/>
                <a:gd name="T68" fmla="*/ 21 w 220"/>
                <a:gd name="T69" fmla="*/ 515 h 648"/>
                <a:gd name="T70" fmla="*/ 32 w 220"/>
                <a:gd name="T71" fmla="*/ 553 h 648"/>
                <a:gd name="T72" fmla="*/ 44 w 220"/>
                <a:gd name="T73" fmla="*/ 586 h 648"/>
                <a:gd name="T74" fmla="*/ 59 w 220"/>
                <a:gd name="T75" fmla="*/ 613 h 648"/>
                <a:gd name="T76" fmla="*/ 75 w 220"/>
                <a:gd name="T77" fmla="*/ 632 h 648"/>
                <a:gd name="T78" fmla="*/ 92 w 220"/>
                <a:gd name="T79" fmla="*/ 644 h 648"/>
                <a:gd name="T80" fmla="*/ 109 w 220"/>
                <a:gd name="T81" fmla="*/ 648 h 648"/>
                <a:gd name="T82" fmla="*/ 109 w 220"/>
                <a:gd name="T83" fmla="*/ 648 h 64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20"/>
                <a:gd name="T127" fmla="*/ 0 h 648"/>
                <a:gd name="T128" fmla="*/ 220 w 220"/>
                <a:gd name="T129" fmla="*/ 648 h 64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20" h="648">
                  <a:moveTo>
                    <a:pt x="109" y="648"/>
                  </a:moveTo>
                  <a:lnTo>
                    <a:pt x="128" y="644"/>
                  </a:lnTo>
                  <a:lnTo>
                    <a:pt x="146" y="632"/>
                  </a:lnTo>
                  <a:lnTo>
                    <a:pt x="161" y="613"/>
                  </a:lnTo>
                  <a:lnTo>
                    <a:pt x="176" y="586"/>
                  </a:lnTo>
                  <a:lnTo>
                    <a:pt x="188" y="553"/>
                  </a:lnTo>
                  <a:lnTo>
                    <a:pt x="199" y="515"/>
                  </a:lnTo>
                  <a:lnTo>
                    <a:pt x="209" y="473"/>
                  </a:lnTo>
                  <a:lnTo>
                    <a:pt x="215" y="427"/>
                  </a:lnTo>
                  <a:lnTo>
                    <a:pt x="220" y="377"/>
                  </a:lnTo>
                  <a:lnTo>
                    <a:pt x="220" y="323"/>
                  </a:lnTo>
                  <a:lnTo>
                    <a:pt x="220" y="271"/>
                  </a:lnTo>
                  <a:lnTo>
                    <a:pt x="215" y="221"/>
                  </a:lnTo>
                  <a:lnTo>
                    <a:pt x="209" y="175"/>
                  </a:lnTo>
                  <a:lnTo>
                    <a:pt x="199" y="133"/>
                  </a:lnTo>
                  <a:lnTo>
                    <a:pt x="188" y="94"/>
                  </a:lnTo>
                  <a:lnTo>
                    <a:pt x="176" y="62"/>
                  </a:lnTo>
                  <a:lnTo>
                    <a:pt x="161" y="35"/>
                  </a:lnTo>
                  <a:lnTo>
                    <a:pt x="146" y="16"/>
                  </a:lnTo>
                  <a:lnTo>
                    <a:pt x="128" y="4"/>
                  </a:lnTo>
                  <a:lnTo>
                    <a:pt x="109" y="0"/>
                  </a:lnTo>
                  <a:lnTo>
                    <a:pt x="92" y="4"/>
                  </a:lnTo>
                  <a:lnTo>
                    <a:pt x="75" y="16"/>
                  </a:lnTo>
                  <a:lnTo>
                    <a:pt x="59" y="35"/>
                  </a:lnTo>
                  <a:lnTo>
                    <a:pt x="44" y="62"/>
                  </a:lnTo>
                  <a:lnTo>
                    <a:pt x="32" y="94"/>
                  </a:lnTo>
                  <a:lnTo>
                    <a:pt x="21" y="133"/>
                  </a:lnTo>
                  <a:lnTo>
                    <a:pt x="11" y="175"/>
                  </a:lnTo>
                  <a:lnTo>
                    <a:pt x="5" y="221"/>
                  </a:lnTo>
                  <a:lnTo>
                    <a:pt x="0" y="271"/>
                  </a:lnTo>
                  <a:lnTo>
                    <a:pt x="0" y="323"/>
                  </a:lnTo>
                  <a:lnTo>
                    <a:pt x="0" y="377"/>
                  </a:lnTo>
                  <a:lnTo>
                    <a:pt x="5" y="427"/>
                  </a:lnTo>
                  <a:lnTo>
                    <a:pt x="11" y="473"/>
                  </a:lnTo>
                  <a:lnTo>
                    <a:pt x="21" y="515"/>
                  </a:lnTo>
                  <a:lnTo>
                    <a:pt x="32" y="553"/>
                  </a:lnTo>
                  <a:lnTo>
                    <a:pt x="44" y="586"/>
                  </a:lnTo>
                  <a:lnTo>
                    <a:pt x="59" y="613"/>
                  </a:lnTo>
                  <a:lnTo>
                    <a:pt x="75" y="632"/>
                  </a:lnTo>
                  <a:lnTo>
                    <a:pt x="92" y="644"/>
                  </a:lnTo>
                  <a:lnTo>
                    <a:pt x="109" y="648"/>
                  </a:lnTo>
                </a:path>
              </a:pathLst>
            </a:custGeom>
            <a:noFill/>
            <a:ln w="9525">
              <a:solidFill>
                <a:srgbClr val="EB75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21" name="Rectangle 359"/>
            <p:cNvSpPr>
              <a:spLocks noChangeArrowheads="1"/>
            </p:cNvSpPr>
            <p:nvPr/>
          </p:nvSpPr>
          <p:spPr bwMode="auto">
            <a:xfrm>
              <a:off x="2499" y="1735"/>
              <a:ext cx="40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M</a:t>
              </a:r>
              <a:endParaRPr lang="en-US"/>
            </a:p>
          </p:txBody>
        </p:sp>
        <p:sp>
          <p:nvSpPr>
            <p:cNvPr id="15722" name="Rectangle 360"/>
            <p:cNvSpPr>
              <a:spLocks noChangeArrowheads="1"/>
            </p:cNvSpPr>
            <p:nvPr/>
          </p:nvSpPr>
          <p:spPr bwMode="auto">
            <a:xfrm>
              <a:off x="2547" y="1735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e</a:t>
              </a:r>
              <a:endParaRPr lang="en-US"/>
            </a:p>
          </p:txBody>
        </p:sp>
        <p:sp>
          <p:nvSpPr>
            <p:cNvPr id="15723" name="Rectangle 361"/>
            <p:cNvSpPr>
              <a:spLocks noChangeArrowheads="1"/>
            </p:cNvSpPr>
            <p:nvPr/>
          </p:nvSpPr>
          <p:spPr bwMode="auto">
            <a:xfrm>
              <a:off x="2580" y="1735"/>
              <a:ext cx="40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m</a:t>
              </a:r>
              <a:endParaRPr lang="en-US"/>
            </a:p>
          </p:txBody>
        </p:sp>
        <p:sp>
          <p:nvSpPr>
            <p:cNvPr id="15724" name="Rectangle 362"/>
            <p:cNvSpPr>
              <a:spLocks noChangeArrowheads="1"/>
            </p:cNvSpPr>
            <p:nvPr/>
          </p:nvSpPr>
          <p:spPr bwMode="auto">
            <a:xfrm>
              <a:off x="2628" y="1735"/>
              <a:ext cx="1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t</a:t>
              </a:r>
              <a:endParaRPr lang="en-US"/>
            </a:p>
          </p:txBody>
        </p:sp>
        <p:sp>
          <p:nvSpPr>
            <p:cNvPr id="15725" name="Rectangle 363"/>
            <p:cNvSpPr>
              <a:spLocks noChangeArrowheads="1"/>
            </p:cNvSpPr>
            <p:nvPr/>
          </p:nvSpPr>
          <p:spPr bwMode="auto">
            <a:xfrm>
              <a:off x="2645" y="1735"/>
              <a:ext cx="2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o</a:t>
              </a:r>
              <a:endParaRPr lang="en-US"/>
            </a:p>
          </p:txBody>
        </p:sp>
        <p:sp>
          <p:nvSpPr>
            <p:cNvPr id="15726" name="Rectangle 364"/>
            <p:cNvSpPr>
              <a:spLocks noChangeArrowheads="1"/>
            </p:cNvSpPr>
            <p:nvPr/>
          </p:nvSpPr>
          <p:spPr bwMode="auto">
            <a:xfrm>
              <a:off x="2679" y="1735"/>
              <a:ext cx="35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R</a:t>
              </a:r>
              <a:endParaRPr lang="en-US"/>
            </a:p>
          </p:txBody>
        </p:sp>
        <p:sp>
          <p:nvSpPr>
            <p:cNvPr id="15727" name="Rectangle 365"/>
            <p:cNvSpPr>
              <a:spLocks noChangeArrowheads="1"/>
            </p:cNvSpPr>
            <p:nvPr/>
          </p:nvSpPr>
          <p:spPr bwMode="auto">
            <a:xfrm>
              <a:off x="2721" y="1735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e</a:t>
              </a:r>
              <a:endParaRPr lang="en-US"/>
            </a:p>
          </p:txBody>
        </p:sp>
        <p:sp>
          <p:nvSpPr>
            <p:cNvPr id="15728" name="Rectangle 366"/>
            <p:cNvSpPr>
              <a:spLocks noChangeArrowheads="1"/>
            </p:cNvSpPr>
            <p:nvPr/>
          </p:nvSpPr>
          <p:spPr bwMode="auto">
            <a:xfrm>
              <a:off x="2753" y="1735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g</a:t>
              </a:r>
              <a:endParaRPr lang="en-US"/>
            </a:p>
          </p:txBody>
        </p:sp>
        <p:sp>
          <p:nvSpPr>
            <p:cNvPr id="15729" name="Rectangle 367"/>
            <p:cNvSpPr>
              <a:spLocks noChangeArrowheads="1"/>
            </p:cNvSpPr>
            <p:nvPr/>
          </p:nvSpPr>
          <p:spPr bwMode="auto">
            <a:xfrm>
              <a:off x="2499" y="1825"/>
              <a:ext cx="3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A</a:t>
              </a:r>
              <a:endParaRPr lang="en-US"/>
            </a:p>
          </p:txBody>
        </p:sp>
        <p:sp>
          <p:nvSpPr>
            <p:cNvPr id="15730" name="Rectangle 368"/>
            <p:cNvSpPr>
              <a:spLocks noChangeArrowheads="1"/>
            </p:cNvSpPr>
            <p:nvPr/>
          </p:nvSpPr>
          <p:spPr bwMode="auto">
            <a:xfrm>
              <a:off x="2537" y="1825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L</a:t>
              </a:r>
              <a:endParaRPr lang="en-US"/>
            </a:p>
          </p:txBody>
        </p:sp>
        <p:sp>
          <p:nvSpPr>
            <p:cNvPr id="15731" name="Rectangle 369"/>
            <p:cNvSpPr>
              <a:spLocks noChangeArrowheads="1"/>
            </p:cNvSpPr>
            <p:nvPr/>
          </p:nvSpPr>
          <p:spPr bwMode="auto">
            <a:xfrm>
              <a:off x="2570" y="1825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U</a:t>
              </a:r>
              <a:endParaRPr lang="en-US"/>
            </a:p>
          </p:txBody>
        </p:sp>
        <p:sp>
          <p:nvSpPr>
            <p:cNvPr id="15732" name="Rectangle 370"/>
            <p:cNvSpPr>
              <a:spLocks noChangeArrowheads="1"/>
            </p:cNvSpPr>
            <p:nvPr/>
          </p:nvSpPr>
          <p:spPr bwMode="auto">
            <a:xfrm>
              <a:off x="2614" y="1825"/>
              <a:ext cx="3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O</a:t>
              </a:r>
              <a:endParaRPr lang="en-US"/>
            </a:p>
          </p:txBody>
        </p:sp>
        <p:sp>
          <p:nvSpPr>
            <p:cNvPr id="15733" name="Rectangle 371"/>
            <p:cNvSpPr>
              <a:spLocks noChangeArrowheads="1"/>
            </p:cNvSpPr>
            <p:nvPr/>
          </p:nvSpPr>
          <p:spPr bwMode="auto">
            <a:xfrm>
              <a:off x="2659" y="1825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p</a:t>
              </a:r>
              <a:endParaRPr lang="en-US"/>
            </a:p>
          </p:txBody>
        </p:sp>
        <p:sp>
          <p:nvSpPr>
            <p:cNvPr id="15734" name="Rectangle 372"/>
            <p:cNvSpPr>
              <a:spLocks noChangeArrowheads="1"/>
            </p:cNvSpPr>
            <p:nvPr/>
          </p:nvSpPr>
          <p:spPr bwMode="auto">
            <a:xfrm>
              <a:off x="2499" y="1914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M</a:t>
              </a:r>
              <a:endParaRPr lang="en-US"/>
            </a:p>
          </p:txBody>
        </p:sp>
        <p:sp>
          <p:nvSpPr>
            <p:cNvPr id="15735" name="Rectangle 373"/>
            <p:cNvSpPr>
              <a:spLocks noChangeArrowheads="1"/>
            </p:cNvSpPr>
            <p:nvPr/>
          </p:nvSpPr>
          <p:spPr bwMode="auto">
            <a:xfrm>
              <a:off x="2547" y="191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e</a:t>
              </a:r>
              <a:endParaRPr lang="en-US"/>
            </a:p>
          </p:txBody>
        </p:sp>
        <p:sp>
          <p:nvSpPr>
            <p:cNvPr id="15736" name="Rectangle 374"/>
            <p:cNvSpPr>
              <a:spLocks noChangeArrowheads="1"/>
            </p:cNvSpPr>
            <p:nvPr/>
          </p:nvSpPr>
          <p:spPr bwMode="auto">
            <a:xfrm>
              <a:off x="2580" y="1914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m</a:t>
              </a:r>
              <a:endParaRPr lang="en-US"/>
            </a:p>
          </p:txBody>
        </p:sp>
        <p:sp>
          <p:nvSpPr>
            <p:cNvPr id="15737" name="Rectangle 375"/>
            <p:cNvSpPr>
              <a:spLocks noChangeArrowheads="1"/>
            </p:cNvSpPr>
            <p:nvPr/>
          </p:nvSpPr>
          <p:spPr bwMode="auto">
            <a:xfrm>
              <a:off x="2628" y="1914"/>
              <a:ext cx="4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W</a:t>
              </a:r>
              <a:endParaRPr lang="en-US"/>
            </a:p>
          </p:txBody>
        </p:sp>
        <p:sp>
          <p:nvSpPr>
            <p:cNvPr id="15738" name="Rectangle 376"/>
            <p:cNvSpPr>
              <a:spLocks noChangeArrowheads="1"/>
            </p:cNvSpPr>
            <p:nvPr/>
          </p:nvSpPr>
          <p:spPr bwMode="auto">
            <a:xfrm>
              <a:off x="2685" y="1914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r</a:t>
              </a:r>
              <a:endParaRPr lang="en-US"/>
            </a:p>
          </p:txBody>
        </p:sp>
        <p:sp>
          <p:nvSpPr>
            <p:cNvPr id="15739" name="Rectangle 377"/>
            <p:cNvSpPr>
              <a:spLocks noChangeArrowheads="1"/>
            </p:cNvSpPr>
            <p:nvPr/>
          </p:nvSpPr>
          <p:spPr bwMode="auto">
            <a:xfrm>
              <a:off x="2705" y="1914"/>
              <a:ext cx="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i</a:t>
              </a:r>
              <a:endParaRPr lang="en-US"/>
            </a:p>
          </p:txBody>
        </p:sp>
        <p:sp>
          <p:nvSpPr>
            <p:cNvPr id="15740" name="Rectangle 378"/>
            <p:cNvSpPr>
              <a:spLocks noChangeArrowheads="1"/>
            </p:cNvSpPr>
            <p:nvPr/>
          </p:nvSpPr>
          <p:spPr bwMode="auto">
            <a:xfrm>
              <a:off x="2716" y="1914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t</a:t>
              </a:r>
              <a:endParaRPr lang="en-US"/>
            </a:p>
          </p:txBody>
        </p:sp>
        <p:sp>
          <p:nvSpPr>
            <p:cNvPr id="15741" name="Rectangle 379"/>
            <p:cNvSpPr>
              <a:spLocks noChangeArrowheads="1"/>
            </p:cNvSpPr>
            <p:nvPr/>
          </p:nvSpPr>
          <p:spPr bwMode="auto">
            <a:xfrm>
              <a:off x="2734" y="191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e</a:t>
              </a:r>
              <a:endParaRPr lang="en-US"/>
            </a:p>
          </p:txBody>
        </p:sp>
        <p:sp>
          <p:nvSpPr>
            <p:cNvPr id="15742" name="Rectangle 380"/>
            <p:cNvSpPr>
              <a:spLocks noChangeArrowheads="1"/>
            </p:cNvSpPr>
            <p:nvPr/>
          </p:nvSpPr>
          <p:spPr bwMode="auto">
            <a:xfrm>
              <a:off x="2499" y="2092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R</a:t>
              </a:r>
              <a:endParaRPr lang="en-US"/>
            </a:p>
          </p:txBody>
        </p:sp>
        <p:sp>
          <p:nvSpPr>
            <p:cNvPr id="15743" name="Rectangle 381"/>
            <p:cNvSpPr>
              <a:spLocks noChangeArrowheads="1"/>
            </p:cNvSpPr>
            <p:nvPr/>
          </p:nvSpPr>
          <p:spPr bwMode="auto">
            <a:xfrm>
              <a:off x="2539" y="2092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e</a:t>
              </a:r>
              <a:endParaRPr lang="en-US"/>
            </a:p>
          </p:txBody>
        </p:sp>
        <p:sp>
          <p:nvSpPr>
            <p:cNvPr id="15744" name="Rectangle 382"/>
            <p:cNvSpPr>
              <a:spLocks noChangeArrowheads="1"/>
            </p:cNvSpPr>
            <p:nvPr/>
          </p:nvSpPr>
          <p:spPr bwMode="auto">
            <a:xfrm>
              <a:off x="2573" y="209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g</a:t>
              </a:r>
              <a:endParaRPr lang="en-US"/>
            </a:p>
          </p:txBody>
        </p:sp>
        <p:sp>
          <p:nvSpPr>
            <p:cNvPr id="15745" name="Rectangle 383"/>
            <p:cNvSpPr>
              <a:spLocks noChangeArrowheads="1"/>
            </p:cNvSpPr>
            <p:nvPr/>
          </p:nvSpPr>
          <p:spPr bwMode="auto">
            <a:xfrm>
              <a:off x="2606" y="2092"/>
              <a:ext cx="4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W</a:t>
              </a:r>
              <a:endParaRPr lang="en-US"/>
            </a:p>
          </p:txBody>
        </p:sp>
        <p:sp>
          <p:nvSpPr>
            <p:cNvPr id="15746" name="Rectangle 384"/>
            <p:cNvSpPr>
              <a:spLocks noChangeArrowheads="1"/>
            </p:cNvSpPr>
            <p:nvPr/>
          </p:nvSpPr>
          <p:spPr bwMode="auto">
            <a:xfrm>
              <a:off x="2661" y="2092"/>
              <a:ext cx="1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r</a:t>
              </a:r>
              <a:endParaRPr lang="en-US"/>
            </a:p>
          </p:txBody>
        </p:sp>
        <p:sp>
          <p:nvSpPr>
            <p:cNvPr id="15747" name="Rectangle 385"/>
            <p:cNvSpPr>
              <a:spLocks noChangeArrowheads="1"/>
            </p:cNvSpPr>
            <p:nvPr/>
          </p:nvSpPr>
          <p:spPr bwMode="auto">
            <a:xfrm>
              <a:off x="2681" y="2092"/>
              <a:ext cx="1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i</a:t>
              </a:r>
              <a:endParaRPr lang="en-US"/>
            </a:p>
          </p:txBody>
        </p:sp>
        <p:sp>
          <p:nvSpPr>
            <p:cNvPr id="15748" name="Rectangle 386"/>
            <p:cNvSpPr>
              <a:spLocks noChangeArrowheads="1"/>
            </p:cNvSpPr>
            <p:nvPr/>
          </p:nvSpPr>
          <p:spPr bwMode="auto">
            <a:xfrm>
              <a:off x="2695" y="2092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t</a:t>
              </a:r>
              <a:endParaRPr lang="en-US"/>
            </a:p>
          </p:txBody>
        </p:sp>
        <p:sp>
          <p:nvSpPr>
            <p:cNvPr id="15749" name="Rectangle 387"/>
            <p:cNvSpPr>
              <a:spLocks noChangeArrowheads="1"/>
            </p:cNvSpPr>
            <p:nvPr/>
          </p:nvSpPr>
          <p:spPr bwMode="auto">
            <a:xfrm>
              <a:off x="2713" y="209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e</a:t>
              </a:r>
              <a:endParaRPr lang="en-US"/>
            </a:p>
          </p:txBody>
        </p:sp>
        <p:sp>
          <p:nvSpPr>
            <p:cNvPr id="15750" name="Rectangle 388"/>
            <p:cNvSpPr>
              <a:spLocks noChangeArrowheads="1"/>
            </p:cNvSpPr>
            <p:nvPr/>
          </p:nvSpPr>
          <p:spPr bwMode="auto">
            <a:xfrm>
              <a:off x="2499" y="1646"/>
              <a:ext cx="4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M</a:t>
              </a:r>
              <a:endParaRPr lang="en-US"/>
            </a:p>
          </p:txBody>
        </p:sp>
        <p:sp>
          <p:nvSpPr>
            <p:cNvPr id="15751" name="Rectangle 389"/>
            <p:cNvSpPr>
              <a:spLocks noChangeArrowheads="1"/>
            </p:cNvSpPr>
            <p:nvPr/>
          </p:nvSpPr>
          <p:spPr bwMode="auto">
            <a:xfrm>
              <a:off x="2547" y="1646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e</a:t>
              </a:r>
              <a:endParaRPr lang="en-US"/>
            </a:p>
          </p:txBody>
        </p:sp>
        <p:sp>
          <p:nvSpPr>
            <p:cNvPr id="15752" name="Rectangle 390"/>
            <p:cNvSpPr>
              <a:spLocks noChangeArrowheads="1"/>
            </p:cNvSpPr>
            <p:nvPr/>
          </p:nvSpPr>
          <p:spPr bwMode="auto">
            <a:xfrm>
              <a:off x="2580" y="1646"/>
              <a:ext cx="4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m</a:t>
              </a:r>
              <a:endParaRPr lang="en-US"/>
            </a:p>
          </p:txBody>
        </p:sp>
        <p:sp>
          <p:nvSpPr>
            <p:cNvPr id="15753" name="Rectangle 391"/>
            <p:cNvSpPr>
              <a:spLocks noChangeArrowheads="1"/>
            </p:cNvSpPr>
            <p:nvPr/>
          </p:nvSpPr>
          <p:spPr bwMode="auto">
            <a:xfrm>
              <a:off x="2628" y="1646"/>
              <a:ext cx="3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R</a:t>
              </a:r>
              <a:endParaRPr lang="en-US"/>
            </a:p>
          </p:txBody>
        </p:sp>
        <p:sp>
          <p:nvSpPr>
            <p:cNvPr id="15754" name="Rectangle 392"/>
            <p:cNvSpPr>
              <a:spLocks noChangeArrowheads="1"/>
            </p:cNvSpPr>
            <p:nvPr/>
          </p:nvSpPr>
          <p:spPr bwMode="auto">
            <a:xfrm>
              <a:off x="2671" y="1646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e</a:t>
              </a:r>
              <a:endParaRPr lang="en-US"/>
            </a:p>
          </p:txBody>
        </p:sp>
        <p:sp>
          <p:nvSpPr>
            <p:cNvPr id="15755" name="Rectangle 393"/>
            <p:cNvSpPr>
              <a:spLocks noChangeArrowheads="1"/>
            </p:cNvSpPr>
            <p:nvPr/>
          </p:nvSpPr>
          <p:spPr bwMode="auto">
            <a:xfrm>
              <a:off x="2705" y="1646"/>
              <a:ext cx="2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a</a:t>
              </a:r>
              <a:endParaRPr lang="en-US"/>
            </a:p>
          </p:txBody>
        </p:sp>
        <p:sp>
          <p:nvSpPr>
            <p:cNvPr id="15756" name="Rectangle 394"/>
            <p:cNvSpPr>
              <a:spLocks noChangeArrowheads="1"/>
            </p:cNvSpPr>
            <p:nvPr/>
          </p:nvSpPr>
          <p:spPr bwMode="auto">
            <a:xfrm>
              <a:off x="2739" y="1646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d</a:t>
              </a:r>
              <a:endParaRPr lang="en-US"/>
            </a:p>
          </p:txBody>
        </p:sp>
        <p:sp>
          <p:nvSpPr>
            <p:cNvPr id="15757" name="Rectangle 395"/>
            <p:cNvSpPr>
              <a:spLocks noChangeArrowheads="1"/>
            </p:cNvSpPr>
            <p:nvPr/>
          </p:nvSpPr>
          <p:spPr bwMode="auto">
            <a:xfrm>
              <a:off x="2499" y="1557"/>
              <a:ext cx="3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B</a:t>
              </a:r>
              <a:endParaRPr lang="en-US"/>
            </a:p>
          </p:txBody>
        </p:sp>
        <p:sp>
          <p:nvSpPr>
            <p:cNvPr id="15758" name="Rectangle 396"/>
            <p:cNvSpPr>
              <a:spLocks noChangeArrowheads="1"/>
            </p:cNvSpPr>
            <p:nvPr/>
          </p:nvSpPr>
          <p:spPr bwMode="auto">
            <a:xfrm>
              <a:off x="2537" y="1557"/>
              <a:ext cx="1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r</a:t>
              </a:r>
              <a:endParaRPr lang="en-US"/>
            </a:p>
          </p:txBody>
        </p:sp>
        <p:sp>
          <p:nvSpPr>
            <p:cNvPr id="15759" name="Rectangle 397"/>
            <p:cNvSpPr>
              <a:spLocks noChangeArrowheads="1"/>
            </p:cNvSpPr>
            <p:nvPr/>
          </p:nvSpPr>
          <p:spPr bwMode="auto">
            <a:xfrm>
              <a:off x="2557" y="1557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a</a:t>
              </a:r>
              <a:endParaRPr lang="en-US"/>
            </a:p>
          </p:txBody>
        </p:sp>
        <p:sp>
          <p:nvSpPr>
            <p:cNvPr id="15760" name="Rectangle 398"/>
            <p:cNvSpPr>
              <a:spLocks noChangeArrowheads="1"/>
            </p:cNvSpPr>
            <p:nvPr/>
          </p:nvSpPr>
          <p:spPr bwMode="auto">
            <a:xfrm>
              <a:off x="2590" y="1557"/>
              <a:ext cx="2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n</a:t>
              </a:r>
              <a:endParaRPr lang="en-US"/>
            </a:p>
          </p:txBody>
        </p:sp>
        <p:sp>
          <p:nvSpPr>
            <p:cNvPr id="15761" name="Rectangle 399"/>
            <p:cNvSpPr>
              <a:spLocks noChangeArrowheads="1"/>
            </p:cNvSpPr>
            <p:nvPr/>
          </p:nvSpPr>
          <p:spPr bwMode="auto">
            <a:xfrm>
              <a:off x="2624" y="1557"/>
              <a:ext cx="2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c</a:t>
              </a:r>
              <a:endParaRPr lang="en-US"/>
            </a:p>
          </p:txBody>
        </p:sp>
        <p:sp>
          <p:nvSpPr>
            <p:cNvPr id="15762" name="Rectangle 400"/>
            <p:cNvSpPr>
              <a:spLocks noChangeArrowheads="1"/>
            </p:cNvSpPr>
            <p:nvPr/>
          </p:nvSpPr>
          <p:spPr bwMode="auto">
            <a:xfrm>
              <a:off x="2653" y="1557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h</a:t>
              </a:r>
              <a:endParaRPr lang="en-US"/>
            </a:p>
          </p:txBody>
        </p:sp>
        <p:sp>
          <p:nvSpPr>
            <p:cNvPr id="15763" name="Rectangle 401"/>
            <p:cNvSpPr>
              <a:spLocks noChangeArrowheads="1"/>
            </p:cNvSpPr>
            <p:nvPr/>
          </p:nvSpPr>
          <p:spPr bwMode="auto">
            <a:xfrm>
              <a:off x="2499" y="1468"/>
              <a:ext cx="2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J</a:t>
              </a:r>
              <a:endParaRPr lang="en-US"/>
            </a:p>
          </p:txBody>
        </p:sp>
        <p:sp>
          <p:nvSpPr>
            <p:cNvPr id="15764" name="Rectangle 402"/>
            <p:cNvSpPr>
              <a:spLocks noChangeArrowheads="1"/>
            </p:cNvSpPr>
            <p:nvPr/>
          </p:nvSpPr>
          <p:spPr bwMode="auto">
            <a:xfrm>
              <a:off x="2528" y="1468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u</a:t>
              </a:r>
              <a:endParaRPr lang="en-US"/>
            </a:p>
          </p:txBody>
        </p:sp>
        <p:sp>
          <p:nvSpPr>
            <p:cNvPr id="15765" name="Rectangle 403"/>
            <p:cNvSpPr>
              <a:spLocks noChangeArrowheads="1"/>
            </p:cNvSpPr>
            <p:nvPr/>
          </p:nvSpPr>
          <p:spPr bwMode="auto">
            <a:xfrm>
              <a:off x="2562" y="1468"/>
              <a:ext cx="39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m</a:t>
              </a:r>
              <a:endParaRPr lang="en-US"/>
            </a:p>
          </p:txBody>
        </p:sp>
        <p:sp>
          <p:nvSpPr>
            <p:cNvPr id="15766" name="Rectangle 404"/>
            <p:cNvSpPr>
              <a:spLocks noChangeArrowheads="1"/>
            </p:cNvSpPr>
            <p:nvPr/>
          </p:nvSpPr>
          <p:spPr bwMode="auto">
            <a:xfrm>
              <a:off x="2609" y="1468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p</a:t>
              </a:r>
              <a:endParaRPr lang="en-US"/>
            </a:p>
          </p:txBody>
        </p:sp>
        <p:sp>
          <p:nvSpPr>
            <p:cNvPr id="15767" name="Rectangle 405"/>
            <p:cNvSpPr>
              <a:spLocks noChangeArrowheads="1"/>
            </p:cNvSpPr>
            <p:nvPr/>
          </p:nvSpPr>
          <p:spPr bwMode="auto">
            <a:xfrm>
              <a:off x="2494" y="1401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R</a:t>
              </a:r>
              <a:endParaRPr lang="en-US"/>
            </a:p>
          </p:txBody>
        </p:sp>
        <p:sp>
          <p:nvSpPr>
            <p:cNvPr id="15768" name="Rectangle 406"/>
            <p:cNvSpPr>
              <a:spLocks noChangeArrowheads="1"/>
            </p:cNvSpPr>
            <p:nvPr/>
          </p:nvSpPr>
          <p:spPr bwMode="auto">
            <a:xfrm>
              <a:off x="2534" y="1401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e</a:t>
              </a:r>
              <a:endParaRPr lang="en-US"/>
            </a:p>
          </p:txBody>
        </p:sp>
        <p:sp>
          <p:nvSpPr>
            <p:cNvPr id="15769" name="Rectangle 407"/>
            <p:cNvSpPr>
              <a:spLocks noChangeArrowheads="1"/>
            </p:cNvSpPr>
            <p:nvPr/>
          </p:nvSpPr>
          <p:spPr bwMode="auto">
            <a:xfrm>
              <a:off x="2568" y="140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g</a:t>
              </a:r>
              <a:endParaRPr lang="en-US"/>
            </a:p>
          </p:txBody>
        </p:sp>
        <p:sp>
          <p:nvSpPr>
            <p:cNvPr id="15770" name="Rectangle 408"/>
            <p:cNvSpPr>
              <a:spLocks noChangeArrowheads="1"/>
            </p:cNvSpPr>
            <p:nvPr/>
          </p:nvSpPr>
          <p:spPr bwMode="auto">
            <a:xfrm>
              <a:off x="2601" y="1401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D</a:t>
              </a:r>
              <a:endParaRPr lang="en-US"/>
            </a:p>
          </p:txBody>
        </p:sp>
        <p:sp>
          <p:nvSpPr>
            <p:cNvPr id="15771" name="Rectangle 409"/>
            <p:cNvSpPr>
              <a:spLocks noChangeArrowheads="1"/>
            </p:cNvSpPr>
            <p:nvPr/>
          </p:nvSpPr>
          <p:spPr bwMode="auto">
            <a:xfrm>
              <a:off x="2645" y="1401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s</a:t>
              </a:r>
              <a:endParaRPr lang="en-US"/>
            </a:p>
          </p:txBody>
        </p:sp>
        <p:sp>
          <p:nvSpPr>
            <p:cNvPr id="15772" name="Rectangle 410"/>
            <p:cNvSpPr>
              <a:spLocks noChangeArrowheads="1"/>
            </p:cNvSpPr>
            <p:nvPr/>
          </p:nvSpPr>
          <p:spPr bwMode="auto">
            <a:xfrm>
              <a:off x="2674" y="1401"/>
              <a:ext cx="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t</a:t>
              </a:r>
              <a:endParaRPr lang="en-US"/>
            </a:p>
          </p:txBody>
        </p:sp>
        <p:sp>
          <p:nvSpPr>
            <p:cNvPr id="15773" name="Rectangle 411"/>
            <p:cNvSpPr>
              <a:spLocks noChangeArrowheads="1"/>
            </p:cNvSpPr>
            <p:nvPr/>
          </p:nvSpPr>
          <p:spPr bwMode="auto">
            <a:xfrm>
              <a:off x="2499" y="2003"/>
              <a:ext cx="3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A</a:t>
              </a:r>
              <a:endParaRPr lang="en-US"/>
            </a:p>
          </p:txBody>
        </p:sp>
        <p:sp>
          <p:nvSpPr>
            <p:cNvPr id="15774" name="Rectangle 412"/>
            <p:cNvSpPr>
              <a:spLocks noChangeArrowheads="1"/>
            </p:cNvSpPr>
            <p:nvPr/>
          </p:nvSpPr>
          <p:spPr bwMode="auto">
            <a:xfrm>
              <a:off x="2537" y="2003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L</a:t>
              </a:r>
              <a:endParaRPr lang="en-US"/>
            </a:p>
          </p:txBody>
        </p:sp>
        <p:sp>
          <p:nvSpPr>
            <p:cNvPr id="15775" name="Rectangle 413"/>
            <p:cNvSpPr>
              <a:spLocks noChangeArrowheads="1"/>
            </p:cNvSpPr>
            <p:nvPr/>
          </p:nvSpPr>
          <p:spPr bwMode="auto">
            <a:xfrm>
              <a:off x="2570" y="2003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U</a:t>
              </a:r>
              <a:endParaRPr lang="en-US"/>
            </a:p>
          </p:txBody>
        </p:sp>
        <p:sp>
          <p:nvSpPr>
            <p:cNvPr id="15776" name="Rectangle 414"/>
            <p:cNvSpPr>
              <a:spLocks noChangeArrowheads="1"/>
            </p:cNvSpPr>
            <p:nvPr/>
          </p:nvSpPr>
          <p:spPr bwMode="auto">
            <a:xfrm>
              <a:off x="2614" y="2003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S</a:t>
              </a:r>
              <a:endParaRPr lang="en-US"/>
            </a:p>
          </p:txBody>
        </p:sp>
        <p:sp>
          <p:nvSpPr>
            <p:cNvPr id="15777" name="Rectangle 415"/>
            <p:cNvSpPr>
              <a:spLocks noChangeArrowheads="1"/>
            </p:cNvSpPr>
            <p:nvPr/>
          </p:nvSpPr>
          <p:spPr bwMode="auto">
            <a:xfrm>
              <a:off x="2653" y="2003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r</a:t>
              </a:r>
              <a:endParaRPr lang="en-US"/>
            </a:p>
          </p:txBody>
        </p:sp>
        <p:sp>
          <p:nvSpPr>
            <p:cNvPr id="15778" name="Rectangle 416"/>
            <p:cNvSpPr>
              <a:spLocks noChangeArrowheads="1"/>
            </p:cNvSpPr>
            <p:nvPr/>
          </p:nvSpPr>
          <p:spPr bwMode="auto">
            <a:xfrm>
              <a:off x="2671" y="2003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c</a:t>
              </a:r>
              <a:endParaRPr lang="en-US"/>
            </a:p>
          </p:txBody>
        </p:sp>
        <p:sp>
          <p:nvSpPr>
            <p:cNvPr id="15779" name="Rectangle 417"/>
            <p:cNvSpPr>
              <a:spLocks noChangeArrowheads="1"/>
            </p:cNvSpPr>
            <p:nvPr/>
          </p:nvSpPr>
          <p:spPr bwMode="auto">
            <a:xfrm>
              <a:off x="1629" y="1690"/>
              <a:ext cx="1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5780" name="Rectangle 418"/>
            <p:cNvSpPr>
              <a:spLocks noChangeArrowheads="1"/>
            </p:cNvSpPr>
            <p:nvPr/>
          </p:nvSpPr>
          <p:spPr bwMode="auto">
            <a:xfrm>
              <a:off x="1645" y="169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5781" name="Rectangle 419"/>
            <p:cNvSpPr>
              <a:spLocks noChangeArrowheads="1"/>
            </p:cNvSpPr>
            <p:nvPr/>
          </p:nvSpPr>
          <p:spPr bwMode="auto">
            <a:xfrm>
              <a:off x="1676" y="1690"/>
              <a:ext cx="24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5782" name="Rectangle 420"/>
            <p:cNvSpPr>
              <a:spLocks noChangeArrowheads="1"/>
            </p:cNvSpPr>
            <p:nvPr/>
          </p:nvSpPr>
          <p:spPr bwMode="auto">
            <a:xfrm>
              <a:off x="1707" y="1690"/>
              <a:ext cx="1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15783" name="Rectangle 421"/>
            <p:cNvSpPr>
              <a:spLocks noChangeArrowheads="1"/>
            </p:cNvSpPr>
            <p:nvPr/>
          </p:nvSpPr>
          <p:spPr bwMode="auto">
            <a:xfrm>
              <a:off x="1722" y="1690"/>
              <a:ext cx="1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5784" name="Rectangle 422"/>
            <p:cNvSpPr>
              <a:spLocks noChangeArrowheads="1"/>
            </p:cNvSpPr>
            <p:nvPr/>
          </p:nvSpPr>
          <p:spPr bwMode="auto">
            <a:xfrm>
              <a:off x="1744" y="169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u</a:t>
              </a:r>
              <a:endParaRPr lang="en-US"/>
            </a:p>
          </p:txBody>
        </p:sp>
        <p:sp>
          <p:nvSpPr>
            <p:cNvPr id="15785" name="Rectangle 423"/>
            <p:cNvSpPr>
              <a:spLocks noChangeArrowheads="1"/>
            </p:cNvSpPr>
            <p:nvPr/>
          </p:nvSpPr>
          <p:spPr bwMode="auto">
            <a:xfrm>
              <a:off x="1775" y="1690"/>
              <a:ext cx="2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5786" name="Rectangle 424"/>
            <p:cNvSpPr>
              <a:spLocks noChangeArrowheads="1"/>
            </p:cNvSpPr>
            <p:nvPr/>
          </p:nvSpPr>
          <p:spPr bwMode="auto">
            <a:xfrm>
              <a:off x="1806" y="1690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15787" name="Rectangle 425"/>
            <p:cNvSpPr>
              <a:spLocks noChangeArrowheads="1"/>
            </p:cNvSpPr>
            <p:nvPr/>
          </p:nvSpPr>
          <p:spPr bwMode="auto">
            <a:xfrm>
              <a:off x="1822" y="1690"/>
              <a:ext cx="11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5788" name="Rectangle 426"/>
            <p:cNvSpPr>
              <a:spLocks noChangeArrowheads="1"/>
            </p:cNvSpPr>
            <p:nvPr/>
          </p:nvSpPr>
          <p:spPr bwMode="auto">
            <a:xfrm>
              <a:off x="1835" y="169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15789" name="Rectangle 427"/>
            <p:cNvSpPr>
              <a:spLocks noChangeArrowheads="1"/>
            </p:cNvSpPr>
            <p:nvPr/>
          </p:nvSpPr>
          <p:spPr bwMode="auto">
            <a:xfrm>
              <a:off x="1868" y="169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5790" name="Rectangle 428"/>
            <p:cNvSpPr>
              <a:spLocks noChangeArrowheads="1"/>
            </p:cNvSpPr>
            <p:nvPr/>
          </p:nvSpPr>
          <p:spPr bwMode="auto">
            <a:xfrm>
              <a:off x="1900" y="1690"/>
              <a:ext cx="1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5791" name="Rectangle 429"/>
            <p:cNvSpPr>
              <a:spLocks noChangeArrowheads="1"/>
            </p:cNvSpPr>
            <p:nvPr/>
          </p:nvSpPr>
          <p:spPr bwMode="auto">
            <a:xfrm>
              <a:off x="1916" y="1690"/>
              <a:ext cx="14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[</a:t>
              </a:r>
              <a:endParaRPr lang="en-US"/>
            </a:p>
          </p:txBody>
        </p:sp>
        <p:sp>
          <p:nvSpPr>
            <p:cNvPr id="15792" name="Rectangle 430"/>
            <p:cNvSpPr>
              <a:spLocks noChangeArrowheads="1"/>
            </p:cNvSpPr>
            <p:nvPr/>
          </p:nvSpPr>
          <p:spPr bwMode="auto">
            <a:xfrm>
              <a:off x="1933" y="169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5793" name="Rectangle 431"/>
            <p:cNvSpPr>
              <a:spLocks noChangeArrowheads="1"/>
            </p:cNvSpPr>
            <p:nvPr/>
          </p:nvSpPr>
          <p:spPr bwMode="auto">
            <a:xfrm>
              <a:off x="1966" y="169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5794" name="Rectangle 432"/>
            <p:cNvSpPr>
              <a:spLocks noChangeArrowheads="1"/>
            </p:cNvSpPr>
            <p:nvPr/>
          </p:nvSpPr>
          <p:spPr bwMode="auto">
            <a:xfrm>
              <a:off x="2000" y="169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–</a:t>
              </a:r>
              <a:endParaRPr lang="en-US"/>
            </a:p>
          </p:txBody>
        </p:sp>
        <p:sp>
          <p:nvSpPr>
            <p:cNvPr id="15795" name="Rectangle 433"/>
            <p:cNvSpPr>
              <a:spLocks noChangeArrowheads="1"/>
            </p:cNvSpPr>
            <p:nvPr/>
          </p:nvSpPr>
          <p:spPr bwMode="auto">
            <a:xfrm>
              <a:off x="2043" y="1690"/>
              <a:ext cx="2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5796" name="Rectangle 434"/>
            <p:cNvSpPr>
              <a:spLocks noChangeArrowheads="1"/>
            </p:cNvSpPr>
            <p:nvPr/>
          </p:nvSpPr>
          <p:spPr bwMode="auto">
            <a:xfrm>
              <a:off x="2077" y="1690"/>
              <a:ext cx="2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15797" name="Rectangle 435"/>
            <p:cNvSpPr>
              <a:spLocks noChangeArrowheads="1"/>
            </p:cNvSpPr>
            <p:nvPr/>
          </p:nvSpPr>
          <p:spPr bwMode="auto">
            <a:xfrm>
              <a:off x="2108" y="1690"/>
              <a:ext cx="13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]</a:t>
              </a:r>
              <a:endParaRPr lang="en-US"/>
            </a:p>
          </p:txBody>
        </p:sp>
        <p:sp>
          <p:nvSpPr>
            <p:cNvPr id="15798" name="Freeform 436"/>
            <p:cNvSpPr>
              <a:spLocks/>
            </p:cNvSpPr>
            <p:nvPr/>
          </p:nvSpPr>
          <p:spPr bwMode="auto">
            <a:xfrm>
              <a:off x="585" y="2349"/>
              <a:ext cx="31" cy="31"/>
            </a:xfrm>
            <a:custGeom>
              <a:avLst/>
              <a:gdLst>
                <a:gd name="T0" fmla="*/ 12 w 25"/>
                <a:gd name="T1" fmla="*/ 23 h 25"/>
                <a:gd name="T2" fmla="*/ 14 w 25"/>
                <a:gd name="T3" fmla="*/ 25 h 25"/>
                <a:gd name="T4" fmla="*/ 16 w 25"/>
                <a:gd name="T5" fmla="*/ 23 h 25"/>
                <a:gd name="T6" fmla="*/ 18 w 25"/>
                <a:gd name="T7" fmla="*/ 23 h 25"/>
                <a:gd name="T8" fmla="*/ 20 w 25"/>
                <a:gd name="T9" fmla="*/ 23 h 25"/>
                <a:gd name="T10" fmla="*/ 22 w 25"/>
                <a:gd name="T11" fmla="*/ 21 h 25"/>
                <a:gd name="T12" fmla="*/ 22 w 25"/>
                <a:gd name="T13" fmla="*/ 19 h 25"/>
                <a:gd name="T14" fmla="*/ 23 w 25"/>
                <a:gd name="T15" fmla="*/ 17 h 25"/>
                <a:gd name="T16" fmla="*/ 23 w 25"/>
                <a:gd name="T17" fmla="*/ 15 h 25"/>
                <a:gd name="T18" fmla="*/ 25 w 25"/>
                <a:gd name="T19" fmla="*/ 15 h 25"/>
                <a:gd name="T20" fmla="*/ 25 w 25"/>
                <a:gd name="T21" fmla="*/ 13 h 25"/>
                <a:gd name="T22" fmla="*/ 25 w 25"/>
                <a:gd name="T23" fmla="*/ 11 h 25"/>
                <a:gd name="T24" fmla="*/ 23 w 25"/>
                <a:gd name="T25" fmla="*/ 10 h 25"/>
                <a:gd name="T26" fmla="*/ 23 w 25"/>
                <a:gd name="T27" fmla="*/ 8 h 25"/>
                <a:gd name="T28" fmla="*/ 22 w 25"/>
                <a:gd name="T29" fmla="*/ 6 h 25"/>
                <a:gd name="T30" fmla="*/ 22 w 25"/>
                <a:gd name="T31" fmla="*/ 4 h 25"/>
                <a:gd name="T32" fmla="*/ 20 w 25"/>
                <a:gd name="T33" fmla="*/ 4 h 25"/>
                <a:gd name="T34" fmla="*/ 18 w 25"/>
                <a:gd name="T35" fmla="*/ 2 h 25"/>
                <a:gd name="T36" fmla="*/ 16 w 25"/>
                <a:gd name="T37" fmla="*/ 2 h 25"/>
                <a:gd name="T38" fmla="*/ 14 w 25"/>
                <a:gd name="T39" fmla="*/ 0 h 25"/>
                <a:gd name="T40" fmla="*/ 12 w 25"/>
                <a:gd name="T41" fmla="*/ 0 h 25"/>
                <a:gd name="T42" fmla="*/ 10 w 25"/>
                <a:gd name="T43" fmla="*/ 0 h 25"/>
                <a:gd name="T44" fmla="*/ 10 w 25"/>
                <a:gd name="T45" fmla="*/ 2 h 25"/>
                <a:gd name="T46" fmla="*/ 8 w 25"/>
                <a:gd name="T47" fmla="*/ 2 h 25"/>
                <a:gd name="T48" fmla="*/ 6 w 25"/>
                <a:gd name="T49" fmla="*/ 4 h 25"/>
                <a:gd name="T50" fmla="*/ 4 w 25"/>
                <a:gd name="T51" fmla="*/ 4 h 25"/>
                <a:gd name="T52" fmla="*/ 4 w 25"/>
                <a:gd name="T53" fmla="*/ 6 h 25"/>
                <a:gd name="T54" fmla="*/ 2 w 25"/>
                <a:gd name="T55" fmla="*/ 8 h 25"/>
                <a:gd name="T56" fmla="*/ 2 w 25"/>
                <a:gd name="T57" fmla="*/ 10 h 25"/>
                <a:gd name="T58" fmla="*/ 0 w 25"/>
                <a:gd name="T59" fmla="*/ 11 h 25"/>
                <a:gd name="T60" fmla="*/ 0 w 25"/>
                <a:gd name="T61" fmla="*/ 13 h 25"/>
                <a:gd name="T62" fmla="*/ 0 w 25"/>
                <a:gd name="T63" fmla="*/ 15 h 25"/>
                <a:gd name="T64" fmla="*/ 2 w 25"/>
                <a:gd name="T65" fmla="*/ 15 h 25"/>
                <a:gd name="T66" fmla="*/ 2 w 25"/>
                <a:gd name="T67" fmla="*/ 17 h 25"/>
                <a:gd name="T68" fmla="*/ 4 w 25"/>
                <a:gd name="T69" fmla="*/ 19 h 25"/>
                <a:gd name="T70" fmla="*/ 4 w 25"/>
                <a:gd name="T71" fmla="*/ 21 h 25"/>
                <a:gd name="T72" fmla="*/ 6 w 25"/>
                <a:gd name="T73" fmla="*/ 23 h 25"/>
                <a:gd name="T74" fmla="*/ 8 w 25"/>
                <a:gd name="T75" fmla="*/ 23 h 25"/>
                <a:gd name="T76" fmla="*/ 10 w 25"/>
                <a:gd name="T77" fmla="*/ 23 h 25"/>
                <a:gd name="T78" fmla="*/ 10 w 25"/>
                <a:gd name="T79" fmla="*/ 25 h 25"/>
                <a:gd name="T80" fmla="*/ 12 w 25"/>
                <a:gd name="T81" fmla="*/ 25 h 25"/>
                <a:gd name="T82" fmla="*/ 12 w 25"/>
                <a:gd name="T83" fmla="*/ 25 h 25"/>
                <a:gd name="T84" fmla="*/ 12 w 25"/>
                <a:gd name="T85" fmla="*/ 23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5"/>
                <a:gd name="T131" fmla="*/ 25 w 25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3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5" y="15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5"/>
                  </a:lnTo>
                  <a:lnTo>
                    <a:pt x="2" y="17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9" name="Freeform 437"/>
            <p:cNvSpPr>
              <a:spLocks/>
            </p:cNvSpPr>
            <p:nvPr/>
          </p:nvSpPr>
          <p:spPr bwMode="auto">
            <a:xfrm>
              <a:off x="935" y="1208"/>
              <a:ext cx="32" cy="32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25 h 25"/>
                <a:gd name="T4" fmla="*/ 25 w 25"/>
                <a:gd name="T5" fmla="*/ 13 h 25"/>
                <a:gd name="T6" fmla="*/ 0 w 25"/>
                <a:gd name="T7" fmla="*/ 2 h 25"/>
                <a:gd name="T8" fmla="*/ 0 w 25"/>
                <a:gd name="T9" fmla="*/ 2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0" name="Freeform 438"/>
            <p:cNvSpPr>
              <a:spLocks/>
            </p:cNvSpPr>
            <p:nvPr/>
          </p:nvSpPr>
          <p:spPr bwMode="auto">
            <a:xfrm>
              <a:off x="935" y="1564"/>
              <a:ext cx="32" cy="32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25 h 25"/>
                <a:gd name="T4" fmla="*/ 25 w 25"/>
                <a:gd name="T5" fmla="*/ 13 h 25"/>
                <a:gd name="T6" fmla="*/ 0 w 25"/>
                <a:gd name="T7" fmla="*/ 2 h 25"/>
                <a:gd name="T8" fmla="*/ 0 w 25"/>
                <a:gd name="T9" fmla="*/ 2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1" name="Rectangle 439"/>
            <p:cNvSpPr>
              <a:spLocks noChangeArrowheads="1"/>
            </p:cNvSpPr>
            <p:nvPr/>
          </p:nvSpPr>
          <p:spPr bwMode="auto">
            <a:xfrm>
              <a:off x="777" y="1545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15802" name="Line 440"/>
            <p:cNvSpPr>
              <a:spLocks noChangeShapeType="1"/>
            </p:cNvSpPr>
            <p:nvPr/>
          </p:nvSpPr>
          <p:spPr bwMode="auto">
            <a:xfrm flipH="1">
              <a:off x="3326" y="1107"/>
              <a:ext cx="414" cy="2"/>
            </a:xfrm>
            <a:prstGeom prst="line">
              <a:avLst/>
            </a:prstGeom>
            <a:noFill/>
            <a:ln w="1587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3" name="Freeform 441"/>
            <p:cNvSpPr>
              <a:spLocks/>
            </p:cNvSpPr>
            <p:nvPr/>
          </p:nvSpPr>
          <p:spPr bwMode="auto">
            <a:xfrm>
              <a:off x="3767" y="987"/>
              <a:ext cx="372" cy="599"/>
            </a:xfrm>
            <a:custGeom>
              <a:avLst/>
              <a:gdLst>
                <a:gd name="T0" fmla="*/ 0 w 298"/>
                <a:gd name="T1" fmla="*/ 0 h 478"/>
                <a:gd name="T2" fmla="*/ 2 w 298"/>
                <a:gd name="T3" fmla="*/ 194 h 478"/>
                <a:gd name="T4" fmla="*/ 50 w 298"/>
                <a:gd name="T5" fmla="*/ 240 h 478"/>
                <a:gd name="T6" fmla="*/ 2 w 298"/>
                <a:gd name="T7" fmla="*/ 286 h 478"/>
                <a:gd name="T8" fmla="*/ 2 w 298"/>
                <a:gd name="T9" fmla="*/ 478 h 478"/>
                <a:gd name="T10" fmla="*/ 298 w 298"/>
                <a:gd name="T11" fmla="*/ 332 h 478"/>
                <a:gd name="T12" fmla="*/ 298 w 298"/>
                <a:gd name="T13" fmla="*/ 148 h 478"/>
                <a:gd name="T14" fmla="*/ 2 w 298"/>
                <a:gd name="T15" fmla="*/ 2 h 478"/>
                <a:gd name="T16" fmla="*/ 2 w 298"/>
                <a:gd name="T17" fmla="*/ 2 h 478"/>
                <a:gd name="T18" fmla="*/ 0 w 298"/>
                <a:gd name="T19" fmla="*/ 0 h 4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"/>
                <a:gd name="T31" fmla="*/ 0 h 478"/>
                <a:gd name="T32" fmla="*/ 298 w 298"/>
                <a:gd name="T33" fmla="*/ 478 h 4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" h="478">
                  <a:moveTo>
                    <a:pt x="0" y="0"/>
                  </a:moveTo>
                  <a:lnTo>
                    <a:pt x="2" y="194"/>
                  </a:lnTo>
                  <a:lnTo>
                    <a:pt x="50" y="240"/>
                  </a:lnTo>
                  <a:lnTo>
                    <a:pt x="2" y="286"/>
                  </a:lnTo>
                  <a:lnTo>
                    <a:pt x="2" y="478"/>
                  </a:lnTo>
                  <a:lnTo>
                    <a:pt x="298" y="332"/>
                  </a:lnTo>
                  <a:lnTo>
                    <a:pt x="298" y="148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4" name="Freeform 442"/>
            <p:cNvSpPr>
              <a:spLocks/>
            </p:cNvSpPr>
            <p:nvPr/>
          </p:nvSpPr>
          <p:spPr bwMode="auto">
            <a:xfrm>
              <a:off x="3767" y="987"/>
              <a:ext cx="372" cy="599"/>
            </a:xfrm>
            <a:custGeom>
              <a:avLst/>
              <a:gdLst>
                <a:gd name="T0" fmla="*/ 0 w 298"/>
                <a:gd name="T1" fmla="*/ 0 h 478"/>
                <a:gd name="T2" fmla="*/ 2 w 298"/>
                <a:gd name="T3" fmla="*/ 194 h 478"/>
                <a:gd name="T4" fmla="*/ 50 w 298"/>
                <a:gd name="T5" fmla="*/ 240 h 478"/>
                <a:gd name="T6" fmla="*/ 2 w 298"/>
                <a:gd name="T7" fmla="*/ 286 h 478"/>
                <a:gd name="T8" fmla="*/ 2 w 298"/>
                <a:gd name="T9" fmla="*/ 478 h 478"/>
                <a:gd name="T10" fmla="*/ 298 w 298"/>
                <a:gd name="T11" fmla="*/ 332 h 478"/>
                <a:gd name="T12" fmla="*/ 298 w 298"/>
                <a:gd name="T13" fmla="*/ 148 h 478"/>
                <a:gd name="T14" fmla="*/ 2 w 298"/>
                <a:gd name="T15" fmla="*/ 2 h 478"/>
                <a:gd name="T16" fmla="*/ 2 w 298"/>
                <a:gd name="T17" fmla="*/ 2 h 4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8"/>
                <a:gd name="T28" fmla="*/ 0 h 478"/>
                <a:gd name="T29" fmla="*/ 298 w 298"/>
                <a:gd name="T30" fmla="*/ 478 h 4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8" h="478">
                  <a:moveTo>
                    <a:pt x="0" y="0"/>
                  </a:moveTo>
                  <a:lnTo>
                    <a:pt x="2" y="194"/>
                  </a:lnTo>
                  <a:lnTo>
                    <a:pt x="50" y="240"/>
                  </a:lnTo>
                  <a:lnTo>
                    <a:pt x="2" y="286"/>
                  </a:lnTo>
                  <a:lnTo>
                    <a:pt x="2" y="478"/>
                  </a:lnTo>
                  <a:lnTo>
                    <a:pt x="298" y="332"/>
                  </a:lnTo>
                  <a:lnTo>
                    <a:pt x="298" y="148"/>
                  </a:lnTo>
                  <a:lnTo>
                    <a:pt x="2" y="2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5" name="Line 443"/>
            <p:cNvSpPr>
              <a:spLocks noChangeShapeType="1"/>
            </p:cNvSpPr>
            <p:nvPr/>
          </p:nvSpPr>
          <p:spPr bwMode="auto">
            <a:xfrm flipH="1">
              <a:off x="4139" y="1285"/>
              <a:ext cx="420" cy="2"/>
            </a:xfrm>
            <a:prstGeom prst="line">
              <a:avLst/>
            </a:prstGeom>
            <a:noFill/>
            <a:ln w="1587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6" name="Freeform 444"/>
            <p:cNvSpPr>
              <a:spLocks/>
            </p:cNvSpPr>
            <p:nvPr/>
          </p:nvSpPr>
          <p:spPr bwMode="auto">
            <a:xfrm>
              <a:off x="4545" y="939"/>
              <a:ext cx="31" cy="29"/>
            </a:xfrm>
            <a:custGeom>
              <a:avLst/>
              <a:gdLst>
                <a:gd name="T0" fmla="*/ 0 w 25"/>
                <a:gd name="T1" fmla="*/ 0 h 23"/>
                <a:gd name="T2" fmla="*/ 2 w 25"/>
                <a:gd name="T3" fmla="*/ 23 h 23"/>
                <a:gd name="T4" fmla="*/ 25 w 25"/>
                <a:gd name="T5" fmla="*/ 11 h 23"/>
                <a:gd name="T6" fmla="*/ 2 w 25"/>
                <a:gd name="T7" fmla="*/ 0 h 23"/>
                <a:gd name="T8" fmla="*/ 2 w 25"/>
                <a:gd name="T9" fmla="*/ 0 h 23"/>
                <a:gd name="T10" fmla="*/ 0 w 2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0"/>
                  </a:moveTo>
                  <a:lnTo>
                    <a:pt x="2" y="23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7" name="Freeform 445"/>
            <p:cNvSpPr>
              <a:spLocks/>
            </p:cNvSpPr>
            <p:nvPr/>
          </p:nvSpPr>
          <p:spPr bwMode="auto">
            <a:xfrm>
              <a:off x="4545" y="1271"/>
              <a:ext cx="31" cy="31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25 h 25"/>
                <a:gd name="T4" fmla="*/ 25 w 25"/>
                <a:gd name="T5" fmla="*/ 13 h 25"/>
                <a:gd name="T6" fmla="*/ 2 w 25"/>
                <a:gd name="T7" fmla="*/ 2 h 25"/>
                <a:gd name="T8" fmla="*/ 2 w 25"/>
                <a:gd name="T9" fmla="*/ 2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8" name="Freeform 446"/>
            <p:cNvSpPr>
              <a:spLocks/>
            </p:cNvSpPr>
            <p:nvPr/>
          </p:nvSpPr>
          <p:spPr bwMode="auto">
            <a:xfrm>
              <a:off x="4577" y="898"/>
              <a:ext cx="114" cy="444"/>
            </a:xfrm>
            <a:custGeom>
              <a:avLst/>
              <a:gdLst>
                <a:gd name="T0" fmla="*/ 0 w 91"/>
                <a:gd name="T1" fmla="*/ 44 h 355"/>
                <a:gd name="T2" fmla="*/ 2 w 91"/>
                <a:gd name="T3" fmla="*/ 38 h 355"/>
                <a:gd name="T4" fmla="*/ 4 w 91"/>
                <a:gd name="T5" fmla="*/ 31 h 355"/>
                <a:gd name="T6" fmla="*/ 6 w 91"/>
                <a:gd name="T7" fmla="*/ 25 h 355"/>
                <a:gd name="T8" fmla="*/ 10 w 91"/>
                <a:gd name="T9" fmla="*/ 19 h 355"/>
                <a:gd name="T10" fmla="*/ 16 w 91"/>
                <a:gd name="T11" fmla="*/ 13 h 355"/>
                <a:gd name="T12" fmla="*/ 20 w 91"/>
                <a:gd name="T13" fmla="*/ 10 h 355"/>
                <a:gd name="T14" fmla="*/ 25 w 91"/>
                <a:gd name="T15" fmla="*/ 6 h 355"/>
                <a:gd name="T16" fmla="*/ 33 w 91"/>
                <a:gd name="T17" fmla="*/ 2 h 355"/>
                <a:gd name="T18" fmla="*/ 39 w 91"/>
                <a:gd name="T19" fmla="*/ 2 h 355"/>
                <a:gd name="T20" fmla="*/ 47 w 91"/>
                <a:gd name="T21" fmla="*/ 0 h 355"/>
                <a:gd name="T22" fmla="*/ 54 w 91"/>
                <a:gd name="T23" fmla="*/ 2 h 355"/>
                <a:gd name="T24" fmla="*/ 60 w 91"/>
                <a:gd name="T25" fmla="*/ 2 h 355"/>
                <a:gd name="T26" fmla="*/ 66 w 91"/>
                <a:gd name="T27" fmla="*/ 6 h 355"/>
                <a:gd name="T28" fmla="*/ 72 w 91"/>
                <a:gd name="T29" fmla="*/ 10 h 355"/>
                <a:gd name="T30" fmla="*/ 77 w 91"/>
                <a:gd name="T31" fmla="*/ 13 h 355"/>
                <a:gd name="T32" fmla="*/ 81 w 91"/>
                <a:gd name="T33" fmla="*/ 19 h 355"/>
                <a:gd name="T34" fmla="*/ 85 w 91"/>
                <a:gd name="T35" fmla="*/ 25 h 355"/>
                <a:gd name="T36" fmla="*/ 89 w 91"/>
                <a:gd name="T37" fmla="*/ 31 h 355"/>
                <a:gd name="T38" fmla="*/ 91 w 91"/>
                <a:gd name="T39" fmla="*/ 38 h 355"/>
                <a:gd name="T40" fmla="*/ 91 w 91"/>
                <a:gd name="T41" fmla="*/ 44 h 355"/>
                <a:gd name="T42" fmla="*/ 91 w 91"/>
                <a:gd name="T43" fmla="*/ 311 h 355"/>
                <a:gd name="T44" fmla="*/ 91 w 91"/>
                <a:gd name="T45" fmla="*/ 317 h 355"/>
                <a:gd name="T46" fmla="*/ 89 w 91"/>
                <a:gd name="T47" fmla="*/ 325 h 355"/>
                <a:gd name="T48" fmla="*/ 85 w 91"/>
                <a:gd name="T49" fmla="*/ 330 h 355"/>
                <a:gd name="T50" fmla="*/ 81 w 91"/>
                <a:gd name="T51" fmla="*/ 336 h 355"/>
                <a:gd name="T52" fmla="*/ 77 w 91"/>
                <a:gd name="T53" fmla="*/ 342 h 355"/>
                <a:gd name="T54" fmla="*/ 72 w 91"/>
                <a:gd name="T55" fmla="*/ 346 h 355"/>
                <a:gd name="T56" fmla="*/ 66 w 91"/>
                <a:gd name="T57" fmla="*/ 350 h 355"/>
                <a:gd name="T58" fmla="*/ 60 w 91"/>
                <a:gd name="T59" fmla="*/ 353 h 355"/>
                <a:gd name="T60" fmla="*/ 54 w 91"/>
                <a:gd name="T61" fmla="*/ 353 h 355"/>
                <a:gd name="T62" fmla="*/ 47 w 91"/>
                <a:gd name="T63" fmla="*/ 355 h 355"/>
                <a:gd name="T64" fmla="*/ 39 w 91"/>
                <a:gd name="T65" fmla="*/ 353 h 355"/>
                <a:gd name="T66" fmla="*/ 33 w 91"/>
                <a:gd name="T67" fmla="*/ 353 h 355"/>
                <a:gd name="T68" fmla="*/ 25 w 91"/>
                <a:gd name="T69" fmla="*/ 350 h 355"/>
                <a:gd name="T70" fmla="*/ 20 w 91"/>
                <a:gd name="T71" fmla="*/ 346 h 355"/>
                <a:gd name="T72" fmla="*/ 16 w 91"/>
                <a:gd name="T73" fmla="*/ 342 h 355"/>
                <a:gd name="T74" fmla="*/ 10 w 91"/>
                <a:gd name="T75" fmla="*/ 336 h 355"/>
                <a:gd name="T76" fmla="*/ 6 w 91"/>
                <a:gd name="T77" fmla="*/ 330 h 355"/>
                <a:gd name="T78" fmla="*/ 4 w 91"/>
                <a:gd name="T79" fmla="*/ 325 h 355"/>
                <a:gd name="T80" fmla="*/ 2 w 91"/>
                <a:gd name="T81" fmla="*/ 317 h 355"/>
                <a:gd name="T82" fmla="*/ 2 w 91"/>
                <a:gd name="T83" fmla="*/ 311 h 355"/>
                <a:gd name="T84" fmla="*/ 2 w 91"/>
                <a:gd name="T85" fmla="*/ 44 h 355"/>
                <a:gd name="T86" fmla="*/ 2 w 91"/>
                <a:gd name="T87" fmla="*/ 44 h 355"/>
                <a:gd name="T88" fmla="*/ 0 w 91"/>
                <a:gd name="T89" fmla="*/ 44 h 3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1"/>
                <a:gd name="T136" fmla="*/ 0 h 355"/>
                <a:gd name="T137" fmla="*/ 91 w 91"/>
                <a:gd name="T138" fmla="*/ 355 h 3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1" h="355">
                  <a:moveTo>
                    <a:pt x="0" y="44"/>
                  </a:moveTo>
                  <a:lnTo>
                    <a:pt x="2" y="38"/>
                  </a:lnTo>
                  <a:lnTo>
                    <a:pt x="4" y="31"/>
                  </a:lnTo>
                  <a:lnTo>
                    <a:pt x="6" y="25"/>
                  </a:lnTo>
                  <a:lnTo>
                    <a:pt x="10" y="19"/>
                  </a:lnTo>
                  <a:lnTo>
                    <a:pt x="16" y="13"/>
                  </a:lnTo>
                  <a:lnTo>
                    <a:pt x="20" y="10"/>
                  </a:lnTo>
                  <a:lnTo>
                    <a:pt x="25" y="6"/>
                  </a:lnTo>
                  <a:lnTo>
                    <a:pt x="33" y="2"/>
                  </a:lnTo>
                  <a:lnTo>
                    <a:pt x="39" y="2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2" y="10"/>
                  </a:lnTo>
                  <a:lnTo>
                    <a:pt x="77" y="13"/>
                  </a:lnTo>
                  <a:lnTo>
                    <a:pt x="81" y="19"/>
                  </a:lnTo>
                  <a:lnTo>
                    <a:pt x="85" y="25"/>
                  </a:lnTo>
                  <a:lnTo>
                    <a:pt x="89" y="31"/>
                  </a:lnTo>
                  <a:lnTo>
                    <a:pt x="91" y="38"/>
                  </a:lnTo>
                  <a:lnTo>
                    <a:pt x="91" y="44"/>
                  </a:lnTo>
                  <a:lnTo>
                    <a:pt x="91" y="311"/>
                  </a:lnTo>
                  <a:lnTo>
                    <a:pt x="91" y="317"/>
                  </a:lnTo>
                  <a:lnTo>
                    <a:pt x="89" y="325"/>
                  </a:lnTo>
                  <a:lnTo>
                    <a:pt x="85" y="330"/>
                  </a:lnTo>
                  <a:lnTo>
                    <a:pt x="81" y="336"/>
                  </a:lnTo>
                  <a:lnTo>
                    <a:pt x="77" y="342"/>
                  </a:lnTo>
                  <a:lnTo>
                    <a:pt x="72" y="346"/>
                  </a:lnTo>
                  <a:lnTo>
                    <a:pt x="66" y="350"/>
                  </a:lnTo>
                  <a:lnTo>
                    <a:pt x="60" y="353"/>
                  </a:lnTo>
                  <a:lnTo>
                    <a:pt x="54" y="353"/>
                  </a:lnTo>
                  <a:lnTo>
                    <a:pt x="47" y="355"/>
                  </a:lnTo>
                  <a:lnTo>
                    <a:pt x="39" y="353"/>
                  </a:lnTo>
                  <a:lnTo>
                    <a:pt x="33" y="353"/>
                  </a:lnTo>
                  <a:lnTo>
                    <a:pt x="25" y="350"/>
                  </a:lnTo>
                  <a:lnTo>
                    <a:pt x="20" y="346"/>
                  </a:lnTo>
                  <a:lnTo>
                    <a:pt x="16" y="342"/>
                  </a:lnTo>
                  <a:lnTo>
                    <a:pt x="10" y="336"/>
                  </a:lnTo>
                  <a:lnTo>
                    <a:pt x="6" y="330"/>
                  </a:lnTo>
                  <a:lnTo>
                    <a:pt x="4" y="325"/>
                  </a:lnTo>
                  <a:lnTo>
                    <a:pt x="2" y="317"/>
                  </a:lnTo>
                  <a:lnTo>
                    <a:pt x="2" y="311"/>
                  </a:lnTo>
                  <a:lnTo>
                    <a:pt x="2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9" name="Freeform 447"/>
            <p:cNvSpPr>
              <a:spLocks/>
            </p:cNvSpPr>
            <p:nvPr/>
          </p:nvSpPr>
          <p:spPr bwMode="auto">
            <a:xfrm>
              <a:off x="4577" y="898"/>
              <a:ext cx="114" cy="444"/>
            </a:xfrm>
            <a:custGeom>
              <a:avLst/>
              <a:gdLst>
                <a:gd name="T0" fmla="*/ 0 w 91"/>
                <a:gd name="T1" fmla="*/ 44 h 355"/>
                <a:gd name="T2" fmla="*/ 2 w 91"/>
                <a:gd name="T3" fmla="*/ 38 h 355"/>
                <a:gd name="T4" fmla="*/ 4 w 91"/>
                <a:gd name="T5" fmla="*/ 31 h 355"/>
                <a:gd name="T6" fmla="*/ 6 w 91"/>
                <a:gd name="T7" fmla="*/ 25 h 355"/>
                <a:gd name="T8" fmla="*/ 10 w 91"/>
                <a:gd name="T9" fmla="*/ 19 h 355"/>
                <a:gd name="T10" fmla="*/ 16 w 91"/>
                <a:gd name="T11" fmla="*/ 13 h 355"/>
                <a:gd name="T12" fmla="*/ 20 w 91"/>
                <a:gd name="T13" fmla="*/ 10 h 355"/>
                <a:gd name="T14" fmla="*/ 25 w 91"/>
                <a:gd name="T15" fmla="*/ 6 h 355"/>
                <a:gd name="T16" fmla="*/ 33 w 91"/>
                <a:gd name="T17" fmla="*/ 2 h 355"/>
                <a:gd name="T18" fmla="*/ 39 w 91"/>
                <a:gd name="T19" fmla="*/ 2 h 355"/>
                <a:gd name="T20" fmla="*/ 47 w 91"/>
                <a:gd name="T21" fmla="*/ 0 h 355"/>
                <a:gd name="T22" fmla="*/ 54 w 91"/>
                <a:gd name="T23" fmla="*/ 2 h 355"/>
                <a:gd name="T24" fmla="*/ 60 w 91"/>
                <a:gd name="T25" fmla="*/ 2 h 355"/>
                <a:gd name="T26" fmla="*/ 66 w 91"/>
                <a:gd name="T27" fmla="*/ 6 h 355"/>
                <a:gd name="T28" fmla="*/ 72 w 91"/>
                <a:gd name="T29" fmla="*/ 10 h 355"/>
                <a:gd name="T30" fmla="*/ 77 w 91"/>
                <a:gd name="T31" fmla="*/ 13 h 355"/>
                <a:gd name="T32" fmla="*/ 81 w 91"/>
                <a:gd name="T33" fmla="*/ 19 h 355"/>
                <a:gd name="T34" fmla="*/ 85 w 91"/>
                <a:gd name="T35" fmla="*/ 25 h 355"/>
                <a:gd name="T36" fmla="*/ 89 w 91"/>
                <a:gd name="T37" fmla="*/ 31 h 355"/>
                <a:gd name="T38" fmla="*/ 91 w 91"/>
                <a:gd name="T39" fmla="*/ 38 h 355"/>
                <a:gd name="T40" fmla="*/ 91 w 91"/>
                <a:gd name="T41" fmla="*/ 44 h 355"/>
                <a:gd name="T42" fmla="*/ 91 w 91"/>
                <a:gd name="T43" fmla="*/ 311 h 355"/>
                <a:gd name="T44" fmla="*/ 91 w 91"/>
                <a:gd name="T45" fmla="*/ 317 h 355"/>
                <a:gd name="T46" fmla="*/ 89 w 91"/>
                <a:gd name="T47" fmla="*/ 325 h 355"/>
                <a:gd name="T48" fmla="*/ 85 w 91"/>
                <a:gd name="T49" fmla="*/ 330 h 355"/>
                <a:gd name="T50" fmla="*/ 81 w 91"/>
                <a:gd name="T51" fmla="*/ 336 h 355"/>
                <a:gd name="T52" fmla="*/ 77 w 91"/>
                <a:gd name="T53" fmla="*/ 342 h 355"/>
                <a:gd name="T54" fmla="*/ 72 w 91"/>
                <a:gd name="T55" fmla="*/ 346 h 355"/>
                <a:gd name="T56" fmla="*/ 66 w 91"/>
                <a:gd name="T57" fmla="*/ 350 h 355"/>
                <a:gd name="T58" fmla="*/ 60 w 91"/>
                <a:gd name="T59" fmla="*/ 353 h 355"/>
                <a:gd name="T60" fmla="*/ 54 w 91"/>
                <a:gd name="T61" fmla="*/ 353 h 355"/>
                <a:gd name="T62" fmla="*/ 47 w 91"/>
                <a:gd name="T63" fmla="*/ 355 h 355"/>
                <a:gd name="T64" fmla="*/ 39 w 91"/>
                <a:gd name="T65" fmla="*/ 353 h 355"/>
                <a:gd name="T66" fmla="*/ 33 w 91"/>
                <a:gd name="T67" fmla="*/ 353 h 355"/>
                <a:gd name="T68" fmla="*/ 25 w 91"/>
                <a:gd name="T69" fmla="*/ 350 h 355"/>
                <a:gd name="T70" fmla="*/ 20 w 91"/>
                <a:gd name="T71" fmla="*/ 346 h 355"/>
                <a:gd name="T72" fmla="*/ 16 w 91"/>
                <a:gd name="T73" fmla="*/ 342 h 355"/>
                <a:gd name="T74" fmla="*/ 10 w 91"/>
                <a:gd name="T75" fmla="*/ 336 h 355"/>
                <a:gd name="T76" fmla="*/ 6 w 91"/>
                <a:gd name="T77" fmla="*/ 330 h 355"/>
                <a:gd name="T78" fmla="*/ 4 w 91"/>
                <a:gd name="T79" fmla="*/ 325 h 355"/>
                <a:gd name="T80" fmla="*/ 2 w 91"/>
                <a:gd name="T81" fmla="*/ 317 h 355"/>
                <a:gd name="T82" fmla="*/ 2 w 91"/>
                <a:gd name="T83" fmla="*/ 311 h 355"/>
                <a:gd name="T84" fmla="*/ 2 w 91"/>
                <a:gd name="T85" fmla="*/ 44 h 355"/>
                <a:gd name="T86" fmla="*/ 2 w 91"/>
                <a:gd name="T87" fmla="*/ 44 h 35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1"/>
                <a:gd name="T133" fmla="*/ 0 h 355"/>
                <a:gd name="T134" fmla="*/ 91 w 91"/>
                <a:gd name="T135" fmla="*/ 355 h 35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1" h="355">
                  <a:moveTo>
                    <a:pt x="0" y="44"/>
                  </a:moveTo>
                  <a:lnTo>
                    <a:pt x="2" y="38"/>
                  </a:lnTo>
                  <a:lnTo>
                    <a:pt x="4" y="31"/>
                  </a:lnTo>
                  <a:lnTo>
                    <a:pt x="6" y="25"/>
                  </a:lnTo>
                  <a:lnTo>
                    <a:pt x="10" y="19"/>
                  </a:lnTo>
                  <a:lnTo>
                    <a:pt x="16" y="13"/>
                  </a:lnTo>
                  <a:lnTo>
                    <a:pt x="20" y="10"/>
                  </a:lnTo>
                  <a:lnTo>
                    <a:pt x="25" y="6"/>
                  </a:lnTo>
                  <a:lnTo>
                    <a:pt x="33" y="2"/>
                  </a:lnTo>
                  <a:lnTo>
                    <a:pt x="39" y="2"/>
                  </a:lnTo>
                  <a:lnTo>
                    <a:pt x="47" y="0"/>
                  </a:lnTo>
                  <a:lnTo>
                    <a:pt x="54" y="2"/>
                  </a:lnTo>
                  <a:lnTo>
                    <a:pt x="60" y="2"/>
                  </a:lnTo>
                  <a:lnTo>
                    <a:pt x="66" y="6"/>
                  </a:lnTo>
                  <a:lnTo>
                    <a:pt x="72" y="10"/>
                  </a:lnTo>
                  <a:lnTo>
                    <a:pt x="77" y="13"/>
                  </a:lnTo>
                  <a:lnTo>
                    <a:pt x="81" y="19"/>
                  </a:lnTo>
                  <a:lnTo>
                    <a:pt x="85" y="25"/>
                  </a:lnTo>
                  <a:lnTo>
                    <a:pt x="89" y="31"/>
                  </a:lnTo>
                  <a:lnTo>
                    <a:pt x="91" y="38"/>
                  </a:lnTo>
                  <a:lnTo>
                    <a:pt x="91" y="44"/>
                  </a:lnTo>
                  <a:lnTo>
                    <a:pt x="91" y="311"/>
                  </a:lnTo>
                  <a:lnTo>
                    <a:pt x="91" y="317"/>
                  </a:lnTo>
                  <a:lnTo>
                    <a:pt x="89" y="325"/>
                  </a:lnTo>
                  <a:lnTo>
                    <a:pt x="85" y="330"/>
                  </a:lnTo>
                  <a:lnTo>
                    <a:pt x="81" y="336"/>
                  </a:lnTo>
                  <a:lnTo>
                    <a:pt x="77" y="342"/>
                  </a:lnTo>
                  <a:lnTo>
                    <a:pt x="72" y="346"/>
                  </a:lnTo>
                  <a:lnTo>
                    <a:pt x="66" y="350"/>
                  </a:lnTo>
                  <a:lnTo>
                    <a:pt x="60" y="353"/>
                  </a:lnTo>
                  <a:lnTo>
                    <a:pt x="54" y="353"/>
                  </a:lnTo>
                  <a:lnTo>
                    <a:pt x="47" y="355"/>
                  </a:lnTo>
                  <a:lnTo>
                    <a:pt x="39" y="353"/>
                  </a:lnTo>
                  <a:lnTo>
                    <a:pt x="33" y="353"/>
                  </a:lnTo>
                  <a:lnTo>
                    <a:pt x="25" y="350"/>
                  </a:lnTo>
                  <a:lnTo>
                    <a:pt x="20" y="346"/>
                  </a:lnTo>
                  <a:lnTo>
                    <a:pt x="16" y="342"/>
                  </a:lnTo>
                  <a:lnTo>
                    <a:pt x="10" y="336"/>
                  </a:lnTo>
                  <a:lnTo>
                    <a:pt x="6" y="330"/>
                  </a:lnTo>
                  <a:lnTo>
                    <a:pt x="4" y="325"/>
                  </a:lnTo>
                  <a:lnTo>
                    <a:pt x="2" y="317"/>
                  </a:lnTo>
                  <a:lnTo>
                    <a:pt x="2" y="311"/>
                  </a:lnTo>
                  <a:lnTo>
                    <a:pt x="2" y="4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0" name="Line 448"/>
            <p:cNvSpPr>
              <a:spLocks noChangeShapeType="1"/>
            </p:cNvSpPr>
            <p:nvPr/>
          </p:nvSpPr>
          <p:spPr bwMode="auto">
            <a:xfrm flipH="1">
              <a:off x="4691" y="1285"/>
              <a:ext cx="245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1" name="Freeform 449"/>
            <p:cNvSpPr>
              <a:spLocks/>
            </p:cNvSpPr>
            <p:nvPr/>
          </p:nvSpPr>
          <p:spPr bwMode="auto">
            <a:xfrm>
              <a:off x="4921" y="939"/>
              <a:ext cx="31" cy="29"/>
            </a:xfrm>
            <a:custGeom>
              <a:avLst/>
              <a:gdLst>
                <a:gd name="T0" fmla="*/ 0 w 25"/>
                <a:gd name="T1" fmla="*/ 0 h 23"/>
                <a:gd name="T2" fmla="*/ 2 w 25"/>
                <a:gd name="T3" fmla="*/ 23 h 23"/>
                <a:gd name="T4" fmla="*/ 25 w 25"/>
                <a:gd name="T5" fmla="*/ 11 h 23"/>
                <a:gd name="T6" fmla="*/ 2 w 25"/>
                <a:gd name="T7" fmla="*/ 0 h 23"/>
                <a:gd name="T8" fmla="*/ 2 w 25"/>
                <a:gd name="T9" fmla="*/ 0 h 23"/>
                <a:gd name="T10" fmla="*/ 0 w 2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0"/>
                  </a:moveTo>
                  <a:lnTo>
                    <a:pt x="2" y="23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2" name="Freeform 450"/>
            <p:cNvSpPr>
              <a:spLocks/>
            </p:cNvSpPr>
            <p:nvPr/>
          </p:nvSpPr>
          <p:spPr bwMode="auto">
            <a:xfrm>
              <a:off x="4921" y="1271"/>
              <a:ext cx="31" cy="31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25 h 25"/>
                <a:gd name="T4" fmla="*/ 25 w 25"/>
                <a:gd name="T5" fmla="*/ 13 h 25"/>
                <a:gd name="T6" fmla="*/ 2 w 25"/>
                <a:gd name="T7" fmla="*/ 2 h 25"/>
                <a:gd name="T8" fmla="*/ 2 w 25"/>
                <a:gd name="T9" fmla="*/ 2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3" name="Freeform 451"/>
            <p:cNvSpPr>
              <a:spLocks/>
            </p:cNvSpPr>
            <p:nvPr/>
          </p:nvSpPr>
          <p:spPr bwMode="auto">
            <a:xfrm>
              <a:off x="4957" y="898"/>
              <a:ext cx="110" cy="444"/>
            </a:xfrm>
            <a:custGeom>
              <a:avLst/>
              <a:gdLst>
                <a:gd name="T0" fmla="*/ 0 w 88"/>
                <a:gd name="T1" fmla="*/ 44 h 355"/>
                <a:gd name="T2" fmla="*/ 0 w 88"/>
                <a:gd name="T3" fmla="*/ 38 h 355"/>
                <a:gd name="T4" fmla="*/ 2 w 88"/>
                <a:gd name="T5" fmla="*/ 31 h 355"/>
                <a:gd name="T6" fmla="*/ 6 w 88"/>
                <a:gd name="T7" fmla="*/ 25 h 355"/>
                <a:gd name="T8" fmla="*/ 9 w 88"/>
                <a:gd name="T9" fmla="*/ 19 h 355"/>
                <a:gd name="T10" fmla="*/ 13 w 88"/>
                <a:gd name="T11" fmla="*/ 13 h 355"/>
                <a:gd name="T12" fmla="*/ 19 w 88"/>
                <a:gd name="T13" fmla="*/ 10 h 355"/>
                <a:gd name="T14" fmla="*/ 25 w 88"/>
                <a:gd name="T15" fmla="*/ 6 h 355"/>
                <a:gd name="T16" fmla="*/ 31 w 88"/>
                <a:gd name="T17" fmla="*/ 2 h 355"/>
                <a:gd name="T18" fmla="*/ 36 w 88"/>
                <a:gd name="T19" fmla="*/ 2 h 355"/>
                <a:gd name="T20" fmla="*/ 44 w 88"/>
                <a:gd name="T21" fmla="*/ 0 h 355"/>
                <a:gd name="T22" fmla="*/ 52 w 88"/>
                <a:gd name="T23" fmla="*/ 2 h 355"/>
                <a:gd name="T24" fmla="*/ 57 w 88"/>
                <a:gd name="T25" fmla="*/ 2 h 355"/>
                <a:gd name="T26" fmla="*/ 65 w 88"/>
                <a:gd name="T27" fmla="*/ 6 h 355"/>
                <a:gd name="T28" fmla="*/ 71 w 88"/>
                <a:gd name="T29" fmla="*/ 10 h 355"/>
                <a:gd name="T30" fmla="*/ 75 w 88"/>
                <a:gd name="T31" fmla="*/ 13 h 355"/>
                <a:gd name="T32" fmla="*/ 81 w 88"/>
                <a:gd name="T33" fmla="*/ 19 h 355"/>
                <a:gd name="T34" fmla="*/ 84 w 88"/>
                <a:gd name="T35" fmla="*/ 25 h 355"/>
                <a:gd name="T36" fmla="*/ 86 w 88"/>
                <a:gd name="T37" fmla="*/ 31 h 355"/>
                <a:gd name="T38" fmla="*/ 88 w 88"/>
                <a:gd name="T39" fmla="*/ 38 h 355"/>
                <a:gd name="T40" fmla="*/ 88 w 88"/>
                <a:gd name="T41" fmla="*/ 44 h 355"/>
                <a:gd name="T42" fmla="*/ 88 w 88"/>
                <a:gd name="T43" fmla="*/ 311 h 355"/>
                <a:gd name="T44" fmla="*/ 88 w 88"/>
                <a:gd name="T45" fmla="*/ 317 h 355"/>
                <a:gd name="T46" fmla="*/ 86 w 88"/>
                <a:gd name="T47" fmla="*/ 325 h 355"/>
                <a:gd name="T48" fmla="*/ 84 w 88"/>
                <a:gd name="T49" fmla="*/ 330 h 355"/>
                <a:gd name="T50" fmla="*/ 81 w 88"/>
                <a:gd name="T51" fmla="*/ 336 h 355"/>
                <a:gd name="T52" fmla="*/ 75 w 88"/>
                <a:gd name="T53" fmla="*/ 342 h 355"/>
                <a:gd name="T54" fmla="*/ 71 w 88"/>
                <a:gd name="T55" fmla="*/ 346 h 355"/>
                <a:gd name="T56" fmla="*/ 65 w 88"/>
                <a:gd name="T57" fmla="*/ 350 h 355"/>
                <a:gd name="T58" fmla="*/ 57 w 88"/>
                <a:gd name="T59" fmla="*/ 353 h 355"/>
                <a:gd name="T60" fmla="*/ 52 w 88"/>
                <a:gd name="T61" fmla="*/ 353 h 355"/>
                <a:gd name="T62" fmla="*/ 44 w 88"/>
                <a:gd name="T63" fmla="*/ 355 h 355"/>
                <a:gd name="T64" fmla="*/ 36 w 88"/>
                <a:gd name="T65" fmla="*/ 353 h 355"/>
                <a:gd name="T66" fmla="*/ 31 w 88"/>
                <a:gd name="T67" fmla="*/ 353 h 355"/>
                <a:gd name="T68" fmla="*/ 25 w 88"/>
                <a:gd name="T69" fmla="*/ 350 h 355"/>
                <a:gd name="T70" fmla="*/ 19 w 88"/>
                <a:gd name="T71" fmla="*/ 346 h 355"/>
                <a:gd name="T72" fmla="*/ 13 w 88"/>
                <a:gd name="T73" fmla="*/ 342 h 355"/>
                <a:gd name="T74" fmla="*/ 9 w 88"/>
                <a:gd name="T75" fmla="*/ 336 h 355"/>
                <a:gd name="T76" fmla="*/ 6 w 88"/>
                <a:gd name="T77" fmla="*/ 330 h 355"/>
                <a:gd name="T78" fmla="*/ 2 w 88"/>
                <a:gd name="T79" fmla="*/ 325 h 355"/>
                <a:gd name="T80" fmla="*/ 0 w 88"/>
                <a:gd name="T81" fmla="*/ 317 h 355"/>
                <a:gd name="T82" fmla="*/ 0 w 88"/>
                <a:gd name="T83" fmla="*/ 311 h 355"/>
                <a:gd name="T84" fmla="*/ 0 w 88"/>
                <a:gd name="T85" fmla="*/ 44 h 355"/>
                <a:gd name="T86" fmla="*/ 0 w 88"/>
                <a:gd name="T87" fmla="*/ 44 h 35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8"/>
                <a:gd name="T133" fmla="*/ 0 h 355"/>
                <a:gd name="T134" fmla="*/ 88 w 88"/>
                <a:gd name="T135" fmla="*/ 355 h 35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8" h="355">
                  <a:moveTo>
                    <a:pt x="0" y="44"/>
                  </a:moveTo>
                  <a:lnTo>
                    <a:pt x="0" y="38"/>
                  </a:lnTo>
                  <a:lnTo>
                    <a:pt x="2" y="31"/>
                  </a:lnTo>
                  <a:lnTo>
                    <a:pt x="6" y="25"/>
                  </a:lnTo>
                  <a:lnTo>
                    <a:pt x="9" y="19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25" y="6"/>
                  </a:lnTo>
                  <a:lnTo>
                    <a:pt x="31" y="2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2"/>
                  </a:lnTo>
                  <a:lnTo>
                    <a:pt x="65" y="6"/>
                  </a:lnTo>
                  <a:lnTo>
                    <a:pt x="71" y="10"/>
                  </a:lnTo>
                  <a:lnTo>
                    <a:pt x="75" y="13"/>
                  </a:lnTo>
                  <a:lnTo>
                    <a:pt x="81" y="19"/>
                  </a:lnTo>
                  <a:lnTo>
                    <a:pt x="84" y="25"/>
                  </a:lnTo>
                  <a:lnTo>
                    <a:pt x="86" y="31"/>
                  </a:lnTo>
                  <a:lnTo>
                    <a:pt x="88" y="38"/>
                  </a:lnTo>
                  <a:lnTo>
                    <a:pt x="88" y="44"/>
                  </a:lnTo>
                  <a:lnTo>
                    <a:pt x="88" y="311"/>
                  </a:lnTo>
                  <a:lnTo>
                    <a:pt x="88" y="317"/>
                  </a:lnTo>
                  <a:lnTo>
                    <a:pt x="86" y="325"/>
                  </a:lnTo>
                  <a:lnTo>
                    <a:pt x="84" y="330"/>
                  </a:lnTo>
                  <a:lnTo>
                    <a:pt x="81" y="336"/>
                  </a:lnTo>
                  <a:lnTo>
                    <a:pt x="75" y="342"/>
                  </a:lnTo>
                  <a:lnTo>
                    <a:pt x="71" y="346"/>
                  </a:lnTo>
                  <a:lnTo>
                    <a:pt x="65" y="350"/>
                  </a:lnTo>
                  <a:lnTo>
                    <a:pt x="57" y="353"/>
                  </a:lnTo>
                  <a:lnTo>
                    <a:pt x="52" y="353"/>
                  </a:lnTo>
                  <a:lnTo>
                    <a:pt x="44" y="355"/>
                  </a:lnTo>
                  <a:lnTo>
                    <a:pt x="36" y="353"/>
                  </a:lnTo>
                  <a:lnTo>
                    <a:pt x="31" y="353"/>
                  </a:lnTo>
                  <a:lnTo>
                    <a:pt x="25" y="350"/>
                  </a:lnTo>
                  <a:lnTo>
                    <a:pt x="19" y="346"/>
                  </a:lnTo>
                  <a:lnTo>
                    <a:pt x="13" y="342"/>
                  </a:lnTo>
                  <a:lnTo>
                    <a:pt x="9" y="336"/>
                  </a:lnTo>
                  <a:lnTo>
                    <a:pt x="6" y="330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0" y="311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4" name="Freeform 452"/>
            <p:cNvSpPr>
              <a:spLocks/>
            </p:cNvSpPr>
            <p:nvPr/>
          </p:nvSpPr>
          <p:spPr bwMode="auto">
            <a:xfrm>
              <a:off x="4957" y="898"/>
              <a:ext cx="110" cy="444"/>
            </a:xfrm>
            <a:custGeom>
              <a:avLst/>
              <a:gdLst>
                <a:gd name="T0" fmla="*/ 0 w 88"/>
                <a:gd name="T1" fmla="*/ 44 h 355"/>
                <a:gd name="T2" fmla="*/ 0 w 88"/>
                <a:gd name="T3" fmla="*/ 38 h 355"/>
                <a:gd name="T4" fmla="*/ 2 w 88"/>
                <a:gd name="T5" fmla="*/ 31 h 355"/>
                <a:gd name="T6" fmla="*/ 6 w 88"/>
                <a:gd name="T7" fmla="*/ 25 h 355"/>
                <a:gd name="T8" fmla="*/ 9 w 88"/>
                <a:gd name="T9" fmla="*/ 19 h 355"/>
                <a:gd name="T10" fmla="*/ 13 w 88"/>
                <a:gd name="T11" fmla="*/ 13 h 355"/>
                <a:gd name="T12" fmla="*/ 19 w 88"/>
                <a:gd name="T13" fmla="*/ 10 h 355"/>
                <a:gd name="T14" fmla="*/ 25 w 88"/>
                <a:gd name="T15" fmla="*/ 6 h 355"/>
                <a:gd name="T16" fmla="*/ 31 w 88"/>
                <a:gd name="T17" fmla="*/ 2 h 355"/>
                <a:gd name="T18" fmla="*/ 36 w 88"/>
                <a:gd name="T19" fmla="*/ 2 h 355"/>
                <a:gd name="T20" fmla="*/ 44 w 88"/>
                <a:gd name="T21" fmla="*/ 0 h 355"/>
                <a:gd name="T22" fmla="*/ 52 w 88"/>
                <a:gd name="T23" fmla="*/ 2 h 355"/>
                <a:gd name="T24" fmla="*/ 57 w 88"/>
                <a:gd name="T25" fmla="*/ 2 h 355"/>
                <a:gd name="T26" fmla="*/ 65 w 88"/>
                <a:gd name="T27" fmla="*/ 6 h 355"/>
                <a:gd name="T28" fmla="*/ 71 w 88"/>
                <a:gd name="T29" fmla="*/ 10 h 355"/>
                <a:gd name="T30" fmla="*/ 75 w 88"/>
                <a:gd name="T31" fmla="*/ 13 h 355"/>
                <a:gd name="T32" fmla="*/ 81 w 88"/>
                <a:gd name="T33" fmla="*/ 19 h 355"/>
                <a:gd name="T34" fmla="*/ 84 w 88"/>
                <a:gd name="T35" fmla="*/ 25 h 355"/>
                <a:gd name="T36" fmla="*/ 86 w 88"/>
                <a:gd name="T37" fmla="*/ 31 h 355"/>
                <a:gd name="T38" fmla="*/ 88 w 88"/>
                <a:gd name="T39" fmla="*/ 38 h 355"/>
                <a:gd name="T40" fmla="*/ 88 w 88"/>
                <a:gd name="T41" fmla="*/ 44 h 355"/>
                <a:gd name="T42" fmla="*/ 88 w 88"/>
                <a:gd name="T43" fmla="*/ 311 h 355"/>
                <a:gd name="T44" fmla="*/ 88 w 88"/>
                <a:gd name="T45" fmla="*/ 317 h 355"/>
                <a:gd name="T46" fmla="*/ 86 w 88"/>
                <a:gd name="T47" fmla="*/ 325 h 355"/>
                <a:gd name="T48" fmla="*/ 84 w 88"/>
                <a:gd name="T49" fmla="*/ 330 h 355"/>
                <a:gd name="T50" fmla="*/ 81 w 88"/>
                <a:gd name="T51" fmla="*/ 336 h 355"/>
                <a:gd name="T52" fmla="*/ 75 w 88"/>
                <a:gd name="T53" fmla="*/ 342 h 355"/>
                <a:gd name="T54" fmla="*/ 71 w 88"/>
                <a:gd name="T55" fmla="*/ 346 h 355"/>
                <a:gd name="T56" fmla="*/ 65 w 88"/>
                <a:gd name="T57" fmla="*/ 350 h 355"/>
                <a:gd name="T58" fmla="*/ 57 w 88"/>
                <a:gd name="T59" fmla="*/ 353 h 355"/>
                <a:gd name="T60" fmla="*/ 52 w 88"/>
                <a:gd name="T61" fmla="*/ 353 h 355"/>
                <a:gd name="T62" fmla="*/ 44 w 88"/>
                <a:gd name="T63" fmla="*/ 355 h 355"/>
                <a:gd name="T64" fmla="*/ 36 w 88"/>
                <a:gd name="T65" fmla="*/ 353 h 355"/>
                <a:gd name="T66" fmla="*/ 31 w 88"/>
                <a:gd name="T67" fmla="*/ 353 h 355"/>
                <a:gd name="T68" fmla="*/ 25 w 88"/>
                <a:gd name="T69" fmla="*/ 350 h 355"/>
                <a:gd name="T70" fmla="*/ 19 w 88"/>
                <a:gd name="T71" fmla="*/ 346 h 355"/>
                <a:gd name="T72" fmla="*/ 13 w 88"/>
                <a:gd name="T73" fmla="*/ 342 h 355"/>
                <a:gd name="T74" fmla="*/ 9 w 88"/>
                <a:gd name="T75" fmla="*/ 336 h 355"/>
                <a:gd name="T76" fmla="*/ 6 w 88"/>
                <a:gd name="T77" fmla="*/ 330 h 355"/>
                <a:gd name="T78" fmla="*/ 2 w 88"/>
                <a:gd name="T79" fmla="*/ 325 h 355"/>
                <a:gd name="T80" fmla="*/ 0 w 88"/>
                <a:gd name="T81" fmla="*/ 317 h 355"/>
                <a:gd name="T82" fmla="*/ 0 w 88"/>
                <a:gd name="T83" fmla="*/ 311 h 355"/>
                <a:gd name="T84" fmla="*/ 0 w 88"/>
                <a:gd name="T85" fmla="*/ 44 h 355"/>
                <a:gd name="T86" fmla="*/ 0 w 88"/>
                <a:gd name="T87" fmla="*/ 44 h 35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8"/>
                <a:gd name="T133" fmla="*/ 0 h 355"/>
                <a:gd name="T134" fmla="*/ 88 w 88"/>
                <a:gd name="T135" fmla="*/ 355 h 35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8" h="355">
                  <a:moveTo>
                    <a:pt x="0" y="44"/>
                  </a:moveTo>
                  <a:lnTo>
                    <a:pt x="0" y="38"/>
                  </a:lnTo>
                  <a:lnTo>
                    <a:pt x="2" y="31"/>
                  </a:lnTo>
                  <a:lnTo>
                    <a:pt x="6" y="25"/>
                  </a:lnTo>
                  <a:lnTo>
                    <a:pt x="9" y="19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25" y="6"/>
                  </a:lnTo>
                  <a:lnTo>
                    <a:pt x="31" y="2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2"/>
                  </a:lnTo>
                  <a:lnTo>
                    <a:pt x="65" y="6"/>
                  </a:lnTo>
                  <a:lnTo>
                    <a:pt x="71" y="10"/>
                  </a:lnTo>
                  <a:lnTo>
                    <a:pt x="75" y="13"/>
                  </a:lnTo>
                  <a:lnTo>
                    <a:pt x="81" y="19"/>
                  </a:lnTo>
                  <a:lnTo>
                    <a:pt x="84" y="25"/>
                  </a:lnTo>
                  <a:lnTo>
                    <a:pt x="86" y="31"/>
                  </a:lnTo>
                  <a:lnTo>
                    <a:pt x="88" y="38"/>
                  </a:lnTo>
                  <a:lnTo>
                    <a:pt x="88" y="44"/>
                  </a:lnTo>
                  <a:lnTo>
                    <a:pt x="88" y="311"/>
                  </a:lnTo>
                  <a:lnTo>
                    <a:pt x="88" y="317"/>
                  </a:lnTo>
                  <a:lnTo>
                    <a:pt x="86" y="325"/>
                  </a:lnTo>
                  <a:lnTo>
                    <a:pt x="84" y="330"/>
                  </a:lnTo>
                  <a:lnTo>
                    <a:pt x="81" y="336"/>
                  </a:lnTo>
                  <a:lnTo>
                    <a:pt x="75" y="342"/>
                  </a:lnTo>
                  <a:lnTo>
                    <a:pt x="71" y="346"/>
                  </a:lnTo>
                  <a:lnTo>
                    <a:pt x="65" y="350"/>
                  </a:lnTo>
                  <a:lnTo>
                    <a:pt x="57" y="353"/>
                  </a:lnTo>
                  <a:lnTo>
                    <a:pt x="52" y="353"/>
                  </a:lnTo>
                  <a:lnTo>
                    <a:pt x="44" y="355"/>
                  </a:lnTo>
                  <a:lnTo>
                    <a:pt x="36" y="353"/>
                  </a:lnTo>
                  <a:lnTo>
                    <a:pt x="31" y="353"/>
                  </a:lnTo>
                  <a:lnTo>
                    <a:pt x="25" y="350"/>
                  </a:lnTo>
                  <a:lnTo>
                    <a:pt x="19" y="346"/>
                  </a:lnTo>
                  <a:lnTo>
                    <a:pt x="13" y="342"/>
                  </a:lnTo>
                  <a:lnTo>
                    <a:pt x="9" y="336"/>
                  </a:lnTo>
                  <a:lnTo>
                    <a:pt x="6" y="330"/>
                  </a:lnTo>
                  <a:lnTo>
                    <a:pt x="2" y="325"/>
                  </a:lnTo>
                  <a:lnTo>
                    <a:pt x="0" y="317"/>
                  </a:lnTo>
                  <a:lnTo>
                    <a:pt x="0" y="311"/>
                  </a:lnTo>
                  <a:lnTo>
                    <a:pt x="0" y="4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5" name="Rectangle 453"/>
            <p:cNvSpPr>
              <a:spLocks noChangeArrowheads="1"/>
            </p:cNvSpPr>
            <p:nvPr/>
          </p:nvSpPr>
          <p:spPr bwMode="auto">
            <a:xfrm>
              <a:off x="4986" y="1025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15816" name="Rectangle 454"/>
            <p:cNvSpPr>
              <a:spLocks noChangeArrowheads="1"/>
            </p:cNvSpPr>
            <p:nvPr/>
          </p:nvSpPr>
          <p:spPr bwMode="auto">
            <a:xfrm>
              <a:off x="4996" y="10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u</a:t>
              </a:r>
              <a:endParaRPr lang="en-US"/>
            </a:p>
          </p:txBody>
        </p:sp>
        <p:sp>
          <p:nvSpPr>
            <p:cNvPr id="15817" name="Rectangle 455"/>
            <p:cNvSpPr>
              <a:spLocks noChangeArrowheads="1"/>
            </p:cNvSpPr>
            <p:nvPr/>
          </p:nvSpPr>
          <p:spPr bwMode="auto">
            <a:xfrm>
              <a:off x="4996" y="1143"/>
              <a:ext cx="2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x</a:t>
              </a:r>
              <a:endParaRPr lang="en-US"/>
            </a:p>
          </p:txBody>
        </p:sp>
        <p:sp>
          <p:nvSpPr>
            <p:cNvPr id="15818" name="Freeform 456"/>
            <p:cNvSpPr>
              <a:spLocks/>
            </p:cNvSpPr>
            <p:nvPr/>
          </p:nvSpPr>
          <p:spPr bwMode="auto">
            <a:xfrm>
              <a:off x="3310" y="1094"/>
              <a:ext cx="31" cy="30"/>
            </a:xfrm>
            <a:custGeom>
              <a:avLst/>
              <a:gdLst>
                <a:gd name="T0" fmla="*/ 11 w 25"/>
                <a:gd name="T1" fmla="*/ 24 h 24"/>
                <a:gd name="T2" fmla="*/ 15 w 25"/>
                <a:gd name="T3" fmla="*/ 24 h 24"/>
                <a:gd name="T4" fmla="*/ 15 w 25"/>
                <a:gd name="T5" fmla="*/ 24 h 24"/>
                <a:gd name="T6" fmla="*/ 17 w 25"/>
                <a:gd name="T7" fmla="*/ 22 h 24"/>
                <a:gd name="T8" fmla="*/ 19 w 25"/>
                <a:gd name="T9" fmla="*/ 22 h 24"/>
                <a:gd name="T10" fmla="*/ 21 w 25"/>
                <a:gd name="T11" fmla="*/ 20 h 24"/>
                <a:gd name="T12" fmla="*/ 21 w 25"/>
                <a:gd name="T13" fmla="*/ 18 h 24"/>
                <a:gd name="T14" fmla="*/ 23 w 25"/>
                <a:gd name="T15" fmla="*/ 18 h 24"/>
                <a:gd name="T16" fmla="*/ 23 w 25"/>
                <a:gd name="T17" fmla="*/ 16 h 24"/>
                <a:gd name="T18" fmla="*/ 25 w 25"/>
                <a:gd name="T19" fmla="*/ 14 h 24"/>
                <a:gd name="T20" fmla="*/ 25 w 25"/>
                <a:gd name="T21" fmla="*/ 12 h 24"/>
                <a:gd name="T22" fmla="*/ 25 w 25"/>
                <a:gd name="T23" fmla="*/ 10 h 24"/>
                <a:gd name="T24" fmla="*/ 23 w 25"/>
                <a:gd name="T25" fmla="*/ 8 h 24"/>
                <a:gd name="T26" fmla="*/ 23 w 25"/>
                <a:gd name="T27" fmla="*/ 6 h 24"/>
                <a:gd name="T28" fmla="*/ 21 w 25"/>
                <a:gd name="T29" fmla="*/ 4 h 24"/>
                <a:gd name="T30" fmla="*/ 21 w 25"/>
                <a:gd name="T31" fmla="*/ 2 h 24"/>
                <a:gd name="T32" fmla="*/ 19 w 25"/>
                <a:gd name="T33" fmla="*/ 2 h 24"/>
                <a:gd name="T34" fmla="*/ 17 w 25"/>
                <a:gd name="T35" fmla="*/ 0 h 24"/>
                <a:gd name="T36" fmla="*/ 15 w 25"/>
                <a:gd name="T37" fmla="*/ 0 h 24"/>
                <a:gd name="T38" fmla="*/ 15 w 25"/>
                <a:gd name="T39" fmla="*/ 0 h 24"/>
                <a:gd name="T40" fmla="*/ 13 w 25"/>
                <a:gd name="T41" fmla="*/ 0 h 24"/>
                <a:gd name="T42" fmla="*/ 11 w 25"/>
                <a:gd name="T43" fmla="*/ 0 h 24"/>
                <a:gd name="T44" fmla="*/ 9 w 25"/>
                <a:gd name="T45" fmla="*/ 0 h 24"/>
                <a:gd name="T46" fmla="*/ 7 w 25"/>
                <a:gd name="T47" fmla="*/ 0 h 24"/>
                <a:gd name="T48" fmla="*/ 5 w 25"/>
                <a:gd name="T49" fmla="*/ 2 h 24"/>
                <a:gd name="T50" fmla="*/ 4 w 25"/>
                <a:gd name="T51" fmla="*/ 2 h 24"/>
                <a:gd name="T52" fmla="*/ 4 w 25"/>
                <a:gd name="T53" fmla="*/ 4 h 24"/>
                <a:gd name="T54" fmla="*/ 2 w 25"/>
                <a:gd name="T55" fmla="*/ 6 h 24"/>
                <a:gd name="T56" fmla="*/ 2 w 25"/>
                <a:gd name="T57" fmla="*/ 8 h 24"/>
                <a:gd name="T58" fmla="*/ 0 w 25"/>
                <a:gd name="T59" fmla="*/ 10 h 24"/>
                <a:gd name="T60" fmla="*/ 0 w 25"/>
                <a:gd name="T61" fmla="*/ 12 h 24"/>
                <a:gd name="T62" fmla="*/ 0 w 25"/>
                <a:gd name="T63" fmla="*/ 14 h 24"/>
                <a:gd name="T64" fmla="*/ 2 w 25"/>
                <a:gd name="T65" fmla="*/ 16 h 24"/>
                <a:gd name="T66" fmla="*/ 2 w 25"/>
                <a:gd name="T67" fmla="*/ 18 h 24"/>
                <a:gd name="T68" fmla="*/ 4 w 25"/>
                <a:gd name="T69" fmla="*/ 18 h 24"/>
                <a:gd name="T70" fmla="*/ 4 w 25"/>
                <a:gd name="T71" fmla="*/ 20 h 24"/>
                <a:gd name="T72" fmla="*/ 5 w 25"/>
                <a:gd name="T73" fmla="*/ 22 h 24"/>
                <a:gd name="T74" fmla="*/ 7 w 25"/>
                <a:gd name="T75" fmla="*/ 22 h 24"/>
                <a:gd name="T76" fmla="*/ 9 w 25"/>
                <a:gd name="T77" fmla="*/ 24 h 24"/>
                <a:gd name="T78" fmla="*/ 11 w 25"/>
                <a:gd name="T79" fmla="*/ 24 h 24"/>
                <a:gd name="T80" fmla="*/ 13 w 25"/>
                <a:gd name="T81" fmla="*/ 24 h 24"/>
                <a:gd name="T82" fmla="*/ 13 w 25"/>
                <a:gd name="T83" fmla="*/ 24 h 24"/>
                <a:gd name="T84" fmla="*/ 11 w 25"/>
                <a:gd name="T85" fmla="*/ 24 h 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5"/>
                <a:gd name="T130" fmla="*/ 0 h 24"/>
                <a:gd name="T131" fmla="*/ 25 w 25"/>
                <a:gd name="T132" fmla="*/ 24 h 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5" h="24">
                  <a:moveTo>
                    <a:pt x="11" y="24"/>
                  </a:moveTo>
                  <a:lnTo>
                    <a:pt x="15" y="24"/>
                  </a:lnTo>
                  <a:lnTo>
                    <a:pt x="17" y="22"/>
                  </a:lnTo>
                  <a:lnTo>
                    <a:pt x="19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13" y="24"/>
                  </a:lnTo>
                  <a:lnTo>
                    <a:pt x="11" y="2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9" name="Freeform 457"/>
            <p:cNvSpPr>
              <a:spLocks/>
            </p:cNvSpPr>
            <p:nvPr/>
          </p:nvSpPr>
          <p:spPr bwMode="auto">
            <a:xfrm>
              <a:off x="2690" y="864"/>
              <a:ext cx="2246" cy="89"/>
            </a:xfrm>
            <a:custGeom>
              <a:avLst/>
              <a:gdLst>
                <a:gd name="T0" fmla="*/ 1798 w 1798"/>
                <a:gd name="T1" fmla="*/ 71 h 71"/>
                <a:gd name="T2" fmla="*/ 1707 w 1798"/>
                <a:gd name="T3" fmla="*/ 71 h 71"/>
                <a:gd name="T4" fmla="*/ 1707 w 1798"/>
                <a:gd name="T5" fmla="*/ 0 h 71"/>
                <a:gd name="T6" fmla="*/ 0 w 1798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98"/>
                <a:gd name="T13" fmla="*/ 0 h 71"/>
                <a:gd name="T14" fmla="*/ 1798 w 1798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98" h="71">
                  <a:moveTo>
                    <a:pt x="1798" y="71"/>
                  </a:moveTo>
                  <a:lnTo>
                    <a:pt x="1707" y="71"/>
                  </a:lnTo>
                  <a:lnTo>
                    <a:pt x="1707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0" name="Freeform 458"/>
            <p:cNvSpPr>
              <a:spLocks/>
            </p:cNvSpPr>
            <p:nvPr/>
          </p:nvSpPr>
          <p:spPr bwMode="auto">
            <a:xfrm>
              <a:off x="1465" y="864"/>
              <a:ext cx="1225" cy="1723"/>
            </a:xfrm>
            <a:custGeom>
              <a:avLst/>
              <a:gdLst>
                <a:gd name="T0" fmla="*/ 981 w 981"/>
                <a:gd name="T1" fmla="*/ 0 h 1375"/>
                <a:gd name="T2" fmla="*/ 0 w 981"/>
                <a:gd name="T3" fmla="*/ 0 h 1375"/>
                <a:gd name="T4" fmla="*/ 0 w 981"/>
                <a:gd name="T5" fmla="*/ 1375 h 1375"/>
                <a:gd name="T6" fmla="*/ 0 60000 65536"/>
                <a:gd name="T7" fmla="*/ 0 60000 65536"/>
                <a:gd name="T8" fmla="*/ 0 60000 65536"/>
                <a:gd name="T9" fmla="*/ 0 w 981"/>
                <a:gd name="T10" fmla="*/ 0 h 1375"/>
                <a:gd name="T11" fmla="*/ 981 w 981"/>
                <a:gd name="T12" fmla="*/ 1375 h 13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1" h="1375">
                  <a:moveTo>
                    <a:pt x="981" y="0"/>
                  </a:moveTo>
                  <a:lnTo>
                    <a:pt x="0" y="0"/>
                  </a:lnTo>
                  <a:lnTo>
                    <a:pt x="0" y="1375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1" name="Freeform 459"/>
            <p:cNvSpPr>
              <a:spLocks/>
            </p:cNvSpPr>
            <p:nvPr/>
          </p:nvSpPr>
          <p:spPr bwMode="auto">
            <a:xfrm>
              <a:off x="1451" y="2573"/>
              <a:ext cx="29" cy="29"/>
            </a:xfrm>
            <a:custGeom>
              <a:avLst/>
              <a:gdLst>
                <a:gd name="T0" fmla="*/ 11 w 23"/>
                <a:gd name="T1" fmla="*/ 23 h 23"/>
                <a:gd name="T2" fmla="*/ 13 w 23"/>
                <a:gd name="T3" fmla="*/ 23 h 23"/>
                <a:gd name="T4" fmla="*/ 15 w 23"/>
                <a:gd name="T5" fmla="*/ 23 h 23"/>
                <a:gd name="T6" fmla="*/ 17 w 23"/>
                <a:gd name="T7" fmla="*/ 23 h 23"/>
                <a:gd name="T8" fmla="*/ 19 w 23"/>
                <a:gd name="T9" fmla="*/ 21 h 23"/>
                <a:gd name="T10" fmla="*/ 21 w 23"/>
                <a:gd name="T11" fmla="*/ 19 h 23"/>
                <a:gd name="T12" fmla="*/ 21 w 23"/>
                <a:gd name="T13" fmla="*/ 19 h 23"/>
                <a:gd name="T14" fmla="*/ 23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1 h 23"/>
                <a:gd name="T22" fmla="*/ 23 w 23"/>
                <a:gd name="T23" fmla="*/ 9 h 23"/>
                <a:gd name="T24" fmla="*/ 23 w 23"/>
                <a:gd name="T25" fmla="*/ 7 h 23"/>
                <a:gd name="T26" fmla="*/ 23 w 23"/>
                <a:gd name="T27" fmla="*/ 5 h 23"/>
                <a:gd name="T28" fmla="*/ 21 w 23"/>
                <a:gd name="T29" fmla="*/ 3 h 23"/>
                <a:gd name="T30" fmla="*/ 21 w 23"/>
                <a:gd name="T31" fmla="*/ 3 h 23"/>
                <a:gd name="T32" fmla="*/ 19 w 23"/>
                <a:gd name="T33" fmla="*/ 1 h 23"/>
                <a:gd name="T34" fmla="*/ 17 w 23"/>
                <a:gd name="T35" fmla="*/ 1 h 23"/>
                <a:gd name="T36" fmla="*/ 15 w 23"/>
                <a:gd name="T37" fmla="*/ 0 h 23"/>
                <a:gd name="T38" fmla="*/ 13 w 23"/>
                <a:gd name="T39" fmla="*/ 0 h 23"/>
                <a:gd name="T40" fmla="*/ 11 w 23"/>
                <a:gd name="T41" fmla="*/ 0 h 23"/>
                <a:gd name="T42" fmla="*/ 9 w 23"/>
                <a:gd name="T43" fmla="*/ 0 h 23"/>
                <a:gd name="T44" fmla="*/ 7 w 23"/>
                <a:gd name="T45" fmla="*/ 0 h 23"/>
                <a:gd name="T46" fmla="*/ 5 w 23"/>
                <a:gd name="T47" fmla="*/ 1 h 23"/>
                <a:gd name="T48" fmla="*/ 5 w 23"/>
                <a:gd name="T49" fmla="*/ 1 h 23"/>
                <a:gd name="T50" fmla="*/ 3 w 23"/>
                <a:gd name="T51" fmla="*/ 3 h 23"/>
                <a:gd name="T52" fmla="*/ 1 w 23"/>
                <a:gd name="T53" fmla="*/ 3 h 23"/>
                <a:gd name="T54" fmla="*/ 1 w 23"/>
                <a:gd name="T55" fmla="*/ 5 h 23"/>
                <a:gd name="T56" fmla="*/ 0 w 23"/>
                <a:gd name="T57" fmla="*/ 7 h 23"/>
                <a:gd name="T58" fmla="*/ 0 w 23"/>
                <a:gd name="T59" fmla="*/ 9 h 23"/>
                <a:gd name="T60" fmla="*/ 0 w 23"/>
                <a:gd name="T61" fmla="*/ 11 h 23"/>
                <a:gd name="T62" fmla="*/ 0 w 23"/>
                <a:gd name="T63" fmla="*/ 13 h 23"/>
                <a:gd name="T64" fmla="*/ 0 w 23"/>
                <a:gd name="T65" fmla="*/ 15 h 23"/>
                <a:gd name="T66" fmla="*/ 1 w 23"/>
                <a:gd name="T67" fmla="*/ 17 h 23"/>
                <a:gd name="T68" fmla="*/ 1 w 23"/>
                <a:gd name="T69" fmla="*/ 19 h 23"/>
                <a:gd name="T70" fmla="*/ 3 w 23"/>
                <a:gd name="T71" fmla="*/ 19 h 23"/>
                <a:gd name="T72" fmla="*/ 5 w 23"/>
                <a:gd name="T73" fmla="*/ 21 h 23"/>
                <a:gd name="T74" fmla="*/ 5 w 23"/>
                <a:gd name="T75" fmla="*/ 23 h 23"/>
                <a:gd name="T76" fmla="*/ 7 w 23"/>
                <a:gd name="T77" fmla="*/ 23 h 23"/>
                <a:gd name="T78" fmla="*/ 9 w 23"/>
                <a:gd name="T79" fmla="*/ 23 h 23"/>
                <a:gd name="T80" fmla="*/ 11 w 23"/>
                <a:gd name="T81" fmla="*/ 23 h 23"/>
                <a:gd name="T82" fmla="*/ 11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1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21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1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5" y="21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9" y="23"/>
                  </a:lnTo>
                  <a:lnTo>
                    <a:pt x="11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2" name="Rectangle 460"/>
            <p:cNvSpPr>
              <a:spLocks noChangeArrowheads="1"/>
            </p:cNvSpPr>
            <p:nvPr/>
          </p:nvSpPr>
          <p:spPr bwMode="auto">
            <a:xfrm>
              <a:off x="1475" y="780"/>
              <a:ext cx="1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5823" name="Rectangle 461"/>
            <p:cNvSpPr>
              <a:spLocks noChangeArrowheads="1"/>
            </p:cNvSpPr>
            <p:nvPr/>
          </p:nvSpPr>
          <p:spPr bwMode="auto">
            <a:xfrm>
              <a:off x="1491" y="780"/>
              <a:ext cx="2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5824" name="Rectangle 462"/>
            <p:cNvSpPr>
              <a:spLocks noChangeArrowheads="1"/>
            </p:cNvSpPr>
            <p:nvPr/>
          </p:nvSpPr>
          <p:spPr bwMode="auto">
            <a:xfrm>
              <a:off x="1522" y="780"/>
              <a:ext cx="2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5825" name="Rectangle 463"/>
            <p:cNvSpPr>
              <a:spLocks noChangeArrowheads="1"/>
            </p:cNvSpPr>
            <p:nvPr/>
          </p:nvSpPr>
          <p:spPr bwMode="auto">
            <a:xfrm>
              <a:off x="1554" y="780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15826" name="Rectangle 464"/>
            <p:cNvSpPr>
              <a:spLocks noChangeArrowheads="1"/>
            </p:cNvSpPr>
            <p:nvPr/>
          </p:nvSpPr>
          <p:spPr bwMode="auto">
            <a:xfrm>
              <a:off x="1571" y="780"/>
              <a:ext cx="1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5827" name="Rectangle 465"/>
            <p:cNvSpPr>
              <a:spLocks noChangeArrowheads="1"/>
            </p:cNvSpPr>
            <p:nvPr/>
          </p:nvSpPr>
          <p:spPr bwMode="auto">
            <a:xfrm>
              <a:off x="1590" y="780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u</a:t>
              </a:r>
              <a:endParaRPr lang="en-US"/>
            </a:p>
          </p:txBody>
        </p:sp>
        <p:sp>
          <p:nvSpPr>
            <p:cNvPr id="15828" name="Rectangle 466"/>
            <p:cNvSpPr>
              <a:spLocks noChangeArrowheads="1"/>
            </p:cNvSpPr>
            <p:nvPr/>
          </p:nvSpPr>
          <p:spPr bwMode="auto">
            <a:xfrm>
              <a:off x="1624" y="780"/>
              <a:ext cx="2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15829" name="Rectangle 467"/>
            <p:cNvSpPr>
              <a:spLocks noChangeArrowheads="1"/>
            </p:cNvSpPr>
            <p:nvPr/>
          </p:nvSpPr>
          <p:spPr bwMode="auto">
            <a:xfrm>
              <a:off x="1652" y="780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t</a:t>
              </a:r>
              <a:endParaRPr lang="en-US"/>
            </a:p>
          </p:txBody>
        </p:sp>
        <p:sp>
          <p:nvSpPr>
            <p:cNvPr id="15830" name="Rectangle 468"/>
            <p:cNvSpPr>
              <a:spLocks noChangeArrowheads="1"/>
            </p:cNvSpPr>
            <p:nvPr/>
          </p:nvSpPr>
          <p:spPr bwMode="auto">
            <a:xfrm>
              <a:off x="1669" y="780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i</a:t>
              </a:r>
              <a:endParaRPr lang="en-US"/>
            </a:p>
          </p:txBody>
        </p:sp>
        <p:sp>
          <p:nvSpPr>
            <p:cNvPr id="15831" name="Rectangle 469"/>
            <p:cNvSpPr>
              <a:spLocks noChangeArrowheads="1"/>
            </p:cNvSpPr>
            <p:nvPr/>
          </p:nvSpPr>
          <p:spPr bwMode="auto">
            <a:xfrm>
              <a:off x="1681" y="780"/>
              <a:ext cx="2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o</a:t>
              </a:r>
              <a:endParaRPr lang="en-US"/>
            </a:p>
          </p:txBody>
        </p:sp>
        <p:sp>
          <p:nvSpPr>
            <p:cNvPr id="15832" name="Rectangle 470"/>
            <p:cNvSpPr>
              <a:spLocks noChangeArrowheads="1"/>
            </p:cNvSpPr>
            <p:nvPr/>
          </p:nvSpPr>
          <p:spPr bwMode="auto">
            <a:xfrm>
              <a:off x="1715" y="780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15833" name="Rectangle 471"/>
            <p:cNvSpPr>
              <a:spLocks noChangeArrowheads="1"/>
            </p:cNvSpPr>
            <p:nvPr/>
          </p:nvSpPr>
          <p:spPr bwMode="auto">
            <a:xfrm>
              <a:off x="1749" y="780"/>
              <a:ext cx="14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5834" name="Rectangle 472"/>
            <p:cNvSpPr>
              <a:spLocks noChangeArrowheads="1"/>
            </p:cNvSpPr>
            <p:nvPr/>
          </p:nvSpPr>
          <p:spPr bwMode="auto">
            <a:xfrm>
              <a:off x="1762" y="780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[</a:t>
              </a:r>
              <a:endParaRPr lang="en-US"/>
            </a:p>
          </p:txBody>
        </p:sp>
        <p:sp>
          <p:nvSpPr>
            <p:cNvPr id="15835" name="Rectangle 473"/>
            <p:cNvSpPr>
              <a:spLocks noChangeArrowheads="1"/>
            </p:cNvSpPr>
            <p:nvPr/>
          </p:nvSpPr>
          <p:spPr bwMode="auto">
            <a:xfrm>
              <a:off x="1780" y="780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5836" name="Rectangle 474"/>
            <p:cNvSpPr>
              <a:spLocks noChangeArrowheads="1"/>
            </p:cNvSpPr>
            <p:nvPr/>
          </p:nvSpPr>
          <p:spPr bwMode="auto">
            <a:xfrm>
              <a:off x="1813" y="780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15837" name="Rectangle 475"/>
            <p:cNvSpPr>
              <a:spLocks noChangeArrowheads="1"/>
            </p:cNvSpPr>
            <p:nvPr/>
          </p:nvSpPr>
          <p:spPr bwMode="auto">
            <a:xfrm>
              <a:off x="1846" y="780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–</a:t>
              </a:r>
              <a:endParaRPr lang="en-US"/>
            </a:p>
          </p:txBody>
        </p:sp>
        <p:sp>
          <p:nvSpPr>
            <p:cNvPr id="15838" name="Rectangle 476"/>
            <p:cNvSpPr>
              <a:spLocks noChangeArrowheads="1"/>
            </p:cNvSpPr>
            <p:nvPr/>
          </p:nvSpPr>
          <p:spPr bwMode="auto">
            <a:xfrm>
              <a:off x="1890" y="780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5839" name="Rectangle 477"/>
            <p:cNvSpPr>
              <a:spLocks noChangeArrowheads="1"/>
            </p:cNvSpPr>
            <p:nvPr/>
          </p:nvSpPr>
          <p:spPr bwMode="auto">
            <a:xfrm>
              <a:off x="1923" y="780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]</a:t>
              </a:r>
              <a:endParaRPr lang="en-US"/>
            </a:p>
          </p:txBody>
        </p:sp>
        <p:sp>
          <p:nvSpPr>
            <p:cNvPr id="15840" name="Line 478"/>
            <p:cNvSpPr>
              <a:spLocks noChangeShapeType="1"/>
            </p:cNvSpPr>
            <p:nvPr/>
          </p:nvSpPr>
          <p:spPr bwMode="auto">
            <a:xfrm>
              <a:off x="2400" y="864"/>
              <a:ext cx="2" cy="1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1" name="Freeform 479"/>
            <p:cNvSpPr>
              <a:spLocks/>
            </p:cNvSpPr>
            <p:nvPr/>
          </p:nvSpPr>
          <p:spPr bwMode="auto">
            <a:xfrm>
              <a:off x="2385" y="850"/>
              <a:ext cx="29" cy="29"/>
            </a:xfrm>
            <a:custGeom>
              <a:avLst/>
              <a:gdLst>
                <a:gd name="T0" fmla="*/ 12 w 23"/>
                <a:gd name="T1" fmla="*/ 23 h 23"/>
                <a:gd name="T2" fmla="*/ 14 w 23"/>
                <a:gd name="T3" fmla="*/ 23 h 23"/>
                <a:gd name="T4" fmla="*/ 16 w 23"/>
                <a:gd name="T5" fmla="*/ 23 h 23"/>
                <a:gd name="T6" fmla="*/ 18 w 23"/>
                <a:gd name="T7" fmla="*/ 23 h 23"/>
                <a:gd name="T8" fmla="*/ 20 w 23"/>
                <a:gd name="T9" fmla="*/ 21 h 23"/>
                <a:gd name="T10" fmla="*/ 20 w 23"/>
                <a:gd name="T11" fmla="*/ 21 h 23"/>
                <a:gd name="T12" fmla="*/ 22 w 23"/>
                <a:gd name="T13" fmla="*/ 19 h 23"/>
                <a:gd name="T14" fmla="*/ 23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1 h 23"/>
                <a:gd name="T22" fmla="*/ 23 w 23"/>
                <a:gd name="T23" fmla="*/ 9 h 23"/>
                <a:gd name="T24" fmla="*/ 23 w 23"/>
                <a:gd name="T25" fmla="*/ 7 h 23"/>
                <a:gd name="T26" fmla="*/ 23 w 23"/>
                <a:gd name="T27" fmla="*/ 5 h 23"/>
                <a:gd name="T28" fmla="*/ 22 w 23"/>
                <a:gd name="T29" fmla="*/ 5 h 23"/>
                <a:gd name="T30" fmla="*/ 20 w 23"/>
                <a:gd name="T31" fmla="*/ 3 h 23"/>
                <a:gd name="T32" fmla="*/ 20 w 23"/>
                <a:gd name="T33" fmla="*/ 2 h 23"/>
                <a:gd name="T34" fmla="*/ 18 w 23"/>
                <a:gd name="T35" fmla="*/ 2 h 23"/>
                <a:gd name="T36" fmla="*/ 16 w 23"/>
                <a:gd name="T37" fmla="*/ 0 h 23"/>
                <a:gd name="T38" fmla="*/ 14 w 23"/>
                <a:gd name="T39" fmla="*/ 0 h 23"/>
                <a:gd name="T40" fmla="*/ 12 w 23"/>
                <a:gd name="T41" fmla="*/ 0 h 23"/>
                <a:gd name="T42" fmla="*/ 10 w 23"/>
                <a:gd name="T43" fmla="*/ 0 h 23"/>
                <a:gd name="T44" fmla="*/ 8 w 23"/>
                <a:gd name="T45" fmla="*/ 0 h 23"/>
                <a:gd name="T46" fmla="*/ 6 w 23"/>
                <a:gd name="T47" fmla="*/ 2 h 23"/>
                <a:gd name="T48" fmla="*/ 4 w 23"/>
                <a:gd name="T49" fmla="*/ 2 h 23"/>
                <a:gd name="T50" fmla="*/ 4 w 23"/>
                <a:gd name="T51" fmla="*/ 3 h 23"/>
                <a:gd name="T52" fmla="*/ 2 w 23"/>
                <a:gd name="T53" fmla="*/ 5 h 23"/>
                <a:gd name="T54" fmla="*/ 2 w 23"/>
                <a:gd name="T55" fmla="*/ 5 h 23"/>
                <a:gd name="T56" fmla="*/ 0 w 23"/>
                <a:gd name="T57" fmla="*/ 7 h 23"/>
                <a:gd name="T58" fmla="*/ 0 w 23"/>
                <a:gd name="T59" fmla="*/ 9 h 23"/>
                <a:gd name="T60" fmla="*/ 0 w 23"/>
                <a:gd name="T61" fmla="*/ 11 h 23"/>
                <a:gd name="T62" fmla="*/ 0 w 23"/>
                <a:gd name="T63" fmla="*/ 13 h 23"/>
                <a:gd name="T64" fmla="*/ 0 w 23"/>
                <a:gd name="T65" fmla="*/ 15 h 23"/>
                <a:gd name="T66" fmla="*/ 2 w 23"/>
                <a:gd name="T67" fmla="*/ 17 h 23"/>
                <a:gd name="T68" fmla="*/ 2 w 23"/>
                <a:gd name="T69" fmla="*/ 19 h 23"/>
                <a:gd name="T70" fmla="*/ 4 w 23"/>
                <a:gd name="T71" fmla="*/ 21 h 23"/>
                <a:gd name="T72" fmla="*/ 4 w 23"/>
                <a:gd name="T73" fmla="*/ 21 h 23"/>
                <a:gd name="T74" fmla="*/ 6 w 23"/>
                <a:gd name="T75" fmla="*/ 23 h 23"/>
                <a:gd name="T76" fmla="*/ 8 w 23"/>
                <a:gd name="T77" fmla="*/ 23 h 23"/>
                <a:gd name="T78" fmla="*/ 10 w 23"/>
                <a:gd name="T79" fmla="*/ 23 h 23"/>
                <a:gd name="T80" fmla="*/ 12 w 23"/>
                <a:gd name="T81" fmla="*/ 23 h 23"/>
                <a:gd name="T82" fmla="*/ 12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2" name="Rectangle 480"/>
            <p:cNvSpPr>
              <a:spLocks noChangeArrowheads="1"/>
            </p:cNvSpPr>
            <p:nvPr/>
          </p:nvSpPr>
          <p:spPr bwMode="auto">
            <a:xfrm>
              <a:off x="2414" y="772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J</a:t>
              </a:r>
              <a:endParaRPr lang="en-US"/>
            </a:p>
          </p:txBody>
        </p:sp>
        <p:sp>
          <p:nvSpPr>
            <p:cNvPr id="15843" name="Rectangle 481"/>
            <p:cNvSpPr>
              <a:spLocks noChangeArrowheads="1"/>
            </p:cNvSpPr>
            <p:nvPr/>
          </p:nvSpPr>
          <p:spPr bwMode="auto">
            <a:xfrm>
              <a:off x="2444" y="772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u</a:t>
              </a:r>
              <a:endParaRPr lang="en-US"/>
            </a:p>
          </p:txBody>
        </p:sp>
        <p:sp>
          <p:nvSpPr>
            <p:cNvPr id="15844" name="Rectangle 482"/>
            <p:cNvSpPr>
              <a:spLocks noChangeArrowheads="1"/>
            </p:cNvSpPr>
            <p:nvPr/>
          </p:nvSpPr>
          <p:spPr bwMode="auto">
            <a:xfrm>
              <a:off x="2477" y="772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15845" name="Rectangle 483"/>
            <p:cNvSpPr>
              <a:spLocks noChangeArrowheads="1"/>
            </p:cNvSpPr>
            <p:nvPr/>
          </p:nvSpPr>
          <p:spPr bwMode="auto">
            <a:xfrm>
              <a:off x="2528" y="77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p</a:t>
              </a:r>
              <a:endParaRPr lang="en-US"/>
            </a:p>
          </p:txBody>
        </p:sp>
        <p:sp>
          <p:nvSpPr>
            <p:cNvPr id="15846" name="Rectangle 484"/>
            <p:cNvSpPr>
              <a:spLocks noChangeArrowheads="1"/>
            </p:cNvSpPr>
            <p:nvPr/>
          </p:nvSpPr>
          <p:spPr bwMode="auto">
            <a:xfrm>
              <a:off x="2559" y="772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5847" name="Rectangle 485"/>
            <p:cNvSpPr>
              <a:spLocks noChangeArrowheads="1"/>
            </p:cNvSpPr>
            <p:nvPr/>
          </p:nvSpPr>
          <p:spPr bwMode="auto">
            <a:xfrm>
              <a:off x="2575" y="772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15848" name="Rectangle 486"/>
            <p:cNvSpPr>
              <a:spLocks noChangeArrowheads="1"/>
            </p:cNvSpPr>
            <p:nvPr/>
          </p:nvSpPr>
          <p:spPr bwMode="auto">
            <a:xfrm>
              <a:off x="2609" y="77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15849" name="Rectangle 487"/>
            <p:cNvSpPr>
              <a:spLocks noChangeArrowheads="1"/>
            </p:cNvSpPr>
            <p:nvPr/>
          </p:nvSpPr>
          <p:spPr bwMode="auto">
            <a:xfrm>
              <a:off x="2643" y="77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15850" name="Rectangle 488"/>
            <p:cNvSpPr>
              <a:spLocks noChangeArrowheads="1"/>
            </p:cNvSpPr>
            <p:nvPr/>
          </p:nvSpPr>
          <p:spPr bwMode="auto">
            <a:xfrm>
              <a:off x="2674" y="772"/>
              <a:ext cx="17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r</a:t>
              </a:r>
              <a:endParaRPr lang="en-US"/>
            </a:p>
          </p:txBody>
        </p:sp>
        <p:sp>
          <p:nvSpPr>
            <p:cNvPr id="15851" name="Rectangle 489"/>
            <p:cNvSpPr>
              <a:spLocks noChangeArrowheads="1"/>
            </p:cNvSpPr>
            <p:nvPr/>
          </p:nvSpPr>
          <p:spPr bwMode="auto">
            <a:xfrm>
              <a:off x="2695" y="772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15852" name="Rectangle 490"/>
            <p:cNvSpPr>
              <a:spLocks noChangeArrowheads="1"/>
            </p:cNvSpPr>
            <p:nvPr/>
          </p:nvSpPr>
          <p:spPr bwMode="auto">
            <a:xfrm>
              <a:off x="2726" y="772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5853" name="Rectangle 491"/>
            <p:cNvSpPr>
              <a:spLocks noChangeArrowheads="1"/>
            </p:cNvSpPr>
            <p:nvPr/>
          </p:nvSpPr>
          <p:spPr bwMode="auto">
            <a:xfrm>
              <a:off x="2758" y="772"/>
              <a:ext cx="2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15854" name="Rectangle 492"/>
            <p:cNvSpPr>
              <a:spLocks noChangeArrowheads="1"/>
            </p:cNvSpPr>
            <p:nvPr/>
          </p:nvSpPr>
          <p:spPr bwMode="auto">
            <a:xfrm>
              <a:off x="2786" y="772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5855" name="Rectangle 493"/>
            <p:cNvSpPr>
              <a:spLocks noChangeArrowheads="1"/>
            </p:cNvSpPr>
            <p:nvPr/>
          </p:nvSpPr>
          <p:spPr bwMode="auto">
            <a:xfrm>
              <a:off x="2804" y="772"/>
              <a:ext cx="1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[</a:t>
              </a:r>
              <a:endParaRPr lang="en-US"/>
            </a:p>
          </p:txBody>
        </p:sp>
        <p:sp>
          <p:nvSpPr>
            <p:cNvPr id="15856" name="Rectangle 494"/>
            <p:cNvSpPr>
              <a:spLocks noChangeArrowheads="1"/>
            </p:cNvSpPr>
            <p:nvPr/>
          </p:nvSpPr>
          <p:spPr bwMode="auto">
            <a:xfrm>
              <a:off x="2820" y="772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5857" name="Rectangle 495"/>
            <p:cNvSpPr>
              <a:spLocks noChangeArrowheads="1"/>
            </p:cNvSpPr>
            <p:nvPr/>
          </p:nvSpPr>
          <p:spPr bwMode="auto">
            <a:xfrm>
              <a:off x="2851" y="77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5858" name="Rectangle 496"/>
            <p:cNvSpPr>
              <a:spLocks noChangeArrowheads="1"/>
            </p:cNvSpPr>
            <p:nvPr/>
          </p:nvSpPr>
          <p:spPr bwMode="auto">
            <a:xfrm>
              <a:off x="2885" y="77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–</a:t>
              </a:r>
              <a:endParaRPr lang="en-US"/>
            </a:p>
          </p:txBody>
        </p:sp>
        <p:sp>
          <p:nvSpPr>
            <p:cNvPr id="15859" name="Rectangle 497"/>
            <p:cNvSpPr>
              <a:spLocks noChangeArrowheads="1"/>
            </p:cNvSpPr>
            <p:nvPr/>
          </p:nvSpPr>
          <p:spPr bwMode="auto">
            <a:xfrm>
              <a:off x="2930" y="77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5860" name="Rectangle 498"/>
            <p:cNvSpPr>
              <a:spLocks noChangeArrowheads="1"/>
            </p:cNvSpPr>
            <p:nvPr/>
          </p:nvSpPr>
          <p:spPr bwMode="auto">
            <a:xfrm>
              <a:off x="2961" y="772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]</a:t>
              </a:r>
              <a:endParaRPr lang="en-US"/>
            </a:p>
          </p:txBody>
        </p:sp>
        <p:sp>
          <p:nvSpPr>
            <p:cNvPr id="15861" name="Freeform 499"/>
            <p:cNvSpPr>
              <a:spLocks/>
            </p:cNvSpPr>
            <p:nvPr/>
          </p:nvSpPr>
          <p:spPr bwMode="auto">
            <a:xfrm>
              <a:off x="336" y="672"/>
              <a:ext cx="4798" cy="1693"/>
            </a:xfrm>
            <a:custGeom>
              <a:avLst/>
              <a:gdLst>
                <a:gd name="T0" fmla="*/ 52 w 3842"/>
                <a:gd name="T1" fmla="*/ 1349 h 1351"/>
                <a:gd name="T2" fmla="*/ 0 w 3842"/>
                <a:gd name="T3" fmla="*/ 1351 h 1351"/>
                <a:gd name="T4" fmla="*/ 0 w 3842"/>
                <a:gd name="T5" fmla="*/ 0 h 1351"/>
                <a:gd name="T6" fmla="*/ 3842 w 3842"/>
                <a:gd name="T7" fmla="*/ 0 h 1351"/>
                <a:gd name="T8" fmla="*/ 3842 w 3842"/>
                <a:gd name="T9" fmla="*/ 359 h 1351"/>
                <a:gd name="T10" fmla="*/ 3790 w 3842"/>
                <a:gd name="T11" fmla="*/ 359 h 13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42"/>
                <a:gd name="T19" fmla="*/ 0 h 1351"/>
                <a:gd name="T20" fmla="*/ 3842 w 3842"/>
                <a:gd name="T21" fmla="*/ 1351 h 13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42" h="1351">
                  <a:moveTo>
                    <a:pt x="52" y="1349"/>
                  </a:moveTo>
                  <a:lnTo>
                    <a:pt x="0" y="1351"/>
                  </a:lnTo>
                  <a:lnTo>
                    <a:pt x="0" y="0"/>
                  </a:lnTo>
                  <a:lnTo>
                    <a:pt x="3842" y="0"/>
                  </a:lnTo>
                  <a:lnTo>
                    <a:pt x="3842" y="359"/>
                  </a:lnTo>
                  <a:lnTo>
                    <a:pt x="3790" y="359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2" name="Line 500"/>
            <p:cNvSpPr>
              <a:spLocks noChangeShapeType="1"/>
            </p:cNvSpPr>
            <p:nvPr/>
          </p:nvSpPr>
          <p:spPr bwMode="auto">
            <a:xfrm>
              <a:off x="535" y="2363"/>
              <a:ext cx="177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3" name="Freeform 501"/>
            <p:cNvSpPr>
              <a:spLocks/>
            </p:cNvSpPr>
            <p:nvPr/>
          </p:nvSpPr>
          <p:spPr bwMode="auto">
            <a:xfrm>
              <a:off x="701" y="2349"/>
              <a:ext cx="31" cy="31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25 h 25"/>
                <a:gd name="T4" fmla="*/ 25 w 25"/>
                <a:gd name="T5" fmla="*/ 13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4" name="Freeform 502"/>
            <p:cNvSpPr>
              <a:spLocks/>
            </p:cNvSpPr>
            <p:nvPr/>
          </p:nvSpPr>
          <p:spPr bwMode="auto">
            <a:xfrm>
              <a:off x="388" y="2349"/>
              <a:ext cx="32" cy="31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25 h 25"/>
                <a:gd name="T4" fmla="*/ 25 w 25"/>
                <a:gd name="T5" fmla="*/ 13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3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5" name="Freeform 503"/>
            <p:cNvSpPr>
              <a:spLocks/>
            </p:cNvSpPr>
            <p:nvPr/>
          </p:nvSpPr>
          <p:spPr bwMode="auto">
            <a:xfrm>
              <a:off x="2914" y="3201"/>
              <a:ext cx="31" cy="31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25 h 25"/>
                <a:gd name="T4" fmla="*/ 25 w 25"/>
                <a:gd name="T5" fmla="*/ 11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6" name="Freeform 504"/>
            <p:cNvSpPr>
              <a:spLocks/>
            </p:cNvSpPr>
            <p:nvPr/>
          </p:nvSpPr>
          <p:spPr bwMode="auto">
            <a:xfrm>
              <a:off x="2950" y="2979"/>
              <a:ext cx="220" cy="474"/>
            </a:xfrm>
            <a:custGeom>
              <a:avLst/>
              <a:gdLst>
                <a:gd name="T0" fmla="*/ 86 w 176"/>
                <a:gd name="T1" fmla="*/ 376 h 378"/>
                <a:gd name="T2" fmla="*/ 101 w 176"/>
                <a:gd name="T3" fmla="*/ 375 h 378"/>
                <a:gd name="T4" fmla="*/ 115 w 176"/>
                <a:gd name="T5" fmla="*/ 369 h 378"/>
                <a:gd name="T6" fmla="*/ 128 w 176"/>
                <a:gd name="T7" fmla="*/ 357 h 378"/>
                <a:gd name="T8" fmla="*/ 140 w 176"/>
                <a:gd name="T9" fmla="*/ 342 h 378"/>
                <a:gd name="T10" fmla="*/ 151 w 176"/>
                <a:gd name="T11" fmla="*/ 323 h 378"/>
                <a:gd name="T12" fmla="*/ 159 w 176"/>
                <a:gd name="T13" fmla="*/ 300 h 378"/>
                <a:gd name="T14" fmla="*/ 167 w 176"/>
                <a:gd name="T15" fmla="*/ 277 h 378"/>
                <a:gd name="T16" fmla="*/ 173 w 176"/>
                <a:gd name="T17" fmla="*/ 250 h 378"/>
                <a:gd name="T18" fmla="*/ 176 w 176"/>
                <a:gd name="T19" fmla="*/ 219 h 378"/>
                <a:gd name="T20" fmla="*/ 176 w 176"/>
                <a:gd name="T21" fmla="*/ 188 h 378"/>
                <a:gd name="T22" fmla="*/ 176 w 176"/>
                <a:gd name="T23" fmla="*/ 159 h 378"/>
                <a:gd name="T24" fmla="*/ 173 w 176"/>
                <a:gd name="T25" fmla="*/ 129 h 378"/>
                <a:gd name="T26" fmla="*/ 167 w 176"/>
                <a:gd name="T27" fmla="*/ 102 h 378"/>
                <a:gd name="T28" fmla="*/ 159 w 176"/>
                <a:gd name="T29" fmla="*/ 77 h 378"/>
                <a:gd name="T30" fmla="*/ 151 w 176"/>
                <a:gd name="T31" fmla="*/ 56 h 378"/>
                <a:gd name="T32" fmla="*/ 140 w 176"/>
                <a:gd name="T33" fmla="*/ 37 h 378"/>
                <a:gd name="T34" fmla="*/ 128 w 176"/>
                <a:gd name="T35" fmla="*/ 21 h 378"/>
                <a:gd name="T36" fmla="*/ 115 w 176"/>
                <a:gd name="T37" fmla="*/ 10 h 378"/>
                <a:gd name="T38" fmla="*/ 101 w 176"/>
                <a:gd name="T39" fmla="*/ 2 h 378"/>
                <a:gd name="T40" fmla="*/ 88 w 176"/>
                <a:gd name="T41" fmla="*/ 0 h 378"/>
                <a:gd name="T42" fmla="*/ 73 w 176"/>
                <a:gd name="T43" fmla="*/ 2 h 378"/>
                <a:gd name="T44" fmla="*/ 59 w 176"/>
                <a:gd name="T45" fmla="*/ 10 h 378"/>
                <a:gd name="T46" fmla="*/ 48 w 176"/>
                <a:gd name="T47" fmla="*/ 21 h 378"/>
                <a:gd name="T48" fmla="*/ 36 w 176"/>
                <a:gd name="T49" fmla="*/ 37 h 378"/>
                <a:gd name="T50" fmla="*/ 25 w 176"/>
                <a:gd name="T51" fmla="*/ 56 h 378"/>
                <a:gd name="T52" fmla="*/ 17 w 176"/>
                <a:gd name="T53" fmla="*/ 77 h 378"/>
                <a:gd name="T54" fmla="*/ 9 w 176"/>
                <a:gd name="T55" fmla="*/ 102 h 378"/>
                <a:gd name="T56" fmla="*/ 4 w 176"/>
                <a:gd name="T57" fmla="*/ 129 h 378"/>
                <a:gd name="T58" fmla="*/ 0 w 176"/>
                <a:gd name="T59" fmla="*/ 159 h 378"/>
                <a:gd name="T60" fmla="*/ 0 w 176"/>
                <a:gd name="T61" fmla="*/ 188 h 378"/>
                <a:gd name="T62" fmla="*/ 0 w 176"/>
                <a:gd name="T63" fmla="*/ 219 h 378"/>
                <a:gd name="T64" fmla="*/ 4 w 176"/>
                <a:gd name="T65" fmla="*/ 250 h 378"/>
                <a:gd name="T66" fmla="*/ 9 w 176"/>
                <a:gd name="T67" fmla="*/ 277 h 378"/>
                <a:gd name="T68" fmla="*/ 17 w 176"/>
                <a:gd name="T69" fmla="*/ 300 h 378"/>
                <a:gd name="T70" fmla="*/ 25 w 176"/>
                <a:gd name="T71" fmla="*/ 323 h 378"/>
                <a:gd name="T72" fmla="*/ 36 w 176"/>
                <a:gd name="T73" fmla="*/ 342 h 378"/>
                <a:gd name="T74" fmla="*/ 48 w 176"/>
                <a:gd name="T75" fmla="*/ 357 h 378"/>
                <a:gd name="T76" fmla="*/ 59 w 176"/>
                <a:gd name="T77" fmla="*/ 369 h 378"/>
                <a:gd name="T78" fmla="*/ 73 w 176"/>
                <a:gd name="T79" fmla="*/ 375 h 378"/>
                <a:gd name="T80" fmla="*/ 88 w 176"/>
                <a:gd name="T81" fmla="*/ 378 h 378"/>
                <a:gd name="T82" fmla="*/ 88 w 176"/>
                <a:gd name="T83" fmla="*/ 378 h 378"/>
                <a:gd name="T84" fmla="*/ 86 w 176"/>
                <a:gd name="T85" fmla="*/ 376 h 37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6"/>
                <a:gd name="T130" fmla="*/ 0 h 378"/>
                <a:gd name="T131" fmla="*/ 176 w 176"/>
                <a:gd name="T132" fmla="*/ 378 h 37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6" h="378">
                  <a:moveTo>
                    <a:pt x="86" y="376"/>
                  </a:moveTo>
                  <a:lnTo>
                    <a:pt x="101" y="375"/>
                  </a:lnTo>
                  <a:lnTo>
                    <a:pt x="115" y="369"/>
                  </a:lnTo>
                  <a:lnTo>
                    <a:pt x="128" y="357"/>
                  </a:lnTo>
                  <a:lnTo>
                    <a:pt x="140" y="342"/>
                  </a:lnTo>
                  <a:lnTo>
                    <a:pt x="151" y="323"/>
                  </a:lnTo>
                  <a:lnTo>
                    <a:pt x="159" y="300"/>
                  </a:lnTo>
                  <a:lnTo>
                    <a:pt x="167" y="277"/>
                  </a:lnTo>
                  <a:lnTo>
                    <a:pt x="173" y="250"/>
                  </a:lnTo>
                  <a:lnTo>
                    <a:pt x="176" y="219"/>
                  </a:lnTo>
                  <a:lnTo>
                    <a:pt x="176" y="188"/>
                  </a:lnTo>
                  <a:lnTo>
                    <a:pt x="176" y="159"/>
                  </a:lnTo>
                  <a:lnTo>
                    <a:pt x="173" y="129"/>
                  </a:lnTo>
                  <a:lnTo>
                    <a:pt x="167" y="102"/>
                  </a:lnTo>
                  <a:lnTo>
                    <a:pt x="159" y="77"/>
                  </a:lnTo>
                  <a:lnTo>
                    <a:pt x="151" y="56"/>
                  </a:lnTo>
                  <a:lnTo>
                    <a:pt x="140" y="37"/>
                  </a:lnTo>
                  <a:lnTo>
                    <a:pt x="128" y="21"/>
                  </a:lnTo>
                  <a:lnTo>
                    <a:pt x="115" y="10"/>
                  </a:lnTo>
                  <a:lnTo>
                    <a:pt x="101" y="2"/>
                  </a:lnTo>
                  <a:lnTo>
                    <a:pt x="88" y="0"/>
                  </a:lnTo>
                  <a:lnTo>
                    <a:pt x="73" y="2"/>
                  </a:lnTo>
                  <a:lnTo>
                    <a:pt x="59" y="10"/>
                  </a:lnTo>
                  <a:lnTo>
                    <a:pt x="48" y="21"/>
                  </a:lnTo>
                  <a:lnTo>
                    <a:pt x="36" y="37"/>
                  </a:lnTo>
                  <a:lnTo>
                    <a:pt x="25" y="56"/>
                  </a:lnTo>
                  <a:lnTo>
                    <a:pt x="17" y="77"/>
                  </a:lnTo>
                  <a:lnTo>
                    <a:pt x="9" y="102"/>
                  </a:lnTo>
                  <a:lnTo>
                    <a:pt x="4" y="129"/>
                  </a:lnTo>
                  <a:lnTo>
                    <a:pt x="0" y="159"/>
                  </a:lnTo>
                  <a:lnTo>
                    <a:pt x="0" y="188"/>
                  </a:lnTo>
                  <a:lnTo>
                    <a:pt x="0" y="219"/>
                  </a:lnTo>
                  <a:lnTo>
                    <a:pt x="4" y="250"/>
                  </a:lnTo>
                  <a:lnTo>
                    <a:pt x="9" y="277"/>
                  </a:lnTo>
                  <a:lnTo>
                    <a:pt x="17" y="300"/>
                  </a:lnTo>
                  <a:lnTo>
                    <a:pt x="25" y="323"/>
                  </a:lnTo>
                  <a:lnTo>
                    <a:pt x="36" y="342"/>
                  </a:lnTo>
                  <a:lnTo>
                    <a:pt x="48" y="357"/>
                  </a:lnTo>
                  <a:lnTo>
                    <a:pt x="59" y="369"/>
                  </a:lnTo>
                  <a:lnTo>
                    <a:pt x="73" y="375"/>
                  </a:lnTo>
                  <a:lnTo>
                    <a:pt x="88" y="378"/>
                  </a:lnTo>
                  <a:lnTo>
                    <a:pt x="86" y="3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7" name="Freeform 505"/>
            <p:cNvSpPr>
              <a:spLocks/>
            </p:cNvSpPr>
            <p:nvPr/>
          </p:nvSpPr>
          <p:spPr bwMode="auto">
            <a:xfrm>
              <a:off x="2950" y="2979"/>
              <a:ext cx="220" cy="474"/>
            </a:xfrm>
            <a:custGeom>
              <a:avLst/>
              <a:gdLst>
                <a:gd name="T0" fmla="*/ 86 w 176"/>
                <a:gd name="T1" fmla="*/ 376 h 378"/>
                <a:gd name="T2" fmla="*/ 101 w 176"/>
                <a:gd name="T3" fmla="*/ 375 h 378"/>
                <a:gd name="T4" fmla="*/ 115 w 176"/>
                <a:gd name="T5" fmla="*/ 369 h 378"/>
                <a:gd name="T6" fmla="*/ 128 w 176"/>
                <a:gd name="T7" fmla="*/ 357 h 378"/>
                <a:gd name="T8" fmla="*/ 140 w 176"/>
                <a:gd name="T9" fmla="*/ 342 h 378"/>
                <a:gd name="T10" fmla="*/ 151 w 176"/>
                <a:gd name="T11" fmla="*/ 323 h 378"/>
                <a:gd name="T12" fmla="*/ 159 w 176"/>
                <a:gd name="T13" fmla="*/ 300 h 378"/>
                <a:gd name="T14" fmla="*/ 167 w 176"/>
                <a:gd name="T15" fmla="*/ 277 h 378"/>
                <a:gd name="T16" fmla="*/ 173 w 176"/>
                <a:gd name="T17" fmla="*/ 250 h 378"/>
                <a:gd name="T18" fmla="*/ 176 w 176"/>
                <a:gd name="T19" fmla="*/ 219 h 378"/>
                <a:gd name="T20" fmla="*/ 176 w 176"/>
                <a:gd name="T21" fmla="*/ 188 h 378"/>
                <a:gd name="T22" fmla="*/ 176 w 176"/>
                <a:gd name="T23" fmla="*/ 159 h 378"/>
                <a:gd name="T24" fmla="*/ 173 w 176"/>
                <a:gd name="T25" fmla="*/ 129 h 378"/>
                <a:gd name="T26" fmla="*/ 167 w 176"/>
                <a:gd name="T27" fmla="*/ 102 h 378"/>
                <a:gd name="T28" fmla="*/ 159 w 176"/>
                <a:gd name="T29" fmla="*/ 77 h 378"/>
                <a:gd name="T30" fmla="*/ 151 w 176"/>
                <a:gd name="T31" fmla="*/ 56 h 378"/>
                <a:gd name="T32" fmla="*/ 140 w 176"/>
                <a:gd name="T33" fmla="*/ 37 h 378"/>
                <a:gd name="T34" fmla="*/ 128 w 176"/>
                <a:gd name="T35" fmla="*/ 21 h 378"/>
                <a:gd name="T36" fmla="*/ 115 w 176"/>
                <a:gd name="T37" fmla="*/ 10 h 378"/>
                <a:gd name="T38" fmla="*/ 101 w 176"/>
                <a:gd name="T39" fmla="*/ 2 h 378"/>
                <a:gd name="T40" fmla="*/ 88 w 176"/>
                <a:gd name="T41" fmla="*/ 0 h 378"/>
                <a:gd name="T42" fmla="*/ 73 w 176"/>
                <a:gd name="T43" fmla="*/ 2 h 378"/>
                <a:gd name="T44" fmla="*/ 59 w 176"/>
                <a:gd name="T45" fmla="*/ 10 h 378"/>
                <a:gd name="T46" fmla="*/ 48 w 176"/>
                <a:gd name="T47" fmla="*/ 21 h 378"/>
                <a:gd name="T48" fmla="*/ 36 w 176"/>
                <a:gd name="T49" fmla="*/ 37 h 378"/>
                <a:gd name="T50" fmla="*/ 25 w 176"/>
                <a:gd name="T51" fmla="*/ 56 h 378"/>
                <a:gd name="T52" fmla="*/ 17 w 176"/>
                <a:gd name="T53" fmla="*/ 77 h 378"/>
                <a:gd name="T54" fmla="*/ 9 w 176"/>
                <a:gd name="T55" fmla="*/ 102 h 378"/>
                <a:gd name="T56" fmla="*/ 4 w 176"/>
                <a:gd name="T57" fmla="*/ 129 h 378"/>
                <a:gd name="T58" fmla="*/ 0 w 176"/>
                <a:gd name="T59" fmla="*/ 159 h 378"/>
                <a:gd name="T60" fmla="*/ 0 w 176"/>
                <a:gd name="T61" fmla="*/ 188 h 378"/>
                <a:gd name="T62" fmla="*/ 0 w 176"/>
                <a:gd name="T63" fmla="*/ 219 h 378"/>
                <a:gd name="T64" fmla="*/ 4 w 176"/>
                <a:gd name="T65" fmla="*/ 250 h 378"/>
                <a:gd name="T66" fmla="*/ 9 w 176"/>
                <a:gd name="T67" fmla="*/ 277 h 378"/>
                <a:gd name="T68" fmla="*/ 17 w 176"/>
                <a:gd name="T69" fmla="*/ 300 h 378"/>
                <a:gd name="T70" fmla="*/ 25 w 176"/>
                <a:gd name="T71" fmla="*/ 323 h 378"/>
                <a:gd name="T72" fmla="*/ 36 w 176"/>
                <a:gd name="T73" fmla="*/ 342 h 378"/>
                <a:gd name="T74" fmla="*/ 48 w 176"/>
                <a:gd name="T75" fmla="*/ 357 h 378"/>
                <a:gd name="T76" fmla="*/ 59 w 176"/>
                <a:gd name="T77" fmla="*/ 369 h 378"/>
                <a:gd name="T78" fmla="*/ 73 w 176"/>
                <a:gd name="T79" fmla="*/ 375 h 378"/>
                <a:gd name="T80" fmla="*/ 88 w 176"/>
                <a:gd name="T81" fmla="*/ 378 h 378"/>
                <a:gd name="T82" fmla="*/ 88 w 176"/>
                <a:gd name="T83" fmla="*/ 378 h 37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76"/>
                <a:gd name="T127" fmla="*/ 0 h 378"/>
                <a:gd name="T128" fmla="*/ 176 w 176"/>
                <a:gd name="T129" fmla="*/ 378 h 37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76" h="378">
                  <a:moveTo>
                    <a:pt x="86" y="376"/>
                  </a:moveTo>
                  <a:lnTo>
                    <a:pt x="101" y="375"/>
                  </a:lnTo>
                  <a:lnTo>
                    <a:pt x="115" y="369"/>
                  </a:lnTo>
                  <a:lnTo>
                    <a:pt x="128" y="357"/>
                  </a:lnTo>
                  <a:lnTo>
                    <a:pt x="140" y="342"/>
                  </a:lnTo>
                  <a:lnTo>
                    <a:pt x="151" y="323"/>
                  </a:lnTo>
                  <a:lnTo>
                    <a:pt x="159" y="300"/>
                  </a:lnTo>
                  <a:lnTo>
                    <a:pt x="167" y="277"/>
                  </a:lnTo>
                  <a:lnTo>
                    <a:pt x="173" y="250"/>
                  </a:lnTo>
                  <a:lnTo>
                    <a:pt x="176" y="219"/>
                  </a:lnTo>
                  <a:lnTo>
                    <a:pt x="176" y="188"/>
                  </a:lnTo>
                  <a:lnTo>
                    <a:pt x="176" y="159"/>
                  </a:lnTo>
                  <a:lnTo>
                    <a:pt x="173" y="129"/>
                  </a:lnTo>
                  <a:lnTo>
                    <a:pt x="167" y="102"/>
                  </a:lnTo>
                  <a:lnTo>
                    <a:pt x="159" y="77"/>
                  </a:lnTo>
                  <a:lnTo>
                    <a:pt x="151" y="56"/>
                  </a:lnTo>
                  <a:lnTo>
                    <a:pt x="140" y="37"/>
                  </a:lnTo>
                  <a:lnTo>
                    <a:pt x="128" y="21"/>
                  </a:lnTo>
                  <a:lnTo>
                    <a:pt x="115" y="10"/>
                  </a:lnTo>
                  <a:lnTo>
                    <a:pt x="101" y="2"/>
                  </a:lnTo>
                  <a:lnTo>
                    <a:pt x="88" y="0"/>
                  </a:lnTo>
                  <a:lnTo>
                    <a:pt x="73" y="2"/>
                  </a:lnTo>
                  <a:lnTo>
                    <a:pt x="59" y="10"/>
                  </a:lnTo>
                  <a:lnTo>
                    <a:pt x="48" y="21"/>
                  </a:lnTo>
                  <a:lnTo>
                    <a:pt x="36" y="37"/>
                  </a:lnTo>
                  <a:lnTo>
                    <a:pt x="25" y="56"/>
                  </a:lnTo>
                  <a:lnTo>
                    <a:pt x="17" y="77"/>
                  </a:lnTo>
                  <a:lnTo>
                    <a:pt x="9" y="102"/>
                  </a:lnTo>
                  <a:lnTo>
                    <a:pt x="4" y="129"/>
                  </a:lnTo>
                  <a:lnTo>
                    <a:pt x="0" y="159"/>
                  </a:lnTo>
                  <a:lnTo>
                    <a:pt x="0" y="188"/>
                  </a:lnTo>
                  <a:lnTo>
                    <a:pt x="0" y="219"/>
                  </a:lnTo>
                  <a:lnTo>
                    <a:pt x="4" y="250"/>
                  </a:lnTo>
                  <a:lnTo>
                    <a:pt x="9" y="277"/>
                  </a:lnTo>
                  <a:lnTo>
                    <a:pt x="17" y="300"/>
                  </a:lnTo>
                  <a:lnTo>
                    <a:pt x="25" y="323"/>
                  </a:lnTo>
                  <a:lnTo>
                    <a:pt x="36" y="342"/>
                  </a:lnTo>
                  <a:lnTo>
                    <a:pt x="48" y="357"/>
                  </a:lnTo>
                  <a:lnTo>
                    <a:pt x="59" y="369"/>
                  </a:lnTo>
                  <a:lnTo>
                    <a:pt x="73" y="375"/>
                  </a:lnTo>
                  <a:lnTo>
                    <a:pt x="88" y="378"/>
                  </a:lnTo>
                </a:path>
              </a:pathLst>
            </a:cu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8" name="Rectangle 506"/>
            <p:cNvSpPr>
              <a:spLocks noChangeArrowheads="1"/>
            </p:cNvSpPr>
            <p:nvPr/>
          </p:nvSpPr>
          <p:spPr bwMode="auto">
            <a:xfrm>
              <a:off x="3000" y="3148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869" name="Rectangle 507"/>
            <p:cNvSpPr>
              <a:spLocks noChangeArrowheads="1"/>
            </p:cNvSpPr>
            <p:nvPr/>
          </p:nvSpPr>
          <p:spPr bwMode="auto">
            <a:xfrm>
              <a:off x="3041" y="3148"/>
              <a:ext cx="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870" name="Rectangle 508"/>
            <p:cNvSpPr>
              <a:spLocks noChangeArrowheads="1"/>
            </p:cNvSpPr>
            <p:nvPr/>
          </p:nvSpPr>
          <p:spPr bwMode="auto">
            <a:xfrm>
              <a:off x="3052" y="314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g</a:t>
              </a:r>
              <a:endParaRPr lang="en-US"/>
            </a:p>
          </p:txBody>
        </p:sp>
        <p:sp>
          <p:nvSpPr>
            <p:cNvPr id="15871" name="Rectangle 509"/>
            <p:cNvSpPr>
              <a:spLocks noChangeArrowheads="1"/>
            </p:cNvSpPr>
            <p:nvPr/>
          </p:nvSpPr>
          <p:spPr bwMode="auto">
            <a:xfrm>
              <a:off x="3086" y="3148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872" name="Rectangle 510"/>
            <p:cNvSpPr>
              <a:spLocks noChangeArrowheads="1"/>
            </p:cNvSpPr>
            <p:nvPr/>
          </p:nvSpPr>
          <p:spPr bwMode="auto">
            <a:xfrm>
              <a:off x="2966" y="3215"/>
              <a:ext cx="2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873" name="Rectangle 511"/>
            <p:cNvSpPr>
              <a:spLocks noChangeArrowheads="1"/>
            </p:cNvSpPr>
            <p:nvPr/>
          </p:nvSpPr>
          <p:spPr bwMode="auto">
            <a:xfrm>
              <a:off x="3000" y="3215"/>
              <a:ext cx="2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x</a:t>
              </a:r>
              <a:endParaRPr lang="en-US"/>
            </a:p>
          </p:txBody>
        </p:sp>
        <p:sp>
          <p:nvSpPr>
            <p:cNvPr id="15874" name="Rectangle 512"/>
            <p:cNvSpPr>
              <a:spLocks noChangeArrowheads="1"/>
            </p:cNvSpPr>
            <p:nvPr/>
          </p:nvSpPr>
          <p:spPr bwMode="auto">
            <a:xfrm>
              <a:off x="3029" y="3215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875" name="Rectangle 513"/>
            <p:cNvSpPr>
              <a:spLocks noChangeArrowheads="1"/>
            </p:cNvSpPr>
            <p:nvPr/>
          </p:nvSpPr>
          <p:spPr bwMode="auto">
            <a:xfrm>
              <a:off x="3045" y="3215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876" name="Rectangle 514"/>
            <p:cNvSpPr>
              <a:spLocks noChangeArrowheads="1"/>
            </p:cNvSpPr>
            <p:nvPr/>
          </p:nvSpPr>
          <p:spPr bwMode="auto">
            <a:xfrm>
              <a:off x="3079" y="3215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877" name="Rectangle 515"/>
            <p:cNvSpPr>
              <a:spLocks noChangeArrowheads="1"/>
            </p:cNvSpPr>
            <p:nvPr/>
          </p:nvSpPr>
          <p:spPr bwMode="auto">
            <a:xfrm>
              <a:off x="3112" y="3215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878" name="Rectangle 516"/>
            <p:cNvSpPr>
              <a:spLocks noChangeArrowheads="1"/>
            </p:cNvSpPr>
            <p:nvPr/>
          </p:nvSpPr>
          <p:spPr bwMode="auto">
            <a:xfrm>
              <a:off x="2810" y="3099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879" name="Rectangle 517"/>
            <p:cNvSpPr>
              <a:spLocks noChangeArrowheads="1"/>
            </p:cNvSpPr>
            <p:nvPr/>
          </p:nvSpPr>
          <p:spPr bwMode="auto">
            <a:xfrm>
              <a:off x="2844" y="3099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6</a:t>
              </a:r>
              <a:endParaRPr lang="en-US"/>
            </a:p>
          </p:txBody>
        </p:sp>
        <p:sp>
          <p:nvSpPr>
            <p:cNvPr id="15880" name="Line 518"/>
            <p:cNvSpPr>
              <a:spLocks noChangeShapeType="1"/>
            </p:cNvSpPr>
            <p:nvPr/>
          </p:nvSpPr>
          <p:spPr bwMode="auto">
            <a:xfrm flipH="1" flipV="1">
              <a:off x="3213" y="3177"/>
              <a:ext cx="43" cy="77"/>
            </a:xfrm>
            <a:prstGeom prst="line">
              <a:avLst/>
            </a:prstGeom>
            <a:noFill/>
            <a:ln w="952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1" name="Rectangle 519"/>
            <p:cNvSpPr>
              <a:spLocks noChangeArrowheads="1"/>
            </p:cNvSpPr>
            <p:nvPr/>
          </p:nvSpPr>
          <p:spPr bwMode="auto">
            <a:xfrm>
              <a:off x="3198" y="3099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3</a:t>
              </a:r>
              <a:endParaRPr lang="en-US"/>
            </a:p>
          </p:txBody>
        </p:sp>
        <p:sp>
          <p:nvSpPr>
            <p:cNvPr id="15882" name="Rectangle 520"/>
            <p:cNvSpPr>
              <a:spLocks noChangeArrowheads="1"/>
            </p:cNvSpPr>
            <p:nvPr/>
          </p:nvSpPr>
          <p:spPr bwMode="auto">
            <a:xfrm>
              <a:off x="3232" y="3099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2</a:t>
              </a:r>
              <a:endParaRPr lang="en-US"/>
            </a:p>
          </p:txBody>
        </p:sp>
        <p:sp>
          <p:nvSpPr>
            <p:cNvPr id="15883" name="Rectangle 521"/>
            <p:cNvSpPr>
              <a:spLocks noChangeArrowheads="1"/>
            </p:cNvSpPr>
            <p:nvPr/>
          </p:nvSpPr>
          <p:spPr bwMode="auto">
            <a:xfrm>
              <a:off x="1629" y="3131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884" name="Rectangle 522"/>
            <p:cNvSpPr>
              <a:spLocks noChangeArrowheads="1"/>
            </p:cNvSpPr>
            <p:nvPr/>
          </p:nvSpPr>
          <p:spPr bwMode="auto">
            <a:xfrm>
              <a:off x="1645" y="3131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885" name="Rectangle 523"/>
            <p:cNvSpPr>
              <a:spLocks noChangeArrowheads="1"/>
            </p:cNvSpPr>
            <p:nvPr/>
          </p:nvSpPr>
          <p:spPr bwMode="auto">
            <a:xfrm>
              <a:off x="1676" y="3131"/>
              <a:ext cx="2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886" name="Rectangle 524"/>
            <p:cNvSpPr>
              <a:spLocks noChangeArrowheads="1"/>
            </p:cNvSpPr>
            <p:nvPr/>
          </p:nvSpPr>
          <p:spPr bwMode="auto">
            <a:xfrm>
              <a:off x="1707" y="3131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887" name="Rectangle 525"/>
            <p:cNvSpPr>
              <a:spLocks noChangeArrowheads="1"/>
            </p:cNvSpPr>
            <p:nvPr/>
          </p:nvSpPr>
          <p:spPr bwMode="auto">
            <a:xfrm>
              <a:off x="1722" y="3131"/>
              <a:ext cx="1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888" name="Rectangle 526"/>
            <p:cNvSpPr>
              <a:spLocks noChangeArrowheads="1"/>
            </p:cNvSpPr>
            <p:nvPr/>
          </p:nvSpPr>
          <p:spPr bwMode="auto">
            <a:xfrm>
              <a:off x="1744" y="3131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889" name="Rectangle 527"/>
            <p:cNvSpPr>
              <a:spLocks noChangeArrowheads="1"/>
            </p:cNvSpPr>
            <p:nvPr/>
          </p:nvSpPr>
          <p:spPr bwMode="auto">
            <a:xfrm>
              <a:off x="1775" y="3131"/>
              <a:ext cx="2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c</a:t>
              </a:r>
              <a:endParaRPr lang="en-US"/>
            </a:p>
          </p:txBody>
        </p:sp>
        <p:sp>
          <p:nvSpPr>
            <p:cNvPr id="15890" name="Rectangle 528"/>
            <p:cNvSpPr>
              <a:spLocks noChangeArrowheads="1"/>
            </p:cNvSpPr>
            <p:nvPr/>
          </p:nvSpPr>
          <p:spPr bwMode="auto">
            <a:xfrm>
              <a:off x="1806" y="3131"/>
              <a:ext cx="1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891" name="Rectangle 529"/>
            <p:cNvSpPr>
              <a:spLocks noChangeArrowheads="1"/>
            </p:cNvSpPr>
            <p:nvPr/>
          </p:nvSpPr>
          <p:spPr bwMode="auto">
            <a:xfrm>
              <a:off x="1822" y="3131"/>
              <a:ext cx="1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i</a:t>
              </a:r>
              <a:endParaRPr lang="en-US"/>
            </a:p>
          </p:txBody>
        </p:sp>
        <p:sp>
          <p:nvSpPr>
            <p:cNvPr id="15892" name="Rectangle 530"/>
            <p:cNvSpPr>
              <a:spLocks noChangeArrowheads="1"/>
            </p:cNvSpPr>
            <p:nvPr/>
          </p:nvSpPr>
          <p:spPr bwMode="auto">
            <a:xfrm>
              <a:off x="1835" y="3131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o</a:t>
              </a:r>
              <a:endParaRPr lang="en-US"/>
            </a:p>
          </p:txBody>
        </p:sp>
        <p:sp>
          <p:nvSpPr>
            <p:cNvPr id="15893" name="Rectangle 531"/>
            <p:cNvSpPr>
              <a:spLocks noChangeArrowheads="1"/>
            </p:cNvSpPr>
            <p:nvPr/>
          </p:nvSpPr>
          <p:spPr bwMode="auto">
            <a:xfrm>
              <a:off x="1868" y="3131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n</a:t>
              </a:r>
              <a:endParaRPr lang="en-US"/>
            </a:p>
          </p:txBody>
        </p:sp>
        <p:sp>
          <p:nvSpPr>
            <p:cNvPr id="15894" name="Rectangle 532"/>
            <p:cNvSpPr>
              <a:spLocks noChangeArrowheads="1"/>
            </p:cNvSpPr>
            <p:nvPr/>
          </p:nvSpPr>
          <p:spPr bwMode="auto">
            <a:xfrm>
              <a:off x="1900" y="3131"/>
              <a:ext cx="1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 </a:t>
              </a:r>
              <a:endParaRPr lang="en-US"/>
            </a:p>
          </p:txBody>
        </p:sp>
        <p:sp>
          <p:nvSpPr>
            <p:cNvPr id="15895" name="Rectangle 533"/>
            <p:cNvSpPr>
              <a:spLocks noChangeArrowheads="1"/>
            </p:cNvSpPr>
            <p:nvPr/>
          </p:nvSpPr>
          <p:spPr bwMode="auto">
            <a:xfrm>
              <a:off x="1916" y="3131"/>
              <a:ext cx="1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[</a:t>
              </a:r>
              <a:endParaRPr lang="en-US"/>
            </a:p>
          </p:txBody>
        </p:sp>
        <p:sp>
          <p:nvSpPr>
            <p:cNvPr id="15896" name="Rectangle 534"/>
            <p:cNvSpPr>
              <a:spLocks noChangeArrowheads="1"/>
            </p:cNvSpPr>
            <p:nvPr/>
          </p:nvSpPr>
          <p:spPr bwMode="auto">
            <a:xfrm>
              <a:off x="1933" y="3131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897" name="Rectangle 535"/>
            <p:cNvSpPr>
              <a:spLocks noChangeArrowheads="1"/>
            </p:cNvSpPr>
            <p:nvPr/>
          </p:nvSpPr>
          <p:spPr bwMode="auto">
            <a:xfrm>
              <a:off x="1966" y="3131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5</a:t>
              </a:r>
              <a:endParaRPr lang="en-US"/>
            </a:p>
          </p:txBody>
        </p:sp>
        <p:sp>
          <p:nvSpPr>
            <p:cNvPr id="15898" name="Rectangle 536"/>
            <p:cNvSpPr>
              <a:spLocks noChangeArrowheads="1"/>
            </p:cNvSpPr>
            <p:nvPr/>
          </p:nvSpPr>
          <p:spPr bwMode="auto">
            <a:xfrm>
              <a:off x="2000" y="3131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–</a:t>
              </a:r>
              <a:endParaRPr lang="en-US"/>
            </a:p>
          </p:txBody>
        </p:sp>
        <p:sp>
          <p:nvSpPr>
            <p:cNvPr id="15899" name="Rectangle 537"/>
            <p:cNvSpPr>
              <a:spLocks noChangeArrowheads="1"/>
            </p:cNvSpPr>
            <p:nvPr/>
          </p:nvSpPr>
          <p:spPr bwMode="auto">
            <a:xfrm>
              <a:off x="2043" y="3131"/>
              <a:ext cx="2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0</a:t>
              </a:r>
              <a:endParaRPr lang="en-US"/>
            </a:p>
          </p:txBody>
        </p:sp>
        <p:sp>
          <p:nvSpPr>
            <p:cNvPr id="15900" name="Rectangle 538"/>
            <p:cNvSpPr>
              <a:spLocks noChangeArrowheads="1"/>
            </p:cNvSpPr>
            <p:nvPr/>
          </p:nvSpPr>
          <p:spPr bwMode="auto">
            <a:xfrm>
              <a:off x="2077" y="3131"/>
              <a:ext cx="1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]</a:t>
              </a:r>
              <a:endParaRPr lang="en-US"/>
            </a:p>
          </p:txBody>
        </p:sp>
        <p:sp>
          <p:nvSpPr>
            <p:cNvPr id="15901" name="Freeform 539"/>
            <p:cNvSpPr>
              <a:spLocks/>
            </p:cNvSpPr>
            <p:nvPr/>
          </p:nvSpPr>
          <p:spPr bwMode="auto">
            <a:xfrm>
              <a:off x="3737" y="1093"/>
              <a:ext cx="28" cy="31"/>
            </a:xfrm>
            <a:custGeom>
              <a:avLst/>
              <a:gdLst>
                <a:gd name="T0" fmla="*/ 0 w 23"/>
                <a:gd name="T1" fmla="*/ 0 h 25"/>
                <a:gd name="T2" fmla="*/ 0 w 23"/>
                <a:gd name="T3" fmla="*/ 25 h 25"/>
                <a:gd name="T4" fmla="*/ 23 w 23"/>
                <a:gd name="T5" fmla="*/ 13 h 25"/>
                <a:gd name="T6" fmla="*/ 0 w 23"/>
                <a:gd name="T7" fmla="*/ 1 h 25"/>
                <a:gd name="T8" fmla="*/ 0 w 23"/>
                <a:gd name="T9" fmla="*/ 1 h 25"/>
                <a:gd name="T10" fmla="*/ 0 w 23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0" y="0"/>
                  </a:moveTo>
                  <a:lnTo>
                    <a:pt x="0" y="25"/>
                  </a:lnTo>
                  <a:lnTo>
                    <a:pt x="23" y="1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2" name="Freeform 540"/>
            <p:cNvSpPr>
              <a:spLocks/>
            </p:cNvSpPr>
            <p:nvPr/>
          </p:nvSpPr>
          <p:spPr bwMode="auto">
            <a:xfrm>
              <a:off x="3737" y="1449"/>
              <a:ext cx="28" cy="31"/>
            </a:xfrm>
            <a:custGeom>
              <a:avLst/>
              <a:gdLst>
                <a:gd name="T0" fmla="*/ 0 w 23"/>
                <a:gd name="T1" fmla="*/ 0 h 25"/>
                <a:gd name="T2" fmla="*/ 0 w 23"/>
                <a:gd name="T3" fmla="*/ 25 h 25"/>
                <a:gd name="T4" fmla="*/ 23 w 23"/>
                <a:gd name="T5" fmla="*/ 13 h 25"/>
                <a:gd name="T6" fmla="*/ 0 w 23"/>
                <a:gd name="T7" fmla="*/ 2 h 25"/>
                <a:gd name="T8" fmla="*/ 0 w 23"/>
                <a:gd name="T9" fmla="*/ 2 h 25"/>
                <a:gd name="T10" fmla="*/ 0 w 23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"/>
                <a:gd name="T19" fmla="*/ 0 h 25"/>
                <a:gd name="T20" fmla="*/ 23 w 23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" h="25">
                  <a:moveTo>
                    <a:pt x="0" y="0"/>
                  </a:moveTo>
                  <a:lnTo>
                    <a:pt x="0" y="25"/>
                  </a:lnTo>
                  <a:lnTo>
                    <a:pt x="23" y="1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3" name="Line 541"/>
            <p:cNvSpPr>
              <a:spLocks noChangeShapeType="1"/>
            </p:cNvSpPr>
            <p:nvPr/>
          </p:nvSpPr>
          <p:spPr bwMode="auto">
            <a:xfrm flipH="1">
              <a:off x="3681" y="1463"/>
              <a:ext cx="62" cy="2"/>
            </a:xfrm>
            <a:prstGeom prst="line">
              <a:avLst/>
            </a:prstGeom>
            <a:noFill/>
            <a:ln w="15875">
              <a:solidFill>
                <a:srgbClr val="666666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4" name="Rectangle 542"/>
            <p:cNvSpPr>
              <a:spLocks noChangeArrowheads="1"/>
            </p:cNvSpPr>
            <p:nvPr/>
          </p:nvSpPr>
          <p:spPr bwMode="auto">
            <a:xfrm>
              <a:off x="4978" y="918"/>
              <a:ext cx="28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5905" name="Freeform 543"/>
            <p:cNvSpPr>
              <a:spLocks/>
            </p:cNvSpPr>
            <p:nvPr/>
          </p:nvSpPr>
          <p:spPr bwMode="auto">
            <a:xfrm>
              <a:off x="5179" y="2608"/>
              <a:ext cx="111" cy="379"/>
            </a:xfrm>
            <a:custGeom>
              <a:avLst/>
              <a:gdLst>
                <a:gd name="T0" fmla="*/ 0 w 89"/>
                <a:gd name="T1" fmla="*/ 45 h 302"/>
                <a:gd name="T2" fmla="*/ 0 w 89"/>
                <a:gd name="T3" fmla="*/ 37 h 302"/>
                <a:gd name="T4" fmla="*/ 2 w 89"/>
                <a:gd name="T5" fmla="*/ 31 h 302"/>
                <a:gd name="T6" fmla="*/ 6 w 89"/>
                <a:gd name="T7" fmla="*/ 23 h 302"/>
                <a:gd name="T8" fmla="*/ 10 w 89"/>
                <a:gd name="T9" fmla="*/ 18 h 302"/>
                <a:gd name="T10" fmla="*/ 14 w 89"/>
                <a:gd name="T11" fmla="*/ 14 h 302"/>
                <a:gd name="T12" fmla="*/ 20 w 89"/>
                <a:gd name="T13" fmla="*/ 8 h 302"/>
                <a:gd name="T14" fmla="*/ 25 w 89"/>
                <a:gd name="T15" fmla="*/ 6 h 302"/>
                <a:gd name="T16" fmla="*/ 31 w 89"/>
                <a:gd name="T17" fmla="*/ 2 h 302"/>
                <a:gd name="T18" fmla="*/ 37 w 89"/>
                <a:gd name="T19" fmla="*/ 0 h 302"/>
                <a:gd name="T20" fmla="*/ 45 w 89"/>
                <a:gd name="T21" fmla="*/ 0 h 302"/>
                <a:gd name="T22" fmla="*/ 52 w 89"/>
                <a:gd name="T23" fmla="*/ 0 h 302"/>
                <a:gd name="T24" fmla="*/ 58 w 89"/>
                <a:gd name="T25" fmla="*/ 2 h 302"/>
                <a:gd name="T26" fmla="*/ 66 w 89"/>
                <a:gd name="T27" fmla="*/ 6 h 302"/>
                <a:gd name="T28" fmla="*/ 72 w 89"/>
                <a:gd name="T29" fmla="*/ 8 h 302"/>
                <a:gd name="T30" fmla="*/ 75 w 89"/>
                <a:gd name="T31" fmla="*/ 14 h 302"/>
                <a:gd name="T32" fmla="*/ 81 w 89"/>
                <a:gd name="T33" fmla="*/ 18 h 302"/>
                <a:gd name="T34" fmla="*/ 85 w 89"/>
                <a:gd name="T35" fmla="*/ 23 h 302"/>
                <a:gd name="T36" fmla="*/ 87 w 89"/>
                <a:gd name="T37" fmla="*/ 31 h 302"/>
                <a:gd name="T38" fmla="*/ 89 w 89"/>
                <a:gd name="T39" fmla="*/ 37 h 302"/>
                <a:gd name="T40" fmla="*/ 89 w 89"/>
                <a:gd name="T41" fmla="*/ 45 h 302"/>
                <a:gd name="T42" fmla="*/ 89 w 89"/>
                <a:gd name="T43" fmla="*/ 258 h 302"/>
                <a:gd name="T44" fmla="*/ 89 w 89"/>
                <a:gd name="T45" fmla="*/ 263 h 302"/>
                <a:gd name="T46" fmla="*/ 87 w 89"/>
                <a:gd name="T47" fmla="*/ 271 h 302"/>
                <a:gd name="T48" fmla="*/ 85 w 89"/>
                <a:gd name="T49" fmla="*/ 277 h 302"/>
                <a:gd name="T50" fmla="*/ 81 w 89"/>
                <a:gd name="T51" fmla="*/ 283 h 302"/>
                <a:gd name="T52" fmla="*/ 75 w 89"/>
                <a:gd name="T53" fmla="*/ 288 h 302"/>
                <a:gd name="T54" fmla="*/ 72 w 89"/>
                <a:gd name="T55" fmla="*/ 292 h 302"/>
                <a:gd name="T56" fmla="*/ 66 w 89"/>
                <a:gd name="T57" fmla="*/ 296 h 302"/>
                <a:gd name="T58" fmla="*/ 58 w 89"/>
                <a:gd name="T59" fmla="*/ 300 h 302"/>
                <a:gd name="T60" fmla="*/ 52 w 89"/>
                <a:gd name="T61" fmla="*/ 300 h 302"/>
                <a:gd name="T62" fmla="*/ 45 w 89"/>
                <a:gd name="T63" fmla="*/ 302 h 302"/>
                <a:gd name="T64" fmla="*/ 37 w 89"/>
                <a:gd name="T65" fmla="*/ 300 h 302"/>
                <a:gd name="T66" fmla="*/ 31 w 89"/>
                <a:gd name="T67" fmla="*/ 300 h 302"/>
                <a:gd name="T68" fmla="*/ 25 w 89"/>
                <a:gd name="T69" fmla="*/ 296 h 302"/>
                <a:gd name="T70" fmla="*/ 20 w 89"/>
                <a:gd name="T71" fmla="*/ 292 h 302"/>
                <a:gd name="T72" fmla="*/ 14 w 89"/>
                <a:gd name="T73" fmla="*/ 288 h 302"/>
                <a:gd name="T74" fmla="*/ 10 w 89"/>
                <a:gd name="T75" fmla="*/ 283 h 302"/>
                <a:gd name="T76" fmla="*/ 6 w 89"/>
                <a:gd name="T77" fmla="*/ 277 h 302"/>
                <a:gd name="T78" fmla="*/ 2 w 89"/>
                <a:gd name="T79" fmla="*/ 271 h 302"/>
                <a:gd name="T80" fmla="*/ 0 w 89"/>
                <a:gd name="T81" fmla="*/ 263 h 302"/>
                <a:gd name="T82" fmla="*/ 0 w 89"/>
                <a:gd name="T83" fmla="*/ 258 h 302"/>
                <a:gd name="T84" fmla="*/ 0 w 89"/>
                <a:gd name="T85" fmla="*/ 45 h 302"/>
                <a:gd name="T86" fmla="*/ 0 w 89"/>
                <a:gd name="T87" fmla="*/ 45 h 3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9"/>
                <a:gd name="T133" fmla="*/ 0 h 302"/>
                <a:gd name="T134" fmla="*/ 89 w 89"/>
                <a:gd name="T135" fmla="*/ 302 h 3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9" h="302">
                  <a:moveTo>
                    <a:pt x="0" y="45"/>
                  </a:moveTo>
                  <a:lnTo>
                    <a:pt x="0" y="37"/>
                  </a:lnTo>
                  <a:lnTo>
                    <a:pt x="2" y="31"/>
                  </a:lnTo>
                  <a:lnTo>
                    <a:pt x="6" y="23"/>
                  </a:lnTo>
                  <a:lnTo>
                    <a:pt x="10" y="18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5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66" y="6"/>
                  </a:lnTo>
                  <a:lnTo>
                    <a:pt x="72" y="8"/>
                  </a:lnTo>
                  <a:lnTo>
                    <a:pt x="75" y="14"/>
                  </a:lnTo>
                  <a:lnTo>
                    <a:pt x="81" y="18"/>
                  </a:lnTo>
                  <a:lnTo>
                    <a:pt x="85" y="23"/>
                  </a:lnTo>
                  <a:lnTo>
                    <a:pt x="87" y="31"/>
                  </a:lnTo>
                  <a:lnTo>
                    <a:pt x="89" y="37"/>
                  </a:lnTo>
                  <a:lnTo>
                    <a:pt x="89" y="45"/>
                  </a:lnTo>
                  <a:lnTo>
                    <a:pt x="89" y="258"/>
                  </a:lnTo>
                  <a:lnTo>
                    <a:pt x="89" y="263"/>
                  </a:lnTo>
                  <a:lnTo>
                    <a:pt x="87" y="271"/>
                  </a:lnTo>
                  <a:lnTo>
                    <a:pt x="85" y="277"/>
                  </a:lnTo>
                  <a:lnTo>
                    <a:pt x="81" y="283"/>
                  </a:lnTo>
                  <a:lnTo>
                    <a:pt x="75" y="288"/>
                  </a:lnTo>
                  <a:lnTo>
                    <a:pt x="72" y="292"/>
                  </a:lnTo>
                  <a:lnTo>
                    <a:pt x="66" y="296"/>
                  </a:lnTo>
                  <a:lnTo>
                    <a:pt x="58" y="300"/>
                  </a:lnTo>
                  <a:lnTo>
                    <a:pt x="52" y="300"/>
                  </a:lnTo>
                  <a:lnTo>
                    <a:pt x="45" y="302"/>
                  </a:lnTo>
                  <a:lnTo>
                    <a:pt x="37" y="300"/>
                  </a:lnTo>
                  <a:lnTo>
                    <a:pt x="31" y="300"/>
                  </a:lnTo>
                  <a:lnTo>
                    <a:pt x="25" y="296"/>
                  </a:lnTo>
                  <a:lnTo>
                    <a:pt x="20" y="292"/>
                  </a:lnTo>
                  <a:lnTo>
                    <a:pt x="14" y="288"/>
                  </a:lnTo>
                  <a:lnTo>
                    <a:pt x="10" y="283"/>
                  </a:lnTo>
                  <a:lnTo>
                    <a:pt x="6" y="277"/>
                  </a:lnTo>
                  <a:lnTo>
                    <a:pt x="2" y="271"/>
                  </a:lnTo>
                  <a:lnTo>
                    <a:pt x="0" y="263"/>
                  </a:lnTo>
                  <a:lnTo>
                    <a:pt x="0" y="258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6" name="Freeform 544"/>
            <p:cNvSpPr>
              <a:spLocks/>
            </p:cNvSpPr>
            <p:nvPr/>
          </p:nvSpPr>
          <p:spPr bwMode="auto">
            <a:xfrm>
              <a:off x="5179" y="2608"/>
              <a:ext cx="111" cy="379"/>
            </a:xfrm>
            <a:custGeom>
              <a:avLst/>
              <a:gdLst>
                <a:gd name="T0" fmla="*/ 0 w 89"/>
                <a:gd name="T1" fmla="*/ 45 h 302"/>
                <a:gd name="T2" fmla="*/ 0 w 89"/>
                <a:gd name="T3" fmla="*/ 37 h 302"/>
                <a:gd name="T4" fmla="*/ 2 w 89"/>
                <a:gd name="T5" fmla="*/ 31 h 302"/>
                <a:gd name="T6" fmla="*/ 6 w 89"/>
                <a:gd name="T7" fmla="*/ 23 h 302"/>
                <a:gd name="T8" fmla="*/ 10 w 89"/>
                <a:gd name="T9" fmla="*/ 18 h 302"/>
                <a:gd name="T10" fmla="*/ 14 w 89"/>
                <a:gd name="T11" fmla="*/ 14 h 302"/>
                <a:gd name="T12" fmla="*/ 20 w 89"/>
                <a:gd name="T13" fmla="*/ 8 h 302"/>
                <a:gd name="T14" fmla="*/ 25 w 89"/>
                <a:gd name="T15" fmla="*/ 6 h 302"/>
                <a:gd name="T16" fmla="*/ 31 w 89"/>
                <a:gd name="T17" fmla="*/ 2 h 302"/>
                <a:gd name="T18" fmla="*/ 37 w 89"/>
                <a:gd name="T19" fmla="*/ 0 h 302"/>
                <a:gd name="T20" fmla="*/ 45 w 89"/>
                <a:gd name="T21" fmla="*/ 0 h 302"/>
                <a:gd name="T22" fmla="*/ 52 w 89"/>
                <a:gd name="T23" fmla="*/ 0 h 302"/>
                <a:gd name="T24" fmla="*/ 58 w 89"/>
                <a:gd name="T25" fmla="*/ 2 h 302"/>
                <a:gd name="T26" fmla="*/ 66 w 89"/>
                <a:gd name="T27" fmla="*/ 6 h 302"/>
                <a:gd name="T28" fmla="*/ 72 w 89"/>
                <a:gd name="T29" fmla="*/ 8 h 302"/>
                <a:gd name="T30" fmla="*/ 75 w 89"/>
                <a:gd name="T31" fmla="*/ 14 h 302"/>
                <a:gd name="T32" fmla="*/ 81 w 89"/>
                <a:gd name="T33" fmla="*/ 18 h 302"/>
                <a:gd name="T34" fmla="*/ 85 w 89"/>
                <a:gd name="T35" fmla="*/ 23 h 302"/>
                <a:gd name="T36" fmla="*/ 87 w 89"/>
                <a:gd name="T37" fmla="*/ 31 h 302"/>
                <a:gd name="T38" fmla="*/ 89 w 89"/>
                <a:gd name="T39" fmla="*/ 37 h 302"/>
                <a:gd name="T40" fmla="*/ 89 w 89"/>
                <a:gd name="T41" fmla="*/ 45 h 302"/>
                <a:gd name="T42" fmla="*/ 89 w 89"/>
                <a:gd name="T43" fmla="*/ 258 h 302"/>
                <a:gd name="T44" fmla="*/ 89 w 89"/>
                <a:gd name="T45" fmla="*/ 263 h 302"/>
                <a:gd name="T46" fmla="*/ 87 w 89"/>
                <a:gd name="T47" fmla="*/ 271 h 302"/>
                <a:gd name="T48" fmla="*/ 85 w 89"/>
                <a:gd name="T49" fmla="*/ 277 h 302"/>
                <a:gd name="T50" fmla="*/ 81 w 89"/>
                <a:gd name="T51" fmla="*/ 283 h 302"/>
                <a:gd name="T52" fmla="*/ 75 w 89"/>
                <a:gd name="T53" fmla="*/ 288 h 302"/>
                <a:gd name="T54" fmla="*/ 72 w 89"/>
                <a:gd name="T55" fmla="*/ 292 h 302"/>
                <a:gd name="T56" fmla="*/ 66 w 89"/>
                <a:gd name="T57" fmla="*/ 296 h 302"/>
                <a:gd name="T58" fmla="*/ 58 w 89"/>
                <a:gd name="T59" fmla="*/ 300 h 302"/>
                <a:gd name="T60" fmla="*/ 52 w 89"/>
                <a:gd name="T61" fmla="*/ 300 h 302"/>
                <a:gd name="T62" fmla="*/ 45 w 89"/>
                <a:gd name="T63" fmla="*/ 302 h 302"/>
                <a:gd name="T64" fmla="*/ 37 w 89"/>
                <a:gd name="T65" fmla="*/ 300 h 302"/>
                <a:gd name="T66" fmla="*/ 31 w 89"/>
                <a:gd name="T67" fmla="*/ 300 h 302"/>
                <a:gd name="T68" fmla="*/ 25 w 89"/>
                <a:gd name="T69" fmla="*/ 296 h 302"/>
                <a:gd name="T70" fmla="*/ 20 w 89"/>
                <a:gd name="T71" fmla="*/ 292 h 302"/>
                <a:gd name="T72" fmla="*/ 14 w 89"/>
                <a:gd name="T73" fmla="*/ 288 h 302"/>
                <a:gd name="T74" fmla="*/ 10 w 89"/>
                <a:gd name="T75" fmla="*/ 283 h 302"/>
                <a:gd name="T76" fmla="*/ 6 w 89"/>
                <a:gd name="T77" fmla="*/ 277 h 302"/>
                <a:gd name="T78" fmla="*/ 2 w 89"/>
                <a:gd name="T79" fmla="*/ 271 h 302"/>
                <a:gd name="T80" fmla="*/ 0 w 89"/>
                <a:gd name="T81" fmla="*/ 263 h 302"/>
                <a:gd name="T82" fmla="*/ 0 w 89"/>
                <a:gd name="T83" fmla="*/ 258 h 302"/>
                <a:gd name="T84" fmla="*/ 0 w 89"/>
                <a:gd name="T85" fmla="*/ 45 h 302"/>
                <a:gd name="T86" fmla="*/ 0 w 89"/>
                <a:gd name="T87" fmla="*/ 45 h 3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9"/>
                <a:gd name="T133" fmla="*/ 0 h 302"/>
                <a:gd name="T134" fmla="*/ 89 w 89"/>
                <a:gd name="T135" fmla="*/ 302 h 3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9" h="302">
                  <a:moveTo>
                    <a:pt x="0" y="45"/>
                  </a:moveTo>
                  <a:lnTo>
                    <a:pt x="0" y="37"/>
                  </a:lnTo>
                  <a:lnTo>
                    <a:pt x="2" y="31"/>
                  </a:lnTo>
                  <a:lnTo>
                    <a:pt x="6" y="23"/>
                  </a:lnTo>
                  <a:lnTo>
                    <a:pt x="10" y="18"/>
                  </a:lnTo>
                  <a:lnTo>
                    <a:pt x="14" y="14"/>
                  </a:lnTo>
                  <a:lnTo>
                    <a:pt x="20" y="8"/>
                  </a:lnTo>
                  <a:lnTo>
                    <a:pt x="25" y="6"/>
                  </a:lnTo>
                  <a:lnTo>
                    <a:pt x="31" y="2"/>
                  </a:lnTo>
                  <a:lnTo>
                    <a:pt x="37" y="0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58" y="2"/>
                  </a:lnTo>
                  <a:lnTo>
                    <a:pt x="66" y="6"/>
                  </a:lnTo>
                  <a:lnTo>
                    <a:pt x="72" y="8"/>
                  </a:lnTo>
                  <a:lnTo>
                    <a:pt x="75" y="14"/>
                  </a:lnTo>
                  <a:lnTo>
                    <a:pt x="81" y="18"/>
                  </a:lnTo>
                  <a:lnTo>
                    <a:pt x="85" y="23"/>
                  </a:lnTo>
                  <a:lnTo>
                    <a:pt x="87" y="31"/>
                  </a:lnTo>
                  <a:lnTo>
                    <a:pt x="89" y="37"/>
                  </a:lnTo>
                  <a:lnTo>
                    <a:pt x="89" y="45"/>
                  </a:lnTo>
                  <a:lnTo>
                    <a:pt x="89" y="258"/>
                  </a:lnTo>
                  <a:lnTo>
                    <a:pt x="89" y="263"/>
                  </a:lnTo>
                  <a:lnTo>
                    <a:pt x="87" y="271"/>
                  </a:lnTo>
                  <a:lnTo>
                    <a:pt x="85" y="277"/>
                  </a:lnTo>
                  <a:lnTo>
                    <a:pt x="81" y="283"/>
                  </a:lnTo>
                  <a:lnTo>
                    <a:pt x="75" y="288"/>
                  </a:lnTo>
                  <a:lnTo>
                    <a:pt x="72" y="292"/>
                  </a:lnTo>
                  <a:lnTo>
                    <a:pt x="66" y="296"/>
                  </a:lnTo>
                  <a:lnTo>
                    <a:pt x="58" y="300"/>
                  </a:lnTo>
                  <a:lnTo>
                    <a:pt x="52" y="300"/>
                  </a:lnTo>
                  <a:lnTo>
                    <a:pt x="45" y="302"/>
                  </a:lnTo>
                  <a:lnTo>
                    <a:pt x="37" y="300"/>
                  </a:lnTo>
                  <a:lnTo>
                    <a:pt x="31" y="300"/>
                  </a:lnTo>
                  <a:lnTo>
                    <a:pt x="25" y="296"/>
                  </a:lnTo>
                  <a:lnTo>
                    <a:pt x="20" y="292"/>
                  </a:lnTo>
                  <a:lnTo>
                    <a:pt x="14" y="288"/>
                  </a:lnTo>
                  <a:lnTo>
                    <a:pt x="10" y="283"/>
                  </a:lnTo>
                  <a:lnTo>
                    <a:pt x="6" y="277"/>
                  </a:lnTo>
                  <a:lnTo>
                    <a:pt x="2" y="271"/>
                  </a:lnTo>
                  <a:lnTo>
                    <a:pt x="0" y="263"/>
                  </a:lnTo>
                  <a:lnTo>
                    <a:pt x="0" y="258"/>
                  </a:lnTo>
                  <a:lnTo>
                    <a:pt x="0" y="4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7" name="Rectangle 545"/>
            <p:cNvSpPr>
              <a:spLocks noChangeArrowheads="1"/>
            </p:cNvSpPr>
            <p:nvPr/>
          </p:nvSpPr>
          <p:spPr bwMode="auto">
            <a:xfrm>
              <a:off x="5209" y="2702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M</a:t>
              </a:r>
              <a:endParaRPr lang="en-US"/>
            </a:p>
          </p:txBody>
        </p:sp>
        <p:sp>
          <p:nvSpPr>
            <p:cNvPr id="15908" name="Rectangle 546"/>
            <p:cNvSpPr>
              <a:spLocks noChangeArrowheads="1"/>
            </p:cNvSpPr>
            <p:nvPr/>
          </p:nvSpPr>
          <p:spPr bwMode="auto">
            <a:xfrm>
              <a:off x="5218" y="2760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909" name="Rectangle 547"/>
            <p:cNvSpPr>
              <a:spLocks noChangeArrowheads="1"/>
            </p:cNvSpPr>
            <p:nvPr/>
          </p:nvSpPr>
          <p:spPr bwMode="auto">
            <a:xfrm>
              <a:off x="5218" y="2821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x</a:t>
              </a:r>
              <a:endParaRPr lang="en-US"/>
            </a:p>
          </p:txBody>
        </p:sp>
        <p:sp>
          <p:nvSpPr>
            <p:cNvPr id="15910" name="Rectangle 548"/>
            <p:cNvSpPr>
              <a:spLocks noChangeArrowheads="1"/>
            </p:cNvSpPr>
            <p:nvPr/>
          </p:nvSpPr>
          <p:spPr bwMode="auto">
            <a:xfrm>
              <a:off x="5202" y="262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911" name="Rectangle 549"/>
            <p:cNvSpPr>
              <a:spLocks noChangeArrowheads="1"/>
            </p:cNvSpPr>
            <p:nvPr/>
          </p:nvSpPr>
          <p:spPr bwMode="auto">
            <a:xfrm>
              <a:off x="5202" y="2895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0</a:t>
              </a:r>
              <a:endParaRPr lang="en-US"/>
            </a:p>
          </p:txBody>
        </p:sp>
        <p:sp>
          <p:nvSpPr>
            <p:cNvPr id="15912" name="Freeform 550"/>
            <p:cNvSpPr>
              <a:spLocks/>
            </p:cNvSpPr>
            <p:nvPr/>
          </p:nvSpPr>
          <p:spPr bwMode="auto">
            <a:xfrm>
              <a:off x="3523" y="2577"/>
              <a:ext cx="113" cy="378"/>
            </a:xfrm>
            <a:custGeom>
              <a:avLst/>
              <a:gdLst>
                <a:gd name="T0" fmla="*/ 0 w 90"/>
                <a:gd name="T1" fmla="*/ 43 h 302"/>
                <a:gd name="T2" fmla="*/ 2 w 90"/>
                <a:gd name="T3" fmla="*/ 37 h 302"/>
                <a:gd name="T4" fmla="*/ 3 w 90"/>
                <a:gd name="T5" fmla="*/ 31 h 302"/>
                <a:gd name="T6" fmla="*/ 5 w 90"/>
                <a:gd name="T7" fmla="*/ 23 h 302"/>
                <a:gd name="T8" fmla="*/ 9 w 90"/>
                <a:gd name="T9" fmla="*/ 18 h 302"/>
                <a:gd name="T10" fmla="*/ 15 w 90"/>
                <a:gd name="T11" fmla="*/ 14 h 302"/>
                <a:gd name="T12" fmla="*/ 19 w 90"/>
                <a:gd name="T13" fmla="*/ 8 h 302"/>
                <a:gd name="T14" fmla="*/ 25 w 90"/>
                <a:gd name="T15" fmla="*/ 4 h 302"/>
                <a:gd name="T16" fmla="*/ 32 w 90"/>
                <a:gd name="T17" fmla="*/ 2 h 302"/>
                <a:gd name="T18" fmla="*/ 38 w 90"/>
                <a:gd name="T19" fmla="*/ 0 h 302"/>
                <a:gd name="T20" fmla="*/ 46 w 90"/>
                <a:gd name="T21" fmla="*/ 0 h 302"/>
                <a:gd name="T22" fmla="*/ 53 w 90"/>
                <a:gd name="T23" fmla="*/ 0 h 302"/>
                <a:gd name="T24" fmla="*/ 59 w 90"/>
                <a:gd name="T25" fmla="*/ 2 h 302"/>
                <a:gd name="T26" fmla="*/ 67 w 90"/>
                <a:gd name="T27" fmla="*/ 4 h 302"/>
                <a:gd name="T28" fmla="*/ 73 w 90"/>
                <a:gd name="T29" fmla="*/ 8 h 302"/>
                <a:gd name="T30" fmla="*/ 76 w 90"/>
                <a:gd name="T31" fmla="*/ 14 h 302"/>
                <a:gd name="T32" fmla="*/ 82 w 90"/>
                <a:gd name="T33" fmla="*/ 18 h 302"/>
                <a:gd name="T34" fmla="*/ 84 w 90"/>
                <a:gd name="T35" fmla="*/ 23 h 302"/>
                <a:gd name="T36" fmla="*/ 88 w 90"/>
                <a:gd name="T37" fmla="*/ 31 h 302"/>
                <a:gd name="T38" fmla="*/ 90 w 90"/>
                <a:gd name="T39" fmla="*/ 37 h 302"/>
                <a:gd name="T40" fmla="*/ 90 w 90"/>
                <a:gd name="T41" fmla="*/ 45 h 302"/>
                <a:gd name="T42" fmla="*/ 90 w 90"/>
                <a:gd name="T43" fmla="*/ 258 h 302"/>
                <a:gd name="T44" fmla="*/ 90 w 90"/>
                <a:gd name="T45" fmla="*/ 263 h 302"/>
                <a:gd name="T46" fmla="*/ 88 w 90"/>
                <a:gd name="T47" fmla="*/ 271 h 302"/>
                <a:gd name="T48" fmla="*/ 84 w 90"/>
                <a:gd name="T49" fmla="*/ 277 h 302"/>
                <a:gd name="T50" fmla="*/ 82 w 90"/>
                <a:gd name="T51" fmla="*/ 283 h 302"/>
                <a:gd name="T52" fmla="*/ 76 w 90"/>
                <a:gd name="T53" fmla="*/ 288 h 302"/>
                <a:gd name="T54" fmla="*/ 73 w 90"/>
                <a:gd name="T55" fmla="*/ 292 h 302"/>
                <a:gd name="T56" fmla="*/ 67 w 90"/>
                <a:gd name="T57" fmla="*/ 296 h 302"/>
                <a:gd name="T58" fmla="*/ 59 w 90"/>
                <a:gd name="T59" fmla="*/ 298 h 302"/>
                <a:gd name="T60" fmla="*/ 53 w 90"/>
                <a:gd name="T61" fmla="*/ 300 h 302"/>
                <a:gd name="T62" fmla="*/ 46 w 90"/>
                <a:gd name="T63" fmla="*/ 302 h 302"/>
                <a:gd name="T64" fmla="*/ 38 w 90"/>
                <a:gd name="T65" fmla="*/ 300 h 302"/>
                <a:gd name="T66" fmla="*/ 32 w 90"/>
                <a:gd name="T67" fmla="*/ 298 h 302"/>
                <a:gd name="T68" fmla="*/ 25 w 90"/>
                <a:gd name="T69" fmla="*/ 296 h 302"/>
                <a:gd name="T70" fmla="*/ 19 w 90"/>
                <a:gd name="T71" fmla="*/ 292 h 302"/>
                <a:gd name="T72" fmla="*/ 15 w 90"/>
                <a:gd name="T73" fmla="*/ 288 h 302"/>
                <a:gd name="T74" fmla="*/ 9 w 90"/>
                <a:gd name="T75" fmla="*/ 283 h 302"/>
                <a:gd name="T76" fmla="*/ 5 w 90"/>
                <a:gd name="T77" fmla="*/ 277 h 302"/>
                <a:gd name="T78" fmla="*/ 3 w 90"/>
                <a:gd name="T79" fmla="*/ 271 h 302"/>
                <a:gd name="T80" fmla="*/ 2 w 90"/>
                <a:gd name="T81" fmla="*/ 263 h 302"/>
                <a:gd name="T82" fmla="*/ 2 w 90"/>
                <a:gd name="T83" fmla="*/ 258 h 302"/>
                <a:gd name="T84" fmla="*/ 2 w 90"/>
                <a:gd name="T85" fmla="*/ 45 h 302"/>
                <a:gd name="T86" fmla="*/ 2 w 90"/>
                <a:gd name="T87" fmla="*/ 45 h 302"/>
                <a:gd name="T88" fmla="*/ 0 w 90"/>
                <a:gd name="T89" fmla="*/ 43 h 30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0"/>
                <a:gd name="T136" fmla="*/ 0 h 302"/>
                <a:gd name="T137" fmla="*/ 90 w 90"/>
                <a:gd name="T138" fmla="*/ 302 h 30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0" h="302">
                  <a:moveTo>
                    <a:pt x="0" y="43"/>
                  </a:moveTo>
                  <a:lnTo>
                    <a:pt x="2" y="37"/>
                  </a:lnTo>
                  <a:lnTo>
                    <a:pt x="3" y="31"/>
                  </a:lnTo>
                  <a:lnTo>
                    <a:pt x="5" y="23"/>
                  </a:lnTo>
                  <a:lnTo>
                    <a:pt x="9" y="18"/>
                  </a:lnTo>
                  <a:lnTo>
                    <a:pt x="15" y="14"/>
                  </a:lnTo>
                  <a:lnTo>
                    <a:pt x="19" y="8"/>
                  </a:lnTo>
                  <a:lnTo>
                    <a:pt x="25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9" y="2"/>
                  </a:lnTo>
                  <a:lnTo>
                    <a:pt x="67" y="4"/>
                  </a:lnTo>
                  <a:lnTo>
                    <a:pt x="73" y="8"/>
                  </a:lnTo>
                  <a:lnTo>
                    <a:pt x="76" y="14"/>
                  </a:lnTo>
                  <a:lnTo>
                    <a:pt x="82" y="18"/>
                  </a:lnTo>
                  <a:lnTo>
                    <a:pt x="84" y="23"/>
                  </a:lnTo>
                  <a:lnTo>
                    <a:pt x="88" y="31"/>
                  </a:lnTo>
                  <a:lnTo>
                    <a:pt x="90" y="37"/>
                  </a:lnTo>
                  <a:lnTo>
                    <a:pt x="90" y="45"/>
                  </a:lnTo>
                  <a:lnTo>
                    <a:pt x="90" y="258"/>
                  </a:lnTo>
                  <a:lnTo>
                    <a:pt x="90" y="263"/>
                  </a:lnTo>
                  <a:lnTo>
                    <a:pt x="88" y="271"/>
                  </a:lnTo>
                  <a:lnTo>
                    <a:pt x="84" y="277"/>
                  </a:lnTo>
                  <a:lnTo>
                    <a:pt x="82" y="283"/>
                  </a:lnTo>
                  <a:lnTo>
                    <a:pt x="76" y="288"/>
                  </a:lnTo>
                  <a:lnTo>
                    <a:pt x="73" y="292"/>
                  </a:lnTo>
                  <a:lnTo>
                    <a:pt x="67" y="296"/>
                  </a:lnTo>
                  <a:lnTo>
                    <a:pt x="59" y="298"/>
                  </a:lnTo>
                  <a:lnTo>
                    <a:pt x="53" y="300"/>
                  </a:lnTo>
                  <a:lnTo>
                    <a:pt x="46" y="302"/>
                  </a:lnTo>
                  <a:lnTo>
                    <a:pt x="38" y="300"/>
                  </a:lnTo>
                  <a:lnTo>
                    <a:pt x="32" y="298"/>
                  </a:lnTo>
                  <a:lnTo>
                    <a:pt x="25" y="296"/>
                  </a:lnTo>
                  <a:lnTo>
                    <a:pt x="19" y="292"/>
                  </a:lnTo>
                  <a:lnTo>
                    <a:pt x="15" y="288"/>
                  </a:lnTo>
                  <a:lnTo>
                    <a:pt x="9" y="283"/>
                  </a:lnTo>
                  <a:lnTo>
                    <a:pt x="5" y="277"/>
                  </a:lnTo>
                  <a:lnTo>
                    <a:pt x="3" y="271"/>
                  </a:lnTo>
                  <a:lnTo>
                    <a:pt x="2" y="263"/>
                  </a:lnTo>
                  <a:lnTo>
                    <a:pt x="2" y="258"/>
                  </a:lnTo>
                  <a:lnTo>
                    <a:pt x="2" y="4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3" name="Freeform 551"/>
            <p:cNvSpPr>
              <a:spLocks/>
            </p:cNvSpPr>
            <p:nvPr/>
          </p:nvSpPr>
          <p:spPr bwMode="auto">
            <a:xfrm>
              <a:off x="3523" y="2577"/>
              <a:ext cx="113" cy="378"/>
            </a:xfrm>
            <a:custGeom>
              <a:avLst/>
              <a:gdLst>
                <a:gd name="T0" fmla="*/ 0 w 90"/>
                <a:gd name="T1" fmla="*/ 43 h 302"/>
                <a:gd name="T2" fmla="*/ 2 w 90"/>
                <a:gd name="T3" fmla="*/ 37 h 302"/>
                <a:gd name="T4" fmla="*/ 3 w 90"/>
                <a:gd name="T5" fmla="*/ 31 h 302"/>
                <a:gd name="T6" fmla="*/ 5 w 90"/>
                <a:gd name="T7" fmla="*/ 23 h 302"/>
                <a:gd name="T8" fmla="*/ 9 w 90"/>
                <a:gd name="T9" fmla="*/ 18 h 302"/>
                <a:gd name="T10" fmla="*/ 15 w 90"/>
                <a:gd name="T11" fmla="*/ 14 h 302"/>
                <a:gd name="T12" fmla="*/ 19 w 90"/>
                <a:gd name="T13" fmla="*/ 8 h 302"/>
                <a:gd name="T14" fmla="*/ 25 w 90"/>
                <a:gd name="T15" fmla="*/ 4 h 302"/>
                <a:gd name="T16" fmla="*/ 32 w 90"/>
                <a:gd name="T17" fmla="*/ 2 h 302"/>
                <a:gd name="T18" fmla="*/ 38 w 90"/>
                <a:gd name="T19" fmla="*/ 0 h 302"/>
                <a:gd name="T20" fmla="*/ 46 w 90"/>
                <a:gd name="T21" fmla="*/ 0 h 302"/>
                <a:gd name="T22" fmla="*/ 53 w 90"/>
                <a:gd name="T23" fmla="*/ 0 h 302"/>
                <a:gd name="T24" fmla="*/ 59 w 90"/>
                <a:gd name="T25" fmla="*/ 2 h 302"/>
                <a:gd name="T26" fmla="*/ 67 w 90"/>
                <a:gd name="T27" fmla="*/ 4 h 302"/>
                <a:gd name="T28" fmla="*/ 73 w 90"/>
                <a:gd name="T29" fmla="*/ 8 h 302"/>
                <a:gd name="T30" fmla="*/ 76 w 90"/>
                <a:gd name="T31" fmla="*/ 14 h 302"/>
                <a:gd name="T32" fmla="*/ 82 w 90"/>
                <a:gd name="T33" fmla="*/ 18 h 302"/>
                <a:gd name="T34" fmla="*/ 84 w 90"/>
                <a:gd name="T35" fmla="*/ 23 h 302"/>
                <a:gd name="T36" fmla="*/ 88 w 90"/>
                <a:gd name="T37" fmla="*/ 31 h 302"/>
                <a:gd name="T38" fmla="*/ 90 w 90"/>
                <a:gd name="T39" fmla="*/ 37 h 302"/>
                <a:gd name="T40" fmla="*/ 90 w 90"/>
                <a:gd name="T41" fmla="*/ 45 h 302"/>
                <a:gd name="T42" fmla="*/ 90 w 90"/>
                <a:gd name="T43" fmla="*/ 258 h 302"/>
                <a:gd name="T44" fmla="*/ 90 w 90"/>
                <a:gd name="T45" fmla="*/ 263 h 302"/>
                <a:gd name="T46" fmla="*/ 88 w 90"/>
                <a:gd name="T47" fmla="*/ 271 h 302"/>
                <a:gd name="T48" fmla="*/ 84 w 90"/>
                <a:gd name="T49" fmla="*/ 277 h 302"/>
                <a:gd name="T50" fmla="*/ 82 w 90"/>
                <a:gd name="T51" fmla="*/ 283 h 302"/>
                <a:gd name="T52" fmla="*/ 76 w 90"/>
                <a:gd name="T53" fmla="*/ 288 h 302"/>
                <a:gd name="T54" fmla="*/ 73 w 90"/>
                <a:gd name="T55" fmla="*/ 292 h 302"/>
                <a:gd name="T56" fmla="*/ 67 w 90"/>
                <a:gd name="T57" fmla="*/ 296 h 302"/>
                <a:gd name="T58" fmla="*/ 59 w 90"/>
                <a:gd name="T59" fmla="*/ 298 h 302"/>
                <a:gd name="T60" fmla="*/ 53 w 90"/>
                <a:gd name="T61" fmla="*/ 300 h 302"/>
                <a:gd name="T62" fmla="*/ 46 w 90"/>
                <a:gd name="T63" fmla="*/ 302 h 302"/>
                <a:gd name="T64" fmla="*/ 38 w 90"/>
                <a:gd name="T65" fmla="*/ 300 h 302"/>
                <a:gd name="T66" fmla="*/ 32 w 90"/>
                <a:gd name="T67" fmla="*/ 298 h 302"/>
                <a:gd name="T68" fmla="*/ 25 w 90"/>
                <a:gd name="T69" fmla="*/ 296 h 302"/>
                <a:gd name="T70" fmla="*/ 19 w 90"/>
                <a:gd name="T71" fmla="*/ 292 h 302"/>
                <a:gd name="T72" fmla="*/ 15 w 90"/>
                <a:gd name="T73" fmla="*/ 288 h 302"/>
                <a:gd name="T74" fmla="*/ 9 w 90"/>
                <a:gd name="T75" fmla="*/ 283 h 302"/>
                <a:gd name="T76" fmla="*/ 5 w 90"/>
                <a:gd name="T77" fmla="*/ 277 h 302"/>
                <a:gd name="T78" fmla="*/ 3 w 90"/>
                <a:gd name="T79" fmla="*/ 271 h 302"/>
                <a:gd name="T80" fmla="*/ 2 w 90"/>
                <a:gd name="T81" fmla="*/ 263 h 302"/>
                <a:gd name="T82" fmla="*/ 2 w 90"/>
                <a:gd name="T83" fmla="*/ 258 h 302"/>
                <a:gd name="T84" fmla="*/ 2 w 90"/>
                <a:gd name="T85" fmla="*/ 45 h 302"/>
                <a:gd name="T86" fmla="*/ 2 w 90"/>
                <a:gd name="T87" fmla="*/ 45 h 30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0"/>
                <a:gd name="T133" fmla="*/ 0 h 302"/>
                <a:gd name="T134" fmla="*/ 90 w 90"/>
                <a:gd name="T135" fmla="*/ 302 h 30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0" h="302">
                  <a:moveTo>
                    <a:pt x="0" y="43"/>
                  </a:moveTo>
                  <a:lnTo>
                    <a:pt x="2" y="37"/>
                  </a:lnTo>
                  <a:lnTo>
                    <a:pt x="3" y="31"/>
                  </a:lnTo>
                  <a:lnTo>
                    <a:pt x="5" y="23"/>
                  </a:lnTo>
                  <a:lnTo>
                    <a:pt x="9" y="18"/>
                  </a:lnTo>
                  <a:lnTo>
                    <a:pt x="15" y="14"/>
                  </a:lnTo>
                  <a:lnTo>
                    <a:pt x="19" y="8"/>
                  </a:lnTo>
                  <a:lnTo>
                    <a:pt x="25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9" y="2"/>
                  </a:lnTo>
                  <a:lnTo>
                    <a:pt x="67" y="4"/>
                  </a:lnTo>
                  <a:lnTo>
                    <a:pt x="73" y="8"/>
                  </a:lnTo>
                  <a:lnTo>
                    <a:pt x="76" y="14"/>
                  </a:lnTo>
                  <a:lnTo>
                    <a:pt x="82" y="18"/>
                  </a:lnTo>
                  <a:lnTo>
                    <a:pt x="84" y="23"/>
                  </a:lnTo>
                  <a:lnTo>
                    <a:pt x="88" y="31"/>
                  </a:lnTo>
                  <a:lnTo>
                    <a:pt x="90" y="37"/>
                  </a:lnTo>
                  <a:lnTo>
                    <a:pt x="90" y="45"/>
                  </a:lnTo>
                  <a:lnTo>
                    <a:pt x="90" y="258"/>
                  </a:lnTo>
                  <a:lnTo>
                    <a:pt x="90" y="263"/>
                  </a:lnTo>
                  <a:lnTo>
                    <a:pt x="88" y="271"/>
                  </a:lnTo>
                  <a:lnTo>
                    <a:pt x="84" y="277"/>
                  </a:lnTo>
                  <a:lnTo>
                    <a:pt x="82" y="283"/>
                  </a:lnTo>
                  <a:lnTo>
                    <a:pt x="76" y="288"/>
                  </a:lnTo>
                  <a:lnTo>
                    <a:pt x="73" y="292"/>
                  </a:lnTo>
                  <a:lnTo>
                    <a:pt x="67" y="296"/>
                  </a:lnTo>
                  <a:lnTo>
                    <a:pt x="59" y="298"/>
                  </a:lnTo>
                  <a:lnTo>
                    <a:pt x="53" y="300"/>
                  </a:lnTo>
                  <a:lnTo>
                    <a:pt x="46" y="302"/>
                  </a:lnTo>
                  <a:lnTo>
                    <a:pt x="38" y="300"/>
                  </a:lnTo>
                  <a:lnTo>
                    <a:pt x="32" y="298"/>
                  </a:lnTo>
                  <a:lnTo>
                    <a:pt x="25" y="296"/>
                  </a:lnTo>
                  <a:lnTo>
                    <a:pt x="19" y="292"/>
                  </a:lnTo>
                  <a:lnTo>
                    <a:pt x="15" y="288"/>
                  </a:lnTo>
                  <a:lnTo>
                    <a:pt x="9" y="283"/>
                  </a:lnTo>
                  <a:lnTo>
                    <a:pt x="5" y="277"/>
                  </a:lnTo>
                  <a:lnTo>
                    <a:pt x="3" y="271"/>
                  </a:lnTo>
                  <a:lnTo>
                    <a:pt x="2" y="263"/>
                  </a:lnTo>
                  <a:lnTo>
                    <a:pt x="2" y="258"/>
                  </a:lnTo>
                  <a:lnTo>
                    <a:pt x="2" y="4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4" name="Rectangle 552"/>
            <p:cNvSpPr>
              <a:spLocks noChangeArrowheads="1"/>
            </p:cNvSpPr>
            <p:nvPr/>
          </p:nvSpPr>
          <p:spPr bwMode="auto">
            <a:xfrm>
              <a:off x="3554" y="2671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M</a:t>
              </a:r>
              <a:endParaRPr lang="en-US"/>
            </a:p>
          </p:txBody>
        </p:sp>
        <p:sp>
          <p:nvSpPr>
            <p:cNvPr id="15915" name="Rectangle 553"/>
            <p:cNvSpPr>
              <a:spLocks noChangeArrowheads="1"/>
            </p:cNvSpPr>
            <p:nvPr/>
          </p:nvSpPr>
          <p:spPr bwMode="auto">
            <a:xfrm>
              <a:off x="3563" y="2730"/>
              <a:ext cx="2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916" name="Rectangle 554"/>
            <p:cNvSpPr>
              <a:spLocks noChangeArrowheads="1"/>
            </p:cNvSpPr>
            <p:nvPr/>
          </p:nvSpPr>
          <p:spPr bwMode="auto">
            <a:xfrm>
              <a:off x="3563" y="2790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x</a:t>
              </a:r>
              <a:endParaRPr lang="en-US"/>
            </a:p>
          </p:txBody>
        </p:sp>
        <p:sp>
          <p:nvSpPr>
            <p:cNvPr id="15917" name="Rectangle 555"/>
            <p:cNvSpPr>
              <a:spLocks noChangeArrowheads="1"/>
            </p:cNvSpPr>
            <p:nvPr/>
          </p:nvSpPr>
          <p:spPr bwMode="auto">
            <a:xfrm>
              <a:off x="3547" y="2597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0</a:t>
              </a:r>
              <a:endParaRPr lang="en-US"/>
            </a:p>
          </p:txBody>
        </p:sp>
        <p:sp>
          <p:nvSpPr>
            <p:cNvPr id="15918" name="Rectangle 556"/>
            <p:cNvSpPr>
              <a:spLocks noChangeArrowheads="1"/>
            </p:cNvSpPr>
            <p:nvPr/>
          </p:nvSpPr>
          <p:spPr bwMode="auto">
            <a:xfrm>
              <a:off x="3547" y="2864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919" name="Freeform 557"/>
            <p:cNvSpPr>
              <a:spLocks/>
            </p:cNvSpPr>
            <p:nvPr/>
          </p:nvSpPr>
          <p:spPr bwMode="auto">
            <a:xfrm>
              <a:off x="2216" y="2532"/>
              <a:ext cx="109" cy="377"/>
            </a:xfrm>
            <a:custGeom>
              <a:avLst/>
              <a:gdLst>
                <a:gd name="T0" fmla="*/ 0 w 88"/>
                <a:gd name="T1" fmla="*/ 44 h 301"/>
                <a:gd name="T2" fmla="*/ 0 w 88"/>
                <a:gd name="T3" fmla="*/ 38 h 301"/>
                <a:gd name="T4" fmla="*/ 2 w 88"/>
                <a:gd name="T5" fmla="*/ 31 h 301"/>
                <a:gd name="T6" fmla="*/ 6 w 88"/>
                <a:gd name="T7" fmla="*/ 25 h 301"/>
                <a:gd name="T8" fmla="*/ 8 w 88"/>
                <a:gd name="T9" fmla="*/ 19 h 301"/>
                <a:gd name="T10" fmla="*/ 14 w 88"/>
                <a:gd name="T11" fmla="*/ 13 h 301"/>
                <a:gd name="T12" fmla="*/ 17 w 88"/>
                <a:gd name="T13" fmla="*/ 10 h 301"/>
                <a:gd name="T14" fmla="*/ 23 w 88"/>
                <a:gd name="T15" fmla="*/ 6 h 301"/>
                <a:gd name="T16" fmla="*/ 31 w 88"/>
                <a:gd name="T17" fmla="*/ 2 h 301"/>
                <a:gd name="T18" fmla="*/ 37 w 88"/>
                <a:gd name="T19" fmla="*/ 2 h 301"/>
                <a:gd name="T20" fmla="*/ 44 w 88"/>
                <a:gd name="T21" fmla="*/ 0 h 301"/>
                <a:gd name="T22" fmla="*/ 52 w 88"/>
                <a:gd name="T23" fmla="*/ 2 h 301"/>
                <a:gd name="T24" fmla="*/ 58 w 88"/>
                <a:gd name="T25" fmla="*/ 2 h 301"/>
                <a:gd name="T26" fmla="*/ 65 w 88"/>
                <a:gd name="T27" fmla="*/ 6 h 301"/>
                <a:gd name="T28" fmla="*/ 71 w 88"/>
                <a:gd name="T29" fmla="*/ 10 h 301"/>
                <a:gd name="T30" fmla="*/ 75 w 88"/>
                <a:gd name="T31" fmla="*/ 13 h 301"/>
                <a:gd name="T32" fmla="*/ 81 w 88"/>
                <a:gd name="T33" fmla="*/ 19 h 301"/>
                <a:gd name="T34" fmla="*/ 83 w 88"/>
                <a:gd name="T35" fmla="*/ 25 h 301"/>
                <a:gd name="T36" fmla="*/ 87 w 88"/>
                <a:gd name="T37" fmla="*/ 31 h 301"/>
                <a:gd name="T38" fmla="*/ 88 w 88"/>
                <a:gd name="T39" fmla="*/ 38 h 301"/>
                <a:gd name="T40" fmla="*/ 88 w 88"/>
                <a:gd name="T41" fmla="*/ 44 h 301"/>
                <a:gd name="T42" fmla="*/ 88 w 88"/>
                <a:gd name="T43" fmla="*/ 257 h 301"/>
                <a:gd name="T44" fmla="*/ 88 w 88"/>
                <a:gd name="T45" fmla="*/ 265 h 301"/>
                <a:gd name="T46" fmla="*/ 87 w 88"/>
                <a:gd name="T47" fmla="*/ 271 h 301"/>
                <a:gd name="T48" fmla="*/ 83 w 88"/>
                <a:gd name="T49" fmla="*/ 278 h 301"/>
                <a:gd name="T50" fmla="*/ 81 w 88"/>
                <a:gd name="T51" fmla="*/ 284 h 301"/>
                <a:gd name="T52" fmla="*/ 75 w 88"/>
                <a:gd name="T53" fmla="*/ 288 h 301"/>
                <a:gd name="T54" fmla="*/ 71 w 88"/>
                <a:gd name="T55" fmla="*/ 294 h 301"/>
                <a:gd name="T56" fmla="*/ 65 w 88"/>
                <a:gd name="T57" fmla="*/ 296 h 301"/>
                <a:gd name="T58" fmla="*/ 58 w 88"/>
                <a:gd name="T59" fmla="*/ 299 h 301"/>
                <a:gd name="T60" fmla="*/ 52 w 88"/>
                <a:gd name="T61" fmla="*/ 301 h 301"/>
                <a:gd name="T62" fmla="*/ 44 w 88"/>
                <a:gd name="T63" fmla="*/ 301 h 301"/>
                <a:gd name="T64" fmla="*/ 37 w 88"/>
                <a:gd name="T65" fmla="*/ 301 h 301"/>
                <a:gd name="T66" fmla="*/ 31 w 88"/>
                <a:gd name="T67" fmla="*/ 299 h 301"/>
                <a:gd name="T68" fmla="*/ 23 w 88"/>
                <a:gd name="T69" fmla="*/ 296 h 301"/>
                <a:gd name="T70" fmla="*/ 17 w 88"/>
                <a:gd name="T71" fmla="*/ 294 h 301"/>
                <a:gd name="T72" fmla="*/ 14 w 88"/>
                <a:gd name="T73" fmla="*/ 288 h 301"/>
                <a:gd name="T74" fmla="*/ 8 w 88"/>
                <a:gd name="T75" fmla="*/ 284 h 301"/>
                <a:gd name="T76" fmla="*/ 6 w 88"/>
                <a:gd name="T77" fmla="*/ 278 h 301"/>
                <a:gd name="T78" fmla="*/ 2 w 88"/>
                <a:gd name="T79" fmla="*/ 271 h 301"/>
                <a:gd name="T80" fmla="*/ 0 w 88"/>
                <a:gd name="T81" fmla="*/ 265 h 301"/>
                <a:gd name="T82" fmla="*/ 0 w 88"/>
                <a:gd name="T83" fmla="*/ 257 h 301"/>
                <a:gd name="T84" fmla="*/ 0 w 88"/>
                <a:gd name="T85" fmla="*/ 44 h 301"/>
                <a:gd name="T86" fmla="*/ 0 w 88"/>
                <a:gd name="T87" fmla="*/ 44 h 30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8"/>
                <a:gd name="T133" fmla="*/ 0 h 301"/>
                <a:gd name="T134" fmla="*/ 88 w 88"/>
                <a:gd name="T135" fmla="*/ 301 h 30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8" h="301">
                  <a:moveTo>
                    <a:pt x="0" y="44"/>
                  </a:moveTo>
                  <a:lnTo>
                    <a:pt x="0" y="38"/>
                  </a:lnTo>
                  <a:lnTo>
                    <a:pt x="2" y="31"/>
                  </a:lnTo>
                  <a:lnTo>
                    <a:pt x="6" y="25"/>
                  </a:lnTo>
                  <a:lnTo>
                    <a:pt x="8" y="19"/>
                  </a:lnTo>
                  <a:lnTo>
                    <a:pt x="14" y="13"/>
                  </a:lnTo>
                  <a:lnTo>
                    <a:pt x="17" y="10"/>
                  </a:lnTo>
                  <a:lnTo>
                    <a:pt x="23" y="6"/>
                  </a:lnTo>
                  <a:lnTo>
                    <a:pt x="31" y="2"/>
                  </a:lnTo>
                  <a:lnTo>
                    <a:pt x="37" y="2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8" y="2"/>
                  </a:lnTo>
                  <a:lnTo>
                    <a:pt x="65" y="6"/>
                  </a:lnTo>
                  <a:lnTo>
                    <a:pt x="71" y="10"/>
                  </a:lnTo>
                  <a:lnTo>
                    <a:pt x="75" y="13"/>
                  </a:lnTo>
                  <a:lnTo>
                    <a:pt x="81" y="19"/>
                  </a:lnTo>
                  <a:lnTo>
                    <a:pt x="83" y="25"/>
                  </a:lnTo>
                  <a:lnTo>
                    <a:pt x="87" y="31"/>
                  </a:lnTo>
                  <a:lnTo>
                    <a:pt x="88" y="38"/>
                  </a:lnTo>
                  <a:lnTo>
                    <a:pt x="88" y="44"/>
                  </a:lnTo>
                  <a:lnTo>
                    <a:pt x="88" y="257"/>
                  </a:lnTo>
                  <a:lnTo>
                    <a:pt x="88" y="265"/>
                  </a:lnTo>
                  <a:lnTo>
                    <a:pt x="87" y="271"/>
                  </a:lnTo>
                  <a:lnTo>
                    <a:pt x="83" y="278"/>
                  </a:lnTo>
                  <a:lnTo>
                    <a:pt x="81" y="284"/>
                  </a:lnTo>
                  <a:lnTo>
                    <a:pt x="75" y="288"/>
                  </a:lnTo>
                  <a:lnTo>
                    <a:pt x="71" y="294"/>
                  </a:lnTo>
                  <a:lnTo>
                    <a:pt x="65" y="296"/>
                  </a:lnTo>
                  <a:lnTo>
                    <a:pt x="58" y="299"/>
                  </a:lnTo>
                  <a:lnTo>
                    <a:pt x="52" y="301"/>
                  </a:lnTo>
                  <a:lnTo>
                    <a:pt x="44" y="301"/>
                  </a:lnTo>
                  <a:lnTo>
                    <a:pt x="37" y="301"/>
                  </a:lnTo>
                  <a:lnTo>
                    <a:pt x="31" y="299"/>
                  </a:lnTo>
                  <a:lnTo>
                    <a:pt x="23" y="296"/>
                  </a:lnTo>
                  <a:lnTo>
                    <a:pt x="17" y="294"/>
                  </a:lnTo>
                  <a:lnTo>
                    <a:pt x="14" y="288"/>
                  </a:lnTo>
                  <a:lnTo>
                    <a:pt x="8" y="284"/>
                  </a:lnTo>
                  <a:lnTo>
                    <a:pt x="6" y="278"/>
                  </a:lnTo>
                  <a:lnTo>
                    <a:pt x="2" y="271"/>
                  </a:lnTo>
                  <a:lnTo>
                    <a:pt x="0" y="265"/>
                  </a:lnTo>
                  <a:lnTo>
                    <a:pt x="0" y="257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0" name="Freeform 558"/>
            <p:cNvSpPr>
              <a:spLocks/>
            </p:cNvSpPr>
            <p:nvPr/>
          </p:nvSpPr>
          <p:spPr bwMode="auto">
            <a:xfrm>
              <a:off x="2216" y="2532"/>
              <a:ext cx="109" cy="377"/>
            </a:xfrm>
            <a:custGeom>
              <a:avLst/>
              <a:gdLst>
                <a:gd name="T0" fmla="*/ 0 w 88"/>
                <a:gd name="T1" fmla="*/ 44 h 301"/>
                <a:gd name="T2" fmla="*/ 0 w 88"/>
                <a:gd name="T3" fmla="*/ 38 h 301"/>
                <a:gd name="T4" fmla="*/ 2 w 88"/>
                <a:gd name="T5" fmla="*/ 31 h 301"/>
                <a:gd name="T6" fmla="*/ 6 w 88"/>
                <a:gd name="T7" fmla="*/ 25 h 301"/>
                <a:gd name="T8" fmla="*/ 8 w 88"/>
                <a:gd name="T9" fmla="*/ 19 h 301"/>
                <a:gd name="T10" fmla="*/ 14 w 88"/>
                <a:gd name="T11" fmla="*/ 13 h 301"/>
                <a:gd name="T12" fmla="*/ 17 w 88"/>
                <a:gd name="T13" fmla="*/ 10 h 301"/>
                <a:gd name="T14" fmla="*/ 23 w 88"/>
                <a:gd name="T15" fmla="*/ 6 h 301"/>
                <a:gd name="T16" fmla="*/ 31 w 88"/>
                <a:gd name="T17" fmla="*/ 2 h 301"/>
                <a:gd name="T18" fmla="*/ 37 w 88"/>
                <a:gd name="T19" fmla="*/ 2 h 301"/>
                <a:gd name="T20" fmla="*/ 44 w 88"/>
                <a:gd name="T21" fmla="*/ 0 h 301"/>
                <a:gd name="T22" fmla="*/ 52 w 88"/>
                <a:gd name="T23" fmla="*/ 2 h 301"/>
                <a:gd name="T24" fmla="*/ 58 w 88"/>
                <a:gd name="T25" fmla="*/ 2 h 301"/>
                <a:gd name="T26" fmla="*/ 65 w 88"/>
                <a:gd name="T27" fmla="*/ 6 h 301"/>
                <a:gd name="T28" fmla="*/ 71 w 88"/>
                <a:gd name="T29" fmla="*/ 10 h 301"/>
                <a:gd name="T30" fmla="*/ 75 w 88"/>
                <a:gd name="T31" fmla="*/ 13 h 301"/>
                <a:gd name="T32" fmla="*/ 81 w 88"/>
                <a:gd name="T33" fmla="*/ 19 h 301"/>
                <a:gd name="T34" fmla="*/ 83 w 88"/>
                <a:gd name="T35" fmla="*/ 25 h 301"/>
                <a:gd name="T36" fmla="*/ 87 w 88"/>
                <a:gd name="T37" fmla="*/ 31 h 301"/>
                <a:gd name="T38" fmla="*/ 88 w 88"/>
                <a:gd name="T39" fmla="*/ 38 h 301"/>
                <a:gd name="T40" fmla="*/ 88 w 88"/>
                <a:gd name="T41" fmla="*/ 44 h 301"/>
                <a:gd name="T42" fmla="*/ 88 w 88"/>
                <a:gd name="T43" fmla="*/ 257 h 301"/>
                <a:gd name="T44" fmla="*/ 88 w 88"/>
                <a:gd name="T45" fmla="*/ 265 h 301"/>
                <a:gd name="T46" fmla="*/ 87 w 88"/>
                <a:gd name="T47" fmla="*/ 271 h 301"/>
                <a:gd name="T48" fmla="*/ 83 w 88"/>
                <a:gd name="T49" fmla="*/ 278 h 301"/>
                <a:gd name="T50" fmla="*/ 81 w 88"/>
                <a:gd name="T51" fmla="*/ 284 h 301"/>
                <a:gd name="T52" fmla="*/ 75 w 88"/>
                <a:gd name="T53" fmla="*/ 288 h 301"/>
                <a:gd name="T54" fmla="*/ 71 w 88"/>
                <a:gd name="T55" fmla="*/ 294 h 301"/>
                <a:gd name="T56" fmla="*/ 65 w 88"/>
                <a:gd name="T57" fmla="*/ 296 h 301"/>
                <a:gd name="T58" fmla="*/ 58 w 88"/>
                <a:gd name="T59" fmla="*/ 299 h 301"/>
                <a:gd name="T60" fmla="*/ 52 w 88"/>
                <a:gd name="T61" fmla="*/ 301 h 301"/>
                <a:gd name="T62" fmla="*/ 44 w 88"/>
                <a:gd name="T63" fmla="*/ 301 h 301"/>
                <a:gd name="T64" fmla="*/ 37 w 88"/>
                <a:gd name="T65" fmla="*/ 301 h 301"/>
                <a:gd name="T66" fmla="*/ 31 w 88"/>
                <a:gd name="T67" fmla="*/ 299 h 301"/>
                <a:gd name="T68" fmla="*/ 23 w 88"/>
                <a:gd name="T69" fmla="*/ 296 h 301"/>
                <a:gd name="T70" fmla="*/ 17 w 88"/>
                <a:gd name="T71" fmla="*/ 294 h 301"/>
                <a:gd name="T72" fmla="*/ 14 w 88"/>
                <a:gd name="T73" fmla="*/ 288 h 301"/>
                <a:gd name="T74" fmla="*/ 8 w 88"/>
                <a:gd name="T75" fmla="*/ 284 h 301"/>
                <a:gd name="T76" fmla="*/ 6 w 88"/>
                <a:gd name="T77" fmla="*/ 278 h 301"/>
                <a:gd name="T78" fmla="*/ 2 w 88"/>
                <a:gd name="T79" fmla="*/ 271 h 301"/>
                <a:gd name="T80" fmla="*/ 0 w 88"/>
                <a:gd name="T81" fmla="*/ 265 h 301"/>
                <a:gd name="T82" fmla="*/ 0 w 88"/>
                <a:gd name="T83" fmla="*/ 257 h 301"/>
                <a:gd name="T84" fmla="*/ 0 w 88"/>
                <a:gd name="T85" fmla="*/ 44 h 301"/>
                <a:gd name="T86" fmla="*/ 0 w 88"/>
                <a:gd name="T87" fmla="*/ 44 h 30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88"/>
                <a:gd name="T133" fmla="*/ 0 h 301"/>
                <a:gd name="T134" fmla="*/ 88 w 88"/>
                <a:gd name="T135" fmla="*/ 301 h 30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88" h="301">
                  <a:moveTo>
                    <a:pt x="0" y="44"/>
                  </a:moveTo>
                  <a:lnTo>
                    <a:pt x="0" y="38"/>
                  </a:lnTo>
                  <a:lnTo>
                    <a:pt x="2" y="31"/>
                  </a:lnTo>
                  <a:lnTo>
                    <a:pt x="6" y="25"/>
                  </a:lnTo>
                  <a:lnTo>
                    <a:pt x="8" y="19"/>
                  </a:lnTo>
                  <a:lnTo>
                    <a:pt x="14" y="13"/>
                  </a:lnTo>
                  <a:lnTo>
                    <a:pt x="17" y="10"/>
                  </a:lnTo>
                  <a:lnTo>
                    <a:pt x="23" y="6"/>
                  </a:lnTo>
                  <a:lnTo>
                    <a:pt x="31" y="2"/>
                  </a:lnTo>
                  <a:lnTo>
                    <a:pt x="37" y="2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8" y="2"/>
                  </a:lnTo>
                  <a:lnTo>
                    <a:pt x="65" y="6"/>
                  </a:lnTo>
                  <a:lnTo>
                    <a:pt x="71" y="10"/>
                  </a:lnTo>
                  <a:lnTo>
                    <a:pt x="75" y="13"/>
                  </a:lnTo>
                  <a:lnTo>
                    <a:pt x="81" y="19"/>
                  </a:lnTo>
                  <a:lnTo>
                    <a:pt x="83" y="25"/>
                  </a:lnTo>
                  <a:lnTo>
                    <a:pt x="87" y="31"/>
                  </a:lnTo>
                  <a:lnTo>
                    <a:pt x="88" y="38"/>
                  </a:lnTo>
                  <a:lnTo>
                    <a:pt x="88" y="44"/>
                  </a:lnTo>
                  <a:lnTo>
                    <a:pt x="88" y="257"/>
                  </a:lnTo>
                  <a:lnTo>
                    <a:pt x="88" y="265"/>
                  </a:lnTo>
                  <a:lnTo>
                    <a:pt x="87" y="271"/>
                  </a:lnTo>
                  <a:lnTo>
                    <a:pt x="83" y="278"/>
                  </a:lnTo>
                  <a:lnTo>
                    <a:pt x="81" y="284"/>
                  </a:lnTo>
                  <a:lnTo>
                    <a:pt x="75" y="288"/>
                  </a:lnTo>
                  <a:lnTo>
                    <a:pt x="71" y="294"/>
                  </a:lnTo>
                  <a:lnTo>
                    <a:pt x="65" y="296"/>
                  </a:lnTo>
                  <a:lnTo>
                    <a:pt x="58" y="299"/>
                  </a:lnTo>
                  <a:lnTo>
                    <a:pt x="52" y="301"/>
                  </a:lnTo>
                  <a:lnTo>
                    <a:pt x="44" y="301"/>
                  </a:lnTo>
                  <a:lnTo>
                    <a:pt x="37" y="301"/>
                  </a:lnTo>
                  <a:lnTo>
                    <a:pt x="31" y="299"/>
                  </a:lnTo>
                  <a:lnTo>
                    <a:pt x="23" y="296"/>
                  </a:lnTo>
                  <a:lnTo>
                    <a:pt x="17" y="294"/>
                  </a:lnTo>
                  <a:lnTo>
                    <a:pt x="14" y="288"/>
                  </a:lnTo>
                  <a:lnTo>
                    <a:pt x="8" y="284"/>
                  </a:lnTo>
                  <a:lnTo>
                    <a:pt x="6" y="278"/>
                  </a:lnTo>
                  <a:lnTo>
                    <a:pt x="2" y="271"/>
                  </a:lnTo>
                  <a:lnTo>
                    <a:pt x="0" y="265"/>
                  </a:lnTo>
                  <a:lnTo>
                    <a:pt x="0" y="257"/>
                  </a:lnTo>
                  <a:lnTo>
                    <a:pt x="0" y="4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1" name="Rectangle 559"/>
            <p:cNvSpPr>
              <a:spLocks noChangeArrowheads="1"/>
            </p:cNvSpPr>
            <p:nvPr/>
          </p:nvSpPr>
          <p:spPr bwMode="auto">
            <a:xfrm>
              <a:off x="2244" y="2626"/>
              <a:ext cx="40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M</a:t>
              </a:r>
              <a:endParaRPr lang="en-US"/>
            </a:p>
          </p:txBody>
        </p:sp>
        <p:sp>
          <p:nvSpPr>
            <p:cNvPr id="15922" name="Rectangle 560"/>
            <p:cNvSpPr>
              <a:spLocks noChangeArrowheads="1"/>
            </p:cNvSpPr>
            <p:nvPr/>
          </p:nvSpPr>
          <p:spPr bwMode="auto">
            <a:xfrm>
              <a:off x="2254" y="26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923" name="Rectangle 561"/>
            <p:cNvSpPr>
              <a:spLocks noChangeArrowheads="1"/>
            </p:cNvSpPr>
            <p:nvPr/>
          </p:nvSpPr>
          <p:spPr bwMode="auto">
            <a:xfrm>
              <a:off x="2254" y="2744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x</a:t>
              </a:r>
              <a:endParaRPr lang="en-US"/>
            </a:p>
          </p:txBody>
        </p:sp>
        <p:sp>
          <p:nvSpPr>
            <p:cNvPr id="15924" name="Rectangle 562"/>
            <p:cNvSpPr>
              <a:spLocks noChangeArrowheads="1"/>
            </p:cNvSpPr>
            <p:nvPr/>
          </p:nvSpPr>
          <p:spPr bwMode="auto">
            <a:xfrm>
              <a:off x="2237" y="255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0</a:t>
              </a:r>
              <a:endParaRPr lang="en-US"/>
            </a:p>
          </p:txBody>
        </p:sp>
        <p:sp>
          <p:nvSpPr>
            <p:cNvPr id="15925" name="Rectangle 563"/>
            <p:cNvSpPr>
              <a:spLocks noChangeArrowheads="1"/>
            </p:cNvSpPr>
            <p:nvPr/>
          </p:nvSpPr>
          <p:spPr bwMode="auto">
            <a:xfrm>
              <a:off x="2237" y="2819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926" name="Rectangle 564"/>
            <p:cNvSpPr>
              <a:spLocks noChangeArrowheads="1"/>
            </p:cNvSpPr>
            <p:nvPr/>
          </p:nvSpPr>
          <p:spPr bwMode="auto">
            <a:xfrm>
              <a:off x="3612" y="3235"/>
              <a:ext cx="3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A</a:t>
              </a:r>
              <a:endParaRPr lang="en-US"/>
            </a:p>
          </p:txBody>
        </p:sp>
        <p:sp>
          <p:nvSpPr>
            <p:cNvPr id="15927" name="Rectangle 565"/>
            <p:cNvSpPr>
              <a:spLocks noChangeArrowheads="1"/>
            </p:cNvSpPr>
            <p:nvPr/>
          </p:nvSpPr>
          <p:spPr bwMode="auto">
            <a:xfrm>
              <a:off x="3649" y="3235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L</a:t>
              </a:r>
              <a:endParaRPr lang="en-US"/>
            </a:p>
          </p:txBody>
        </p:sp>
        <p:sp>
          <p:nvSpPr>
            <p:cNvPr id="15928" name="Rectangle 566"/>
            <p:cNvSpPr>
              <a:spLocks noChangeArrowheads="1"/>
            </p:cNvSpPr>
            <p:nvPr/>
          </p:nvSpPr>
          <p:spPr bwMode="auto">
            <a:xfrm>
              <a:off x="3683" y="3235"/>
              <a:ext cx="3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U</a:t>
              </a:r>
              <a:endParaRPr lang="en-US"/>
            </a:p>
          </p:txBody>
        </p:sp>
        <p:sp>
          <p:nvSpPr>
            <p:cNvPr id="15929" name="Rectangle 567"/>
            <p:cNvSpPr>
              <a:spLocks noChangeArrowheads="1"/>
            </p:cNvSpPr>
            <p:nvPr/>
          </p:nvSpPr>
          <p:spPr bwMode="auto">
            <a:xfrm>
              <a:off x="3571" y="3304"/>
              <a:ext cx="25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c</a:t>
              </a:r>
              <a:endParaRPr lang="en-US"/>
            </a:p>
          </p:txBody>
        </p:sp>
        <p:sp>
          <p:nvSpPr>
            <p:cNvPr id="15930" name="Rectangle 568"/>
            <p:cNvSpPr>
              <a:spLocks noChangeArrowheads="1"/>
            </p:cNvSpPr>
            <p:nvPr/>
          </p:nvSpPr>
          <p:spPr bwMode="auto">
            <a:xfrm>
              <a:off x="3599" y="3304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o</a:t>
              </a:r>
              <a:endParaRPr lang="en-US"/>
            </a:p>
          </p:txBody>
        </p:sp>
        <p:sp>
          <p:nvSpPr>
            <p:cNvPr id="15931" name="Rectangle 569"/>
            <p:cNvSpPr>
              <a:spLocks noChangeArrowheads="1"/>
            </p:cNvSpPr>
            <p:nvPr/>
          </p:nvSpPr>
          <p:spPr bwMode="auto">
            <a:xfrm>
              <a:off x="3633" y="3304"/>
              <a:ext cx="2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n</a:t>
              </a:r>
              <a:endParaRPr lang="en-US"/>
            </a:p>
          </p:txBody>
        </p:sp>
        <p:sp>
          <p:nvSpPr>
            <p:cNvPr id="15932" name="Rectangle 570"/>
            <p:cNvSpPr>
              <a:spLocks noChangeArrowheads="1"/>
            </p:cNvSpPr>
            <p:nvPr/>
          </p:nvSpPr>
          <p:spPr bwMode="auto">
            <a:xfrm>
              <a:off x="3667" y="3304"/>
              <a:ext cx="1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t</a:t>
              </a:r>
              <a:endParaRPr lang="en-US"/>
            </a:p>
          </p:txBody>
        </p:sp>
        <p:sp>
          <p:nvSpPr>
            <p:cNvPr id="15933" name="Rectangle 571"/>
            <p:cNvSpPr>
              <a:spLocks noChangeArrowheads="1"/>
            </p:cNvSpPr>
            <p:nvPr/>
          </p:nvSpPr>
          <p:spPr bwMode="auto">
            <a:xfrm>
              <a:off x="3683" y="3304"/>
              <a:ext cx="1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r</a:t>
              </a:r>
              <a:endParaRPr lang="en-US"/>
            </a:p>
          </p:txBody>
        </p:sp>
        <p:sp>
          <p:nvSpPr>
            <p:cNvPr id="15934" name="Rectangle 572"/>
            <p:cNvSpPr>
              <a:spLocks noChangeArrowheads="1"/>
            </p:cNvSpPr>
            <p:nvPr/>
          </p:nvSpPr>
          <p:spPr bwMode="auto">
            <a:xfrm>
              <a:off x="3703" y="3304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o</a:t>
              </a:r>
              <a:endParaRPr lang="en-US"/>
            </a:p>
          </p:txBody>
        </p:sp>
        <p:sp>
          <p:nvSpPr>
            <p:cNvPr id="15935" name="Rectangle 573"/>
            <p:cNvSpPr>
              <a:spLocks noChangeArrowheads="1"/>
            </p:cNvSpPr>
            <p:nvPr/>
          </p:nvSpPr>
          <p:spPr bwMode="auto">
            <a:xfrm>
              <a:off x="3737" y="3304"/>
              <a:ext cx="11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F3AA61"/>
                  </a:solidFill>
                </a:rPr>
                <a:t>l</a:t>
              </a:r>
              <a:endParaRPr lang="en-US"/>
            </a:p>
          </p:txBody>
        </p:sp>
        <p:sp>
          <p:nvSpPr>
            <p:cNvPr id="15936" name="Rectangle 574"/>
            <p:cNvSpPr>
              <a:spLocks noChangeArrowheads="1"/>
            </p:cNvSpPr>
            <p:nvPr/>
          </p:nvSpPr>
          <p:spPr bwMode="auto">
            <a:xfrm>
              <a:off x="2239" y="1742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C</a:t>
              </a:r>
              <a:endParaRPr lang="en-US"/>
            </a:p>
          </p:txBody>
        </p:sp>
        <p:sp>
          <p:nvSpPr>
            <p:cNvPr id="15937" name="Rectangle 575"/>
            <p:cNvSpPr>
              <a:spLocks noChangeArrowheads="1"/>
            </p:cNvSpPr>
            <p:nvPr/>
          </p:nvSpPr>
          <p:spPr bwMode="auto">
            <a:xfrm>
              <a:off x="2283" y="1742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o</a:t>
              </a:r>
              <a:endParaRPr lang="en-US"/>
            </a:p>
          </p:txBody>
        </p:sp>
        <p:sp>
          <p:nvSpPr>
            <p:cNvPr id="15938" name="Rectangle 576"/>
            <p:cNvSpPr>
              <a:spLocks noChangeArrowheads="1"/>
            </p:cNvSpPr>
            <p:nvPr/>
          </p:nvSpPr>
          <p:spPr bwMode="auto">
            <a:xfrm>
              <a:off x="2317" y="1742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n</a:t>
              </a:r>
              <a:endParaRPr lang="en-US"/>
            </a:p>
          </p:txBody>
        </p:sp>
        <p:sp>
          <p:nvSpPr>
            <p:cNvPr id="15939" name="Rectangle 577"/>
            <p:cNvSpPr>
              <a:spLocks noChangeArrowheads="1"/>
            </p:cNvSpPr>
            <p:nvPr/>
          </p:nvSpPr>
          <p:spPr bwMode="auto">
            <a:xfrm>
              <a:off x="2348" y="1742"/>
              <a:ext cx="1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t</a:t>
              </a:r>
              <a:endParaRPr lang="en-US"/>
            </a:p>
          </p:txBody>
        </p:sp>
        <p:sp>
          <p:nvSpPr>
            <p:cNvPr id="15940" name="Rectangle 578"/>
            <p:cNvSpPr>
              <a:spLocks noChangeArrowheads="1"/>
            </p:cNvSpPr>
            <p:nvPr/>
          </p:nvSpPr>
          <p:spPr bwMode="auto">
            <a:xfrm>
              <a:off x="2364" y="1742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r</a:t>
              </a:r>
              <a:endParaRPr lang="en-US"/>
            </a:p>
          </p:txBody>
        </p:sp>
        <p:sp>
          <p:nvSpPr>
            <p:cNvPr id="15941" name="Rectangle 579"/>
            <p:cNvSpPr>
              <a:spLocks noChangeArrowheads="1"/>
            </p:cNvSpPr>
            <p:nvPr/>
          </p:nvSpPr>
          <p:spPr bwMode="auto">
            <a:xfrm>
              <a:off x="2384" y="1742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o</a:t>
              </a:r>
              <a:endParaRPr lang="en-US"/>
            </a:p>
          </p:txBody>
        </p:sp>
        <p:sp>
          <p:nvSpPr>
            <p:cNvPr id="15942" name="Rectangle 580"/>
            <p:cNvSpPr>
              <a:spLocks noChangeArrowheads="1"/>
            </p:cNvSpPr>
            <p:nvPr/>
          </p:nvSpPr>
          <p:spPr bwMode="auto">
            <a:xfrm>
              <a:off x="2417" y="1742"/>
              <a:ext cx="12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EB7500"/>
                  </a:solidFill>
                </a:rPr>
                <a:t>l</a:t>
              </a:r>
              <a:endParaRPr lang="en-US"/>
            </a:p>
          </p:txBody>
        </p:sp>
        <p:sp>
          <p:nvSpPr>
            <p:cNvPr id="15943" name="Freeform 581"/>
            <p:cNvSpPr>
              <a:spLocks/>
            </p:cNvSpPr>
            <p:nvPr/>
          </p:nvSpPr>
          <p:spPr bwMode="auto">
            <a:xfrm>
              <a:off x="2163" y="1759"/>
              <a:ext cx="31" cy="31"/>
            </a:xfrm>
            <a:custGeom>
              <a:avLst/>
              <a:gdLst>
                <a:gd name="T0" fmla="*/ 0 w 25"/>
                <a:gd name="T1" fmla="*/ 0 h 25"/>
                <a:gd name="T2" fmla="*/ 2 w 25"/>
                <a:gd name="T3" fmla="*/ 25 h 25"/>
                <a:gd name="T4" fmla="*/ 25 w 25"/>
                <a:gd name="T5" fmla="*/ 14 h 25"/>
                <a:gd name="T6" fmla="*/ 2 w 25"/>
                <a:gd name="T7" fmla="*/ 0 h 25"/>
                <a:gd name="T8" fmla="*/ 2 w 25"/>
                <a:gd name="T9" fmla="*/ 0 h 25"/>
                <a:gd name="T10" fmla="*/ 0 w 25"/>
                <a:gd name="T11" fmla="*/ 0 h 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5"/>
                <a:gd name="T20" fmla="*/ 25 w 25"/>
                <a:gd name="T21" fmla="*/ 25 h 2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5">
                  <a:moveTo>
                    <a:pt x="0" y="0"/>
                  </a:moveTo>
                  <a:lnTo>
                    <a:pt x="2" y="25"/>
                  </a:lnTo>
                  <a:lnTo>
                    <a:pt x="25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4" name="Freeform 582"/>
            <p:cNvSpPr>
              <a:spLocks/>
            </p:cNvSpPr>
            <p:nvPr/>
          </p:nvSpPr>
          <p:spPr bwMode="auto">
            <a:xfrm>
              <a:off x="2067" y="2483"/>
              <a:ext cx="29" cy="30"/>
            </a:xfrm>
            <a:custGeom>
              <a:avLst/>
              <a:gdLst>
                <a:gd name="T0" fmla="*/ 12 w 23"/>
                <a:gd name="T1" fmla="*/ 24 h 24"/>
                <a:gd name="T2" fmla="*/ 13 w 23"/>
                <a:gd name="T3" fmla="*/ 24 h 24"/>
                <a:gd name="T4" fmla="*/ 15 w 23"/>
                <a:gd name="T5" fmla="*/ 24 h 24"/>
                <a:gd name="T6" fmla="*/ 17 w 23"/>
                <a:gd name="T7" fmla="*/ 24 h 24"/>
                <a:gd name="T8" fmla="*/ 19 w 23"/>
                <a:gd name="T9" fmla="*/ 22 h 24"/>
                <a:gd name="T10" fmla="*/ 21 w 23"/>
                <a:gd name="T11" fmla="*/ 20 h 24"/>
                <a:gd name="T12" fmla="*/ 21 w 23"/>
                <a:gd name="T13" fmla="*/ 20 h 24"/>
                <a:gd name="T14" fmla="*/ 23 w 23"/>
                <a:gd name="T15" fmla="*/ 18 h 24"/>
                <a:gd name="T16" fmla="*/ 23 w 23"/>
                <a:gd name="T17" fmla="*/ 16 h 24"/>
                <a:gd name="T18" fmla="*/ 23 w 23"/>
                <a:gd name="T19" fmla="*/ 14 h 24"/>
                <a:gd name="T20" fmla="*/ 23 w 23"/>
                <a:gd name="T21" fmla="*/ 12 h 24"/>
                <a:gd name="T22" fmla="*/ 23 w 23"/>
                <a:gd name="T23" fmla="*/ 10 h 24"/>
                <a:gd name="T24" fmla="*/ 23 w 23"/>
                <a:gd name="T25" fmla="*/ 8 h 24"/>
                <a:gd name="T26" fmla="*/ 23 w 23"/>
                <a:gd name="T27" fmla="*/ 6 h 24"/>
                <a:gd name="T28" fmla="*/ 21 w 23"/>
                <a:gd name="T29" fmla="*/ 4 h 24"/>
                <a:gd name="T30" fmla="*/ 21 w 23"/>
                <a:gd name="T31" fmla="*/ 4 h 24"/>
                <a:gd name="T32" fmla="*/ 19 w 23"/>
                <a:gd name="T33" fmla="*/ 2 h 24"/>
                <a:gd name="T34" fmla="*/ 17 w 23"/>
                <a:gd name="T35" fmla="*/ 2 h 24"/>
                <a:gd name="T36" fmla="*/ 15 w 23"/>
                <a:gd name="T37" fmla="*/ 0 h 24"/>
                <a:gd name="T38" fmla="*/ 13 w 23"/>
                <a:gd name="T39" fmla="*/ 0 h 24"/>
                <a:gd name="T40" fmla="*/ 12 w 23"/>
                <a:gd name="T41" fmla="*/ 0 h 24"/>
                <a:gd name="T42" fmla="*/ 10 w 23"/>
                <a:gd name="T43" fmla="*/ 0 h 24"/>
                <a:gd name="T44" fmla="*/ 8 w 23"/>
                <a:gd name="T45" fmla="*/ 0 h 24"/>
                <a:gd name="T46" fmla="*/ 6 w 23"/>
                <a:gd name="T47" fmla="*/ 2 h 24"/>
                <a:gd name="T48" fmla="*/ 6 w 23"/>
                <a:gd name="T49" fmla="*/ 2 h 24"/>
                <a:gd name="T50" fmla="*/ 4 w 23"/>
                <a:gd name="T51" fmla="*/ 4 h 24"/>
                <a:gd name="T52" fmla="*/ 2 w 23"/>
                <a:gd name="T53" fmla="*/ 4 h 24"/>
                <a:gd name="T54" fmla="*/ 2 w 23"/>
                <a:gd name="T55" fmla="*/ 6 h 24"/>
                <a:gd name="T56" fmla="*/ 0 w 23"/>
                <a:gd name="T57" fmla="*/ 8 h 24"/>
                <a:gd name="T58" fmla="*/ 0 w 23"/>
                <a:gd name="T59" fmla="*/ 10 h 24"/>
                <a:gd name="T60" fmla="*/ 0 w 23"/>
                <a:gd name="T61" fmla="*/ 12 h 24"/>
                <a:gd name="T62" fmla="*/ 0 w 23"/>
                <a:gd name="T63" fmla="*/ 14 h 24"/>
                <a:gd name="T64" fmla="*/ 0 w 23"/>
                <a:gd name="T65" fmla="*/ 16 h 24"/>
                <a:gd name="T66" fmla="*/ 2 w 23"/>
                <a:gd name="T67" fmla="*/ 18 h 24"/>
                <a:gd name="T68" fmla="*/ 2 w 23"/>
                <a:gd name="T69" fmla="*/ 20 h 24"/>
                <a:gd name="T70" fmla="*/ 4 w 23"/>
                <a:gd name="T71" fmla="*/ 20 h 24"/>
                <a:gd name="T72" fmla="*/ 6 w 23"/>
                <a:gd name="T73" fmla="*/ 22 h 24"/>
                <a:gd name="T74" fmla="*/ 6 w 23"/>
                <a:gd name="T75" fmla="*/ 24 h 24"/>
                <a:gd name="T76" fmla="*/ 8 w 23"/>
                <a:gd name="T77" fmla="*/ 24 h 24"/>
                <a:gd name="T78" fmla="*/ 10 w 23"/>
                <a:gd name="T79" fmla="*/ 24 h 24"/>
                <a:gd name="T80" fmla="*/ 12 w 23"/>
                <a:gd name="T81" fmla="*/ 24 h 24"/>
                <a:gd name="T82" fmla="*/ 12 w 23"/>
                <a:gd name="T83" fmla="*/ 24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2" y="24"/>
                  </a:moveTo>
                  <a:lnTo>
                    <a:pt x="13" y="24"/>
                  </a:lnTo>
                  <a:lnTo>
                    <a:pt x="15" y="24"/>
                  </a:lnTo>
                  <a:lnTo>
                    <a:pt x="17" y="24"/>
                  </a:lnTo>
                  <a:lnTo>
                    <a:pt x="19" y="22"/>
                  </a:lnTo>
                  <a:lnTo>
                    <a:pt x="21" y="20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1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5" name="Freeform 583"/>
            <p:cNvSpPr>
              <a:spLocks/>
            </p:cNvSpPr>
            <p:nvPr/>
          </p:nvSpPr>
          <p:spPr bwMode="auto">
            <a:xfrm>
              <a:off x="1585" y="2840"/>
              <a:ext cx="29" cy="29"/>
            </a:xfrm>
            <a:custGeom>
              <a:avLst/>
              <a:gdLst>
                <a:gd name="T0" fmla="*/ 12 w 23"/>
                <a:gd name="T1" fmla="*/ 23 h 23"/>
                <a:gd name="T2" fmla="*/ 14 w 23"/>
                <a:gd name="T3" fmla="*/ 23 h 23"/>
                <a:gd name="T4" fmla="*/ 15 w 23"/>
                <a:gd name="T5" fmla="*/ 23 h 23"/>
                <a:gd name="T6" fmla="*/ 17 w 23"/>
                <a:gd name="T7" fmla="*/ 23 h 23"/>
                <a:gd name="T8" fmla="*/ 19 w 23"/>
                <a:gd name="T9" fmla="*/ 21 h 23"/>
                <a:gd name="T10" fmla="*/ 19 w 23"/>
                <a:gd name="T11" fmla="*/ 19 h 23"/>
                <a:gd name="T12" fmla="*/ 21 w 23"/>
                <a:gd name="T13" fmla="*/ 19 h 23"/>
                <a:gd name="T14" fmla="*/ 21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1 h 23"/>
                <a:gd name="T22" fmla="*/ 23 w 23"/>
                <a:gd name="T23" fmla="*/ 9 h 23"/>
                <a:gd name="T24" fmla="*/ 23 w 23"/>
                <a:gd name="T25" fmla="*/ 7 h 23"/>
                <a:gd name="T26" fmla="*/ 21 w 23"/>
                <a:gd name="T27" fmla="*/ 5 h 23"/>
                <a:gd name="T28" fmla="*/ 21 w 23"/>
                <a:gd name="T29" fmla="*/ 4 h 23"/>
                <a:gd name="T30" fmla="*/ 19 w 23"/>
                <a:gd name="T31" fmla="*/ 4 h 23"/>
                <a:gd name="T32" fmla="*/ 19 w 23"/>
                <a:gd name="T33" fmla="*/ 2 h 23"/>
                <a:gd name="T34" fmla="*/ 17 w 23"/>
                <a:gd name="T35" fmla="*/ 2 h 23"/>
                <a:gd name="T36" fmla="*/ 15 w 23"/>
                <a:gd name="T37" fmla="*/ 0 h 23"/>
                <a:gd name="T38" fmla="*/ 14 w 23"/>
                <a:gd name="T39" fmla="*/ 0 h 23"/>
                <a:gd name="T40" fmla="*/ 12 w 23"/>
                <a:gd name="T41" fmla="*/ 0 h 23"/>
                <a:gd name="T42" fmla="*/ 10 w 23"/>
                <a:gd name="T43" fmla="*/ 0 h 23"/>
                <a:gd name="T44" fmla="*/ 8 w 23"/>
                <a:gd name="T45" fmla="*/ 0 h 23"/>
                <a:gd name="T46" fmla="*/ 6 w 23"/>
                <a:gd name="T47" fmla="*/ 2 h 23"/>
                <a:gd name="T48" fmla="*/ 4 w 23"/>
                <a:gd name="T49" fmla="*/ 2 h 23"/>
                <a:gd name="T50" fmla="*/ 4 w 23"/>
                <a:gd name="T51" fmla="*/ 4 h 23"/>
                <a:gd name="T52" fmla="*/ 2 w 23"/>
                <a:gd name="T53" fmla="*/ 4 h 23"/>
                <a:gd name="T54" fmla="*/ 2 w 23"/>
                <a:gd name="T55" fmla="*/ 5 h 23"/>
                <a:gd name="T56" fmla="*/ 0 w 23"/>
                <a:gd name="T57" fmla="*/ 7 h 23"/>
                <a:gd name="T58" fmla="*/ 0 w 23"/>
                <a:gd name="T59" fmla="*/ 9 h 23"/>
                <a:gd name="T60" fmla="*/ 0 w 23"/>
                <a:gd name="T61" fmla="*/ 11 h 23"/>
                <a:gd name="T62" fmla="*/ 0 w 23"/>
                <a:gd name="T63" fmla="*/ 13 h 23"/>
                <a:gd name="T64" fmla="*/ 0 w 23"/>
                <a:gd name="T65" fmla="*/ 15 h 23"/>
                <a:gd name="T66" fmla="*/ 2 w 23"/>
                <a:gd name="T67" fmla="*/ 17 h 23"/>
                <a:gd name="T68" fmla="*/ 2 w 23"/>
                <a:gd name="T69" fmla="*/ 19 h 23"/>
                <a:gd name="T70" fmla="*/ 4 w 23"/>
                <a:gd name="T71" fmla="*/ 19 h 23"/>
                <a:gd name="T72" fmla="*/ 4 w 23"/>
                <a:gd name="T73" fmla="*/ 21 h 23"/>
                <a:gd name="T74" fmla="*/ 6 w 23"/>
                <a:gd name="T75" fmla="*/ 23 h 23"/>
                <a:gd name="T76" fmla="*/ 8 w 23"/>
                <a:gd name="T77" fmla="*/ 23 h 23"/>
                <a:gd name="T78" fmla="*/ 10 w 23"/>
                <a:gd name="T79" fmla="*/ 23 h 23"/>
                <a:gd name="T80" fmla="*/ 12 w 23"/>
                <a:gd name="T81" fmla="*/ 23 h 23"/>
                <a:gd name="T82" fmla="*/ 12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6" name="Freeform 584"/>
            <p:cNvSpPr>
              <a:spLocks/>
            </p:cNvSpPr>
            <p:nvPr/>
          </p:nvSpPr>
          <p:spPr bwMode="auto">
            <a:xfrm>
              <a:off x="3376" y="2883"/>
              <a:ext cx="30" cy="31"/>
            </a:xfrm>
            <a:custGeom>
              <a:avLst/>
              <a:gdLst>
                <a:gd name="T0" fmla="*/ 12 w 24"/>
                <a:gd name="T1" fmla="*/ 23 h 25"/>
                <a:gd name="T2" fmla="*/ 14 w 24"/>
                <a:gd name="T3" fmla="*/ 25 h 25"/>
                <a:gd name="T4" fmla="*/ 16 w 24"/>
                <a:gd name="T5" fmla="*/ 23 h 25"/>
                <a:gd name="T6" fmla="*/ 18 w 24"/>
                <a:gd name="T7" fmla="*/ 23 h 25"/>
                <a:gd name="T8" fmla="*/ 20 w 24"/>
                <a:gd name="T9" fmla="*/ 21 h 25"/>
                <a:gd name="T10" fmla="*/ 22 w 24"/>
                <a:gd name="T11" fmla="*/ 21 h 25"/>
                <a:gd name="T12" fmla="*/ 22 w 24"/>
                <a:gd name="T13" fmla="*/ 19 h 25"/>
                <a:gd name="T14" fmla="*/ 24 w 24"/>
                <a:gd name="T15" fmla="*/ 18 h 25"/>
                <a:gd name="T16" fmla="*/ 24 w 24"/>
                <a:gd name="T17" fmla="*/ 16 h 25"/>
                <a:gd name="T18" fmla="*/ 24 w 24"/>
                <a:gd name="T19" fmla="*/ 16 h 25"/>
                <a:gd name="T20" fmla="*/ 24 w 24"/>
                <a:gd name="T21" fmla="*/ 14 h 25"/>
                <a:gd name="T22" fmla="*/ 24 w 24"/>
                <a:gd name="T23" fmla="*/ 12 h 25"/>
                <a:gd name="T24" fmla="*/ 24 w 24"/>
                <a:gd name="T25" fmla="*/ 10 h 25"/>
                <a:gd name="T26" fmla="*/ 24 w 24"/>
                <a:gd name="T27" fmla="*/ 8 h 25"/>
                <a:gd name="T28" fmla="*/ 22 w 24"/>
                <a:gd name="T29" fmla="*/ 6 h 25"/>
                <a:gd name="T30" fmla="*/ 22 w 24"/>
                <a:gd name="T31" fmla="*/ 4 h 25"/>
                <a:gd name="T32" fmla="*/ 20 w 24"/>
                <a:gd name="T33" fmla="*/ 4 h 25"/>
                <a:gd name="T34" fmla="*/ 18 w 24"/>
                <a:gd name="T35" fmla="*/ 2 h 25"/>
                <a:gd name="T36" fmla="*/ 16 w 24"/>
                <a:gd name="T37" fmla="*/ 2 h 25"/>
                <a:gd name="T38" fmla="*/ 14 w 24"/>
                <a:gd name="T39" fmla="*/ 0 h 25"/>
                <a:gd name="T40" fmla="*/ 12 w 24"/>
                <a:gd name="T41" fmla="*/ 0 h 25"/>
                <a:gd name="T42" fmla="*/ 10 w 24"/>
                <a:gd name="T43" fmla="*/ 0 h 25"/>
                <a:gd name="T44" fmla="*/ 8 w 24"/>
                <a:gd name="T45" fmla="*/ 2 h 25"/>
                <a:gd name="T46" fmla="*/ 6 w 24"/>
                <a:gd name="T47" fmla="*/ 2 h 25"/>
                <a:gd name="T48" fmla="*/ 6 w 24"/>
                <a:gd name="T49" fmla="*/ 4 h 25"/>
                <a:gd name="T50" fmla="*/ 4 w 24"/>
                <a:gd name="T51" fmla="*/ 4 h 25"/>
                <a:gd name="T52" fmla="*/ 2 w 24"/>
                <a:gd name="T53" fmla="*/ 6 h 25"/>
                <a:gd name="T54" fmla="*/ 2 w 24"/>
                <a:gd name="T55" fmla="*/ 8 h 25"/>
                <a:gd name="T56" fmla="*/ 0 w 24"/>
                <a:gd name="T57" fmla="*/ 10 h 25"/>
                <a:gd name="T58" fmla="*/ 0 w 24"/>
                <a:gd name="T59" fmla="*/ 12 h 25"/>
                <a:gd name="T60" fmla="*/ 0 w 24"/>
                <a:gd name="T61" fmla="*/ 14 h 25"/>
                <a:gd name="T62" fmla="*/ 0 w 24"/>
                <a:gd name="T63" fmla="*/ 16 h 25"/>
                <a:gd name="T64" fmla="*/ 0 w 24"/>
                <a:gd name="T65" fmla="*/ 16 h 25"/>
                <a:gd name="T66" fmla="*/ 2 w 24"/>
                <a:gd name="T67" fmla="*/ 18 h 25"/>
                <a:gd name="T68" fmla="*/ 2 w 24"/>
                <a:gd name="T69" fmla="*/ 19 h 25"/>
                <a:gd name="T70" fmla="*/ 4 w 24"/>
                <a:gd name="T71" fmla="*/ 21 h 25"/>
                <a:gd name="T72" fmla="*/ 6 w 24"/>
                <a:gd name="T73" fmla="*/ 21 h 25"/>
                <a:gd name="T74" fmla="*/ 6 w 24"/>
                <a:gd name="T75" fmla="*/ 23 h 25"/>
                <a:gd name="T76" fmla="*/ 8 w 24"/>
                <a:gd name="T77" fmla="*/ 23 h 25"/>
                <a:gd name="T78" fmla="*/ 10 w 24"/>
                <a:gd name="T79" fmla="*/ 25 h 25"/>
                <a:gd name="T80" fmla="*/ 12 w 24"/>
                <a:gd name="T81" fmla="*/ 25 h 25"/>
                <a:gd name="T82" fmla="*/ 12 w 24"/>
                <a:gd name="T83" fmla="*/ 25 h 25"/>
                <a:gd name="T84" fmla="*/ 12 w 24"/>
                <a:gd name="T85" fmla="*/ 23 h 2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4"/>
                <a:gd name="T130" fmla="*/ 0 h 25"/>
                <a:gd name="T131" fmla="*/ 24 w 24"/>
                <a:gd name="T132" fmla="*/ 25 h 2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4" h="25">
                  <a:moveTo>
                    <a:pt x="12" y="23"/>
                  </a:moveTo>
                  <a:lnTo>
                    <a:pt x="14" y="25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1"/>
                  </a:lnTo>
                  <a:lnTo>
                    <a:pt x="22" y="21"/>
                  </a:lnTo>
                  <a:lnTo>
                    <a:pt x="22" y="19"/>
                  </a:lnTo>
                  <a:lnTo>
                    <a:pt x="24" y="18"/>
                  </a:lnTo>
                  <a:lnTo>
                    <a:pt x="24" y="16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0"/>
                  </a:lnTo>
                  <a:lnTo>
                    <a:pt x="24" y="8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7" name="Freeform 585"/>
            <p:cNvSpPr>
              <a:spLocks/>
            </p:cNvSpPr>
            <p:nvPr/>
          </p:nvSpPr>
          <p:spPr bwMode="auto">
            <a:xfrm>
              <a:off x="3245" y="2618"/>
              <a:ext cx="28" cy="29"/>
            </a:xfrm>
            <a:custGeom>
              <a:avLst/>
              <a:gdLst>
                <a:gd name="T0" fmla="*/ 9 w 23"/>
                <a:gd name="T1" fmla="*/ 23 h 23"/>
                <a:gd name="T2" fmla="*/ 13 w 23"/>
                <a:gd name="T3" fmla="*/ 23 h 23"/>
                <a:gd name="T4" fmla="*/ 15 w 23"/>
                <a:gd name="T5" fmla="*/ 23 h 23"/>
                <a:gd name="T6" fmla="*/ 17 w 23"/>
                <a:gd name="T7" fmla="*/ 21 h 23"/>
                <a:gd name="T8" fmla="*/ 17 w 23"/>
                <a:gd name="T9" fmla="*/ 21 h 23"/>
                <a:gd name="T10" fmla="*/ 19 w 23"/>
                <a:gd name="T11" fmla="*/ 19 h 23"/>
                <a:gd name="T12" fmla="*/ 21 w 23"/>
                <a:gd name="T13" fmla="*/ 19 h 23"/>
                <a:gd name="T14" fmla="*/ 21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2 h 23"/>
                <a:gd name="T22" fmla="*/ 23 w 23"/>
                <a:gd name="T23" fmla="*/ 10 h 23"/>
                <a:gd name="T24" fmla="*/ 23 w 23"/>
                <a:gd name="T25" fmla="*/ 8 h 23"/>
                <a:gd name="T26" fmla="*/ 21 w 23"/>
                <a:gd name="T27" fmla="*/ 6 h 23"/>
                <a:gd name="T28" fmla="*/ 21 w 23"/>
                <a:gd name="T29" fmla="*/ 4 h 23"/>
                <a:gd name="T30" fmla="*/ 19 w 23"/>
                <a:gd name="T31" fmla="*/ 4 h 23"/>
                <a:gd name="T32" fmla="*/ 17 w 23"/>
                <a:gd name="T33" fmla="*/ 2 h 23"/>
                <a:gd name="T34" fmla="*/ 17 w 23"/>
                <a:gd name="T35" fmla="*/ 0 h 23"/>
                <a:gd name="T36" fmla="*/ 15 w 23"/>
                <a:gd name="T37" fmla="*/ 0 h 23"/>
                <a:gd name="T38" fmla="*/ 13 w 23"/>
                <a:gd name="T39" fmla="*/ 0 h 23"/>
                <a:gd name="T40" fmla="*/ 11 w 23"/>
                <a:gd name="T41" fmla="*/ 0 h 23"/>
                <a:gd name="T42" fmla="*/ 9 w 23"/>
                <a:gd name="T43" fmla="*/ 0 h 23"/>
                <a:gd name="T44" fmla="*/ 8 w 23"/>
                <a:gd name="T45" fmla="*/ 0 h 23"/>
                <a:gd name="T46" fmla="*/ 6 w 23"/>
                <a:gd name="T47" fmla="*/ 0 h 23"/>
                <a:gd name="T48" fmla="*/ 4 w 23"/>
                <a:gd name="T49" fmla="*/ 2 h 23"/>
                <a:gd name="T50" fmla="*/ 2 w 23"/>
                <a:gd name="T51" fmla="*/ 4 h 23"/>
                <a:gd name="T52" fmla="*/ 2 w 23"/>
                <a:gd name="T53" fmla="*/ 4 h 23"/>
                <a:gd name="T54" fmla="*/ 0 w 23"/>
                <a:gd name="T55" fmla="*/ 6 h 23"/>
                <a:gd name="T56" fmla="*/ 0 w 23"/>
                <a:gd name="T57" fmla="*/ 8 h 23"/>
                <a:gd name="T58" fmla="*/ 0 w 23"/>
                <a:gd name="T59" fmla="*/ 10 h 23"/>
                <a:gd name="T60" fmla="*/ 0 w 23"/>
                <a:gd name="T61" fmla="*/ 12 h 23"/>
                <a:gd name="T62" fmla="*/ 0 w 23"/>
                <a:gd name="T63" fmla="*/ 13 h 23"/>
                <a:gd name="T64" fmla="*/ 0 w 23"/>
                <a:gd name="T65" fmla="*/ 15 h 23"/>
                <a:gd name="T66" fmla="*/ 0 w 23"/>
                <a:gd name="T67" fmla="*/ 17 h 23"/>
                <a:gd name="T68" fmla="*/ 2 w 23"/>
                <a:gd name="T69" fmla="*/ 19 h 23"/>
                <a:gd name="T70" fmla="*/ 2 w 23"/>
                <a:gd name="T71" fmla="*/ 19 h 23"/>
                <a:gd name="T72" fmla="*/ 4 w 23"/>
                <a:gd name="T73" fmla="*/ 21 h 23"/>
                <a:gd name="T74" fmla="*/ 6 w 23"/>
                <a:gd name="T75" fmla="*/ 21 h 23"/>
                <a:gd name="T76" fmla="*/ 8 w 23"/>
                <a:gd name="T77" fmla="*/ 23 h 23"/>
                <a:gd name="T78" fmla="*/ 9 w 23"/>
                <a:gd name="T79" fmla="*/ 23 h 23"/>
                <a:gd name="T80" fmla="*/ 11 w 23"/>
                <a:gd name="T81" fmla="*/ 23 h 23"/>
                <a:gd name="T82" fmla="*/ 11 w 23"/>
                <a:gd name="T83" fmla="*/ 23 h 23"/>
                <a:gd name="T84" fmla="*/ 9 w 23"/>
                <a:gd name="T85" fmla="*/ 23 h 2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"/>
                <a:gd name="T130" fmla="*/ 0 h 23"/>
                <a:gd name="T131" fmla="*/ 23 w 23"/>
                <a:gd name="T132" fmla="*/ 23 h 2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" h="23">
                  <a:moveTo>
                    <a:pt x="9" y="23"/>
                  </a:moveTo>
                  <a:lnTo>
                    <a:pt x="13" y="23"/>
                  </a:lnTo>
                  <a:lnTo>
                    <a:pt x="15" y="23"/>
                  </a:lnTo>
                  <a:lnTo>
                    <a:pt x="17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7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8" name="Rectangle 586"/>
            <p:cNvSpPr>
              <a:spLocks noChangeArrowheads="1"/>
            </p:cNvSpPr>
            <p:nvPr/>
          </p:nvSpPr>
          <p:spPr bwMode="auto">
            <a:xfrm>
              <a:off x="3844" y="1251"/>
              <a:ext cx="3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949" name="Rectangle 587"/>
            <p:cNvSpPr>
              <a:spLocks noChangeArrowheads="1"/>
            </p:cNvSpPr>
            <p:nvPr/>
          </p:nvSpPr>
          <p:spPr bwMode="auto">
            <a:xfrm>
              <a:off x="3883" y="125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950" name="Rectangle 588"/>
            <p:cNvSpPr>
              <a:spLocks noChangeArrowheads="1"/>
            </p:cNvSpPr>
            <p:nvPr/>
          </p:nvSpPr>
          <p:spPr bwMode="auto">
            <a:xfrm>
              <a:off x="3917" y="125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951" name="Rectangle 589"/>
            <p:cNvSpPr>
              <a:spLocks noChangeArrowheads="1"/>
            </p:cNvSpPr>
            <p:nvPr/>
          </p:nvSpPr>
          <p:spPr bwMode="auto">
            <a:xfrm>
              <a:off x="4014" y="1222"/>
              <a:ext cx="32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952" name="Rectangle 590"/>
            <p:cNvSpPr>
              <a:spLocks noChangeArrowheads="1"/>
            </p:cNvSpPr>
            <p:nvPr/>
          </p:nvSpPr>
          <p:spPr bwMode="auto">
            <a:xfrm>
              <a:off x="4055" y="1222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L</a:t>
              </a:r>
              <a:endParaRPr lang="en-US"/>
            </a:p>
          </p:txBody>
        </p:sp>
        <p:sp>
          <p:nvSpPr>
            <p:cNvPr id="15953" name="Rectangle 591"/>
            <p:cNvSpPr>
              <a:spLocks noChangeArrowheads="1"/>
            </p:cNvSpPr>
            <p:nvPr/>
          </p:nvSpPr>
          <p:spPr bwMode="auto">
            <a:xfrm>
              <a:off x="4086" y="1222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954" name="Rectangle 592"/>
            <p:cNvSpPr>
              <a:spLocks noChangeArrowheads="1"/>
            </p:cNvSpPr>
            <p:nvPr/>
          </p:nvSpPr>
          <p:spPr bwMode="auto">
            <a:xfrm>
              <a:off x="3969" y="1281"/>
              <a:ext cx="1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955" name="Rectangle 593"/>
            <p:cNvSpPr>
              <a:spLocks noChangeArrowheads="1"/>
            </p:cNvSpPr>
            <p:nvPr/>
          </p:nvSpPr>
          <p:spPr bwMode="auto">
            <a:xfrm>
              <a:off x="3988" y="128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956" name="Rectangle 594"/>
            <p:cNvSpPr>
              <a:spLocks noChangeArrowheads="1"/>
            </p:cNvSpPr>
            <p:nvPr/>
          </p:nvSpPr>
          <p:spPr bwMode="auto">
            <a:xfrm>
              <a:off x="4021" y="1281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957" name="Rectangle 595"/>
            <p:cNvSpPr>
              <a:spLocks noChangeArrowheads="1"/>
            </p:cNvSpPr>
            <p:nvPr/>
          </p:nvSpPr>
          <p:spPr bwMode="auto">
            <a:xfrm>
              <a:off x="4050" y="1281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958" name="Rectangle 596"/>
            <p:cNvSpPr>
              <a:spLocks noChangeArrowheads="1"/>
            </p:cNvSpPr>
            <p:nvPr/>
          </p:nvSpPr>
          <p:spPr bwMode="auto">
            <a:xfrm>
              <a:off x="4084" y="1281"/>
              <a:ext cx="11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l</a:t>
              </a:r>
              <a:endParaRPr lang="en-US"/>
            </a:p>
          </p:txBody>
        </p:sp>
        <p:sp>
          <p:nvSpPr>
            <p:cNvPr id="15959" name="Rectangle 597"/>
            <p:cNvSpPr>
              <a:spLocks noChangeArrowheads="1"/>
            </p:cNvSpPr>
            <p:nvPr/>
          </p:nvSpPr>
          <p:spPr bwMode="auto">
            <a:xfrm>
              <a:off x="4096" y="1281"/>
              <a:ext cx="1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t</a:t>
              </a:r>
              <a:endParaRPr lang="en-US"/>
            </a:p>
          </p:txBody>
        </p:sp>
        <p:sp>
          <p:nvSpPr>
            <p:cNvPr id="15960" name="Rectangle 598"/>
            <p:cNvSpPr>
              <a:spLocks noChangeArrowheads="1"/>
            </p:cNvSpPr>
            <p:nvPr/>
          </p:nvSpPr>
          <p:spPr bwMode="auto">
            <a:xfrm>
              <a:off x="4608" y="1025"/>
              <a:ext cx="40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M</a:t>
              </a:r>
              <a:endParaRPr lang="en-US"/>
            </a:p>
          </p:txBody>
        </p:sp>
        <p:sp>
          <p:nvSpPr>
            <p:cNvPr id="15961" name="Rectangle 599"/>
            <p:cNvSpPr>
              <a:spLocks noChangeArrowheads="1"/>
            </p:cNvSpPr>
            <p:nvPr/>
          </p:nvSpPr>
          <p:spPr bwMode="auto">
            <a:xfrm>
              <a:off x="4618" y="1086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962" name="Rectangle 600"/>
            <p:cNvSpPr>
              <a:spLocks noChangeArrowheads="1"/>
            </p:cNvSpPr>
            <p:nvPr/>
          </p:nvSpPr>
          <p:spPr bwMode="auto">
            <a:xfrm>
              <a:off x="4618" y="1143"/>
              <a:ext cx="24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x</a:t>
              </a:r>
              <a:endParaRPr lang="en-US"/>
            </a:p>
          </p:txBody>
        </p:sp>
        <p:sp>
          <p:nvSpPr>
            <p:cNvPr id="15963" name="Rectangle 601"/>
            <p:cNvSpPr>
              <a:spLocks noChangeArrowheads="1"/>
            </p:cNvSpPr>
            <p:nvPr/>
          </p:nvSpPr>
          <p:spPr bwMode="auto">
            <a:xfrm>
              <a:off x="4602" y="918"/>
              <a:ext cx="26" cy="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15964" name="Rectangle 602"/>
            <p:cNvSpPr>
              <a:spLocks noChangeArrowheads="1"/>
            </p:cNvSpPr>
            <p:nvPr/>
          </p:nvSpPr>
          <p:spPr bwMode="auto">
            <a:xfrm>
              <a:off x="4602" y="1251"/>
              <a:ext cx="26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1</a:t>
              </a:r>
              <a:endParaRPr lang="en-US"/>
            </a:p>
          </p:txBody>
        </p:sp>
        <p:sp>
          <p:nvSpPr>
            <p:cNvPr id="15965" name="Rectangle 603"/>
            <p:cNvSpPr>
              <a:spLocks noChangeArrowheads="1"/>
            </p:cNvSpPr>
            <p:nvPr/>
          </p:nvSpPr>
          <p:spPr bwMode="auto">
            <a:xfrm>
              <a:off x="4978" y="1251"/>
              <a:ext cx="2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0</a:t>
              </a:r>
              <a:endParaRPr lang="en-US"/>
            </a:p>
          </p:txBody>
        </p:sp>
        <p:sp>
          <p:nvSpPr>
            <p:cNvPr id="15966" name="Freeform 604"/>
            <p:cNvSpPr>
              <a:spLocks/>
            </p:cNvSpPr>
            <p:nvPr/>
          </p:nvSpPr>
          <p:spPr bwMode="auto">
            <a:xfrm>
              <a:off x="1597" y="1776"/>
              <a:ext cx="574" cy="813"/>
            </a:xfrm>
            <a:custGeom>
              <a:avLst/>
              <a:gdLst>
                <a:gd name="T0" fmla="*/ 0 w 459"/>
                <a:gd name="T1" fmla="*/ 649 h 649"/>
                <a:gd name="T2" fmla="*/ 2 w 459"/>
                <a:gd name="T3" fmla="*/ 0 h 649"/>
                <a:gd name="T4" fmla="*/ 459 w 459"/>
                <a:gd name="T5" fmla="*/ 0 h 649"/>
                <a:gd name="T6" fmla="*/ 0 60000 65536"/>
                <a:gd name="T7" fmla="*/ 0 60000 65536"/>
                <a:gd name="T8" fmla="*/ 0 60000 65536"/>
                <a:gd name="T9" fmla="*/ 0 w 459"/>
                <a:gd name="T10" fmla="*/ 0 h 649"/>
                <a:gd name="T11" fmla="*/ 459 w 459"/>
                <a:gd name="T12" fmla="*/ 649 h 6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9" h="649">
                  <a:moveTo>
                    <a:pt x="0" y="649"/>
                  </a:moveTo>
                  <a:lnTo>
                    <a:pt x="2" y="0"/>
                  </a:lnTo>
                  <a:lnTo>
                    <a:pt x="459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7" name="Freeform 605"/>
            <p:cNvSpPr>
              <a:spLocks/>
            </p:cNvSpPr>
            <p:nvPr/>
          </p:nvSpPr>
          <p:spPr bwMode="auto">
            <a:xfrm>
              <a:off x="1585" y="2305"/>
              <a:ext cx="29" cy="29"/>
            </a:xfrm>
            <a:custGeom>
              <a:avLst/>
              <a:gdLst>
                <a:gd name="T0" fmla="*/ 12 w 23"/>
                <a:gd name="T1" fmla="*/ 23 h 23"/>
                <a:gd name="T2" fmla="*/ 14 w 23"/>
                <a:gd name="T3" fmla="*/ 23 h 23"/>
                <a:gd name="T4" fmla="*/ 15 w 23"/>
                <a:gd name="T5" fmla="*/ 23 h 23"/>
                <a:gd name="T6" fmla="*/ 17 w 23"/>
                <a:gd name="T7" fmla="*/ 23 h 23"/>
                <a:gd name="T8" fmla="*/ 19 w 23"/>
                <a:gd name="T9" fmla="*/ 22 h 23"/>
                <a:gd name="T10" fmla="*/ 19 w 23"/>
                <a:gd name="T11" fmla="*/ 20 h 23"/>
                <a:gd name="T12" fmla="*/ 21 w 23"/>
                <a:gd name="T13" fmla="*/ 20 h 23"/>
                <a:gd name="T14" fmla="*/ 21 w 23"/>
                <a:gd name="T15" fmla="*/ 18 h 23"/>
                <a:gd name="T16" fmla="*/ 23 w 23"/>
                <a:gd name="T17" fmla="*/ 16 h 23"/>
                <a:gd name="T18" fmla="*/ 23 w 23"/>
                <a:gd name="T19" fmla="*/ 14 h 23"/>
                <a:gd name="T20" fmla="*/ 23 w 23"/>
                <a:gd name="T21" fmla="*/ 12 h 23"/>
                <a:gd name="T22" fmla="*/ 23 w 23"/>
                <a:gd name="T23" fmla="*/ 10 h 23"/>
                <a:gd name="T24" fmla="*/ 23 w 23"/>
                <a:gd name="T25" fmla="*/ 8 h 23"/>
                <a:gd name="T26" fmla="*/ 21 w 23"/>
                <a:gd name="T27" fmla="*/ 6 h 23"/>
                <a:gd name="T28" fmla="*/ 21 w 23"/>
                <a:gd name="T29" fmla="*/ 4 h 23"/>
                <a:gd name="T30" fmla="*/ 19 w 23"/>
                <a:gd name="T31" fmla="*/ 4 h 23"/>
                <a:gd name="T32" fmla="*/ 19 w 23"/>
                <a:gd name="T33" fmla="*/ 2 h 23"/>
                <a:gd name="T34" fmla="*/ 17 w 23"/>
                <a:gd name="T35" fmla="*/ 2 h 23"/>
                <a:gd name="T36" fmla="*/ 15 w 23"/>
                <a:gd name="T37" fmla="*/ 0 h 23"/>
                <a:gd name="T38" fmla="*/ 14 w 23"/>
                <a:gd name="T39" fmla="*/ 0 h 23"/>
                <a:gd name="T40" fmla="*/ 12 w 23"/>
                <a:gd name="T41" fmla="*/ 0 h 23"/>
                <a:gd name="T42" fmla="*/ 10 w 23"/>
                <a:gd name="T43" fmla="*/ 0 h 23"/>
                <a:gd name="T44" fmla="*/ 8 w 23"/>
                <a:gd name="T45" fmla="*/ 0 h 23"/>
                <a:gd name="T46" fmla="*/ 6 w 23"/>
                <a:gd name="T47" fmla="*/ 2 h 23"/>
                <a:gd name="T48" fmla="*/ 4 w 23"/>
                <a:gd name="T49" fmla="*/ 2 h 23"/>
                <a:gd name="T50" fmla="*/ 4 w 23"/>
                <a:gd name="T51" fmla="*/ 4 h 23"/>
                <a:gd name="T52" fmla="*/ 2 w 23"/>
                <a:gd name="T53" fmla="*/ 4 h 23"/>
                <a:gd name="T54" fmla="*/ 2 w 23"/>
                <a:gd name="T55" fmla="*/ 6 h 23"/>
                <a:gd name="T56" fmla="*/ 0 w 23"/>
                <a:gd name="T57" fmla="*/ 8 h 23"/>
                <a:gd name="T58" fmla="*/ 0 w 23"/>
                <a:gd name="T59" fmla="*/ 10 h 23"/>
                <a:gd name="T60" fmla="*/ 0 w 23"/>
                <a:gd name="T61" fmla="*/ 12 h 23"/>
                <a:gd name="T62" fmla="*/ 0 w 23"/>
                <a:gd name="T63" fmla="*/ 14 h 23"/>
                <a:gd name="T64" fmla="*/ 0 w 23"/>
                <a:gd name="T65" fmla="*/ 16 h 23"/>
                <a:gd name="T66" fmla="*/ 2 w 23"/>
                <a:gd name="T67" fmla="*/ 18 h 23"/>
                <a:gd name="T68" fmla="*/ 2 w 23"/>
                <a:gd name="T69" fmla="*/ 20 h 23"/>
                <a:gd name="T70" fmla="*/ 4 w 23"/>
                <a:gd name="T71" fmla="*/ 20 h 23"/>
                <a:gd name="T72" fmla="*/ 4 w 23"/>
                <a:gd name="T73" fmla="*/ 22 h 23"/>
                <a:gd name="T74" fmla="*/ 6 w 23"/>
                <a:gd name="T75" fmla="*/ 23 h 23"/>
                <a:gd name="T76" fmla="*/ 8 w 23"/>
                <a:gd name="T77" fmla="*/ 23 h 23"/>
                <a:gd name="T78" fmla="*/ 10 w 23"/>
                <a:gd name="T79" fmla="*/ 23 h 23"/>
                <a:gd name="T80" fmla="*/ 12 w 23"/>
                <a:gd name="T81" fmla="*/ 23 h 23"/>
                <a:gd name="T82" fmla="*/ 12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8" name="Freeform 606"/>
            <p:cNvSpPr>
              <a:spLocks/>
            </p:cNvSpPr>
            <p:nvPr/>
          </p:nvSpPr>
          <p:spPr bwMode="auto">
            <a:xfrm>
              <a:off x="1585" y="2483"/>
              <a:ext cx="29" cy="30"/>
            </a:xfrm>
            <a:custGeom>
              <a:avLst/>
              <a:gdLst>
                <a:gd name="T0" fmla="*/ 12 w 23"/>
                <a:gd name="T1" fmla="*/ 24 h 24"/>
                <a:gd name="T2" fmla="*/ 14 w 23"/>
                <a:gd name="T3" fmla="*/ 24 h 24"/>
                <a:gd name="T4" fmla="*/ 15 w 23"/>
                <a:gd name="T5" fmla="*/ 24 h 24"/>
                <a:gd name="T6" fmla="*/ 17 w 23"/>
                <a:gd name="T7" fmla="*/ 24 h 24"/>
                <a:gd name="T8" fmla="*/ 19 w 23"/>
                <a:gd name="T9" fmla="*/ 22 h 24"/>
                <a:gd name="T10" fmla="*/ 19 w 23"/>
                <a:gd name="T11" fmla="*/ 20 h 24"/>
                <a:gd name="T12" fmla="*/ 21 w 23"/>
                <a:gd name="T13" fmla="*/ 20 h 24"/>
                <a:gd name="T14" fmla="*/ 21 w 23"/>
                <a:gd name="T15" fmla="*/ 18 h 24"/>
                <a:gd name="T16" fmla="*/ 23 w 23"/>
                <a:gd name="T17" fmla="*/ 16 h 24"/>
                <a:gd name="T18" fmla="*/ 23 w 23"/>
                <a:gd name="T19" fmla="*/ 14 h 24"/>
                <a:gd name="T20" fmla="*/ 23 w 23"/>
                <a:gd name="T21" fmla="*/ 12 h 24"/>
                <a:gd name="T22" fmla="*/ 23 w 23"/>
                <a:gd name="T23" fmla="*/ 10 h 24"/>
                <a:gd name="T24" fmla="*/ 23 w 23"/>
                <a:gd name="T25" fmla="*/ 8 h 24"/>
                <a:gd name="T26" fmla="*/ 21 w 23"/>
                <a:gd name="T27" fmla="*/ 6 h 24"/>
                <a:gd name="T28" fmla="*/ 21 w 23"/>
                <a:gd name="T29" fmla="*/ 4 h 24"/>
                <a:gd name="T30" fmla="*/ 19 w 23"/>
                <a:gd name="T31" fmla="*/ 4 h 24"/>
                <a:gd name="T32" fmla="*/ 19 w 23"/>
                <a:gd name="T33" fmla="*/ 2 h 24"/>
                <a:gd name="T34" fmla="*/ 17 w 23"/>
                <a:gd name="T35" fmla="*/ 2 h 24"/>
                <a:gd name="T36" fmla="*/ 15 w 23"/>
                <a:gd name="T37" fmla="*/ 0 h 24"/>
                <a:gd name="T38" fmla="*/ 14 w 23"/>
                <a:gd name="T39" fmla="*/ 0 h 24"/>
                <a:gd name="T40" fmla="*/ 12 w 23"/>
                <a:gd name="T41" fmla="*/ 0 h 24"/>
                <a:gd name="T42" fmla="*/ 10 w 23"/>
                <a:gd name="T43" fmla="*/ 0 h 24"/>
                <a:gd name="T44" fmla="*/ 8 w 23"/>
                <a:gd name="T45" fmla="*/ 0 h 24"/>
                <a:gd name="T46" fmla="*/ 6 w 23"/>
                <a:gd name="T47" fmla="*/ 2 h 24"/>
                <a:gd name="T48" fmla="*/ 4 w 23"/>
                <a:gd name="T49" fmla="*/ 2 h 24"/>
                <a:gd name="T50" fmla="*/ 4 w 23"/>
                <a:gd name="T51" fmla="*/ 4 h 24"/>
                <a:gd name="T52" fmla="*/ 2 w 23"/>
                <a:gd name="T53" fmla="*/ 4 h 24"/>
                <a:gd name="T54" fmla="*/ 2 w 23"/>
                <a:gd name="T55" fmla="*/ 6 h 24"/>
                <a:gd name="T56" fmla="*/ 0 w 23"/>
                <a:gd name="T57" fmla="*/ 8 h 24"/>
                <a:gd name="T58" fmla="*/ 0 w 23"/>
                <a:gd name="T59" fmla="*/ 10 h 24"/>
                <a:gd name="T60" fmla="*/ 0 w 23"/>
                <a:gd name="T61" fmla="*/ 12 h 24"/>
                <a:gd name="T62" fmla="*/ 0 w 23"/>
                <a:gd name="T63" fmla="*/ 14 h 24"/>
                <a:gd name="T64" fmla="*/ 0 w 23"/>
                <a:gd name="T65" fmla="*/ 16 h 24"/>
                <a:gd name="T66" fmla="*/ 2 w 23"/>
                <a:gd name="T67" fmla="*/ 18 h 24"/>
                <a:gd name="T68" fmla="*/ 2 w 23"/>
                <a:gd name="T69" fmla="*/ 20 h 24"/>
                <a:gd name="T70" fmla="*/ 4 w 23"/>
                <a:gd name="T71" fmla="*/ 20 h 24"/>
                <a:gd name="T72" fmla="*/ 4 w 23"/>
                <a:gd name="T73" fmla="*/ 22 h 24"/>
                <a:gd name="T74" fmla="*/ 6 w 23"/>
                <a:gd name="T75" fmla="*/ 24 h 24"/>
                <a:gd name="T76" fmla="*/ 8 w 23"/>
                <a:gd name="T77" fmla="*/ 24 h 24"/>
                <a:gd name="T78" fmla="*/ 10 w 23"/>
                <a:gd name="T79" fmla="*/ 24 h 24"/>
                <a:gd name="T80" fmla="*/ 12 w 23"/>
                <a:gd name="T81" fmla="*/ 24 h 24"/>
                <a:gd name="T82" fmla="*/ 12 w 23"/>
                <a:gd name="T83" fmla="*/ 24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4"/>
                <a:gd name="T128" fmla="*/ 23 w 23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4">
                  <a:moveTo>
                    <a:pt x="12" y="24"/>
                  </a:moveTo>
                  <a:lnTo>
                    <a:pt x="14" y="24"/>
                  </a:lnTo>
                  <a:lnTo>
                    <a:pt x="15" y="24"/>
                  </a:lnTo>
                  <a:lnTo>
                    <a:pt x="17" y="24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1" y="6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6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9" name="Freeform 607"/>
            <p:cNvSpPr>
              <a:spLocks/>
            </p:cNvSpPr>
            <p:nvPr/>
          </p:nvSpPr>
          <p:spPr bwMode="auto">
            <a:xfrm>
              <a:off x="1585" y="2573"/>
              <a:ext cx="29" cy="29"/>
            </a:xfrm>
            <a:custGeom>
              <a:avLst/>
              <a:gdLst>
                <a:gd name="T0" fmla="*/ 12 w 23"/>
                <a:gd name="T1" fmla="*/ 23 h 23"/>
                <a:gd name="T2" fmla="*/ 14 w 23"/>
                <a:gd name="T3" fmla="*/ 23 h 23"/>
                <a:gd name="T4" fmla="*/ 15 w 23"/>
                <a:gd name="T5" fmla="*/ 23 h 23"/>
                <a:gd name="T6" fmla="*/ 17 w 23"/>
                <a:gd name="T7" fmla="*/ 23 h 23"/>
                <a:gd name="T8" fmla="*/ 19 w 23"/>
                <a:gd name="T9" fmla="*/ 21 h 23"/>
                <a:gd name="T10" fmla="*/ 19 w 23"/>
                <a:gd name="T11" fmla="*/ 19 h 23"/>
                <a:gd name="T12" fmla="*/ 21 w 23"/>
                <a:gd name="T13" fmla="*/ 19 h 23"/>
                <a:gd name="T14" fmla="*/ 21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1 h 23"/>
                <a:gd name="T22" fmla="*/ 23 w 23"/>
                <a:gd name="T23" fmla="*/ 9 h 23"/>
                <a:gd name="T24" fmla="*/ 23 w 23"/>
                <a:gd name="T25" fmla="*/ 7 h 23"/>
                <a:gd name="T26" fmla="*/ 21 w 23"/>
                <a:gd name="T27" fmla="*/ 5 h 23"/>
                <a:gd name="T28" fmla="*/ 21 w 23"/>
                <a:gd name="T29" fmla="*/ 3 h 23"/>
                <a:gd name="T30" fmla="*/ 19 w 23"/>
                <a:gd name="T31" fmla="*/ 3 h 23"/>
                <a:gd name="T32" fmla="*/ 19 w 23"/>
                <a:gd name="T33" fmla="*/ 1 h 23"/>
                <a:gd name="T34" fmla="*/ 17 w 23"/>
                <a:gd name="T35" fmla="*/ 1 h 23"/>
                <a:gd name="T36" fmla="*/ 15 w 23"/>
                <a:gd name="T37" fmla="*/ 0 h 23"/>
                <a:gd name="T38" fmla="*/ 14 w 23"/>
                <a:gd name="T39" fmla="*/ 0 h 23"/>
                <a:gd name="T40" fmla="*/ 12 w 23"/>
                <a:gd name="T41" fmla="*/ 0 h 23"/>
                <a:gd name="T42" fmla="*/ 10 w 23"/>
                <a:gd name="T43" fmla="*/ 0 h 23"/>
                <a:gd name="T44" fmla="*/ 8 w 23"/>
                <a:gd name="T45" fmla="*/ 0 h 23"/>
                <a:gd name="T46" fmla="*/ 6 w 23"/>
                <a:gd name="T47" fmla="*/ 1 h 23"/>
                <a:gd name="T48" fmla="*/ 4 w 23"/>
                <a:gd name="T49" fmla="*/ 1 h 23"/>
                <a:gd name="T50" fmla="*/ 4 w 23"/>
                <a:gd name="T51" fmla="*/ 3 h 23"/>
                <a:gd name="T52" fmla="*/ 2 w 23"/>
                <a:gd name="T53" fmla="*/ 3 h 23"/>
                <a:gd name="T54" fmla="*/ 2 w 23"/>
                <a:gd name="T55" fmla="*/ 5 h 23"/>
                <a:gd name="T56" fmla="*/ 0 w 23"/>
                <a:gd name="T57" fmla="*/ 7 h 23"/>
                <a:gd name="T58" fmla="*/ 0 w 23"/>
                <a:gd name="T59" fmla="*/ 9 h 23"/>
                <a:gd name="T60" fmla="*/ 0 w 23"/>
                <a:gd name="T61" fmla="*/ 11 h 23"/>
                <a:gd name="T62" fmla="*/ 0 w 23"/>
                <a:gd name="T63" fmla="*/ 13 h 23"/>
                <a:gd name="T64" fmla="*/ 0 w 23"/>
                <a:gd name="T65" fmla="*/ 15 h 23"/>
                <a:gd name="T66" fmla="*/ 2 w 23"/>
                <a:gd name="T67" fmla="*/ 17 h 23"/>
                <a:gd name="T68" fmla="*/ 2 w 23"/>
                <a:gd name="T69" fmla="*/ 19 h 23"/>
                <a:gd name="T70" fmla="*/ 4 w 23"/>
                <a:gd name="T71" fmla="*/ 19 h 23"/>
                <a:gd name="T72" fmla="*/ 4 w 23"/>
                <a:gd name="T73" fmla="*/ 21 h 23"/>
                <a:gd name="T74" fmla="*/ 6 w 23"/>
                <a:gd name="T75" fmla="*/ 23 h 23"/>
                <a:gd name="T76" fmla="*/ 8 w 23"/>
                <a:gd name="T77" fmla="*/ 23 h 23"/>
                <a:gd name="T78" fmla="*/ 10 w 23"/>
                <a:gd name="T79" fmla="*/ 23 h 23"/>
                <a:gd name="T80" fmla="*/ 12 w 23"/>
                <a:gd name="T81" fmla="*/ 23 h 23"/>
                <a:gd name="T82" fmla="*/ 12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0" name="Rectangle 608"/>
            <p:cNvSpPr>
              <a:spLocks noChangeArrowheads="1"/>
            </p:cNvSpPr>
            <p:nvPr/>
          </p:nvSpPr>
          <p:spPr bwMode="auto">
            <a:xfrm>
              <a:off x="3844" y="2551"/>
              <a:ext cx="33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971" name="Rectangle 609"/>
            <p:cNvSpPr>
              <a:spLocks noChangeArrowheads="1"/>
            </p:cNvSpPr>
            <p:nvPr/>
          </p:nvSpPr>
          <p:spPr bwMode="auto">
            <a:xfrm>
              <a:off x="3883" y="2551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L</a:t>
              </a:r>
              <a:endParaRPr lang="en-US"/>
            </a:p>
          </p:txBody>
        </p:sp>
        <p:sp>
          <p:nvSpPr>
            <p:cNvPr id="15972" name="Rectangle 610"/>
            <p:cNvSpPr>
              <a:spLocks noChangeArrowheads="1"/>
            </p:cNvSpPr>
            <p:nvPr/>
          </p:nvSpPr>
          <p:spPr bwMode="auto">
            <a:xfrm>
              <a:off x="3917" y="2551"/>
              <a:ext cx="35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U</a:t>
              </a:r>
              <a:endParaRPr lang="en-US"/>
            </a:p>
          </p:txBody>
        </p:sp>
        <p:sp>
          <p:nvSpPr>
            <p:cNvPr id="15973" name="Freeform 611"/>
            <p:cNvSpPr>
              <a:spLocks/>
            </p:cNvSpPr>
            <p:nvPr/>
          </p:nvSpPr>
          <p:spPr bwMode="auto">
            <a:xfrm>
              <a:off x="2054" y="717"/>
              <a:ext cx="183" cy="293"/>
            </a:xfrm>
            <a:custGeom>
              <a:avLst/>
              <a:gdLst>
                <a:gd name="T0" fmla="*/ 73 w 146"/>
                <a:gd name="T1" fmla="*/ 234 h 234"/>
                <a:gd name="T2" fmla="*/ 85 w 146"/>
                <a:gd name="T3" fmla="*/ 232 h 234"/>
                <a:gd name="T4" fmla="*/ 96 w 146"/>
                <a:gd name="T5" fmla="*/ 229 h 234"/>
                <a:gd name="T6" fmla="*/ 108 w 146"/>
                <a:gd name="T7" fmla="*/ 221 h 234"/>
                <a:gd name="T8" fmla="*/ 118 w 146"/>
                <a:gd name="T9" fmla="*/ 211 h 234"/>
                <a:gd name="T10" fmla="*/ 125 w 146"/>
                <a:gd name="T11" fmla="*/ 200 h 234"/>
                <a:gd name="T12" fmla="*/ 133 w 146"/>
                <a:gd name="T13" fmla="*/ 186 h 234"/>
                <a:gd name="T14" fmla="*/ 139 w 146"/>
                <a:gd name="T15" fmla="*/ 171 h 234"/>
                <a:gd name="T16" fmla="*/ 143 w 146"/>
                <a:gd name="T17" fmla="*/ 154 h 234"/>
                <a:gd name="T18" fmla="*/ 146 w 146"/>
                <a:gd name="T19" fmla="*/ 136 h 234"/>
                <a:gd name="T20" fmla="*/ 146 w 146"/>
                <a:gd name="T21" fmla="*/ 117 h 234"/>
                <a:gd name="T22" fmla="*/ 146 w 146"/>
                <a:gd name="T23" fmla="*/ 98 h 234"/>
                <a:gd name="T24" fmla="*/ 143 w 146"/>
                <a:gd name="T25" fmla="*/ 81 h 234"/>
                <a:gd name="T26" fmla="*/ 139 w 146"/>
                <a:gd name="T27" fmla="*/ 63 h 234"/>
                <a:gd name="T28" fmla="*/ 133 w 146"/>
                <a:gd name="T29" fmla="*/ 48 h 234"/>
                <a:gd name="T30" fmla="*/ 125 w 146"/>
                <a:gd name="T31" fmla="*/ 35 h 234"/>
                <a:gd name="T32" fmla="*/ 118 w 146"/>
                <a:gd name="T33" fmla="*/ 23 h 234"/>
                <a:gd name="T34" fmla="*/ 108 w 146"/>
                <a:gd name="T35" fmla="*/ 13 h 234"/>
                <a:gd name="T36" fmla="*/ 96 w 146"/>
                <a:gd name="T37" fmla="*/ 8 h 234"/>
                <a:gd name="T38" fmla="*/ 85 w 146"/>
                <a:gd name="T39" fmla="*/ 2 h 234"/>
                <a:gd name="T40" fmla="*/ 73 w 146"/>
                <a:gd name="T41" fmla="*/ 0 h 234"/>
                <a:gd name="T42" fmla="*/ 62 w 146"/>
                <a:gd name="T43" fmla="*/ 2 h 234"/>
                <a:gd name="T44" fmla="*/ 50 w 146"/>
                <a:gd name="T45" fmla="*/ 8 h 234"/>
                <a:gd name="T46" fmla="*/ 39 w 146"/>
                <a:gd name="T47" fmla="*/ 13 h 234"/>
                <a:gd name="T48" fmla="*/ 29 w 146"/>
                <a:gd name="T49" fmla="*/ 23 h 234"/>
                <a:gd name="T50" fmla="*/ 22 w 146"/>
                <a:gd name="T51" fmla="*/ 35 h 234"/>
                <a:gd name="T52" fmla="*/ 14 w 146"/>
                <a:gd name="T53" fmla="*/ 48 h 234"/>
                <a:gd name="T54" fmla="*/ 8 w 146"/>
                <a:gd name="T55" fmla="*/ 63 h 234"/>
                <a:gd name="T56" fmla="*/ 4 w 146"/>
                <a:gd name="T57" fmla="*/ 81 h 234"/>
                <a:gd name="T58" fmla="*/ 0 w 146"/>
                <a:gd name="T59" fmla="*/ 98 h 234"/>
                <a:gd name="T60" fmla="*/ 0 w 146"/>
                <a:gd name="T61" fmla="*/ 117 h 234"/>
                <a:gd name="T62" fmla="*/ 0 w 146"/>
                <a:gd name="T63" fmla="*/ 136 h 234"/>
                <a:gd name="T64" fmla="*/ 4 w 146"/>
                <a:gd name="T65" fmla="*/ 154 h 234"/>
                <a:gd name="T66" fmla="*/ 8 w 146"/>
                <a:gd name="T67" fmla="*/ 171 h 234"/>
                <a:gd name="T68" fmla="*/ 14 w 146"/>
                <a:gd name="T69" fmla="*/ 186 h 234"/>
                <a:gd name="T70" fmla="*/ 22 w 146"/>
                <a:gd name="T71" fmla="*/ 200 h 234"/>
                <a:gd name="T72" fmla="*/ 29 w 146"/>
                <a:gd name="T73" fmla="*/ 211 h 234"/>
                <a:gd name="T74" fmla="*/ 39 w 146"/>
                <a:gd name="T75" fmla="*/ 221 h 234"/>
                <a:gd name="T76" fmla="*/ 50 w 146"/>
                <a:gd name="T77" fmla="*/ 229 h 234"/>
                <a:gd name="T78" fmla="*/ 62 w 146"/>
                <a:gd name="T79" fmla="*/ 232 h 234"/>
                <a:gd name="T80" fmla="*/ 73 w 146"/>
                <a:gd name="T81" fmla="*/ 234 h 234"/>
                <a:gd name="T82" fmla="*/ 73 w 146"/>
                <a:gd name="T83" fmla="*/ 234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6"/>
                <a:gd name="T127" fmla="*/ 0 h 234"/>
                <a:gd name="T128" fmla="*/ 146 w 146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6" h="234">
                  <a:moveTo>
                    <a:pt x="73" y="234"/>
                  </a:moveTo>
                  <a:lnTo>
                    <a:pt x="85" y="232"/>
                  </a:lnTo>
                  <a:lnTo>
                    <a:pt x="96" y="229"/>
                  </a:lnTo>
                  <a:lnTo>
                    <a:pt x="108" y="221"/>
                  </a:lnTo>
                  <a:lnTo>
                    <a:pt x="118" y="211"/>
                  </a:lnTo>
                  <a:lnTo>
                    <a:pt x="125" y="200"/>
                  </a:lnTo>
                  <a:lnTo>
                    <a:pt x="133" y="186"/>
                  </a:lnTo>
                  <a:lnTo>
                    <a:pt x="139" y="171"/>
                  </a:lnTo>
                  <a:lnTo>
                    <a:pt x="143" y="154"/>
                  </a:lnTo>
                  <a:lnTo>
                    <a:pt x="146" y="136"/>
                  </a:lnTo>
                  <a:lnTo>
                    <a:pt x="146" y="117"/>
                  </a:lnTo>
                  <a:lnTo>
                    <a:pt x="146" y="98"/>
                  </a:lnTo>
                  <a:lnTo>
                    <a:pt x="143" y="81"/>
                  </a:lnTo>
                  <a:lnTo>
                    <a:pt x="139" y="63"/>
                  </a:lnTo>
                  <a:lnTo>
                    <a:pt x="133" y="48"/>
                  </a:lnTo>
                  <a:lnTo>
                    <a:pt x="125" y="35"/>
                  </a:lnTo>
                  <a:lnTo>
                    <a:pt x="118" y="23"/>
                  </a:lnTo>
                  <a:lnTo>
                    <a:pt x="108" y="13"/>
                  </a:lnTo>
                  <a:lnTo>
                    <a:pt x="96" y="8"/>
                  </a:lnTo>
                  <a:lnTo>
                    <a:pt x="85" y="2"/>
                  </a:lnTo>
                  <a:lnTo>
                    <a:pt x="73" y="0"/>
                  </a:lnTo>
                  <a:lnTo>
                    <a:pt x="62" y="2"/>
                  </a:lnTo>
                  <a:lnTo>
                    <a:pt x="50" y="8"/>
                  </a:lnTo>
                  <a:lnTo>
                    <a:pt x="39" y="13"/>
                  </a:lnTo>
                  <a:lnTo>
                    <a:pt x="29" y="23"/>
                  </a:lnTo>
                  <a:lnTo>
                    <a:pt x="22" y="35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1"/>
                  </a:lnTo>
                  <a:lnTo>
                    <a:pt x="0" y="98"/>
                  </a:lnTo>
                  <a:lnTo>
                    <a:pt x="0" y="117"/>
                  </a:lnTo>
                  <a:lnTo>
                    <a:pt x="0" y="136"/>
                  </a:lnTo>
                  <a:lnTo>
                    <a:pt x="4" y="154"/>
                  </a:lnTo>
                  <a:lnTo>
                    <a:pt x="8" y="171"/>
                  </a:lnTo>
                  <a:lnTo>
                    <a:pt x="14" y="186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9" y="221"/>
                  </a:lnTo>
                  <a:lnTo>
                    <a:pt x="50" y="229"/>
                  </a:lnTo>
                  <a:lnTo>
                    <a:pt x="62" y="232"/>
                  </a:lnTo>
                  <a:lnTo>
                    <a:pt x="73" y="2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4" name="Freeform 612"/>
            <p:cNvSpPr>
              <a:spLocks/>
            </p:cNvSpPr>
            <p:nvPr/>
          </p:nvSpPr>
          <p:spPr bwMode="auto">
            <a:xfrm>
              <a:off x="2054" y="717"/>
              <a:ext cx="183" cy="293"/>
            </a:xfrm>
            <a:custGeom>
              <a:avLst/>
              <a:gdLst>
                <a:gd name="T0" fmla="*/ 73 w 146"/>
                <a:gd name="T1" fmla="*/ 234 h 234"/>
                <a:gd name="T2" fmla="*/ 85 w 146"/>
                <a:gd name="T3" fmla="*/ 232 h 234"/>
                <a:gd name="T4" fmla="*/ 96 w 146"/>
                <a:gd name="T5" fmla="*/ 229 h 234"/>
                <a:gd name="T6" fmla="*/ 108 w 146"/>
                <a:gd name="T7" fmla="*/ 221 h 234"/>
                <a:gd name="T8" fmla="*/ 118 w 146"/>
                <a:gd name="T9" fmla="*/ 211 h 234"/>
                <a:gd name="T10" fmla="*/ 125 w 146"/>
                <a:gd name="T11" fmla="*/ 200 h 234"/>
                <a:gd name="T12" fmla="*/ 133 w 146"/>
                <a:gd name="T13" fmla="*/ 186 h 234"/>
                <a:gd name="T14" fmla="*/ 139 w 146"/>
                <a:gd name="T15" fmla="*/ 171 h 234"/>
                <a:gd name="T16" fmla="*/ 143 w 146"/>
                <a:gd name="T17" fmla="*/ 154 h 234"/>
                <a:gd name="T18" fmla="*/ 146 w 146"/>
                <a:gd name="T19" fmla="*/ 136 h 234"/>
                <a:gd name="T20" fmla="*/ 146 w 146"/>
                <a:gd name="T21" fmla="*/ 117 h 234"/>
                <a:gd name="T22" fmla="*/ 146 w 146"/>
                <a:gd name="T23" fmla="*/ 98 h 234"/>
                <a:gd name="T24" fmla="*/ 143 w 146"/>
                <a:gd name="T25" fmla="*/ 81 h 234"/>
                <a:gd name="T26" fmla="*/ 139 w 146"/>
                <a:gd name="T27" fmla="*/ 63 h 234"/>
                <a:gd name="T28" fmla="*/ 133 w 146"/>
                <a:gd name="T29" fmla="*/ 48 h 234"/>
                <a:gd name="T30" fmla="*/ 125 w 146"/>
                <a:gd name="T31" fmla="*/ 35 h 234"/>
                <a:gd name="T32" fmla="*/ 118 w 146"/>
                <a:gd name="T33" fmla="*/ 23 h 234"/>
                <a:gd name="T34" fmla="*/ 108 w 146"/>
                <a:gd name="T35" fmla="*/ 13 h 234"/>
                <a:gd name="T36" fmla="*/ 96 w 146"/>
                <a:gd name="T37" fmla="*/ 8 h 234"/>
                <a:gd name="T38" fmla="*/ 85 w 146"/>
                <a:gd name="T39" fmla="*/ 2 h 234"/>
                <a:gd name="T40" fmla="*/ 73 w 146"/>
                <a:gd name="T41" fmla="*/ 0 h 234"/>
                <a:gd name="T42" fmla="*/ 62 w 146"/>
                <a:gd name="T43" fmla="*/ 2 h 234"/>
                <a:gd name="T44" fmla="*/ 50 w 146"/>
                <a:gd name="T45" fmla="*/ 8 h 234"/>
                <a:gd name="T46" fmla="*/ 39 w 146"/>
                <a:gd name="T47" fmla="*/ 13 h 234"/>
                <a:gd name="T48" fmla="*/ 29 w 146"/>
                <a:gd name="T49" fmla="*/ 23 h 234"/>
                <a:gd name="T50" fmla="*/ 22 w 146"/>
                <a:gd name="T51" fmla="*/ 35 h 234"/>
                <a:gd name="T52" fmla="*/ 14 w 146"/>
                <a:gd name="T53" fmla="*/ 48 h 234"/>
                <a:gd name="T54" fmla="*/ 8 w 146"/>
                <a:gd name="T55" fmla="*/ 63 h 234"/>
                <a:gd name="T56" fmla="*/ 4 w 146"/>
                <a:gd name="T57" fmla="*/ 81 h 234"/>
                <a:gd name="T58" fmla="*/ 0 w 146"/>
                <a:gd name="T59" fmla="*/ 98 h 234"/>
                <a:gd name="T60" fmla="*/ 0 w 146"/>
                <a:gd name="T61" fmla="*/ 117 h 234"/>
                <a:gd name="T62" fmla="*/ 0 w 146"/>
                <a:gd name="T63" fmla="*/ 136 h 234"/>
                <a:gd name="T64" fmla="*/ 4 w 146"/>
                <a:gd name="T65" fmla="*/ 154 h 234"/>
                <a:gd name="T66" fmla="*/ 8 w 146"/>
                <a:gd name="T67" fmla="*/ 171 h 234"/>
                <a:gd name="T68" fmla="*/ 14 w 146"/>
                <a:gd name="T69" fmla="*/ 186 h 234"/>
                <a:gd name="T70" fmla="*/ 22 w 146"/>
                <a:gd name="T71" fmla="*/ 200 h 234"/>
                <a:gd name="T72" fmla="*/ 29 w 146"/>
                <a:gd name="T73" fmla="*/ 211 h 234"/>
                <a:gd name="T74" fmla="*/ 39 w 146"/>
                <a:gd name="T75" fmla="*/ 221 h 234"/>
                <a:gd name="T76" fmla="*/ 50 w 146"/>
                <a:gd name="T77" fmla="*/ 229 h 234"/>
                <a:gd name="T78" fmla="*/ 62 w 146"/>
                <a:gd name="T79" fmla="*/ 232 h 234"/>
                <a:gd name="T80" fmla="*/ 73 w 146"/>
                <a:gd name="T81" fmla="*/ 234 h 234"/>
                <a:gd name="T82" fmla="*/ 73 w 146"/>
                <a:gd name="T83" fmla="*/ 234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6"/>
                <a:gd name="T127" fmla="*/ 0 h 234"/>
                <a:gd name="T128" fmla="*/ 146 w 146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6" h="234">
                  <a:moveTo>
                    <a:pt x="73" y="234"/>
                  </a:moveTo>
                  <a:lnTo>
                    <a:pt x="85" y="232"/>
                  </a:lnTo>
                  <a:lnTo>
                    <a:pt x="96" y="229"/>
                  </a:lnTo>
                  <a:lnTo>
                    <a:pt x="108" y="221"/>
                  </a:lnTo>
                  <a:lnTo>
                    <a:pt x="118" y="211"/>
                  </a:lnTo>
                  <a:lnTo>
                    <a:pt x="125" y="200"/>
                  </a:lnTo>
                  <a:lnTo>
                    <a:pt x="133" y="186"/>
                  </a:lnTo>
                  <a:lnTo>
                    <a:pt x="139" y="171"/>
                  </a:lnTo>
                  <a:lnTo>
                    <a:pt x="143" y="154"/>
                  </a:lnTo>
                  <a:lnTo>
                    <a:pt x="146" y="136"/>
                  </a:lnTo>
                  <a:lnTo>
                    <a:pt x="146" y="117"/>
                  </a:lnTo>
                  <a:lnTo>
                    <a:pt x="146" y="98"/>
                  </a:lnTo>
                  <a:lnTo>
                    <a:pt x="143" y="81"/>
                  </a:lnTo>
                  <a:lnTo>
                    <a:pt x="139" y="63"/>
                  </a:lnTo>
                  <a:lnTo>
                    <a:pt x="133" y="48"/>
                  </a:lnTo>
                  <a:lnTo>
                    <a:pt x="125" y="35"/>
                  </a:lnTo>
                  <a:lnTo>
                    <a:pt x="118" y="23"/>
                  </a:lnTo>
                  <a:lnTo>
                    <a:pt x="108" y="13"/>
                  </a:lnTo>
                  <a:lnTo>
                    <a:pt x="96" y="8"/>
                  </a:lnTo>
                  <a:lnTo>
                    <a:pt x="85" y="2"/>
                  </a:lnTo>
                  <a:lnTo>
                    <a:pt x="73" y="0"/>
                  </a:lnTo>
                  <a:lnTo>
                    <a:pt x="62" y="2"/>
                  </a:lnTo>
                  <a:lnTo>
                    <a:pt x="50" y="8"/>
                  </a:lnTo>
                  <a:lnTo>
                    <a:pt x="39" y="13"/>
                  </a:lnTo>
                  <a:lnTo>
                    <a:pt x="29" y="23"/>
                  </a:lnTo>
                  <a:lnTo>
                    <a:pt x="22" y="35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1"/>
                  </a:lnTo>
                  <a:lnTo>
                    <a:pt x="0" y="98"/>
                  </a:lnTo>
                  <a:lnTo>
                    <a:pt x="0" y="117"/>
                  </a:lnTo>
                  <a:lnTo>
                    <a:pt x="0" y="136"/>
                  </a:lnTo>
                  <a:lnTo>
                    <a:pt x="4" y="154"/>
                  </a:lnTo>
                  <a:lnTo>
                    <a:pt x="8" y="171"/>
                  </a:lnTo>
                  <a:lnTo>
                    <a:pt x="14" y="186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9" y="221"/>
                  </a:lnTo>
                  <a:lnTo>
                    <a:pt x="50" y="229"/>
                  </a:lnTo>
                  <a:lnTo>
                    <a:pt x="62" y="232"/>
                  </a:lnTo>
                  <a:lnTo>
                    <a:pt x="73" y="23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5" name="Freeform 613"/>
            <p:cNvSpPr>
              <a:spLocks/>
            </p:cNvSpPr>
            <p:nvPr/>
          </p:nvSpPr>
          <p:spPr bwMode="auto">
            <a:xfrm>
              <a:off x="2020" y="850"/>
              <a:ext cx="31" cy="29"/>
            </a:xfrm>
            <a:custGeom>
              <a:avLst/>
              <a:gdLst>
                <a:gd name="T0" fmla="*/ 0 w 25"/>
                <a:gd name="T1" fmla="*/ 0 h 23"/>
                <a:gd name="T2" fmla="*/ 2 w 25"/>
                <a:gd name="T3" fmla="*/ 23 h 23"/>
                <a:gd name="T4" fmla="*/ 25 w 25"/>
                <a:gd name="T5" fmla="*/ 11 h 23"/>
                <a:gd name="T6" fmla="*/ 2 w 25"/>
                <a:gd name="T7" fmla="*/ 0 h 23"/>
                <a:gd name="T8" fmla="*/ 2 w 25"/>
                <a:gd name="T9" fmla="*/ 0 h 23"/>
                <a:gd name="T10" fmla="*/ 0 w 25"/>
                <a:gd name="T11" fmla="*/ 0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23"/>
                <a:gd name="T20" fmla="*/ 25 w 25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23">
                  <a:moveTo>
                    <a:pt x="0" y="0"/>
                  </a:moveTo>
                  <a:lnTo>
                    <a:pt x="2" y="23"/>
                  </a:lnTo>
                  <a:lnTo>
                    <a:pt x="25" y="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6" name="Rectangle 614"/>
            <p:cNvSpPr>
              <a:spLocks noChangeArrowheads="1"/>
            </p:cNvSpPr>
            <p:nvPr/>
          </p:nvSpPr>
          <p:spPr bwMode="auto">
            <a:xfrm>
              <a:off x="1955" y="89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5977" name="Rectangle 615"/>
            <p:cNvSpPr>
              <a:spLocks noChangeArrowheads="1"/>
            </p:cNvSpPr>
            <p:nvPr/>
          </p:nvSpPr>
          <p:spPr bwMode="auto">
            <a:xfrm>
              <a:off x="1986" y="89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15978" name="Rectangle 616"/>
            <p:cNvSpPr>
              <a:spLocks noChangeArrowheads="1"/>
            </p:cNvSpPr>
            <p:nvPr/>
          </p:nvSpPr>
          <p:spPr bwMode="auto">
            <a:xfrm>
              <a:off x="2247" y="89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5979" name="Rectangle 617"/>
            <p:cNvSpPr>
              <a:spLocks noChangeArrowheads="1"/>
            </p:cNvSpPr>
            <p:nvPr/>
          </p:nvSpPr>
          <p:spPr bwMode="auto">
            <a:xfrm>
              <a:off x="2281" y="898"/>
              <a:ext cx="27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15980" name="Line 618"/>
            <p:cNvSpPr>
              <a:spLocks noChangeShapeType="1"/>
            </p:cNvSpPr>
            <p:nvPr/>
          </p:nvSpPr>
          <p:spPr bwMode="auto">
            <a:xfrm flipH="1">
              <a:off x="4223" y="2665"/>
              <a:ext cx="127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1" name="Freeform 619"/>
            <p:cNvSpPr>
              <a:spLocks/>
            </p:cNvSpPr>
            <p:nvPr/>
          </p:nvSpPr>
          <p:spPr bwMode="auto">
            <a:xfrm>
              <a:off x="4342" y="2647"/>
              <a:ext cx="32" cy="31"/>
            </a:xfrm>
            <a:custGeom>
              <a:avLst/>
              <a:gdLst>
                <a:gd name="T0" fmla="*/ 0 w 25"/>
                <a:gd name="T1" fmla="*/ 0 h 25"/>
                <a:gd name="T2" fmla="*/ 0 w 25"/>
                <a:gd name="T3" fmla="*/ 25 h 25"/>
                <a:gd name="T4" fmla="*/ 25 w 25"/>
                <a:gd name="T5" fmla="*/ 14 h 25"/>
                <a:gd name="T6" fmla="*/ 0 w 25"/>
                <a:gd name="T7" fmla="*/ 0 h 25"/>
                <a:gd name="T8" fmla="*/ 0 w 25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5"/>
                <a:gd name="T17" fmla="*/ 25 w 25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5">
                  <a:moveTo>
                    <a:pt x="0" y="0"/>
                  </a:moveTo>
                  <a:lnTo>
                    <a:pt x="0" y="25"/>
                  </a:lnTo>
                  <a:lnTo>
                    <a:pt x="25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2" name="Rectangle 620"/>
            <p:cNvSpPr>
              <a:spLocks noChangeArrowheads="1"/>
            </p:cNvSpPr>
            <p:nvPr/>
          </p:nvSpPr>
          <p:spPr bwMode="auto">
            <a:xfrm>
              <a:off x="4402" y="2626"/>
              <a:ext cx="32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A</a:t>
              </a:r>
              <a:endParaRPr lang="en-US"/>
            </a:p>
          </p:txBody>
        </p:sp>
        <p:sp>
          <p:nvSpPr>
            <p:cNvPr id="15983" name="Rectangle 621"/>
            <p:cNvSpPr>
              <a:spLocks noChangeArrowheads="1"/>
            </p:cNvSpPr>
            <p:nvPr/>
          </p:nvSpPr>
          <p:spPr bwMode="auto">
            <a:xfrm>
              <a:off x="4441" y="2626"/>
              <a:ext cx="28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984" name="Rectangle 622"/>
            <p:cNvSpPr>
              <a:spLocks noChangeArrowheads="1"/>
            </p:cNvSpPr>
            <p:nvPr/>
          </p:nvSpPr>
          <p:spPr bwMode="auto">
            <a:xfrm>
              <a:off x="4475" y="2626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d</a:t>
              </a:r>
              <a:endParaRPr lang="en-US"/>
            </a:p>
          </p:txBody>
        </p:sp>
        <p:sp>
          <p:nvSpPr>
            <p:cNvPr id="15985" name="Rectangle 623"/>
            <p:cNvSpPr>
              <a:spLocks noChangeArrowheads="1"/>
            </p:cNvSpPr>
            <p:nvPr/>
          </p:nvSpPr>
          <p:spPr bwMode="auto">
            <a:xfrm>
              <a:off x="4509" y="2626"/>
              <a:ext cx="16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r</a:t>
              </a:r>
              <a:endParaRPr lang="en-US"/>
            </a:p>
          </p:txBody>
        </p:sp>
        <p:sp>
          <p:nvSpPr>
            <p:cNvPr id="15986" name="Rectangle 624"/>
            <p:cNvSpPr>
              <a:spLocks noChangeArrowheads="1"/>
            </p:cNvSpPr>
            <p:nvPr/>
          </p:nvSpPr>
          <p:spPr bwMode="auto">
            <a:xfrm>
              <a:off x="4527" y="2626"/>
              <a:ext cx="27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e</a:t>
              </a:r>
              <a:endParaRPr lang="en-US"/>
            </a:p>
          </p:txBody>
        </p:sp>
        <p:sp>
          <p:nvSpPr>
            <p:cNvPr id="15987" name="Rectangle 625"/>
            <p:cNvSpPr>
              <a:spLocks noChangeArrowheads="1"/>
            </p:cNvSpPr>
            <p:nvPr/>
          </p:nvSpPr>
          <p:spPr bwMode="auto">
            <a:xfrm>
              <a:off x="4561" y="2626"/>
              <a:ext cx="24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988" name="Rectangle 626"/>
            <p:cNvSpPr>
              <a:spLocks noChangeArrowheads="1"/>
            </p:cNvSpPr>
            <p:nvPr/>
          </p:nvSpPr>
          <p:spPr bwMode="auto">
            <a:xfrm>
              <a:off x="4590" y="2626"/>
              <a:ext cx="23" cy="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600">
                  <a:solidFill>
                    <a:srgbClr val="666666"/>
                  </a:solidFill>
                </a:rPr>
                <a:t>s</a:t>
              </a:r>
              <a:endParaRPr lang="en-US"/>
            </a:p>
          </p:txBody>
        </p:sp>
        <p:sp>
          <p:nvSpPr>
            <p:cNvPr id="15989" name="Line 627"/>
            <p:cNvSpPr>
              <a:spLocks noChangeShapeType="1"/>
            </p:cNvSpPr>
            <p:nvPr/>
          </p:nvSpPr>
          <p:spPr bwMode="auto">
            <a:xfrm flipV="1">
              <a:off x="602" y="103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0" name="Line 628"/>
            <p:cNvSpPr>
              <a:spLocks noChangeShapeType="1"/>
            </p:cNvSpPr>
            <p:nvPr/>
          </p:nvSpPr>
          <p:spPr bwMode="auto">
            <a:xfrm flipH="1">
              <a:off x="602" y="1039"/>
              <a:ext cx="17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1" name="Text Box 629"/>
            <p:cNvSpPr txBox="1">
              <a:spLocks noChangeArrowheads="1"/>
            </p:cNvSpPr>
            <p:nvPr/>
          </p:nvSpPr>
          <p:spPr bwMode="auto">
            <a:xfrm>
              <a:off x="2020" y="719"/>
              <a:ext cx="284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800" b="1">
                  <a:solidFill>
                    <a:srgbClr val="3333FF"/>
                  </a:solidFill>
                </a:rPr>
                <a:t>Add</a:t>
              </a:r>
            </a:p>
            <a:p>
              <a:r>
                <a:rPr lang="en-US" sz="800" b="1">
                  <a:solidFill>
                    <a:srgbClr val="3333FF"/>
                  </a:solidFill>
                </a:rPr>
                <a:t>   2 </a:t>
              </a:r>
            </a:p>
            <a:p>
              <a:r>
                <a:rPr lang="en-US" sz="800" b="1">
                  <a:solidFill>
                    <a:srgbClr val="3333FF"/>
                  </a:solidFill>
                </a:rPr>
                <a:t>zeros</a:t>
              </a:r>
            </a:p>
          </p:txBody>
        </p:sp>
        <p:sp>
          <p:nvSpPr>
            <p:cNvPr id="15992" name="Freeform 630"/>
            <p:cNvSpPr>
              <a:spLocks/>
            </p:cNvSpPr>
            <p:nvPr/>
          </p:nvSpPr>
          <p:spPr bwMode="auto">
            <a:xfrm>
              <a:off x="595" y="1219"/>
              <a:ext cx="29" cy="29"/>
            </a:xfrm>
            <a:custGeom>
              <a:avLst/>
              <a:gdLst>
                <a:gd name="T0" fmla="*/ 12 w 23"/>
                <a:gd name="T1" fmla="*/ 23 h 23"/>
                <a:gd name="T2" fmla="*/ 14 w 23"/>
                <a:gd name="T3" fmla="*/ 23 h 23"/>
                <a:gd name="T4" fmla="*/ 15 w 23"/>
                <a:gd name="T5" fmla="*/ 23 h 23"/>
                <a:gd name="T6" fmla="*/ 17 w 23"/>
                <a:gd name="T7" fmla="*/ 23 h 23"/>
                <a:gd name="T8" fmla="*/ 19 w 23"/>
                <a:gd name="T9" fmla="*/ 21 h 23"/>
                <a:gd name="T10" fmla="*/ 19 w 23"/>
                <a:gd name="T11" fmla="*/ 19 h 23"/>
                <a:gd name="T12" fmla="*/ 21 w 23"/>
                <a:gd name="T13" fmla="*/ 19 h 23"/>
                <a:gd name="T14" fmla="*/ 21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1 h 23"/>
                <a:gd name="T22" fmla="*/ 23 w 23"/>
                <a:gd name="T23" fmla="*/ 9 h 23"/>
                <a:gd name="T24" fmla="*/ 23 w 23"/>
                <a:gd name="T25" fmla="*/ 7 h 23"/>
                <a:gd name="T26" fmla="*/ 21 w 23"/>
                <a:gd name="T27" fmla="*/ 5 h 23"/>
                <a:gd name="T28" fmla="*/ 21 w 23"/>
                <a:gd name="T29" fmla="*/ 4 h 23"/>
                <a:gd name="T30" fmla="*/ 19 w 23"/>
                <a:gd name="T31" fmla="*/ 4 h 23"/>
                <a:gd name="T32" fmla="*/ 19 w 23"/>
                <a:gd name="T33" fmla="*/ 2 h 23"/>
                <a:gd name="T34" fmla="*/ 17 w 23"/>
                <a:gd name="T35" fmla="*/ 2 h 23"/>
                <a:gd name="T36" fmla="*/ 15 w 23"/>
                <a:gd name="T37" fmla="*/ 0 h 23"/>
                <a:gd name="T38" fmla="*/ 14 w 23"/>
                <a:gd name="T39" fmla="*/ 0 h 23"/>
                <a:gd name="T40" fmla="*/ 12 w 23"/>
                <a:gd name="T41" fmla="*/ 0 h 23"/>
                <a:gd name="T42" fmla="*/ 10 w 23"/>
                <a:gd name="T43" fmla="*/ 0 h 23"/>
                <a:gd name="T44" fmla="*/ 8 w 23"/>
                <a:gd name="T45" fmla="*/ 0 h 23"/>
                <a:gd name="T46" fmla="*/ 6 w 23"/>
                <a:gd name="T47" fmla="*/ 2 h 23"/>
                <a:gd name="T48" fmla="*/ 4 w 23"/>
                <a:gd name="T49" fmla="*/ 2 h 23"/>
                <a:gd name="T50" fmla="*/ 4 w 23"/>
                <a:gd name="T51" fmla="*/ 4 h 23"/>
                <a:gd name="T52" fmla="*/ 2 w 23"/>
                <a:gd name="T53" fmla="*/ 4 h 23"/>
                <a:gd name="T54" fmla="*/ 2 w 23"/>
                <a:gd name="T55" fmla="*/ 5 h 23"/>
                <a:gd name="T56" fmla="*/ 0 w 23"/>
                <a:gd name="T57" fmla="*/ 7 h 23"/>
                <a:gd name="T58" fmla="*/ 0 w 23"/>
                <a:gd name="T59" fmla="*/ 9 h 23"/>
                <a:gd name="T60" fmla="*/ 0 w 23"/>
                <a:gd name="T61" fmla="*/ 11 h 23"/>
                <a:gd name="T62" fmla="*/ 0 w 23"/>
                <a:gd name="T63" fmla="*/ 13 h 23"/>
                <a:gd name="T64" fmla="*/ 0 w 23"/>
                <a:gd name="T65" fmla="*/ 15 h 23"/>
                <a:gd name="T66" fmla="*/ 2 w 23"/>
                <a:gd name="T67" fmla="*/ 17 h 23"/>
                <a:gd name="T68" fmla="*/ 2 w 23"/>
                <a:gd name="T69" fmla="*/ 19 h 23"/>
                <a:gd name="T70" fmla="*/ 4 w 23"/>
                <a:gd name="T71" fmla="*/ 19 h 23"/>
                <a:gd name="T72" fmla="*/ 4 w 23"/>
                <a:gd name="T73" fmla="*/ 21 h 23"/>
                <a:gd name="T74" fmla="*/ 6 w 23"/>
                <a:gd name="T75" fmla="*/ 23 h 23"/>
                <a:gd name="T76" fmla="*/ 8 w 23"/>
                <a:gd name="T77" fmla="*/ 23 h 23"/>
                <a:gd name="T78" fmla="*/ 10 w 23"/>
                <a:gd name="T79" fmla="*/ 23 h 23"/>
                <a:gd name="T80" fmla="*/ 12 w 23"/>
                <a:gd name="T81" fmla="*/ 23 h 23"/>
                <a:gd name="T82" fmla="*/ 12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1" y="5"/>
                  </a:lnTo>
                  <a:lnTo>
                    <a:pt x="21" y="4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3" name="Line 631"/>
            <p:cNvSpPr>
              <a:spLocks noChangeShapeType="1"/>
            </p:cNvSpPr>
            <p:nvPr/>
          </p:nvSpPr>
          <p:spPr bwMode="auto">
            <a:xfrm>
              <a:off x="3408" y="288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4" name="Line 632"/>
            <p:cNvSpPr>
              <a:spLocks noChangeShapeType="1"/>
            </p:cNvSpPr>
            <p:nvPr/>
          </p:nvSpPr>
          <p:spPr bwMode="auto">
            <a:xfrm>
              <a:off x="3168" y="3216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5" name="Line 633"/>
            <p:cNvSpPr>
              <a:spLocks noChangeShapeType="1"/>
            </p:cNvSpPr>
            <p:nvPr/>
          </p:nvSpPr>
          <p:spPr bwMode="auto">
            <a:xfrm flipV="1">
              <a:off x="3408" y="1440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6" name="Line 634"/>
            <p:cNvSpPr>
              <a:spLocks noChangeShapeType="1"/>
            </p:cNvSpPr>
            <p:nvPr/>
          </p:nvSpPr>
          <p:spPr bwMode="auto">
            <a:xfrm>
              <a:off x="3408" y="144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7" name="Line 635"/>
            <p:cNvSpPr>
              <a:spLocks noChangeShapeType="1"/>
            </p:cNvSpPr>
            <p:nvPr/>
          </p:nvSpPr>
          <p:spPr bwMode="auto">
            <a:xfrm>
              <a:off x="1584" y="2496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8" name="Line 636"/>
            <p:cNvSpPr>
              <a:spLocks noChangeShapeType="1"/>
            </p:cNvSpPr>
            <p:nvPr/>
          </p:nvSpPr>
          <p:spPr bwMode="auto">
            <a:xfrm>
              <a:off x="2112" y="249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9" name="Freeform 639"/>
            <p:cNvSpPr>
              <a:spLocks/>
            </p:cNvSpPr>
            <p:nvPr/>
          </p:nvSpPr>
          <p:spPr bwMode="auto">
            <a:xfrm>
              <a:off x="3619" y="3840"/>
              <a:ext cx="113" cy="378"/>
            </a:xfrm>
            <a:custGeom>
              <a:avLst/>
              <a:gdLst>
                <a:gd name="T0" fmla="*/ 0 w 90"/>
                <a:gd name="T1" fmla="*/ 43 h 302"/>
                <a:gd name="T2" fmla="*/ 2 w 90"/>
                <a:gd name="T3" fmla="*/ 37 h 302"/>
                <a:gd name="T4" fmla="*/ 3 w 90"/>
                <a:gd name="T5" fmla="*/ 31 h 302"/>
                <a:gd name="T6" fmla="*/ 5 w 90"/>
                <a:gd name="T7" fmla="*/ 23 h 302"/>
                <a:gd name="T8" fmla="*/ 9 w 90"/>
                <a:gd name="T9" fmla="*/ 18 h 302"/>
                <a:gd name="T10" fmla="*/ 15 w 90"/>
                <a:gd name="T11" fmla="*/ 14 h 302"/>
                <a:gd name="T12" fmla="*/ 19 w 90"/>
                <a:gd name="T13" fmla="*/ 8 h 302"/>
                <a:gd name="T14" fmla="*/ 25 w 90"/>
                <a:gd name="T15" fmla="*/ 4 h 302"/>
                <a:gd name="T16" fmla="*/ 32 w 90"/>
                <a:gd name="T17" fmla="*/ 2 h 302"/>
                <a:gd name="T18" fmla="*/ 38 w 90"/>
                <a:gd name="T19" fmla="*/ 0 h 302"/>
                <a:gd name="T20" fmla="*/ 46 w 90"/>
                <a:gd name="T21" fmla="*/ 0 h 302"/>
                <a:gd name="T22" fmla="*/ 53 w 90"/>
                <a:gd name="T23" fmla="*/ 0 h 302"/>
                <a:gd name="T24" fmla="*/ 59 w 90"/>
                <a:gd name="T25" fmla="*/ 2 h 302"/>
                <a:gd name="T26" fmla="*/ 67 w 90"/>
                <a:gd name="T27" fmla="*/ 4 h 302"/>
                <a:gd name="T28" fmla="*/ 73 w 90"/>
                <a:gd name="T29" fmla="*/ 8 h 302"/>
                <a:gd name="T30" fmla="*/ 76 w 90"/>
                <a:gd name="T31" fmla="*/ 14 h 302"/>
                <a:gd name="T32" fmla="*/ 82 w 90"/>
                <a:gd name="T33" fmla="*/ 18 h 302"/>
                <a:gd name="T34" fmla="*/ 84 w 90"/>
                <a:gd name="T35" fmla="*/ 23 h 302"/>
                <a:gd name="T36" fmla="*/ 88 w 90"/>
                <a:gd name="T37" fmla="*/ 31 h 302"/>
                <a:gd name="T38" fmla="*/ 90 w 90"/>
                <a:gd name="T39" fmla="*/ 37 h 302"/>
                <a:gd name="T40" fmla="*/ 90 w 90"/>
                <a:gd name="T41" fmla="*/ 45 h 302"/>
                <a:gd name="T42" fmla="*/ 90 w 90"/>
                <a:gd name="T43" fmla="*/ 258 h 302"/>
                <a:gd name="T44" fmla="*/ 90 w 90"/>
                <a:gd name="T45" fmla="*/ 263 h 302"/>
                <a:gd name="T46" fmla="*/ 88 w 90"/>
                <a:gd name="T47" fmla="*/ 271 h 302"/>
                <a:gd name="T48" fmla="*/ 84 w 90"/>
                <a:gd name="T49" fmla="*/ 277 h 302"/>
                <a:gd name="T50" fmla="*/ 82 w 90"/>
                <a:gd name="T51" fmla="*/ 283 h 302"/>
                <a:gd name="T52" fmla="*/ 76 w 90"/>
                <a:gd name="T53" fmla="*/ 288 h 302"/>
                <a:gd name="T54" fmla="*/ 73 w 90"/>
                <a:gd name="T55" fmla="*/ 292 h 302"/>
                <a:gd name="T56" fmla="*/ 67 w 90"/>
                <a:gd name="T57" fmla="*/ 296 h 302"/>
                <a:gd name="T58" fmla="*/ 59 w 90"/>
                <a:gd name="T59" fmla="*/ 298 h 302"/>
                <a:gd name="T60" fmla="*/ 53 w 90"/>
                <a:gd name="T61" fmla="*/ 300 h 302"/>
                <a:gd name="T62" fmla="*/ 46 w 90"/>
                <a:gd name="T63" fmla="*/ 302 h 302"/>
                <a:gd name="T64" fmla="*/ 38 w 90"/>
                <a:gd name="T65" fmla="*/ 300 h 302"/>
                <a:gd name="T66" fmla="*/ 32 w 90"/>
                <a:gd name="T67" fmla="*/ 298 h 302"/>
                <a:gd name="T68" fmla="*/ 25 w 90"/>
                <a:gd name="T69" fmla="*/ 296 h 302"/>
                <a:gd name="T70" fmla="*/ 19 w 90"/>
                <a:gd name="T71" fmla="*/ 292 h 302"/>
                <a:gd name="T72" fmla="*/ 15 w 90"/>
                <a:gd name="T73" fmla="*/ 288 h 302"/>
                <a:gd name="T74" fmla="*/ 9 w 90"/>
                <a:gd name="T75" fmla="*/ 283 h 302"/>
                <a:gd name="T76" fmla="*/ 5 w 90"/>
                <a:gd name="T77" fmla="*/ 277 h 302"/>
                <a:gd name="T78" fmla="*/ 3 w 90"/>
                <a:gd name="T79" fmla="*/ 271 h 302"/>
                <a:gd name="T80" fmla="*/ 2 w 90"/>
                <a:gd name="T81" fmla="*/ 263 h 302"/>
                <a:gd name="T82" fmla="*/ 2 w 90"/>
                <a:gd name="T83" fmla="*/ 258 h 302"/>
                <a:gd name="T84" fmla="*/ 2 w 90"/>
                <a:gd name="T85" fmla="*/ 45 h 302"/>
                <a:gd name="T86" fmla="*/ 2 w 90"/>
                <a:gd name="T87" fmla="*/ 45 h 302"/>
                <a:gd name="T88" fmla="*/ 0 w 90"/>
                <a:gd name="T89" fmla="*/ 43 h 30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0"/>
                <a:gd name="T136" fmla="*/ 0 h 302"/>
                <a:gd name="T137" fmla="*/ 90 w 90"/>
                <a:gd name="T138" fmla="*/ 302 h 30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0" h="302">
                  <a:moveTo>
                    <a:pt x="0" y="43"/>
                  </a:moveTo>
                  <a:lnTo>
                    <a:pt x="2" y="37"/>
                  </a:lnTo>
                  <a:lnTo>
                    <a:pt x="3" y="31"/>
                  </a:lnTo>
                  <a:lnTo>
                    <a:pt x="5" y="23"/>
                  </a:lnTo>
                  <a:lnTo>
                    <a:pt x="9" y="18"/>
                  </a:lnTo>
                  <a:lnTo>
                    <a:pt x="15" y="14"/>
                  </a:lnTo>
                  <a:lnTo>
                    <a:pt x="19" y="8"/>
                  </a:lnTo>
                  <a:lnTo>
                    <a:pt x="25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9" y="2"/>
                  </a:lnTo>
                  <a:lnTo>
                    <a:pt x="67" y="4"/>
                  </a:lnTo>
                  <a:lnTo>
                    <a:pt x="73" y="8"/>
                  </a:lnTo>
                  <a:lnTo>
                    <a:pt x="76" y="14"/>
                  </a:lnTo>
                  <a:lnTo>
                    <a:pt x="82" y="18"/>
                  </a:lnTo>
                  <a:lnTo>
                    <a:pt x="84" y="23"/>
                  </a:lnTo>
                  <a:lnTo>
                    <a:pt x="88" y="31"/>
                  </a:lnTo>
                  <a:lnTo>
                    <a:pt x="90" y="37"/>
                  </a:lnTo>
                  <a:lnTo>
                    <a:pt x="90" y="45"/>
                  </a:lnTo>
                  <a:lnTo>
                    <a:pt x="90" y="258"/>
                  </a:lnTo>
                  <a:lnTo>
                    <a:pt x="90" y="263"/>
                  </a:lnTo>
                  <a:lnTo>
                    <a:pt x="88" y="271"/>
                  </a:lnTo>
                  <a:lnTo>
                    <a:pt x="84" y="277"/>
                  </a:lnTo>
                  <a:lnTo>
                    <a:pt x="82" y="283"/>
                  </a:lnTo>
                  <a:lnTo>
                    <a:pt x="76" y="288"/>
                  </a:lnTo>
                  <a:lnTo>
                    <a:pt x="73" y="292"/>
                  </a:lnTo>
                  <a:lnTo>
                    <a:pt x="67" y="296"/>
                  </a:lnTo>
                  <a:lnTo>
                    <a:pt x="59" y="298"/>
                  </a:lnTo>
                  <a:lnTo>
                    <a:pt x="53" y="300"/>
                  </a:lnTo>
                  <a:lnTo>
                    <a:pt x="46" y="302"/>
                  </a:lnTo>
                  <a:lnTo>
                    <a:pt x="38" y="300"/>
                  </a:lnTo>
                  <a:lnTo>
                    <a:pt x="32" y="298"/>
                  </a:lnTo>
                  <a:lnTo>
                    <a:pt x="25" y="296"/>
                  </a:lnTo>
                  <a:lnTo>
                    <a:pt x="19" y="292"/>
                  </a:lnTo>
                  <a:lnTo>
                    <a:pt x="15" y="288"/>
                  </a:lnTo>
                  <a:lnTo>
                    <a:pt x="9" y="283"/>
                  </a:lnTo>
                  <a:lnTo>
                    <a:pt x="5" y="277"/>
                  </a:lnTo>
                  <a:lnTo>
                    <a:pt x="3" y="271"/>
                  </a:lnTo>
                  <a:lnTo>
                    <a:pt x="2" y="263"/>
                  </a:lnTo>
                  <a:lnTo>
                    <a:pt x="2" y="258"/>
                  </a:lnTo>
                  <a:lnTo>
                    <a:pt x="2" y="4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0" name="Freeform 640"/>
            <p:cNvSpPr>
              <a:spLocks/>
            </p:cNvSpPr>
            <p:nvPr/>
          </p:nvSpPr>
          <p:spPr bwMode="auto">
            <a:xfrm>
              <a:off x="4351" y="3264"/>
              <a:ext cx="113" cy="768"/>
            </a:xfrm>
            <a:custGeom>
              <a:avLst/>
              <a:gdLst>
                <a:gd name="T0" fmla="*/ 0 w 90"/>
                <a:gd name="T1" fmla="*/ 43 h 302"/>
                <a:gd name="T2" fmla="*/ 2 w 90"/>
                <a:gd name="T3" fmla="*/ 37 h 302"/>
                <a:gd name="T4" fmla="*/ 3 w 90"/>
                <a:gd name="T5" fmla="*/ 31 h 302"/>
                <a:gd name="T6" fmla="*/ 5 w 90"/>
                <a:gd name="T7" fmla="*/ 23 h 302"/>
                <a:gd name="T8" fmla="*/ 9 w 90"/>
                <a:gd name="T9" fmla="*/ 18 h 302"/>
                <a:gd name="T10" fmla="*/ 15 w 90"/>
                <a:gd name="T11" fmla="*/ 14 h 302"/>
                <a:gd name="T12" fmla="*/ 19 w 90"/>
                <a:gd name="T13" fmla="*/ 8 h 302"/>
                <a:gd name="T14" fmla="*/ 25 w 90"/>
                <a:gd name="T15" fmla="*/ 4 h 302"/>
                <a:gd name="T16" fmla="*/ 32 w 90"/>
                <a:gd name="T17" fmla="*/ 2 h 302"/>
                <a:gd name="T18" fmla="*/ 38 w 90"/>
                <a:gd name="T19" fmla="*/ 0 h 302"/>
                <a:gd name="T20" fmla="*/ 46 w 90"/>
                <a:gd name="T21" fmla="*/ 0 h 302"/>
                <a:gd name="T22" fmla="*/ 53 w 90"/>
                <a:gd name="T23" fmla="*/ 0 h 302"/>
                <a:gd name="T24" fmla="*/ 59 w 90"/>
                <a:gd name="T25" fmla="*/ 2 h 302"/>
                <a:gd name="T26" fmla="*/ 67 w 90"/>
                <a:gd name="T27" fmla="*/ 4 h 302"/>
                <a:gd name="T28" fmla="*/ 73 w 90"/>
                <a:gd name="T29" fmla="*/ 8 h 302"/>
                <a:gd name="T30" fmla="*/ 76 w 90"/>
                <a:gd name="T31" fmla="*/ 14 h 302"/>
                <a:gd name="T32" fmla="*/ 82 w 90"/>
                <a:gd name="T33" fmla="*/ 18 h 302"/>
                <a:gd name="T34" fmla="*/ 84 w 90"/>
                <a:gd name="T35" fmla="*/ 23 h 302"/>
                <a:gd name="T36" fmla="*/ 88 w 90"/>
                <a:gd name="T37" fmla="*/ 31 h 302"/>
                <a:gd name="T38" fmla="*/ 90 w 90"/>
                <a:gd name="T39" fmla="*/ 37 h 302"/>
                <a:gd name="T40" fmla="*/ 90 w 90"/>
                <a:gd name="T41" fmla="*/ 45 h 302"/>
                <a:gd name="T42" fmla="*/ 90 w 90"/>
                <a:gd name="T43" fmla="*/ 258 h 302"/>
                <a:gd name="T44" fmla="*/ 90 w 90"/>
                <a:gd name="T45" fmla="*/ 263 h 302"/>
                <a:gd name="T46" fmla="*/ 88 w 90"/>
                <a:gd name="T47" fmla="*/ 271 h 302"/>
                <a:gd name="T48" fmla="*/ 84 w 90"/>
                <a:gd name="T49" fmla="*/ 277 h 302"/>
                <a:gd name="T50" fmla="*/ 82 w 90"/>
                <a:gd name="T51" fmla="*/ 283 h 302"/>
                <a:gd name="T52" fmla="*/ 76 w 90"/>
                <a:gd name="T53" fmla="*/ 288 h 302"/>
                <a:gd name="T54" fmla="*/ 73 w 90"/>
                <a:gd name="T55" fmla="*/ 292 h 302"/>
                <a:gd name="T56" fmla="*/ 67 w 90"/>
                <a:gd name="T57" fmla="*/ 296 h 302"/>
                <a:gd name="T58" fmla="*/ 59 w 90"/>
                <a:gd name="T59" fmla="*/ 298 h 302"/>
                <a:gd name="T60" fmla="*/ 53 w 90"/>
                <a:gd name="T61" fmla="*/ 300 h 302"/>
                <a:gd name="T62" fmla="*/ 46 w 90"/>
                <a:gd name="T63" fmla="*/ 302 h 302"/>
                <a:gd name="T64" fmla="*/ 38 w 90"/>
                <a:gd name="T65" fmla="*/ 300 h 302"/>
                <a:gd name="T66" fmla="*/ 32 w 90"/>
                <a:gd name="T67" fmla="*/ 298 h 302"/>
                <a:gd name="T68" fmla="*/ 25 w 90"/>
                <a:gd name="T69" fmla="*/ 296 h 302"/>
                <a:gd name="T70" fmla="*/ 19 w 90"/>
                <a:gd name="T71" fmla="*/ 292 h 302"/>
                <a:gd name="T72" fmla="*/ 15 w 90"/>
                <a:gd name="T73" fmla="*/ 288 h 302"/>
                <a:gd name="T74" fmla="*/ 9 w 90"/>
                <a:gd name="T75" fmla="*/ 283 h 302"/>
                <a:gd name="T76" fmla="*/ 5 w 90"/>
                <a:gd name="T77" fmla="*/ 277 h 302"/>
                <a:gd name="T78" fmla="*/ 3 w 90"/>
                <a:gd name="T79" fmla="*/ 271 h 302"/>
                <a:gd name="T80" fmla="*/ 2 w 90"/>
                <a:gd name="T81" fmla="*/ 263 h 302"/>
                <a:gd name="T82" fmla="*/ 2 w 90"/>
                <a:gd name="T83" fmla="*/ 258 h 302"/>
                <a:gd name="T84" fmla="*/ 2 w 90"/>
                <a:gd name="T85" fmla="*/ 45 h 302"/>
                <a:gd name="T86" fmla="*/ 2 w 90"/>
                <a:gd name="T87" fmla="*/ 45 h 302"/>
                <a:gd name="T88" fmla="*/ 0 w 90"/>
                <a:gd name="T89" fmla="*/ 43 h 30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0"/>
                <a:gd name="T136" fmla="*/ 0 h 302"/>
                <a:gd name="T137" fmla="*/ 90 w 90"/>
                <a:gd name="T138" fmla="*/ 302 h 30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0" h="302">
                  <a:moveTo>
                    <a:pt x="0" y="43"/>
                  </a:moveTo>
                  <a:lnTo>
                    <a:pt x="2" y="37"/>
                  </a:lnTo>
                  <a:lnTo>
                    <a:pt x="3" y="31"/>
                  </a:lnTo>
                  <a:lnTo>
                    <a:pt x="5" y="23"/>
                  </a:lnTo>
                  <a:lnTo>
                    <a:pt x="9" y="18"/>
                  </a:lnTo>
                  <a:lnTo>
                    <a:pt x="15" y="14"/>
                  </a:lnTo>
                  <a:lnTo>
                    <a:pt x="19" y="8"/>
                  </a:lnTo>
                  <a:lnTo>
                    <a:pt x="25" y="4"/>
                  </a:lnTo>
                  <a:lnTo>
                    <a:pt x="32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9" y="2"/>
                  </a:lnTo>
                  <a:lnTo>
                    <a:pt x="67" y="4"/>
                  </a:lnTo>
                  <a:lnTo>
                    <a:pt x="73" y="8"/>
                  </a:lnTo>
                  <a:lnTo>
                    <a:pt x="76" y="14"/>
                  </a:lnTo>
                  <a:lnTo>
                    <a:pt x="82" y="18"/>
                  </a:lnTo>
                  <a:lnTo>
                    <a:pt x="84" y="23"/>
                  </a:lnTo>
                  <a:lnTo>
                    <a:pt x="88" y="31"/>
                  </a:lnTo>
                  <a:lnTo>
                    <a:pt x="90" y="37"/>
                  </a:lnTo>
                  <a:lnTo>
                    <a:pt x="90" y="45"/>
                  </a:lnTo>
                  <a:lnTo>
                    <a:pt x="90" y="258"/>
                  </a:lnTo>
                  <a:lnTo>
                    <a:pt x="90" y="263"/>
                  </a:lnTo>
                  <a:lnTo>
                    <a:pt x="88" y="271"/>
                  </a:lnTo>
                  <a:lnTo>
                    <a:pt x="84" y="277"/>
                  </a:lnTo>
                  <a:lnTo>
                    <a:pt x="82" y="283"/>
                  </a:lnTo>
                  <a:lnTo>
                    <a:pt x="76" y="288"/>
                  </a:lnTo>
                  <a:lnTo>
                    <a:pt x="73" y="292"/>
                  </a:lnTo>
                  <a:lnTo>
                    <a:pt x="67" y="296"/>
                  </a:lnTo>
                  <a:lnTo>
                    <a:pt x="59" y="298"/>
                  </a:lnTo>
                  <a:lnTo>
                    <a:pt x="53" y="300"/>
                  </a:lnTo>
                  <a:lnTo>
                    <a:pt x="46" y="302"/>
                  </a:lnTo>
                  <a:lnTo>
                    <a:pt x="38" y="300"/>
                  </a:lnTo>
                  <a:lnTo>
                    <a:pt x="32" y="298"/>
                  </a:lnTo>
                  <a:lnTo>
                    <a:pt x="25" y="296"/>
                  </a:lnTo>
                  <a:lnTo>
                    <a:pt x="19" y="292"/>
                  </a:lnTo>
                  <a:lnTo>
                    <a:pt x="15" y="288"/>
                  </a:lnTo>
                  <a:lnTo>
                    <a:pt x="9" y="283"/>
                  </a:lnTo>
                  <a:lnTo>
                    <a:pt x="5" y="277"/>
                  </a:lnTo>
                  <a:lnTo>
                    <a:pt x="3" y="271"/>
                  </a:lnTo>
                  <a:lnTo>
                    <a:pt x="2" y="263"/>
                  </a:lnTo>
                  <a:lnTo>
                    <a:pt x="2" y="258"/>
                  </a:lnTo>
                  <a:lnTo>
                    <a:pt x="2" y="45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1" name="Line 641"/>
            <p:cNvSpPr>
              <a:spLocks noChangeShapeType="1"/>
            </p:cNvSpPr>
            <p:nvPr/>
          </p:nvSpPr>
          <p:spPr bwMode="auto">
            <a:xfrm>
              <a:off x="5280" y="2784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2" name="Line 642"/>
            <p:cNvSpPr>
              <a:spLocks noChangeShapeType="1"/>
            </p:cNvSpPr>
            <p:nvPr/>
          </p:nvSpPr>
          <p:spPr bwMode="auto">
            <a:xfrm>
              <a:off x="5472" y="2784"/>
              <a:ext cx="0" cy="13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3" name="Line 643"/>
            <p:cNvSpPr>
              <a:spLocks noChangeShapeType="1"/>
            </p:cNvSpPr>
            <p:nvPr/>
          </p:nvSpPr>
          <p:spPr bwMode="auto">
            <a:xfrm flipH="1">
              <a:off x="3744" y="4128"/>
              <a:ext cx="17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4" name="Line 644"/>
            <p:cNvSpPr>
              <a:spLocks noChangeShapeType="1"/>
            </p:cNvSpPr>
            <p:nvPr/>
          </p:nvSpPr>
          <p:spPr bwMode="auto">
            <a:xfrm flipH="1">
              <a:off x="2400" y="4032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5" name="Line 645"/>
            <p:cNvSpPr>
              <a:spLocks noChangeShapeType="1"/>
            </p:cNvSpPr>
            <p:nvPr/>
          </p:nvSpPr>
          <p:spPr bwMode="auto">
            <a:xfrm flipH="1" flipV="1">
              <a:off x="2400" y="2832"/>
              <a:ext cx="0" cy="12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6" name="Line 646"/>
            <p:cNvSpPr>
              <a:spLocks noChangeShapeType="1"/>
            </p:cNvSpPr>
            <p:nvPr/>
          </p:nvSpPr>
          <p:spPr bwMode="auto">
            <a:xfrm>
              <a:off x="2400" y="2832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7" name="Text Box 647"/>
            <p:cNvSpPr txBox="1">
              <a:spLocks noChangeArrowheads="1"/>
            </p:cNvSpPr>
            <p:nvPr/>
          </p:nvSpPr>
          <p:spPr bwMode="auto">
            <a:xfrm>
              <a:off x="3590" y="3877"/>
              <a:ext cx="16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1</a:t>
              </a:r>
            </a:p>
            <a:p>
              <a:endParaRPr lang="en-US" sz="1000"/>
            </a:p>
            <a:p>
              <a:r>
                <a:rPr lang="en-US" sz="1000"/>
                <a:t>0</a:t>
              </a:r>
            </a:p>
          </p:txBody>
        </p:sp>
        <p:sp>
          <p:nvSpPr>
            <p:cNvPr id="16008" name="Line 648"/>
            <p:cNvSpPr>
              <a:spLocks noChangeShapeType="1"/>
            </p:cNvSpPr>
            <p:nvPr/>
          </p:nvSpPr>
          <p:spPr bwMode="auto">
            <a:xfrm flipH="1">
              <a:off x="4464" y="3360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9" name="Line 649"/>
            <p:cNvSpPr>
              <a:spLocks noChangeShapeType="1"/>
            </p:cNvSpPr>
            <p:nvPr/>
          </p:nvSpPr>
          <p:spPr bwMode="auto">
            <a:xfrm flipH="1">
              <a:off x="4464" y="3552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0" name="Line 650"/>
            <p:cNvSpPr>
              <a:spLocks noChangeShapeType="1"/>
            </p:cNvSpPr>
            <p:nvPr/>
          </p:nvSpPr>
          <p:spPr bwMode="auto">
            <a:xfrm flipH="1">
              <a:off x="4464" y="3744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1" name="Line 651"/>
            <p:cNvSpPr>
              <a:spLocks noChangeShapeType="1"/>
            </p:cNvSpPr>
            <p:nvPr/>
          </p:nvSpPr>
          <p:spPr bwMode="auto">
            <a:xfrm flipH="1">
              <a:off x="4464" y="3936"/>
              <a:ext cx="10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2" name="Freeform 652"/>
            <p:cNvSpPr>
              <a:spLocks/>
            </p:cNvSpPr>
            <p:nvPr/>
          </p:nvSpPr>
          <p:spPr bwMode="auto">
            <a:xfrm>
              <a:off x="5472" y="3331"/>
              <a:ext cx="29" cy="29"/>
            </a:xfrm>
            <a:custGeom>
              <a:avLst/>
              <a:gdLst>
                <a:gd name="T0" fmla="*/ 12 w 23"/>
                <a:gd name="T1" fmla="*/ 23 h 23"/>
                <a:gd name="T2" fmla="*/ 14 w 23"/>
                <a:gd name="T3" fmla="*/ 23 h 23"/>
                <a:gd name="T4" fmla="*/ 16 w 23"/>
                <a:gd name="T5" fmla="*/ 23 h 23"/>
                <a:gd name="T6" fmla="*/ 18 w 23"/>
                <a:gd name="T7" fmla="*/ 23 h 23"/>
                <a:gd name="T8" fmla="*/ 20 w 23"/>
                <a:gd name="T9" fmla="*/ 21 h 23"/>
                <a:gd name="T10" fmla="*/ 20 w 23"/>
                <a:gd name="T11" fmla="*/ 21 h 23"/>
                <a:gd name="T12" fmla="*/ 22 w 23"/>
                <a:gd name="T13" fmla="*/ 19 h 23"/>
                <a:gd name="T14" fmla="*/ 23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1 h 23"/>
                <a:gd name="T22" fmla="*/ 23 w 23"/>
                <a:gd name="T23" fmla="*/ 9 h 23"/>
                <a:gd name="T24" fmla="*/ 23 w 23"/>
                <a:gd name="T25" fmla="*/ 7 h 23"/>
                <a:gd name="T26" fmla="*/ 23 w 23"/>
                <a:gd name="T27" fmla="*/ 5 h 23"/>
                <a:gd name="T28" fmla="*/ 22 w 23"/>
                <a:gd name="T29" fmla="*/ 5 h 23"/>
                <a:gd name="T30" fmla="*/ 20 w 23"/>
                <a:gd name="T31" fmla="*/ 3 h 23"/>
                <a:gd name="T32" fmla="*/ 20 w 23"/>
                <a:gd name="T33" fmla="*/ 2 h 23"/>
                <a:gd name="T34" fmla="*/ 18 w 23"/>
                <a:gd name="T35" fmla="*/ 2 h 23"/>
                <a:gd name="T36" fmla="*/ 16 w 23"/>
                <a:gd name="T37" fmla="*/ 0 h 23"/>
                <a:gd name="T38" fmla="*/ 14 w 23"/>
                <a:gd name="T39" fmla="*/ 0 h 23"/>
                <a:gd name="T40" fmla="*/ 12 w 23"/>
                <a:gd name="T41" fmla="*/ 0 h 23"/>
                <a:gd name="T42" fmla="*/ 10 w 23"/>
                <a:gd name="T43" fmla="*/ 0 h 23"/>
                <a:gd name="T44" fmla="*/ 8 w 23"/>
                <a:gd name="T45" fmla="*/ 0 h 23"/>
                <a:gd name="T46" fmla="*/ 6 w 23"/>
                <a:gd name="T47" fmla="*/ 2 h 23"/>
                <a:gd name="T48" fmla="*/ 4 w 23"/>
                <a:gd name="T49" fmla="*/ 2 h 23"/>
                <a:gd name="T50" fmla="*/ 4 w 23"/>
                <a:gd name="T51" fmla="*/ 3 h 23"/>
                <a:gd name="T52" fmla="*/ 2 w 23"/>
                <a:gd name="T53" fmla="*/ 5 h 23"/>
                <a:gd name="T54" fmla="*/ 2 w 23"/>
                <a:gd name="T55" fmla="*/ 5 h 23"/>
                <a:gd name="T56" fmla="*/ 0 w 23"/>
                <a:gd name="T57" fmla="*/ 7 h 23"/>
                <a:gd name="T58" fmla="*/ 0 w 23"/>
                <a:gd name="T59" fmla="*/ 9 h 23"/>
                <a:gd name="T60" fmla="*/ 0 w 23"/>
                <a:gd name="T61" fmla="*/ 11 h 23"/>
                <a:gd name="T62" fmla="*/ 0 w 23"/>
                <a:gd name="T63" fmla="*/ 13 h 23"/>
                <a:gd name="T64" fmla="*/ 0 w 23"/>
                <a:gd name="T65" fmla="*/ 15 h 23"/>
                <a:gd name="T66" fmla="*/ 2 w 23"/>
                <a:gd name="T67" fmla="*/ 17 h 23"/>
                <a:gd name="T68" fmla="*/ 2 w 23"/>
                <a:gd name="T69" fmla="*/ 19 h 23"/>
                <a:gd name="T70" fmla="*/ 4 w 23"/>
                <a:gd name="T71" fmla="*/ 21 h 23"/>
                <a:gd name="T72" fmla="*/ 4 w 23"/>
                <a:gd name="T73" fmla="*/ 21 h 23"/>
                <a:gd name="T74" fmla="*/ 6 w 23"/>
                <a:gd name="T75" fmla="*/ 23 h 23"/>
                <a:gd name="T76" fmla="*/ 8 w 23"/>
                <a:gd name="T77" fmla="*/ 23 h 23"/>
                <a:gd name="T78" fmla="*/ 10 w 23"/>
                <a:gd name="T79" fmla="*/ 23 h 23"/>
                <a:gd name="T80" fmla="*/ 12 w 23"/>
                <a:gd name="T81" fmla="*/ 23 h 23"/>
                <a:gd name="T82" fmla="*/ 12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3" name="Freeform 653"/>
            <p:cNvSpPr>
              <a:spLocks/>
            </p:cNvSpPr>
            <p:nvPr/>
          </p:nvSpPr>
          <p:spPr bwMode="auto">
            <a:xfrm>
              <a:off x="5472" y="3523"/>
              <a:ext cx="29" cy="29"/>
            </a:xfrm>
            <a:custGeom>
              <a:avLst/>
              <a:gdLst>
                <a:gd name="T0" fmla="*/ 12 w 23"/>
                <a:gd name="T1" fmla="*/ 23 h 23"/>
                <a:gd name="T2" fmla="*/ 14 w 23"/>
                <a:gd name="T3" fmla="*/ 23 h 23"/>
                <a:gd name="T4" fmla="*/ 16 w 23"/>
                <a:gd name="T5" fmla="*/ 23 h 23"/>
                <a:gd name="T6" fmla="*/ 18 w 23"/>
                <a:gd name="T7" fmla="*/ 23 h 23"/>
                <a:gd name="T8" fmla="*/ 20 w 23"/>
                <a:gd name="T9" fmla="*/ 21 h 23"/>
                <a:gd name="T10" fmla="*/ 20 w 23"/>
                <a:gd name="T11" fmla="*/ 21 h 23"/>
                <a:gd name="T12" fmla="*/ 22 w 23"/>
                <a:gd name="T13" fmla="*/ 19 h 23"/>
                <a:gd name="T14" fmla="*/ 23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1 h 23"/>
                <a:gd name="T22" fmla="*/ 23 w 23"/>
                <a:gd name="T23" fmla="*/ 9 h 23"/>
                <a:gd name="T24" fmla="*/ 23 w 23"/>
                <a:gd name="T25" fmla="*/ 7 h 23"/>
                <a:gd name="T26" fmla="*/ 23 w 23"/>
                <a:gd name="T27" fmla="*/ 5 h 23"/>
                <a:gd name="T28" fmla="*/ 22 w 23"/>
                <a:gd name="T29" fmla="*/ 5 h 23"/>
                <a:gd name="T30" fmla="*/ 20 w 23"/>
                <a:gd name="T31" fmla="*/ 3 h 23"/>
                <a:gd name="T32" fmla="*/ 20 w 23"/>
                <a:gd name="T33" fmla="*/ 2 h 23"/>
                <a:gd name="T34" fmla="*/ 18 w 23"/>
                <a:gd name="T35" fmla="*/ 2 h 23"/>
                <a:gd name="T36" fmla="*/ 16 w 23"/>
                <a:gd name="T37" fmla="*/ 0 h 23"/>
                <a:gd name="T38" fmla="*/ 14 w 23"/>
                <a:gd name="T39" fmla="*/ 0 h 23"/>
                <a:gd name="T40" fmla="*/ 12 w 23"/>
                <a:gd name="T41" fmla="*/ 0 h 23"/>
                <a:gd name="T42" fmla="*/ 10 w 23"/>
                <a:gd name="T43" fmla="*/ 0 h 23"/>
                <a:gd name="T44" fmla="*/ 8 w 23"/>
                <a:gd name="T45" fmla="*/ 0 h 23"/>
                <a:gd name="T46" fmla="*/ 6 w 23"/>
                <a:gd name="T47" fmla="*/ 2 h 23"/>
                <a:gd name="T48" fmla="*/ 4 w 23"/>
                <a:gd name="T49" fmla="*/ 2 h 23"/>
                <a:gd name="T50" fmla="*/ 4 w 23"/>
                <a:gd name="T51" fmla="*/ 3 h 23"/>
                <a:gd name="T52" fmla="*/ 2 w 23"/>
                <a:gd name="T53" fmla="*/ 5 h 23"/>
                <a:gd name="T54" fmla="*/ 2 w 23"/>
                <a:gd name="T55" fmla="*/ 5 h 23"/>
                <a:gd name="T56" fmla="*/ 0 w 23"/>
                <a:gd name="T57" fmla="*/ 7 h 23"/>
                <a:gd name="T58" fmla="*/ 0 w 23"/>
                <a:gd name="T59" fmla="*/ 9 h 23"/>
                <a:gd name="T60" fmla="*/ 0 w 23"/>
                <a:gd name="T61" fmla="*/ 11 h 23"/>
                <a:gd name="T62" fmla="*/ 0 w 23"/>
                <a:gd name="T63" fmla="*/ 13 h 23"/>
                <a:gd name="T64" fmla="*/ 0 w 23"/>
                <a:gd name="T65" fmla="*/ 15 h 23"/>
                <a:gd name="T66" fmla="*/ 2 w 23"/>
                <a:gd name="T67" fmla="*/ 17 h 23"/>
                <a:gd name="T68" fmla="*/ 2 w 23"/>
                <a:gd name="T69" fmla="*/ 19 h 23"/>
                <a:gd name="T70" fmla="*/ 4 w 23"/>
                <a:gd name="T71" fmla="*/ 21 h 23"/>
                <a:gd name="T72" fmla="*/ 4 w 23"/>
                <a:gd name="T73" fmla="*/ 21 h 23"/>
                <a:gd name="T74" fmla="*/ 6 w 23"/>
                <a:gd name="T75" fmla="*/ 23 h 23"/>
                <a:gd name="T76" fmla="*/ 8 w 23"/>
                <a:gd name="T77" fmla="*/ 23 h 23"/>
                <a:gd name="T78" fmla="*/ 10 w 23"/>
                <a:gd name="T79" fmla="*/ 23 h 23"/>
                <a:gd name="T80" fmla="*/ 12 w 23"/>
                <a:gd name="T81" fmla="*/ 23 h 23"/>
                <a:gd name="T82" fmla="*/ 12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4" name="Freeform 654"/>
            <p:cNvSpPr>
              <a:spLocks/>
            </p:cNvSpPr>
            <p:nvPr/>
          </p:nvSpPr>
          <p:spPr bwMode="auto">
            <a:xfrm>
              <a:off x="5472" y="3715"/>
              <a:ext cx="29" cy="29"/>
            </a:xfrm>
            <a:custGeom>
              <a:avLst/>
              <a:gdLst>
                <a:gd name="T0" fmla="*/ 12 w 23"/>
                <a:gd name="T1" fmla="*/ 23 h 23"/>
                <a:gd name="T2" fmla="*/ 14 w 23"/>
                <a:gd name="T3" fmla="*/ 23 h 23"/>
                <a:gd name="T4" fmla="*/ 16 w 23"/>
                <a:gd name="T5" fmla="*/ 23 h 23"/>
                <a:gd name="T6" fmla="*/ 18 w 23"/>
                <a:gd name="T7" fmla="*/ 23 h 23"/>
                <a:gd name="T8" fmla="*/ 20 w 23"/>
                <a:gd name="T9" fmla="*/ 21 h 23"/>
                <a:gd name="T10" fmla="*/ 20 w 23"/>
                <a:gd name="T11" fmla="*/ 21 h 23"/>
                <a:gd name="T12" fmla="*/ 22 w 23"/>
                <a:gd name="T13" fmla="*/ 19 h 23"/>
                <a:gd name="T14" fmla="*/ 23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1 h 23"/>
                <a:gd name="T22" fmla="*/ 23 w 23"/>
                <a:gd name="T23" fmla="*/ 9 h 23"/>
                <a:gd name="T24" fmla="*/ 23 w 23"/>
                <a:gd name="T25" fmla="*/ 7 h 23"/>
                <a:gd name="T26" fmla="*/ 23 w 23"/>
                <a:gd name="T27" fmla="*/ 5 h 23"/>
                <a:gd name="T28" fmla="*/ 22 w 23"/>
                <a:gd name="T29" fmla="*/ 5 h 23"/>
                <a:gd name="T30" fmla="*/ 20 w 23"/>
                <a:gd name="T31" fmla="*/ 3 h 23"/>
                <a:gd name="T32" fmla="*/ 20 w 23"/>
                <a:gd name="T33" fmla="*/ 2 h 23"/>
                <a:gd name="T34" fmla="*/ 18 w 23"/>
                <a:gd name="T35" fmla="*/ 2 h 23"/>
                <a:gd name="T36" fmla="*/ 16 w 23"/>
                <a:gd name="T37" fmla="*/ 0 h 23"/>
                <a:gd name="T38" fmla="*/ 14 w 23"/>
                <a:gd name="T39" fmla="*/ 0 h 23"/>
                <a:gd name="T40" fmla="*/ 12 w 23"/>
                <a:gd name="T41" fmla="*/ 0 h 23"/>
                <a:gd name="T42" fmla="*/ 10 w 23"/>
                <a:gd name="T43" fmla="*/ 0 h 23"/>
                <a:gd name="T44" fmla="*/ 8 w 23"/>
                <a:gd name="T45" fmla="*/ 0 h 23"/>
                <a:gd name="T46" fmla="*/ 6 w 23"/>
                <a:gd name="T47" fmla="*/ 2 h 23"/>
                <a:gd name="T48" fmla="*/ 4 w 23"/>
                <a:gd name="T49" fmla="*/ 2 h 23"/>
                <a:gd name="T50" fmla="*/ 4 w 23"/>
                <a:gd name="T51" fmla="*/ 3 h 23"/>
                <a:gd name="T52" fmla="*/ 2 w 23"/>
                <a:gd name="T53" fmla="*/ 5 h 23"/>
                <a:gd name="T54" fmla="*/ 2 w 23"/>
                <a:gd name="T55" fmla="*/ 5 h 23"/>
                <a:gd name="T56" fmla="*/ 0 w 23"/>
                <a:gd name="T57" fmla="*/ 7 h 23"/>
                <a:gd name="T58" fmla="*/ 0 w 23"/>
                <a:gd name="T59" fmla="*/ 9 h 23"/>
                <a:gd name="T60" fmla="*/ 0 w 23"/>
                <a:gd name="T61" fmla="*/ 11 h 23"/>
                <a:gd name="T62" fmla="*/ 0 w 23"/>
                <a:gd name="T63" fmla="*/ 13 h 23"/>
                <a:gd name="T64" fmla="*/ 0 w 23"/>
                <a:gd name="T65" fmla="*/ 15 h 23"/>
                <a:gd name="T66" fmla="*/ 2 w 23"/>
                <a:gd name="T67" fmla="*/ 17 h 23"/>
                <a:gd name="T68" fmla="*/ 2 w 23"/>
                <a:gd name="T69" fmla="*/ 19 h 23"/>
                <a:gd name="T70" fmla="*/ 4 w 23"/>
                <a:gd name="T71" fmla="*/ 21 h 23"/>
                <a:gd name="T72" fmla="*/ 4 w 23"/>
                <a:gd name="T73" fmla="*/ 21 h 23"/>
                <a:gd name="T74" fmla="*/ 6 w 23"/>
                <a:gd name="T75" fmla="*/ 23 h 23"/>
                <a:gd name="T76" fmla="*/ 8 w 23"/>
                <a:gd name="T77" fmla="*/ 23 h 23"/>
                <a:gd name="T78" fmla="*/ 10 w 23"/>
                <a:gd name="T79" fmla="*/ 23 h 23"/>
                <a:gd name="T80" fmla="*/ 12 w 23"/>
                <a:gd name="T81" fmla="*/ 23 h 23"/>
                <a:gd name="T82" fmla="*/ 12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5" name="Freeform 655"/>
            <p:cNvSpPr>
              <a:spLocks/>
            </p:cNvSpPr>
            <p:nvPr/>
          </p:nvSpPr>
          <p:spPr bwMode="auto">
            <a:xfrm>
              <a:off x="5472" y="3907"/>
              <a:ext cx="29" cy="29"/>
            </a:xfrm>
            <a:custGeom>
              <a:avLst/>
              <a:gdLst>
                <a:gd name="T0" fmla="*/ 12 w 23"/>
                <a:gd name="T1" fmla="*/ 23 h 23"/>
                <a:gd name="T2" fmla="*/ 14 w 23"/>
                <a:gd name="T3" fmla="*/ 23 h 23"/>
                <a:gd name="T4" fmla="*/ 16 w 23"/>
                <a:gd name="T5" fmla="*/ 23 h 23"/>
                <a:gd name="T6" fmla="*/ 18 w 23"/>
                <a:gd name="T7" fmla="*/ 23 h 23"/>
                <a:gd name="T8" fmla="*/ 20 w 23"/>
                <a:gd name="T9" fmla="*/ 21 h 23"/>
                <a:gd name="T10" fmla="*/ 20 w 23"/>
                <a:gd name="T11" fmla="*/ 21 h 23"/>
                <a:gd name="T12" fmla="*/ 22 w 23"/>
                <a:gd name="T13" fmla="*/ 19 h 23"/>
                <a:gd name="T14" fmla="*/ 23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1 h 23"/>
                <a:gd name="T22" fmla="*/ 23 w 23"/>
                <a:gd name="T23" fmla="*/ 9 h 23"/>
                <a:gd name="T24" fmla="*/ 23 w 23"/>
                <a:gd name="T25" fmla="*/ 7 h 23"/>
                <a:gd name="T26" fmla="*/ 23 w 23"/>
                <a:gd name="T27" fmla="*/ 5 h 23"/>
                <a:gd name="T28" fmla="*/ 22 w 23"/>
                <a:gd name="T29" fmla="*/ 5 h 23"/>
                <a:gd name="T30" fmla="*/ 20 w 23"/>
                <a:gd name="T31" fmla="*/ 3 h 23"/>
                <a:gd name="T32" fmla="*/ 20 w 23"/>
                <a:gd name="T33" fmla="*/ 2 h 23"/>
                <a:gd name="T34" fmla="*/ 18 w 23"/>
                <a:gd name="T35" fmla="*/ 2 h 23"/>
                <a:gd name="T36" fmla="*/ 16 w 23"/>
                <a:gd name="T37" fmla="*/ 0 h 23"/>
                <a:gd name="T38" fmla="*/ 14 w 23"/>
                <a:gd name="T39" fmla="*/ 0 h 23"/>
                <a:gd name="T40" fmla="*/ 12 w 23"/>
                <a:gd name="T41" fmla="*/ 0 h 23"/>
                <a:gd name="T42" fmla="*/ 10 w 23"/>
                <a:gd name="T43" fmla="*/ 0 h 23"/>
                <a:gd name="T44" fmla="*/ 8 w 23"/>
                <a:gd name="T45" fmla="*/ 0 h 23"/>
                <a:gd name="T46" fmla="*/ 6 w 23"/>
                <a:gd name="T47" fmla="*/ 2 h 23"/>
                <a:gd name="T48" fmla="*/ 4 w 23"/>
                <a:gd name="T49" fmla="*/ 2 h 23"/>
                <a:gd name="T50" fmla="*/ 4 w 23"/>
                <a:gd name="T51" fmla="*/ 3 h 23"/>
                <a:gd name="T52" fmla="*/ 2 w 23"/>
                <a:gd name="T53" fmla="*/ 5 h 23"/>
                <a:gd name="T54" fmla="*/ 2 w 23"/>
                <a:gd name="T55" fmla="*/ 5 h 23"/>
                <a:gd name="T56" fmla="*/ 0 w 23"/>
                <a:gd name="T57" fmla="*/ 7 h 23"/>
                <a:gd name="T58" fmla="*/ 0 w 23"/>
                <a:gd name="T59" fmla="*/ 9 h 23"/>
                <a:gd name="T60" fmla="*/ 0 w 23"/>
                <a:gd name="T61" fmla="*/ 11 h 23"/>
                <a:gd name="T62" fmla="*/ 0 w 23"/>
                <a:gd name="T63" fmla="*/ 13 h 23"/>
                <a:gd name="T64" fmla="*/ 0 w 23"/>
                <a:gd name="T65" fmla="*/ 15 h 23"/>
                <a:gd name="T66" fmla="*/ 2 w 23"/>
                <a:gd name="T67" fmla="*/ 17 h 23"/>
                <a:gd name="T68" fmla="*/ 2 w 23"/>
                <a:gd name="T69" fmla="*/ 19 h 23"/>
                <a:gd name="T70" fmla="*/ 4 w 23"/>
                <a:gd name="T71" fmla="*/ 21 h 23"/>
                <a:gd name="T72" fmla="*/ 4 w 23"/>
                <a:gd name="T73" fmla="*/ 21 h 23"/>
                <a:gd name="T74" fmla="*/ 6 w 23"/>
                <a:gd name="T75" fmla="*/ 23 h 23"/>
                <a:gd name="T76" fmla="*/ 8 w 23"/>
                <a:gd name="T77" fmla="*/ 23 h 23"/>
                <a:gd name="T78" fmla="*/ 10 w 23"/>
                <a:gd name="T79" fmla="*/ 23 h 23"/>
                <a:gd name="T80" fmla="*/ 12 w 23"/>
                <a:gd name="T81" fmla="*/ 23 h 23"/>
                <a:gd name="T82" fmla="*/ 12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6" name="Line 656"/>
            <p:cNvSpPr>
              <a:spLocks noChangeShapeType="1"/>
            </p:cNvSpPr>
            <p:nvPr/>
          </p:nvSpPr>
          <p:spPr bwMode="auto">
            <a:xfrm flipH="1">
              <a:off x="5280" y="331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7" name="Line 657"/>
            <p:cNvSpPr>
              <a:spLocks noChangeShapeType="1"/>
            </p:cNvSpPr>
            <p:nvPr/>
          </p:nvSpPr>
          <p:spPr bwMode="auto">
            <a:xfrm flipH="1">
              <a:off x="5280" y="350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8" name="Line 658"/>
            <p:cNvSpPr>
              <a:spLocks noChangeShapeType="1"/>
            </p:cNvSpPr>
            <p:nvPr/>
          </p:nvSpPr>
          <p:spPr bwMode="auto">
            <a:xfrm flipH="1">
              <a:off x="5280" y="369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9" name="Line 659"/>
            <p:cNvSpPr>
              <a:spLocks noChangeShapeType="1"/>
            </p:cNvSpPr>
            <p:nvPr/>
          </p:nvSpPr>
          <p:spPr bwMode="auto">
            <a:xfrm flipH="1">
              <a:off x="5280" y="3888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0" name="Text Box 660"/>
            <p:cNvSpPr txBox="1">
              <a:spLocks noChangeArrowheads="1"/>
            </p:cNvSpPr>
            <p:nvPr/>
          </p:nvSpPr>
          <p:spPr bwMode="auto">
            <a:xfrm>
              <a:off x="5222" y="3216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16021" name="Text Box 661"/>
            <p:cNvSpPr txBox="1">
              <a:spLocks noChangeArrowheads="1"/>
            </p:cNvSpPr>
            <p:nvPr/>
          </p:nvSpPr>
          <p:spPr bwMode="auto">
            <a:xfrm>
              <a:off x="5216" y="3408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16022" name="Text Box 662"/>
            <p:cNvSpPr txBox="1">
              <a:spLocks noChangeArrowheads="1"/>
            </p:cNvSpPr>
            <p:nvPr/>
          </p:nvSpPr>
          <p:spPr bwMode="auto">
            <a:xfrm>
              <a:off x="5216" y="3600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16023" name="Text Box 663"/>
            <p:cNvSpPr txBox="1">
              <a:spLocks noChangeArrowheads="1"/>
            </p:cNvSpPr>
            <p:nvPr/>
          </p:nvSpPr>
          <p:spPr bwMode="auto">
            <a:xfrm>
              <a:off x="5216" y="3782"/>
              <a:ext cx="16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8</a:t>
              </a:r>
            </a:p>
          </p:txBody>
        </p:sp>
        <p:sp>
          <p:nvSpPr>
            <p:cNvPr id="16024" name="Text Box 664"/>
            <p:cNvSpPr txBox="1">
              <a:spLocks noChangeArrowheads="1"/>
            </p:cNvSpPr>
            <p:nvPr/>
          </p:nvSpPr>
          <p:spPr bwMode="auto">
            <a:xfrm>
              <a:off x="4416" y="3205"/>
              <a:ext cx="45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solidFill>
                    <a:srgbClr val="FF0000"/>
                  </a:solidFill>
                </a:rPr>
                <a:t>Bits [0-7]</a:t>
              </a:r>
            </a:p>
          </p:txBody>
        </p:sp>
        <p:sp>
          <p:nvSpPr>
            <p:cNvPr id="16025" name="Text Box 665"/>
            <p:cNvSpPr txBox="1">
              <a:spLocks noChangeArrowheads="1"/>
            </p:cNvSpPr>
            <p:nvPr/>
          </p:nvSpPr>
          <p:spPr bwMode="auto">
            <a:xfrm>
              <a:off x="4416" y="3782"/>
              <a:ext cx="5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solidFill>
                    <a:srgbClr val="FF0000"/>
                  </a:solidFill>
                </a:rPr>
                <a:t>Bits [24-31]</a:t>
              </a:r>
            </a:p>
          </p:txBody>
        </p:sp>
        <p:sp>
          <p:nvSpPr>
            <p:cNvPr id="16026" name="Text Box 666"/>
            <p:cNvSpPr txBox="1">
              <a:spLocks noChangeArrowheads="1"/>
            </p:cNvSpPr>
            <p:nvPr/>
          </p:nvSpPr>
          <p:spPr bwMode="auto">
            <a:xfrm>
              <a:off x="4416" y="3590"/>
              <a:ext cx="54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solidFill>
                    <a:srgbClr val="FF0000"/>
                  </a:solidFill>
                </a:rPr>
                <a:t>Bits [16-23]</a:t>
              </a:r>
            </a:p>
          </p:txBody>
        </p:sp>
        <p:sp>
          <p:nvSpPr>
            <p:cNvPr id="16027" name="Text Box 667"/>
            <p:cNvSpPr txBox="1">
              <a:spLocks noChangeArrowheads="1"/>
            </p:cNvSpPr>
            <p:nvPr/>
          </p:nvSpPr>
          <p:spPr bwMode="auto">
            <a:xfrm>
              <a:off x="4416" y="3398"/>
              <a:ext cx="50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solidFill>
                    <a:srgbClr val="FF0000"/>
                  </a:solidFill>
                </a:rPr>
                <a:t>Bits [8-15]</a:t>
              </a:r>
            </a:p>
          </p:txBody>
        </p:sp>
        <p:sp>
          <p:nvSpPr>
            <p:cNvPr id="16028" name="Line 668"/>
            <p:cNvSpPr>
              <a:spLocks noChangeShapeType="1"/>
            </p:cNvSpPr>
            <p:nvPr/>
          </p:nvSpPr>
          <p:spPr bwMode="auto">
            <a:xfrm>
              <a:off x="4416" y="3168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9" name="Line 669"/>
            <p:cNvSpPr>
              <a:spLocks noChangeShapeType="1"/>
            </p:cNvSpPr>
            <p:nvPr/>
          </p:nvSpPr>
          <p:spPr bwMode="auto">
            <a:xfrm>
              <a:off x="3744" y="3936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0" name="Line 670"/>
            <p:cNvSpPr>
              <a:spLocks noChangeShapeType="1"/>
            </p:cNvSpPr>
            <p:nvPr/>
          </p:nvSpPr>
          <p:spPr bwMode="auto">
            <a:xfrm flipV="1">
              <a:off x="4224" y="3600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1" name="Line 671"/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2" name="Text Box 672"/>
            <p:cNvSpPr txBox="1">
              <a:spLocks noChangeArrowheads="1"/>
            </p:cNvSpPr>
            <p:nvPr/>
          </p:nvSpPr>
          <p:spPr bwMode="auto">
            <a:xfrm>
              <a:off x="4310" y="3264"/>
              <a:ext cx="160" cy="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/>
                <a:t>0</a:t>
              </a:r>
            </a:p>
            <a:p>
              <a:pPr>
                <a:lnSpc>
                  <a:spcPct val="120000"/>
                </a:lnSpc>
              </a:pPr>
              <a:endParaRPr lang="en-US" sz="1000"/>
            </a:p>
            <a:p>
              <a:r>
                <a:rPr lang="en-US" sz="1000"/>
                <a:t>1</a:t>
              </a:r>
            </a:p>
            <a:p>
              <a:endParaRPr lang="en-US" sz="1000"/>
            </a:p>
            <a:p>
              <a:r>
                <a:rPr lang="en-US" sz="1000"/>
                <a:t>2</a:t>
              </a:r>
            </a:p>
            <a:p>
              <a:endParaRPr lang="en-US" sz="1000"/>
            </a:p>
            <a:p>
              <a:r>
                <a:rPr lang="en-US" sz="1000"/>
                <a:t>3</a:t>
              </a:r>
            </a:p>
          </p:txBody>
        </p:sp>
        <p:sp>
          <p:nvSpPr>
            <p:cNvPr id="16033" name="Freeform 673"/>
            <p:cNvSpPr>
              <a:spLocks/>
            </p:cNvSpPr>
            <p:nvPr/>
          </p:nvSpPr>
          <p:spPr bwMode="auto">
            <a:xfrm>
              <a:off x="4416" y="3168"/>
              <a:ext cx="29" cy="29"/>
            </a:xfrm>
            <a:custGeom>
              <a:avLst/>
              <a:gdLst>
                <a:gd name="T0" fmla="*/ 12 w 23"/>
                <a:gd name="T1" fmla="*/ 23 h 23"/>
                <a:gd name="T2" fmla="*/ 14 w 23"/>
                <a:gd name="T3" fmla="*/ 23 h 23"/>
                <a:gd name="T4" fmla="*/ 16 w 23"/>
                <a:gd name="T5" fmla="*/ 23 h 23"/>
                <a:gd name="T6" fmla="*/ 18 w 23"/>
                <a:gd name="T7" fmla="*/ 23 h 23"/>
                <a:gd name="T8" fmla="*/ 20 w 23"/>
                <a:gd name="T9" fmla="*/ 21 h 23"/>
                <a:gd name="T10" fmla="*/ 20 w 23"/>
                <a:gd name="T11" fmla="*/ 21 h 23"/>
                <a:gd name="T12" fmla="*/ 22 w 23"/>
                <a:gd name="T13" fmla="*/ 19 h 23"/>
                <a:gd name="T14" fmla="*/ 23 w 23"/>
                <a:gd name="T15" fmla="*/ 17 h 23"/>
                <a:gd name="T16" fmla="*/ 23 w 23"/>
                <a:gd name="T17" fmla="*/ 15 h 23"/>
                <a:gd name="T18" fmla="*/ 23 w 23"/>
                <a:gd name="T19" fmla="*/ 13 h 23"/>
                <a:gd name="T20" fmla="*/ 23 w 23"/>
                <a:gd name="T21" fmla="*/ 11 h 23"/>
                <a:gd name="T22" fmla="*/ 23 w 23"/>
                <a:gd name="T23" fmla="*/ 9 h 23"/>
                <a:gd name="T24" fmla="*/ 23 w 23"/>
                <a:gd name="T25" fmla="*/ 7 h 23"/>
                <a:gd name="T26" fmla="*/ 23 w 23"/>
                <a:gd name="T27" fmla="*/ 5 h 23"/>
                <a:gd name="T28" fmla="*/ 22 w 23"/>
                <a:gd name="T29" fmla="*/ 5 h 23"/>
                <a:gd name="T30" fmla="*/ 20 w 23"/>
                <a:gd name="T31" fmla="*/ 3 h 23"/>
                <a:gd name="T32" fmla="*/ 20 w 23"/>
                <a:gd name="T33" fmla="*/ 2 h 23"/>
                <a:gd name="T34" fmla="*/ 18 w 23"/>
                <a:gd name="T35" fmla="*/ 2 h 23"/>
                <a:gd name="T36" fmla="*/ 16 w 23"/>
                <a:gd name="T37" fmla="*/ 0 h 23"/>
                <a:gd name="T38" fmla="*/ 14 w 23"/>
                <a:gd name="T39" fmla="*/ 0 h 23"/>
                <a:gd name="T40" fmla="*/ 12 w 23"/>
                <a:gd name="T41" fmla="*/ 0 h 23"/>
                <a:gd name="T42" fmla="*/ 10 w 23"/>
                <a:gd name="T43" fmla="*/ 0 h 23"/>
                <a:gd name="T44" fmla="*/ 8 w 23"/>
                <a:gd name="T45" fmla="*/ 0 h 23"/>
                <a:gd name="T46" fmla="*/ 6 w 23"/>
                <a:gd name="T47" fmla="*/ 2 h 23"/>
                <a:gd name="T48" fmla="*/ 4 w 23"/>
                <a:gd name="T49" fmla="*/ 2 h 23"/>
                <a:gd name="T50" fmla="*/ 4 w 23"/>
                <a:gd name="T51" fmla="*/ 3 h 23"/>
                <a:gd name="T52" fmla="*/ 2 w 23"/>
                <a:gd name="T53" fmla="*/ 5 h 23"/>
                <a:gd name="T54" fmla="*/ 2 w 23"/>
                <a:gd name="T55" fmla="*/ 5 h 23"/>
                <a:gd name="T56" fmla="*/ 0 w 23"/>
                <a:gd name="T57" fmla="*/ 7 h 23"/>
                <a:gd name="T58" fmla="*/ 0 w 23"/>
                <a:gd name="T59" fmla="*/ 9 h 23"/>
                <a:gd name="T60" fmla="*/ 0 w 23"/>
                <a:gd name="T61" fmla="*/ 11 h 23"/>
                <a:gd name="T62" fmla="*/ 0 w 23"/>
                <a:gd name="T63" fmla="*/ 13 h 23"/>
                <a:gd name="T64" fmla="*/ 0 w 23"/>
                <a:gd name="T65" fmla="*/ 15 h 23"/>
                <a:gd name="T66" fmla="*/ 2 w 23"/>
                <a:gd name="T67" fmla="*/ 17 h 23"/>
                <a:gd name="T68" fmla="*/ 2 w 23"/>
                <a:gd name="T69" fmla="*/ 19 h 23"/>
                <a:gd name="T70" fmla="*/ 4 w 23"/>
                <a:gd name="T71" fmla="*/ 21 h 23"/>
                <a:gd name="T72" fmla="*/ 4 w 23"/>
                <a:gd name="T73" fmla="*/ 21 h 23"/>
                <a:gd name="T74" fmla="*/ 6 w 23"/>
                <a:gd name="T75" fmla="*/ 23 h 23"/>
                <a:gd name="T76" fmla="*/ 8 w 23"/>
                <a:gd name="T77" fmla="*/ 23 h 23"/>
                <a:gd name="T78" fmla="*/ 10 w 23"/>
                <a:gd name="T79" fmla="*/ 23 h 23"/>
                <a:gd name="T80" fmla="*/ 12 w 23"/>
                <a:gd name="T81" fmla="*/ 23 h 23"/>
                <a:gd name="T82" fmla="*/ 12 w 23"/>
                <a:gd name="T83" fmla="*/ 23 h 2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3"/>
                <a:gd name="T127" fmla="*/ 0 h 23"/>
                <a:gd name="T128" fmla="*/ 23 w 23"/>
                <a:gd name="T129" fmla="*/ 23 h 2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3" h="23">
                  <a:moveTo>
                    <a:pt x="12" y="23"/>
                  </a:moveTo>
                  <a:lnTo>
                    <a:pt x="14" y="23"/>
                  </a:lnTo>
                  <a:lnTo>
                    <a:pt x="16" y="23"/>
                  </a:lnTo>
                  <a:lnTo>
                    <a:pt x="18" y="23"/>
                  </a:lnTo>
                  <a:lnTo>
                    <a:pt x="20" y="21"/>
                  </a:lnTo>
                  <a:lnTo>
                    <a:pt x="22" y="19"/>
                  </a:lnTo>
                  <a:lnTo>
                    <a:pt x="23" y="17"/>
                  </a:lnTo>
                  <a:lnTo>
                    <a:pt x="23" y="15"/>
                  </a:lnTo>
                  <a:lnTo>
                    <a:pt x="23" y="13"/>
                  </a:lnTo>
                  <a:lnTo>
                    <a:pt x="23" y="11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2" y="17"/>
                  </a:lnTo>
                  <a:lnTo>
                    <a:pt x="2" y="19"/>
                  </a:lnTo>
                  <a:lnTo>
                    <a:pt x="4" y="21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4" name="Text Box 675"/>
            <p:cNvSpPr txBox="1">
              <a:spLocks noChangeArrowheads="1"/>
            </p:cNvSpPr>
            <p:nvPr/>
          </p:nvSpPr>
          <p:spPr bwMode="auto">
            <a:xfrm>
              <a:off x="3744" y="3350"/>
              <a:ext cx="456" cy="160"/>
            </a:xfrm>
            <a:prstGeom prst="rect">
              <a:avLst/>
            </a:prstGeom>
            <a:noFill/>
            <a:ln w="9525">
              <a:solidFill>
                <a:srgbClr val="3333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000" b="1">
                  <a:solidFill>
                    <a:srgbClr val="FF0000"/>
                  </a:solidFill>
                </a:rPr>
                <a:t>ALU[0-1]</a:t>
              </a:r>
            </a:p>
          </p:txBody>
        </p:sp>
        <p:sp>
          <p:nvSpPr>
            <p:cNvPr id="16035" name="Line 676"/>
            <p:cNvSpPr>
              <a:spLocks noChangeShapeType="1"/>
            </p:cNvSpPr>
            <p:nvPr/>
          </p:nvSpPr>
          <p:spPr bwMode="auto">
            <a:xfrm flipV="1">
              <a:off x="4224" y="3216"/>
              <a:ext cx="192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6" name="Line 677"/>
            <p:cNvSpPr>
              <a:spLocks noChangeShapeType="1"/>
            </p:cNvSpPr>
            <p:nvPr/>
          </p:nvSpPr>
          <p:spPr bwMode="auto">
            <a:xfrm flipH="1">
              <a:off x="1920" y="196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7" name="Line 678"/>
            <p:cNvSpPr>
              <a:spLocks noChangeShapeType="1"/>
            </p:cNvSpPr>
            <p:nvPr/>
          </p:nvSpPr>
          <p:spPr bwMode="auto">
            <a:xfrm>
              <a:off x="1920" y="1968"/>
              <a:ext cx="0" cy="17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8" name="Line 679"/>
            <p:cNvSpPr>
              <a:spLocks noChangeShapeType="1"/>
            </p:cNvSpPr>
            <p:nvPr/>
          </p:nvSpPr>
          <p:spPr bwMode="auto">
            <a:xfrm>
              <a:off x="1920" y="3696"/>
              <a:ext cx="172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9" name="Line 680"/>
            <p:cNvSpPr>
              <a:spLocks noChangeShapeType="1"/>
            </p:cNvSpPr>
            <p:nvPr/>
          </p:nvSpPr>
          <p:spPr bwMode="auto">
            <a:xfrm>
              <a:off x="3648" y="3696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0" name="Text Box 681"/>
            <p:cNvSpPr txBox="1">
              <a:spLocks noChangeArrowheads="1"/>
            </p:cNvSpPr>
            <p:nvPr/>
          </p:nvSpPr>
          <p:spPr bwMode="auto">
            <a:xfrm>
              <a:off x="1910" y="1797"/>
              <a:ext cx="23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bu</a:t>
              </a:r>
            </a:p>
          </p:txBody>
        </p:sp>
        <p:sp>
          <p:nvSpPr>
            <p:cNvPr id="16041" name="Text Box 682"/>
            <p:cNvSpPr txBox="1">
              <a:spLocks noChangeArrowheads="1"/>
            </p:cNvSpPr>
            <p:nvPr/>
          </p:nvSpPr>
          <p:spPr bwMode="auto">
            <a:xfrm>
              <a:off x="3918" y="3696"/>
              <a:ext cx="32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800" b="1">
                  <a:solidFill>
                    <a:srgbClr val="3333FF"/>
                  </a:solidFill>
                </a:rPr>
                <a:t>Zero</a:t>
              </a:r>
            </a:p>
            <a:p>
              <a:r>
                <a:rPr lang="en-US" sz="800" b="1">
                  <a:solidFill>
                    <a:srgbClr val="3333FF"/>
                  </a:solidFill>
                </a:rPr>
                <a:t>extend</a:t>
              </a:r>
            </a:p>
          </p:txBody>
        </p:sp>
        <p:sp>
          <p:nvSpPr>
            <p:cNvPr id="16042" name="Freeform 683"/>
            <p:cNvSpPr>
              <a:spLocks/>
            </p:cNvSpPr>
            <p:nvPr/>
          </p:nvSpPr>
          <p:spPr bwMode="auto">
            <a:xfrm>
              <a:off x="3945" y="3696"/>
              <a:ext cx="183" cy="384"/>
            </a:xfrm>
            <a:custGeom>
              <a:avLst/>
              <a:gdLst>
                <a:gd name="T0" fmla="*/ 73 w 146"/>
                <a:gd name="T1" fmla="*/ 234 h 234"/>
                <a:gd name="T2" fmla="*/ 85 w 146"/>
                <a:gd name="T3" fmla="*/ 232 h 234"/>
                <a:gd name="T4" fmla="*/ 96 w 146"/>
                <a:gd name="T5" fmla="*/ 229 h 234"/>
                <a:gd name="T6" fmla="*/ 108 w 146"/>
                <a:gd name="T7" fmla="*/ 221 h 234"/>
                <a:gd name="T8" fmla="*/ 118 w 146"/>
                <a:gd name="T9" fmla="*/ 211 h 234"/>
                <a:gd name="T10" fmla="*/ 125 w 146"/>
                <a:gd name="T11" fmla="*/ 200 h 234"/>
                <a:gd name="T12" fmla="*/ 133 w 146"/>
                <a:gd name="T13" fmla="*/ 186 h 234"/>
                <a:gd name="T14" fmla="*/ 139 w 146"/>
                <a:gd name="T15" fmla="*/ 171 h 234"/>
                <a:gd name="T16" fmla="*/ 143 w 146"/>
                <a:gd name="T17" fmla="*/ 154 h 234"/>
                <a:gd name="T18" fmla="*/ 146 w 146"/>
                <a:gd name="T19" fmla="*/ 136 h 234"/>
                <a:gd name="T20" fmla="*/ 146 w 146"/>
                <a:gd name="T21" fmla="*/ 117 h 234"/>
                <a:gd name="T22" fmla="*/ 146 w 146"/>
                <a:gd name="T23" fmla="*/ 98 h 234"/>
                <a:gd name="T24" fmla="*/ 143 w 146"/>
                <a:gd name="T25" fmla="*/ 81 h 234"/>
                <a:gd name="T26" fmla="*/ 139 w 146"/>
                <a:gd name="T27" fmla="*/ 63 h 234"/>
                <a:gd name="T28" fmla="*/ 133 w 146"/>
                <a:gd name="T29" fmla="*/ 48 h 234"/>
                <a:gd name="T30" fmla="*/ 125 w 146"/>
                <a:gd name="T31" fmla="*/ 35 h 234"/>
                <a:gd name="T32" fmla="*/ 118 w 146"/>
                <a:gd name="T33" fmla="*/ 23 h 234"/>
                <a:gd name="T34" fmla="*/ 108 w 146"/>
                <a:gd name="T35" fmla="*/ 13 h 234"/>
                <a:gd name="T36" fmla="*/ 96 w 146"/>
                <a:gd name="T37" fmla="*/ 8 h 234"/>
                <a:gd name="T38" fmla="*/ 85 w 146"/>
                <a:gd name="T39" fmla="*/ 2 h 234"/>
                <a:gd name="T40" fmla="*/ 73 w 146"/>
                <a:gd name="T41" fmla="*/ 0 h 234"/>
                <a:gd name="T42" fmla="*/ 62 w 146"/>
                <a:gd name="T43" fmla="*/ 2 h 234"/>
                <a:gd name="T44" fmla="*/ 50 w 146"/>
                <a:gd name="T45" fmla="*/ 8 h 234"/>
                <a:gd name="T46" fmla="*/ 39 w 146"/>
                <a:gd name="T47" fmla="*/ 13 h 234"/>
                <a:gd name="T48" fmla="*/ 29 w 146"/>
                <a:gd name="T49" fmla="*/ 23 h 234"/>
                <a:gd name="T50" fmla="*/ 22 w 146"/>
                <a:gd name="T51" fmla="*/ 35 h 234"/>
                <a:gd name="T52" fmla="*/ 14 w 146"/>
                <a:gd name="T53" fmla="*/ 48 h 234"/>
                <a:gd name="T54" fmla="*/ 8 w 146"/>
                <a:gd name="T55" fmla="*/ 63 h 234"/>
                <a:gd name="T56" fmla="*/ 4 w 146"/>
                <a:gd name="T57" fmla="*/ 81 h 234"/>
                <a:gd name="T58" fmla="*/ 0 w 146"/>
                <a:gd name="T59" fmla="*/ 98 h 234"/>
                <a:gd name="T60" fmla="*/ 0 w 146"/>
                <a:gd name="T61" fmla="*/ 117 h 234"/>
                <a:gd name="T62" fmla="*/ 0 w 146"/>
                <a:gd name="T63" fmla="*/ 136 h 234"/>
                <a:gd name="T64" fmla="*/ 4 w 146"/>
                <a:gd name="T65" fmla="*/ 154 h 234"/>
                <a:gd name="T66" fmla="*/ 8 w 146"/>
                <a:gd name="T67" fmla="*/ 171 h 234"/>
                <a:gd name="T68" fmla="*/ 14 w 146"/>
                <a:gd name="T69" fmla="*/ 186 h 234"/>
                <a:gd name="T70" fmla="*/ 22 w 146"/>
                <a:gd name="T71" fmla="*/ 200 h 234"/>
                <a:gd name="T72" fmla="*/ 29 w 146"/>
                <a:gd name="T73" fmla="*/ 211 h 234"/>
                <a:gd name="T74" fmla="*/ 39 w 146"/>
                <a:gd name="T75" fmla="*/ 221 h 234"/>
                <a:gd name="T76" fmla="*/ 50 w 146"/>
                <a:gd name="T77" fmla="*/ 229 h 234"/>
                <a:gd name="T78" fmla="*/ 62 w 146"/>
                <a:gd name="T79" fmla="*/ 232 h 234"/>
                <a:gd name="T80" fmla="*/ 73 w 146"/>
                <a:gd name="T81" fmla="*/ 234 h 234"/>
                <a:gd name="T82" fmla="*/ 73 w 146"/>
                <a:gd name="T83" fmla="*/ 234 h 2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6"/>
                <a:gd name="T127" fmla="*/ 0 h 234"/>
                <a:gd name="T128" fmla="*/ 146 w 146"/>
                <a:gd name="T129" fmla="*/ 234 h 23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6" h="234">
                  <a:moveTo>
                    <a:pt x="73" y="234"/>
                  </a:moveTo>
                  <a:lnTo>
                    <a:pt x="85" y="232"/>
                  </a:lnTo>
                  <a:lnTo>
                    <a:pt x="96" y="229"/>
                  </a:lnTo>
                  <a:lnTo>
                    <a:pt x="108" y="221"/>
                  </a:lnTo>
                  <a:lnTo>
                    <a:pt x="118" y="211"/>
                  </a:lnTo>
                  <a:lnTo>
                    <a:pt x="125" y="200"/>
                  </a:lnTo>
                  <a:lnTo>
                    <a:pt x="133" y="186"/>
                  </a:lnTo>
                  <a:lnTo>
                    <a:pt x="139" y="171"/>
                  </a:lnTo>
                  <a:lnTo>
                    <a:pt x="143" y="154"/>
                  </a:lnTo>
                  <a:lnTo>
                    <a:pt x="146" y="136"/>
                  </a:lnTo>
                  <a:lnTo>
                    <a:pt x="146" y="117"/>
                  </a:lnTo>
                  <a:lnTo>
                    <a:pt x="146" y="98"/>
                  </a:lnTo>
                  <a:lnTo>
                    <a:pt x="143" y="81"/>
                  </a:lnTo>
                  <a:lnTo>
                    <a:pt x="139" y="63"/>
                  </a:lnTo>
                  <a:lnTo>
                    <a:pt x="133" y="48"/>
                  </a:lnTo>
                  <a:lnTo>
                    <a:pt x="125" y="35"/>
                  </a:lnTo>
                  <a:lnTo>
                    <a:pt x="118" y="23"/>
                  </a:lnTo>
                  <a:lnTo>
                    <a:pt x="108" y="13"/>
                  </a:lnTo>
                  <a:lnTo>
                    <a:pt x="96" y="8"/>
                  </a:lnTo>
                  <a:lnTo>
                    <a:pt x="85" y="2"/>
                  </a:lnTo>
                  <a:lnTo>
                    <a:pt x="73" y="0"/>
                  </a:lnTo>
                  <a:lnTo>
                    <a:pt x="62" y="2"/>
                  </a:lnTo>
                  <a:lnTo>
                    <a:pt x="50" y="8"/>
                  </a:lnTo>
                  <a:lnTo>
                    <a:pt x="39" y="13"/>
                  </a:lnTo>
                  <a:lnTo>
                    <a:pt x="29" y="23"/>
                  </a:lnTo>
                  <a:lnTo>
                    <a:pt x="22" y="35"/>
                  </a:lnTo>
                  <a:lnTo>
                    <a:pt x="14" y="48"/>
                  </a:lnTo>
                  <a:lnTo>
                    <a:pt x="8" y="63"/>
                  </a:lnTo>
                  <a:lnTo>
                    <a:pt x="4" y="81"/>
                  </a:lnTo>
                  <a:lnTo>
                    <a:pt x="0" y="98"/>
                  </a:lnTo>
                  <a:lnTo>
                    <a:pt x="0" y="117"/>
                  </a:lnTo>
                  <a:lnTo>
                    <a:pt x="0" y="136"/>
                  </a:lnTo>
                  <a:lnTo>
                    <a:pt x="4" y="154"/>
                  </a:lnTo>
                  <a:lnTo>
                    <a:pt x="8" y="171"/>
                  </a:lnTo>
                  <a:lnTo>
                    <a:pt x="14" y="186"/>
                  </a:lnTo>
                  <a:lnTo>
                    <a:pt x="22" y="200"/>
                  </a:lnTo>
                  <a:lnTo>
                    <a:pt x="29" y="211"/>
                  </a:lnTo>
                  <a:lnTo>
                    <a:pt x="39" y="221"/>
                  </a:lnTo>
                  <a:lnTo>
                    <a:pt x="50" y="229"/>
                  </a:lnTo>
                  <a:lnTo>
                    <a:pt x="62" y="232"/>
                  </a:lnTo>
                  <a:lnTo>
                    <a:pt x="73" y="234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3" name="Line 685"/>
            <p:cNvSpPr>
              <a:spLocks noChangeShapeType="1"/>
            </p:cNvSpPr>
            <p:nvPr/>
          </p:nvSpPr>
          <p:spPr bwMode="auto">
            <a:xfrm flipH="1">
              <a:off x="4128" y="3936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390" name="Line 687"/>
          <p:cNvSpPr>
            <a:spLocks noChangeShapeType="1"/>
          </p:cNvSpPr>
          <p:nvPr/>
        </p:nvSpPr>
        <p:spPr bwMode="auto">
          <a:xfrm>
            <a:off x="6629400" y="5867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1" name="Text Box 688"/>
          <p:cNvSpPr txBox="1">
            <a:spLocks noChangeArrowheads="1"/>
          </p:cNvSpPr>
          <p:nvPr/>
        </p:nvSpPr>
        <p:spPr bwMode="auto">
          <a:xfrm>
            <a:off x="6527800" y="563880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8</a:t>
            </a:r>
          </a:p>
        </p:txBody>
      </p:sp>
      <p:sp>
        <p:nvSpPr>
          <p:cNvPr id="15392" name="Line 689"/>
          <p:cNvSpPr>
            <a:spLocks noChangeShapeType="1"/>
          </p:cNvSpPr>
          <p:nvPr/>
        </p:nvSpPr>
        <p:spPr bwMode="auto">
          <a:xfrm flipH="1">
            <a:off x="6096000" y="6172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93" name="Text Box 691"/>
          <p:cNvSpPr txBox="1">
            <a:spLocks noChangeArrowheads="1"/>
          </p:cNvSpPr>
          <p:nvPr/>
        </p:nvSpPr>
        <p:spPr bwMode="auto">
          <a:xfrm>
            <a:off x="6000750" y="6003925"/>
            <a:ext cx="3238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581507777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6989</TotalTime>
  <Words>514</Words>
  <Application>Microsoft Office PowerPoint</Application>
  <PresentationFormat>On-screen Show (4:3)</PresentationFormat>
  <Paragraphs>499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gojko a. babic</dc:creator>
  <cp:lastModifiedBy>Zhang, Xiaodong</cp:lastModifiedBy>
  <cp:revision>212</cp:revision>
  <cp:lastPrinted>2008-12-03T17:53:13Z</cp:lastPrinted>
  <dcterms:created xsi:type="dcterms:W3CDTF">2009-05-25T16:12:28Z</dcterms:created>
  <dcterms:modified xsi:type="dcterms:W3CDTF">2021-09-22T16:49:21Z</dcterms:modified>
</cp:coreProperties>
</file>