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BD82E-96EA-4227-A331-F1C7C6AF227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2783F-44B4-4C36-A48C-A2BE2ADC8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31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3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7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2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4BEC4A-ECB4-492A-8651-A840016B5A9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66B540-5480-4424-A2D5-823D3370111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49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dewith.mu/es/tutoria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35A4-4252-FBC7-CE5C-27F193F9E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38150"/>
            <a:ext cx="10058400" cy="134302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Sales Analysis – 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A7850-56B0-650A-2C6C-7B6F467A5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92487"/>
            <a:ext cx="10058400" cy="691764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Codecademy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Analytics with AI Bootcamp –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46DE8-7BE7-1416-7BBB-3984340EB804}"/>
              </a:ext>
            </a:extLst>
          </p:cNvPr>
          <p:cNvSpPr txBox="1"/>
          <p:nvPr/>
        </p:nvSpPr>
        <p:spPr>
          <a:xfrm>
            <a:off x="1097280" y="518425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Danny Chacon</a:t>
            </a:r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B5FB91A-137D-93F7-49C2-981917C5F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1675" y="310090"/>
            <a:ext cx="1398892" cy="8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0B4E-D303-5CB1-30BD-6772F98D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483A0-4900-203B-7874-1D88A0E865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4446"/>
            <a:ext cx="8785354" cy="388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review the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Sales Dataset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(2014–2018).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dataset structure: Sales Orders, Customers, Products, Regions, Budgets.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data cleaning and preparation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Exploratory Data Analysis (EDA) to uncover trends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 focus: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2017 Budgets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vs. actual sales (Line Total) to evaluate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over- and under-performing products.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strategic recommendations based on findings.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D4235E1-8301-AE45-5097-EAB13B99C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1675" y="310090"/>
            <a:ext cx="1398892" cy="8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B0DB53-86D5-59A5-AE40-543F1CEB569E}"/>
              </a:ext>
            </a:extLst>
          </p:cNvPr>
          <p:cNvSpPr txBox="1"/>
          <p:nvPr/>
        </p:nvSpPr>
        <p:spPr>
          <a:xfrm>
            <a:off x="787179" y="310090"/>
            <a:ext cx="308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48C3F-4AD9-6204-00C3-FD0A7486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7" y="3066291"/>
            <a:ext cx="8441330" cy="31499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5D9C71-B383-7634-5B33-4C5E05969C2B}"/>
              </a:ext>
            </a:extLst>
          </p:cNvPr>
          <p:cNvSpPr txBox="1"/>
          <p:nvPr/>
        </p:nvSpPr>
        <p:spPr>
          <a:xfrm>
            <a:off x="532737" y="1073426"/>
            <a:ext cx="5701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covers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2014–2018 sales transactions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Orders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61,404 rows × 12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fields: Order Number, Order Date, Channel, Product, Line Total,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tables: Customers, Products, Regions, State Regions, 2017 Budgets.</a:t>
            </a:r>
          </a:p>
        </p:txBody>
      </p:sp>
      <p:pic>
        <p:nvPicPr>
          <p:cNvPr id="14" name="Picture 13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9A0D171-4578-83BB-EE5B-9FF6365F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91675" y="310090"/>
            <a:ext cx="1398892" cy="8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>
            <a:extLst>
              <a:ext uri="{FF2B5EF4-FFF2-40B4-BE49-F238E27FC236}">
                <a16:creationId xmlns:a16="http://schemas.microsoft.com/office/drawing/2014/main" id="{53A2C522-58E7-4118-A0C6-2D6BA7DA0E8B}"/>
              </a:ext>
            </a:extLst>
          </p:cNvPr>
          <p:cNvSpPr/>
          <p:nvPr/>
        </p:nvSpPr>
        <p:spPr>
          <a:xfrm>
            <a:off x="1848409" y="2713546"/>
            <a:ext cx="1764063" cy="647363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5" name="Flowchart: Data 4">
            <a:extLst>
              <a:ext uri="{FF2B5EF4-FFF2-40B4-BE49-F238E27FC236}">
                <a16:creationId xmlns:a16="http://schemas.microsoft.com/office/drawing/2014/main" id="{EC8F7674-7A3A-08D3-6726-95440F2B9F51}"/>
              </a:ext>
            </a:extLst>
          </p:cNvPr>
          <p:cNvSpPr/>
          <p:nvPr/>
        </p:nvSpPr>
        <p:spPr>
          <a:xfrm>
            <a:off x="3945850" y="1566888"/>
            <a:ext cx="2150150" cy="90596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F85E32BD-4D5F-48F7-8833-FBD5C8F817D8}"/>
              </a:ext>
            </a:extLst>
          </p:cNvPr>
          <p:cNvSpPr/>
          <p:nvPr/>
        </p:nvSpPr>
        <p:spPr>
          <a:xfrm>
            <a:off x="3858104" y="3678054"/>
            <a:ext cx="2001726" cy="90596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AF551A16-599A-A48E-FD58-B705A8E64FEC}"/>
              </a:ext>
            </a:extLst>
          </p:cNvPr>
          <p:cNvSpPr/>
          <p:nvPr/>
        </p:nvSpPr>
        <p:spPr>
          <a:xfrm>
            <a:off x="8893824" y="2562377"/>
            <a:ext cx="2103671" cy="985808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553455D-3DFE-115E-4117-26E1BE499928}"/>
              </a:ext>
            </a:extLst>
          </p:cNvPr>
          <p:cNvSpPr/>
          <p:nvPr/>
        </p:nvSpPr>
        <p:spPr>
          <a:xfrm>
            <a:off x="6253148" y="2544323"/>
            <a:ext cx="2103671" cy="985808"/>
          </a:xfrm>
          <a:prstGeom prst="flowChartInputOutpu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AA84552B-C101-236C-0E6F-713CCA1ADF77}"/>
              </a:ext>
            </a:extLst>
          </p:cNvPr>
          <p:cNvSpPr/>
          <p:nvPr/>
        </p:nvSpPr>
        <p:spPr>
          <a:xfrm>
            <a:off x="8681998" y="4520412"/>
            <a:ext cx="2267787" cy="1077589"/>
          </a:xfrm>
          <a:prstGeom prst="flowChartInputOutp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75D58-FA37-1E5F-4B36-40E1CA7A617A}"/>
              </a:ext>
            </a:extLst>
          </p:cNvPr>
          <p:cNvSpPr txBox="1"/>
          <p:nvPr/>
        </p:nvSpPr>
        <p:spPr>
          <a:xfrm>
            <a:off x="452391" y="266817"/>
            <a:ext cx="4556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pic>
        <p:nvPicPr>
          <p:cNvPr id="13" name="Picture 1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44936664-03CB-1F31-7764-BFD83BCC7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1675" y="310090"/>
            <a:ext cx="1398892" cy="89768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118126F-5ECF-F413-AE5A-64A037A2CE0C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3187019" y="1739700"/>
            <a:ext cx="693674" cy="1254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40B46A8-2822-08EF-2E77-1910B1D17791}"/>
              </a:ext>
            </a:extLst>
          </p:cNvPr>
          <p:cNvCxnSpPr>
            <a:cxnSpLocks/>
            <a:stCxn id="2" idx="3"/>
          </p:cNvCxnSpPr>
          <p:nvPr/>
        </p:nvCxnSpPr>
        <p:spPr>
          <a:xfrm rot="16200000" flipH="1">
            <a:off x="2943695" y="2971248"/>
            <a:ext cx="812666" cy="1591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F22A457-EE7A-D339-E7B8-B19029AE2ABF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>
          <a:xfrm>
            <a:off x="5880985" y="2019872"/>
            <a:ext cx="1634366" cy="524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7B8CA8-5839-3048-83A6-544EAC137255}"/>
              </a:ext>
            </a:extLst>
          </p:cNvPr>
          <p:cNvCxnSpPr>
            <a:cxnSpLocks/>
          </p:cNvCxnSpPr>
          <p:nvPr/>
        </p:nvCxnSpPr>
        <p:spPr>
          <a:xfrm flipV="1">
            <a:off x="5589767" y="3548185"/>
            <a:ext cx="1925584" cy="689860"/>
          </a:xfrm>
          <a:prstGeom prst="bentConnector3">
            <a:avLst>
              <a:gd name="adj1" fmla="val 99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E9B32E-9EFF-74A8-2690-AB577EBA35C1}"/>
              </a:ext>
            </a:extLst>
          </p:cNvPr>
          <p:cNvCxnSpPr>
            <a:cxnSpLocks/>
            <a:stCxn id="8" idx="5"/>
            <a:endCxn id="7" idx="2"/>
          </p:cNvCxnSpPr>
          <p:nvPr/>
        </p:nvCxnSpPr>
        <p:spPr>
          <a:xfrm>
            <a:off x="8146452" y="3037227"/>
            <a:ext cx="957739" cy="1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FD1EAC-A68D-B2E2-36D2-7E61F15F7E6B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9945659" y="3548185"/>
            <a:ext cx="1" cy="10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65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8CAF-E661-211D-7E08-F521F73A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93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D4D9-5A7C-6991-4B10-0A0091052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49808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remained stable between 2014–2016 (~298M USD/year) but dropped sharply in 2018 (~48M).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group of products drives the majority of revenue (top 3 products &gt;40%).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channel dominates sales, creating dependency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and Illinois lead in sales (&gt;100M USD), while most states contribute marginally.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2017, several products exceeded budget forecasts, but some underperformed significantly</a:t>
            </a:r>
          </a:p>
        </p:txBody>
      </p:sp>
    </p:spTree>
    <p:extLst>
      <p:ext uri="{BB962C8B-B14F-4D97-AF65-F5344CB8AC3E}">
        <p14:creationId xmlns:p14="http://schemas.microsoft.com/office/powerpoint/2010/main" val="202093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5DC2-D3E4-05A6-D289-5D1EFCA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5962"/>
            <a:ext cx="2018306" cy="77127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9B04-9160-88A4-6444-65E1D8D7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900"/>
            <a:ext cx="5617991" cy="3788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E6597E-0FEB-25A4-C490-83EA6C81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363" y="1975900"/>
            <a:ext cx="5085563" cy="378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05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968D-3B9A-7D47-A8A5-5CD9F13D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1C95-865A-75E7-F92F-21C8DDC6A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688583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channels to reduce dependency on a single distribution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investment on high-performing products while reassessing low-selling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operations in top states (California, Illinois, Florida) and explore growth opportunities in underperforming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forecasting accuracy for budgets to better align expectations with reality.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2018 sales drop to confirm whether it is due to incomplete data or real market decline.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8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293</TotalTime>
  <Words>319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Times New Roman</vt:lpstr>
      <vt:lpstr>Retrospect</vt:lpstr>
      <vt:lpstr>Regional Sales Analysis – Exploratory Data Analysis (EDA)</vt:lpstr>
      <vt:lpstr>Approach</vt:lpstr>
      <vt:lpstr>PowerPoint Presentation</vt:lpstr>
      <vt:lpstr>PowerPoint Presentation</vt:lpstr>
      <vt:lpstr>Key Insights</vt:lpstr>
      <vt:lpstr>Graphs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Jowel Chacon Madrigal</dc:creator>
  <cp:lastModifiedBy>Dany Jowel Chacon Madrigal</cp:lastModifiedBy>
  <cp:revision>23</cp:revision>
  <dcterms:created xsi:type="dcterms:W3CDTF">2025-09-19T21:26:56Z</dcterms:created>
  <dcterms:modified xsi:type="dcterms:W3CDTF">2025-09-24T02:45:14Z</dcterms:modified>
</cp:coreProperties>
</file>