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
      <p:font typeface="Canva Sans Italics"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008925" y="424037"/>
            <a:ext cx="1906404" cy="1906404"/>
          </a:xfrm>
          <a:custGeom>
            <a:avLst/>
            <a:gdLst/>
            <a:ahLst/>
            <a:cxnLst/>
            <a:rect l="l" t="t" r="r" b="b"/>
            <a:pathLst>
              <a:path w="1906404" h="1906404">
                <a:moveTo>
                  <a:pt x="0" y="0"/>
                </a:moveTo>
                <a:lnTo>
                  <a:pt x="1906404" y="0"/>
                </a:lnTo>
                <a:lnTo>
                  <a:pt x="1906404" y="1906404"/>
                </a:lnTo>
                <a:lnTo>
                  <a:pt x="0" y="1906404"/>
                </a:lnTo>
                <a:lnTo>
                  <a:pt x="0" y="0"/>
                </a:lnTo>
                <a:close/>
              </a:path>
            </a:pathLst>
          </a:custGeom>
          <a:blipFill>
            <a:blip r:embed="rId2"/>
            <a:stretch>
              <a:fillRect/>
            </a:stretch>
          </a:blipFill>
        </p:spPr>
      </p:sp>
      <p:sp>
        <p:nvSpPr>
          <p:cNvPr id="3" name="Freeform 3"/>
          <p:cNvSpPr/>
          <p:nvPr/>
        </p:nvSpPr>
        <p:spPr>
          <a:xfrm>
            <a:off x="11218471" y="277775"/>
            <a:ext cx="2052666" cy="2052666"/>
          </a:xfrm>
          <a:custGeom>
            <a:avLst/>
            <a:gdLst/>
            <a:ahLst/>
            <a:cxnLst/>
            <a:rect l="l" t="t" r="r" b="b"/>
            <a:pathLst>
              <a:path w="2052666" h="2052666">
                <a:moveTo>
                  <a:pt x="0" y="0"/>
                </a:moveTo>
                <a:lnTo>
                  <a:pt x="2052667" y="0"/>
                </a:lnTo>
                <a:lnTo>
                  <a:pt x="2052667" y="2052666"/>
                </a:lnTo>
                <a:lnTo>
                  <a:pt x="0" y="2052666"/>
                </a:lnTo>
                <a:lnTo>
                  <a:pt x="0" y="0"/>
                </a:lnTo>
                <a:close/>
              </a:path>
            </a:pathLst>
          </a:custGeom>
          <a:blipFill>
            <a:blip r:embed="rId3"/>
            <a:stretch>
              <a:fillRect/>
            </a:stretch>
          </a:blipFill>
        </p:spPr>
      </p:sp>
      <p:sp>
        <p:nvSpPr>
          <p:cNvPr id="4" name="TextBox 4"/>
          <p:cNvSpPr txBox="1"/>
          <p:nvPr/>
        </p:nvSpPr>
        <p:spPr>
          <a:xfrm>
            <a:off x="6696163" y="6267457"/>
            <a:ext cx="4895671" cy="587375"/>
          </a:xfrm>
          <a:prstGeom prst="rect">
            <a:avLst/>
          </a:prstGeom>
        </p:spPr>
        <p:txBody>
          <a:bodyPr wrap="square" lIns="0" tIns="0" rIns="0" bIns="0" rtlCol="0" anchor="t">
            <a:spAutoFit/>
          </a:bodyPr>
          <a:lstStyle/>
          <a:p>
            <a:pPr algn="ctr">
              <a:lnSpc>
                <a:spcPts val="4899"/>
              </a:lnSpc>
              <a:spcBef>
                <a:spcPct val="0"/>
              </a:spcBef>
            </a:pPr>
            <a:r>
              <a:rPr lang="en-US" sz="3499" b="1" dirty="0" err="1">
                <a:solidFill>
                  <a:srgbClr val="000000"/>
                </a:solidFill>
                <a:latin typeface="Canva Sans Bold"/>
                <a:ea typeface="Canva Sans Bold"/>
                <a:cs typeface="Canva Sans Bold"/>
                <a:sym typeface="Canva Sans Bold"/>
              </a:rPr>
              <a:t>Codomania</a:t>
            </a:r>
            <a:r>
              <a:rPr lang="en-US" sz="3499" b="1" dirty="0">
                <a:solidFill>
                  <a:srgbClr val="000000"/>
                </a:solidFill>
                <a:latin typeface="Canva Sans Bold"/>
                <a:ea typeface="Canva Sans Bold"/>
                <a:cs typeface="Canva Sans Bold"/>
                <a:sym typeface="Canva Sans Bold"/>
              </a:rPr>
              <a:t>-Legends</a:t>
            </a:r>
          </a:p>
        </p:txBody>
      </p:sp>
      <p:sp>
        <p:nvSpPr>
          <p:cNvPr id="5" name="TextBox 5"/>
          <p:cNvSpPr txBox="1"/>
          <p:nvPr/>
        </p:nvSpPr>
        <p:spPr>
          <a:xfrm>
            <a:off x="6043196" y="4041773"/>
            <a:ext cx="6201609" cy="1101727"/>
          </a:xfrm>
          <a:prstGeom prst="rect">
            <a:avLst/>
          </a:prstGeom>
        </p:spPr>
        <p:txBody>
          <a:bodyPr lIns="0" tIns="0" rIns="0" bIns="0" rtlCol="0" anchor="t">
            <a:spAutoFit/>
          </a:bodyPr>
          <a:lstStyle/>
          <a:p>
            <a:pPr algn="ctr">
              <a:lnSpc>
                <a:spcPts val="9099"/>
              </a:lnSpc>
              <a:spcBef>
                <a:spcPct val="0"/>
              </a:spcBef>
            </a:pPr>
            <a:r>
              <a:rPr lang="en-US" sz="6499">
                <a:solidFill>
                  <a:srgbClr val="000000"/>
                </a:solidFill>
                <a:latin typeface="Canva Sans"/>
                <a:ea typeface="Canva Sans"/>
                <a:cs typeface="Canva Sans"/>
                <a:sym typeface="Canva Sans"/>
              </a:rPr>
              <a:t>HackOrbit 2025</a:t>
            </a:r>
          </a:p>
        </p:txBody>
      </p:sp>
      <p:sp>
        <p:nvSpPr>
          <p:cNvPr id="6" name="Freeform 6"/>
          <p:cNvSpPr/>
          <p:nvPr/>
        </p:nvSpPr>
        <p:spPr>
          <a:xfrm>
            <a:off x="7671917" y="1304108"/>
            <a:ext cx="2944165" cy="2944165"/>
          </a:xfrm>
          <a:custGeom>
            <a:avLst/>
            <a:gdLst/>
            <a:ahLst/>
            <a:cxnLst/>
            <a:rect l="l" t="t" r="r" b="b"/>
            <a:pathLst>
              <a:path w="2944165" h="2944165">
                <a:moveTo>
                  <a:pt x="0" y="0"/>
                </a:moveTo>
                <a:lnTo>
                  <a:pt x="2944166" y="0"/>
                </a:lnTo>
                <a:lnTo>
                  <a:pt x="2944166" y="2944165"/>
                </a:lnTo>
                <a:lnTo>
                  <a:pt x="0" y="2944165"/>
                </a:lnTo>
                <a:lnTo>
                  <a:pt x="0" y="0"/>
                </a:lnTo>
                <a:close/>
              </a:path>
            </a:pathLst>
          </a:custGeom>
          <a:blipFill>
            <a:blip r:embed="rId4"/>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64625" y="6708678"/>
            <a:ext cx="3434284" cy="2940606"/>
          </a:xfrm>
          <a:custGeom>
            <a:avLst/>
            <a:gdLst/>
            <a:ahLst/>
            <a:cxnLst/>
            <a:rect l="l" t="t" r="r" b="b"/>
            <a:pathLst>
              <a:path w="3434284" h="2940606">
                <a:moveTo>
                  <a:pt x="0" y="0"/>
                </a:moveTo>
                <a:lnTo>
                  <a:pt x="3434284" y="0"/>
                </a:lnTo>
                <a:lnTo>
                  <a:pt x="3434284" y="2940606"/>
                </a:lnTo>
                <a:lnTo>
                  <a:pt x="0" y="2940606"/>
                </a:lnTo>
                <a:lnTo>
                  <a:pt x="0" y="0"/>
                </a:lnTo>
                <a:close/>
              </a:path>
            </a:pathLst>
          </a:custGeom>
          <a:blipFill>
            <a:blip r:embed="rId2">
              <a:extLst>
                <a:ext uri="{96DAC541-7B7A-43D3-8B79-37D633B846F1}">
                  <asvg:svgBlip xmlns:asvg="http://schemas.microsoft.com/office/drawing/2016/SVG/main" r:embed="rId3"/>
                </a:ext>
              </a:extLst>
            </a:blip>
            <a:stretch>
              <a:fillRect l="-155" r="-155"/>
            </a:stretch>
          </a:blipFill>
        </p:spPr>
      </p:sp>
      <p:sp>
        <p:nvSpPr>
          <p:cNvPr id="3" name="Freeform 3"/>
          <p:cNvSpPr/>
          <p:nvPr/>
        </p:nvSpPr>
        <p:spPr>
          <a:xfrm>
            <a:off x="14833138" y="648374"/>
            <a:ext cx="2981567" cy="2808094"/>
          </a:xfrm>
          <a:custGeom>
            <a:avLst/>
            <a:gdLst/>
            <a:ahLst/>
            <a:cxnLst/>
            <a:rect l="l" t="t" r="r" b="b"/>
            <a:pathLst>
              <a:path w="2981567" h="2808094">
                <a:moveTo>
                  <a:pt x="0" y="0"/>
                </a:moveTo>
                <a:lnTo>
                  <a:pt x="2981567" y="0"/>
                </a:lnTo>
                <a:lnTo>
                  <a:pt x="2981567" y="2808094"/>
                </a:lnTo>
                <a:lnTo>
                  <a:pt x="0" y="2808094"/>
                </a:lnTo>
                <a:lnTo>
                  <a:pt x="0" y="0"/>
                </a:lnTo>
                <a:close/>
              </a:path>
            </a:pathLst>
          </a:custGeom>
          <a:blipFill>
            <a:blip r:embed="rId4">
              <a:extLst>
                <a:ext uri="{96DAC541-7B7A-43D3-8B79-37D633B846F1}">
                  <asvg:svgBlip xmlns:asvg="http://schemas.microsoft.com/office/drawing/2016/SVG/main" r:embed="rId5"/>
                </a:ext>
              </a:extLst>
            </a:blip>
            <a:stretch>
              <a:fillRect t="-45" b="-45"/>
            </a:stretch>
          </a:blipFill>
        </p:spPr>
      </p:sp>
      <p:sp>
        <p:nvSpPr>
          <p:cNvPr id="4" name="Freeform 4"/>
          <p:cNvSpPr/>
          <p:nvPr/>
        </p:nvSpPr>
        <p:spPr>
          <a:xfrm>
            <a:off x="7581542" y="1632020"/>
            <a:ext cx="3124915" cy="3286240"/>
          </a:xfrm>
          <a:custGeom>
            <a:avLst/>
            <a:gdLst/>
            <a:ahLst/>
            <a:cxnLst/>
            <a:rect l="l" t="t" r="r" b="b"/>
            <a:pathLst>
              <a:path w="3124915" h="3286240">
                <a:moveTo>
                  <a:pt x="0" y="0"/>
                </a:moveTo>
                <a:lnTo>
                  <a:pt x="3124915" y="0"/>
                </a:lnTo>
                <a:lnTo>
                  <a:pt x="3124915" y="3286240"/>
                </a:lnTo>
                <a:lnTo>
                  <a:pt x="0" y="3286240"/>
                </a:lnTo>
                <a:lnTo>
                  <a:pt x="0" y="0"/>
                </a:lnTo>
                <a:close/>
              </a:path>
            </a:pathLst>
          </a:custGeom>
          <a:blipFill>
            <a:blip r:embed="rId6">
              <a:extLst>
                <a:ext uri="{96DAC541-7B7A-43D3-8B79-37D633B846F1}">
                  <asvg:svgBlip xmlns:asvg="http://schemas.microsoft.com/office/drawing/2016/SVG/main" r:embed="rId7"/>
                </a:ext>
              </a:extLst>
            </a:blip>
            <a:stretch>
              <a:fillRect t="-2" b="-2"/>
            </a:stretch>
          </a:blipFill>
        </p:spPr>
      </p:sp>
      <p:grpSp>
        <p:nvGrpSpPr>
          <p:cNvPr id="5" name="Group 5"/>
          <p:cNvGrpSpPr/>
          <p:nvPr/>
        </p:nvGrpSpPr>
        <p:grpSpPr>
          <a:xfrm>
            <a:off x="7941411" y="1751090"/>
            <a:ext cx="272271" cy="272271"/>
            <a:chOff x="0" y="0"/>
            <a:chExt cx="363028" cy="363028"/>
          </a:xfrm>
        </p:grpSpPr>
        <p:sp>
          <p:nvSpPr>
            <p:cNvPr id="6" name="Freeform 6"/>
            <p:cNvSpPr/>
            <p:nvPr/>
          </p:nvSpPr>
          <p:spPr>
            <a:xfrm>
              <a:off x="0" y="0"/>
              <a:ext cx="362966" cy="362966"/>
            </a:xfrm>
            <a:custGeom>
              <a:avLst/>
              <a:gdLst/>
              <a:ahLst/>
              <a:cxnLst/>
              <a:rect l="l" t="t" r="r" b="b"/>
              <a:pathLst>
                <a:path w="362966" h="362966">
                  <a:moveTo>
                    <a:pt x="0" y="0"/>
                  </a:moveTo>
                  <a:lnTo>
                    <a:pt x="362966" y="0"/>
                  </a:lnTo>
                  <a:lnTo>
                    <a:pt x="362966" y="362966"/>
                  </a:lnTo>
                  <a:lnTo>
                    <a:pt x="0" y="362966"/>
                  </a:lnTo>
                  <a:lnTo>
                    <a:pt x="0" y="0"/>
                  </a:lnTo>
                  <a:close/>
                </a:path>
              </a:pathLst>
            </a:custGeom>
            <a:blipFill>
              <a:blip r:embed="rId8"/>
              <a:stretch>
                <a:fillRect r="-17" b="-17"/>
              </a:stretch>
            </a:blipFill>
          </p:spPr>
        </p:sp>
      </p:grpSp>
      <p:grpSp>
        <p:nvGrpSpPr>
          <p:cNvPr id="7" name="Group 7"/>
          <p:cNvGrpSpPr/>
          <p:nvPr/>
        </p:nvGrpSpPr>
        <p:grpSpPr>
          <a:xfrm>
            <a:off x="5886240" y="572684"/>
            <a:ext cx="6515517" cy="712471"/>
            <a:chOff x="0" y="0"/>
            <a:chExt cx="7824312" cy="949961"/>
          </a:xfrm>
        </p:grpSpPr>
        <p:sp>
          <p:nvSpPr>
            <p:cNvPr id="8" name="Freeform 8"/>
            <p:cNvSpPr/>
            <p:nvPr/>
          </p:nvSpPr>
          <p:spPr>
            <a:xfrm>
              <a:off x="0" y="0"/>
              <a:ext cx="7824312" cy="949961"/>
            </a:xfrm>
            <a:custGeom>
              <a:avLst/>
              <a:gdLst/>
              <a:ahLst/>
              <a:cxnLst/>
              <a:rect l="l" t="t" r="r" b="b"/>
              <a:pathLst>
                <a:path w="7824312" h="949961">
                  <a:moveTo>
                    <a:pt x="0" y="0"/>
                  </a:moveTo>
                  <a:lnTo>
                    <a:pt x="7824312" y="0"/>
                  </a:lnTo>
                  <a:lnTo>
                    <a:pt x="7824312" y="949961"/>
                  </a:lnTo>
                  <a:lnTo>
                    <a:pt x="0" y="949961"/>
                  </a:lnTo>
                  <a:close/>
                </a:path>
              </a:pathLst>
            </a:custGeom>
            <a:solidFill>
              <a:srgbClr val="000000">
                <a:alpha val="0"/>
              </a:srgbClr>
            </a:solidFill>
          </p:spPr>
        </p:sp>
        <p:sp>
          <p:nvSpPr>
            <p:cNvPr id="9" name="TextBox 9"/>
            <p:cNvSpPr txBox="1"/>
            <p:nvPr/>
          </p:nvSpPr>
          <p:spPr>
            <a:xfrm>
              <a:off x="0" y="-76200"/>
              <a:ext cx="7824312" cy="1026161"/>
            </a:xfrm>
            <a:prstGeom prst="rect">
              <a:avLst/>
            </a:prstGeom>
          </p:spPr>
          <p:txBody>
            <a:bodyPr lIns="0" tIns="0" rIns="0" bIns="0" rtlCol="0" anchor="t"/>
            <a:lstStyle/>
            <a:p>
              <a:pPr algn="ctr">
                <a:lnSpc>
                  <a:spcPts val="5878"/>
                </a:lnSpc>
              </a:pPr>
              <a:r>
                <a:rPr lang="en-US" sz="4198" i="1" dirty="0">
                  <a:solidFill>
                    <a:srgbClr val="0B1320"/>
                  </a:solidFill>
                  <a:latin typeface="Canva Sans Italics"/>
                  <a:ea typeface="Canva Sans Italics"/>
                  <a:cs typeface="Canva Sans Italics"/>
                  <a:sym typeface="Canva Sans Italics"/>
                </a:rPr>
                <a:t>PROBLEM STATEMENT</a:t>
              </a:r>
            </a:p>
          </p:txBody>
        </p:sp>
      </p:grpSp>
      <p:grpSp>
        <p:nvGrpSpPr>
          <p:cNvPr id="10" name="Group 10"/>
          <p:cNvGrpSpPr/>
          <p:nvPr/>
        </p:nvGrpSpPr>
        <p:grpSpPr>
          <a:xfrm>
            <a:off x="3804690" y="5281511"/>
            <a:ext cx="11707524" cy="4367773"/>
            <a:chOff x="0" y="0"/>
            <a:chExt cx="15610032" cy="5823697"/>
          </a:xfrm>
        </p:grpSpPr>
        <p:sp>
          <p:nvSpPr>
            <p:cNvPr id="11" name="Freeform 11"/>
            <p:cNvSpPr/>
            <p:nvPr/>
          </p:nvSpPr>
          <p:spPr>
            <a:xfrm>
              <a:off x="0" y="0"/>
              <a:ext cx="15610032" cy="5823697"/>
            </a:xfrm>
            <a:custGeom>
              <a:avLst/>
              <a:gdLst/>
              <a:ahLst/>
              <a:cxnLst/>
              <a:rect l="l" t="t" r="r" b="b"/>
              <a:pathLst>
                <a:path w="15610032" h="5823697">
                  <a:moveTo>
                    <a:pt x="0" y="0"/>
                  </a:moveTo>
                  <a:lnTo>
                    <a:pt x="15610032" y="0"/>
                  </a:lnTo>
                  <a:lnTo>
                    <a:pt x="15610032" y="5823697"/>
                  </a:lnTo>
                  <a:lnTo>
                    <a:pt x="0" y="5823697"/>
                  </a:lnTo>
                  <a:close/>
                </a:path>
              </a:pathLst>
            </a:custGeom>
            <a:solidFill>
              <a:srgbClr val="000000">
                <a:alpha val="0"/>
              </a:srgbClr>
            </a:solidFill>
          </p:spPr>
        </p:sp>
        <p:sp>
          <p:nvSpPr>
            <p:cNvPr id="12" name="TextBox 12"/>
            <p:cNvSpPr txBox="1"/>
            <p:nvPr/>
          </p:nvSpPr>
          <p:spPr>
            <a:xfrm>
              <a:off x="0" y="-57150"/>
              <a:ext cx="15610032" cy="5880847"/>
            </a:xfrm>
            <a:prstGeom prst="rect">
              <a:avLst/>
            </a:prstGeom>
          </p:spPr>
          <p:txBody>
            <a:bodyPr lIns="0" tIns="0" rIns="0" bIns="0" rtlCol="0" anchor="t"/>
            <a:lstStyle/>
            <a:p>
              <a:pPr algn="ctr">
                <a:lnSpc>
                  <a:spcPts val="4349"/>
                </a:lnSpc>
              </a:pPr>
              <a:r>
                <a:rPr lang="en-US" sz="3106">
                  <a:solidFill>
                    <a:srgbClr val="0B1320"/>
                  </a:solidFill>
                  <a:latin typeface="Canva Sans"/>
                  <a:ea typeface="Canva Sans"/>
                  <a:cs typeface="Canva Sans"/>
                  <a:sym typeface="Canva Sans"/>
                </a:rPr>
                <a:t>Colleges frequently face challenges in coordinating and managing events efficiently, resulting in miscommunication, resource conflicts, and logistical issues. These difficulties often stem from fragmented communication channels, unorganized data handling, and poor time management, leading to chaotic event execution and unsatisfactory experiences for participants.</a:t>
              </a:r>
            </a:p>
            <a:p>
              <a:pPr algn="ctr">
                <a:lnSpc>
                  <a:spcPts val="4349"/>
                </a:lnSpc>
              </a:pPr>
              <a:endParaRPr lang="en-US" sz="3106">
                <a:solidFill>
                  <a:srgbClr val="0B1320"/>
                </a:solidFill>
                <a:latin typeface="Canva Sans"/>
                <a:ea typeface="Canva Sans"/>
                <a:cs typeface="Canva Sans"/>
                <a:sym typeface="Canva Sans"/>
              </a:endParaRPr>
            </a:p>
          </p:txBody>
        </p:sp>
      </p:grpSp>
      <p:grpSp>
        <p:nvGrpSpPr>
          <p:cNvPr id="13" name="Group 13"/>
          <p:cNvGrpSpPr/>
          <p:nvPr/>
        </p:nvGrpSpPr>
        <p:grpSpPr>
          <a:xfrm>
            <a:off x="7941411" y="2126875"/>
            <a:ext cx="2348638" cy="323214"/>
            <a:chOff x="0" y="0"/>
            <a:chExt cx="3131517" cy="430952"/>
          </a:xfrm>
        </p:grpSpPr>
        <p:sp>
          <p:nvSpPr>
            <p:cNvPr id="14" name="Freeform 14"/>
            <p:cNvSpPr/>
            <p:nvPr/>
          </p:nvSpPr>
          <p:spPr>
            <a:xfrm>
              <a:off x="0" y="0"/>
              <a:ext cx="3131517" cy="430952"/>
            </a:xfrm>
            <a:custGeom>
              <a:avLst/>
              <a:gdLst/>
              <a:ahLst/>
              <a:cxnLst/>
              <a:rect l="l" t="t" r="r" b="b"/>
              <a:pathLst>
                <a:path w="3131517" h="430952">
                  <a:moveTo>
                    <a:pt x="0" y="0"/>
                  </a:moveTo>
                  <a:lnTo>
                    <a:pt x="3131517" y="0"/>
                  </a:lnTo>
                  <a:lnTo>
                    <a:pt x="3131517" y="430952"/>
                  </a:lnTo>
                  <a:lnTo>
                    <a:pt x="0" y="430952"/>
                  </a:lnTo>
                  <a:close/>
                </a:path>
              </a:pathLst>
            </a:custGeom>
            <a:solidFill>
              <a:srgbClr val="000000">
                <a:alpha val="0"/>
              </a:srgbClr>
            </a:solidFill>
          </p:spPr>
        </p:sp>
        <p:sp>
          <p:nvSpPr>
            <p:cNvPr id="15" name="TextBox 15"/>
            <p:cNvSpPr txBox="1"/>
            <p:nvPr/>
          </p:nvSpPr>
          <p:spPr>
            <a:xfrm>
              <a:off x="0" y="-38100"/>
              <a:ext cx="3131517" cy="469052"/>
            </a:xfrm>
            <a:prstGeom prst="rect">
              <a:avLst/>
            </a:prstGeom>
          </p:spPr>
          <p:txBody>
            <a:bodyPr lIns="0" tIns="0" rIns="0" bIns="0" rtlCol="0" anchor="t"/>
            <a:lstStyle/>
            <a:p>
              <a:pPr algn="ctr">
                <a:lnSpc>
                  <a:spcPts val="2660"/>
                </a:lnSpc>
              </a:pPr>
              <a:r>
                <a:rPr lang="en-US" sz="1900">
                  <a:solidFill>
                    <a:srgbClr val="F3F6FA"/>
                  </a:solidFill>
                  <a:latin typeface="Canva Sans"/>
                  <a:ea typeface="Canva Sans"/>
                  <a:cs typeface="Canva Sans"/>
                  <a:sym typeface="Canva Sans"/>
                </a:rPr>
                <a:t>Miscommunication</a:t>
              </a:r>
            </a:p>
          </p:txBody>
        </p:sp>
      </p:grpSp>
      <p:grpSp>
        <p:nvGrpSpPr>
          <p:cNvPr id="16" name="Group 16"/>
          <p:cNvGrpSpPr/>
          <p:nvPr/>
        </p:nvGrpSpPr>
        <p:grpSpPr>
          <a:xfrm>
            <a:off x="7732344" y="3356980"/>
            <a:ext cx="2823313" cy="280669"/>
            <a:chOff x="0" y="0"/>
            <a:chExt cx="3764417" cy="374225"/>
          </a:xfrm>
        </p:grpSpPr>
        <p:sp>
          <p:nvSpPr>
            <p:cNvPr id="17" name="Freeform 17"/>
            <p:cNvSpPr/>
            <p:nvPr/>
          </p:nvSpPr>
          <p:spPr>
            <a:xfrm>
              <a:off x="0" y="0"/>
              <a:ext cx="3764418" cy="374225"/>
            </a:xfrm>
            <a:custGeom>
              <a:avLst/>
              <a:gdLst/>
              <a:ahLst/>
              <a:cxnLst/>
              <a:rect l="l" t="t" r="r" b="b"/>
              <a:pathLst>
                <a:path w="3764418" h="374225">
                  <a:moveTo>
                    <a:pt x="0" y="0"/>
                  </a:moveTo>
                  <a:lnTo>
                    <a:pt x="3764418" y="0"/>
                  </a:lnTo>
                  <a:lnTo>
                    <a:pt x="3764418" y="374225"/>
                  </a:lnTo>
                  <a:lnTo>
                    <a:pt x="0" y="374225"/>
                  </a:lnTo>
                  <a:close/>
                </a:path>
              </a:pathLst>
            </a:custGeom>
            <a:solidFill>
              <a:srgbClr val="000000">
                <a:alpha val="0"/>
              </a:srgbClr>
            </a:solidFill>
          </p:spPr>
        </p:sp>
        <p:sp>
          <p:nvSpPr>
            <p:cNvPr id="18" name="TextBox 18"/>
            <p:cNvSpPr txBox="1"/>
            <p:nvPr/>
          </p:nvSpPr>
          <p:spPr>
            <a:xfrm>
              <a:off x="0" y="-28575"/>
              <a:ext cx="3764417" cy="402800"/>
            </a:xfrm>
            <a:prstGeom prst="rect">
              <a:avLst/>
            </a:prstGeom>
          </p:spPr>
          <p:txBody>
            <a:bodyPr lIns="0" tIns="0" rIns="0" bIns="0" rtlCol="0" anchor="t"/>
            <a:lstStyle/>
            <a:p>
              <a:pPr algn="ctr">
                <a:lnSpc>
                  <a:spcPts val="2379"/>
                </a:lnSpc>
              </a:pPr>
              <a:r>
                <a:rPr lang="en-US" sz="1700">
                  <a:solidFill>
                    <a:srgbClr val="F3F6FA"/>
                  </a:solidFill>
                  <a:latin typeface="Canva Sans"/>
                  <a:ea typeface="Canva Sans"/>
                  <a:cs typeface="Canva Sans"/>
                  <a:sym typeface="Canva Sans"/>
                </a:rPr>
                <a:t>Time management issues</a:t>
              </a:r>
            </a:p>
          </p:txBody>
        </p:sp>
      </p:grpSp>
      <p:grpSp>
        <p:nvGrpSpPr>
          <p:cNvPr id="19" name="Group 19"/>
          <p:cNvGrpSpPr/>
          <p:nvPr/>
        </p:nvGrpSpPr>
        <p:grpSpPr>
          <a:xfrm>
            <a:off x="7843785" y="4485374"/>
            <a:ext cx="2543889" cy="280669"/>
            <a:chOff x="0" y="0"/>
            <a:chExt cx="3391852" cy="374225"/>
          </a:xfrm>
        </p:grpSpPr>
        <p:sp>
          <p:nvSpPr>
            <p:cNvPr id="20" name="Freeform 20"/>
            <p:cNvSpPr/>
            <p:nvPr/>
          </p:nvSpPr>
          <p:spPr>
            <a:xfrm>
              <a:off x="0" y="0"/>
              <a:ext cx="3391852" cy="374225"/>
            </a:xfrm>
            <a:custGeom>
              <a:avLst/>
              <a:gdLst/>
              <a:ahLst/>
              <a:cxnLst/>
              <a:rect l="l" t="t" r="r" b="b"/>
              <a:pathLst>
                <a:path w="3391852" h="374225">
                  <a:moveTo>
                    <a:pt x="0" y="0"/>
                  </a:moveTo>
                  <a:lnTo>
                    <a:pt x="3391852" y="0"/>
                  </a:lnTo>
                  <a:lnTo>
                    <a:pt x="3391852" y="374225"/>
                  </a:lnTo>
                  <a:lnTo>
                    <a:pt x="0" y="374225"/>
                  </a:lnTo>
                  <a:close/>
                </a:path>
              </a:pathLst>
            </a:custGeom>
            <a:solidFill>
              <a:srgbClr val="000000">
                <a:alpha val="0"/>
              </a:srgbClr>
            </a:solidFill>
          </p:spPr>
        </p:sp>
        <p:sp>
          <p:nvSpPr>
            <p:cNvPr id="21" name="TextBox 21"/>
            <p:cNvSpPr txBox="1"/>
            <p:nvPr/>
          </p:nvSpPr>
          <p:spPr>
            <a:xfrm>
              <a:off x="0" y="-28575"/>
              <a:ext cx="3391852" cy="402800"/>
            </a:xfrm>
            <a:prstGeom prst="rect">
              <a:avLst/>
            </a:prstGeom>
          </p:spPr>
          <p:txBody>
            <a:bodyPr lIns="0" tIns="0" rIns="0" bIns="0" rtlCol="0" anchor="t"/>
            <a:lstStyle/>
            <a:p>
              <a:pPr algn="ctr">
                <a:lnSpc>
                  <a:spcPts val="2379"/>
                </a:lnSpc>
              </a:pPr>
              <a:r>
                <a:rPr lang="en-US" sz="1700">
                  <a:solidFill>
                    <a:srgbClr val="F3F6FA"/>
                  </a:solidFill>
                  <a:latin typeface="Canva Sans"/>
                  <a:ea typeface="Canva Sans"/>
                  <a:cs typeface="Canva Sans"/>
                  <a:sym typeface="Canva Sans"/>
                </a:rPr>
                <a:t>Participation experience</a:t>
              </a:r>
            </a:p>
          </p:txBody>
        </p:sp>
      </p:gr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586604" y="5971869"/>
            <a:ext cx="7315200" cy="2886179"/>
          </a:xfrm>
          <a:custGeom>
            <a:avLst/>
            <a:gdLst/>
            <a:ahLst/>
            <a:cxnLst/>
            <a:rect l="l" t="t" r="r" b="b"/>
            <a:pathLst>
              <a:path w="7315200" h="2886179">
                <a:moveTo>
                  <a:pt x="0" y="0"/>
                </a:moveTo>
                <a:lnTo>
                  <a:pt x="7315200" y="0"/>
                </a:lnTo>
                <a:lnTo>
                  <a:pt x="7315200" y="2886179"/>
                </a:lnTo>
                <a:lnTo>
                  <a:pt x="0" y="2886179"/>
                </a:lnTo>
                <a:lnTo>
                  <a:pt x="0" y="0"/>
                </a:lnTo>
                <a:close/>
              </a:path>
            </a:pathLst>
          </a:custGeom>
          <a:blipFill>
            <a:blip r:embed="rId2">
              <a:extLst>
                <a:ext uri="{96DAC541-7B7A-43D3-8B79-37D633B846F1}">
                  <asvg:svgBlip xmlns:asvg="http://schemas.microsoft.com/office/drawing/2016/SVG/main" r:embed="rId3"/>
                </a:ext>
              </a:extLst>
            </a:blip>
            <a:stretch>
              <a:fillRect t="-163" b="-163"/>
            </a:stretch>
          </a:blipFill>
        </p:spPr>
      </p:sp>
      <p:grpSp>
        <p:nvGrpSpPr>
          <p:cNvPr id="3" name="Group 3"/>
          <p:cNvGrpSpPr/>
          <p:nvPr/>
        </p:nvGrpSpPr>
        <p:grpSpPr>
          <a:xfrm>
            <a:off x="4485385" y="2729167"/>
            <a:ext cx="9317230" cy="4685792"/>
            <a:chOff x="0" y="0"/>
            <a:chExt cx="12422973" cy="6247723"/>
          </a:xfrm>
        </p:grpSpPr>
        <p:sp>
          <p:nvSpPr>
            <p:cNvPr id="4" name="Freeform 4"/>
            <p:cNvSpPr/>
            <p:nvPr/>
          </p:nvSpPr>
          <p:spPr>
            <a:xfrm>
              <a:off x="0" y="0"/>
              <a:ext cx="12422973" cy="6247723"/>
            </a:xfrm>
            <a:custGeom>
              <a:avLst/>
              <a:gdLst/>
              <a:ahLst/>
              <a:cxnLst/>
              <a:rect l="l" t="t" r="r" b="b"/>
              <a:pathLst>
                <a:path w="12422973" h="6247723">
                  <a:moveTo>
                    <a:pt x="0" y="0"/>
                  </a:moveTo>
                  <a:lnTo>
                    <a:pt x="12422973" y="0"/>
                  </a:lnTo>
                  <a:lnTo>
                    <a:pt x="12422973" y="6247723"/>
                  </a:lnTo>
                  <a:lnTo>
                    <a:pt x="0" y="6247723"/>
                  </a:lnTo>
                  <a:close/>
                </a:path>
              </a:pathLst>
            </a:custGeom>
            <a:solidFill>
              <a:srgbClr val="000000">
                <a:alpha val="0"/>
              </a:srgbClr>
            </a:solidFill>
          </p:spPr>
        </p:sp>
        <p:sp>
          <p:nvSpPr>
            <p:cNvPr id="5" name="TextBox 5"/>
            <p:cNvSpPr txBox="1"/>
            <p:nvPr/>
          </p:nvSpPr>
          <p:spPr>
            <a:xfrm>
              <a:off x="0" y="-142875"/>
              <a:ext cx="12422973" cy="6390598"/>
            </a:xfrm>
            <a:prstGeom prst="rect">
              <a:avLst/>
            </a:prstGeom>
          </p:spPr>
          <p:txBody>
            <a:bodyPr lIns="0" tIns="0" rIns="0" bIns="0" rtlCol="0" anchor="t"/>
            <a:lstStyle/>
            <a:p>
              <a:pPr algn="ctr">
                <a:lnSpc>
                  <a:spcPts val="5344"/>
                </a:lnSpc>
              </a:pPr>
              <a:r>
                <a:rPr lang="en-US" sz="3200" b="1" spc="252">
                  <a:solidFill>
                    <a:srgbClr val="0B1320"/>
                  </a:solidFill>
                  <a:latin typeface="Canva Sans Bold"/>
                  <a:ea typeface="Canva Sans Bold"/>
                  <a:cs typeface="Canva Sans Bold"/>
                  <a:sym typeface="Canva Sans Bold"/>
                </a:rPr>
                <a:t>Our app simplifies event management with seamless organizer meetups, offline access to event details, smart scheduling, real-time attendee tracking, and automated reminders—ensuring smooth coordination and engagement. 🚀</a:t>
              </a:r>
            </a:p>
          </p:txBody>
        </p:sp>
      </p:grpSp>
      <p:grpSp>
        <p:nvGrpSpPr>
          <p:cNvPr id="6" name="Group 6"/>
          <p:cNvGrpSpPr/>
          <p:nvPr/>
        </p:nvGrpSpPr>
        <p:grpSpPr>
          <a:xfrm>
            <a:off x="5988725" y="673936"/>
            <a:ext cx="6310550" cy="755016"/>
            <a:chOff x="0" y="0"/>
            <a:chExt cx="7887335" cy="1006688"/>
          </a:xfrm>
        </p:grpSpPr>
        <p:sp>
          <p:nvSpPr>
            <p:cNvPr id="7" name="Freeform 7"/>
            <p:cNvSpPr/>
            <p:nvPr/>
          </p:nvSpPr>
          <p:spPr>
            <a:xfrm>
              <a:off x="0" y="0"/>
              <a:ext cx="7887335" cy="1006688"/>
            </a:xfrm>
            <a:custGeom>
              <a:avLst/>
              <a:gdLst/>
              <a:ahLst/>
              <a:cxnLst/>
              <a:rect l="l" t="t" r="r" b="b"/>
              <a:pathLst>
                <a:path w="7887335" h="1006688">
                  <a:moveTo>
                    <a:pt x="0" y="0"/>
                  </a:moveTo>
                  <a:lnTo>
                    <a:pt x="7887335" y="0"/>
                  </a:lnTo>
                  <a:lnTo>
                    <a:pt x="7887335" y="1006688"/>
                  </a:lnTo>
                  <a:lnTo>
                    <a:pt x="0" y="1006688"/>
                  </a:lnTo>
                  <a:close/>
                </a:path>
              </a:pathLst>
            </a:custGeom>
            <a:solidFill>
              <a:srgbClr val="000000">
                <a:alpha val="0"/>
              </a:srgbClr>
            </a:solidFill>
          </p:spPr>
        </p:sp>
        <p:sp>
          <p:nvSpPr>
            <p:cNvPr id="8" name="TextBox 8"/>
            <p:cNvSpPr txBox="1"/>
            <p:nvPr/>
          </p:nvSpPr>
          <p:spPr>
            <a:xfrm>
              <a:off x="0" y="-85725"/>
              <a:ext cx="7887335" cy="1092413"/>
            </a:xfrm>
            <a:prstGeom prst="rect">
              <a:avLst/>
            </a:prstGeom>
          </p:spPr>
          <p:txBody>
            <a:bodyPr lIns="0" tIns="0" rIns="0" bIns="0" rtlCol="0" anchor="t"/>
            <a:lstStyle/>
            <a:p>
              <a:pPr algn="ctr">
                <a:lnSpc>
                  <a:spcPts val="6159"/>
                </a:lnSpc>
              </a:pPr>
              <a:r>
                <a:rPr lang="en-US" sz="4399" i="1" dirty="0">
                  <a:solidFill>
                    <a:srgbClr val="0B1320"/>
                  </a:solidFill>
                  <a:latin typeface="Canva Sans Italics"/>
                  <a:ea typeface="Canva Sans Italics"/>
                  <a:cs typeface="Canva Sans Italics"/>
                  <a:sym typeface="Canva Sans Italics"/>
                </a:rPr>
                <a:t>SOLUTION OVERVIEW</a:t>
              </a:r>
            </a:p>
          </p:txBody>
        </p:sp>
      </p:grpSp>
    </p:spTree>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048765" y="1448222"/>
            <a:ext cx="12190471" cy="8126981"/>
          </a:xfrm>
          <a:custGeom>
            <a:avLst/>
            <a:gdLst/>
            <a:ahLst/>
            <a:cxnLst/>
            <a:rect l="l" t="t" r="r" b="b"/>
            <a:pathLst>
              <a:path w="12190471" h="8126981">
                <a:moveTo>
                  <a:pt x="0" y="0"/>
                </a:moveTo>
                <a:lnTo>
                  <a:pt x="12190470" y="0"/>
                </a:lnTo>
                <a:lnTo>
                  <a:pt x="12190470" y="8126980"/>
                </a:lnTo>
                <a:lnTo>
                  <a:pt x="0" y="8126980"/>
                </a:lnTo>
                <a:lnTo>
                  <a:pt x="0" y="0"/>
                </a:lnTo>
                <a:close/>
              </a:path>
            </a:pathLst>
          </a:custGeom>
          <a:blipFill>
            <a:blip r:embed="rId2"/>
            <a:stretch>
              <a:fillRect/>
            </a:stretch>
          </a:blipFill>
        </p:spPr>
      </p:sp>
      <p:grpSp>
        <p:nvGrpSpPr>
          <p:cNvPr id="3" name="Group 3"/>
          <p:cNvGrpSpPr/>
          <p:nvPr/>
        </p:nvGrpSpPr>
        <p:grpSpPr>
          <a:xfrm>
            <a:off x="5849148" y="271741"/>
            <a:ext cx="6589704" cy="880111"/>
            <a:chOff x="0" y="0"/>
            <a:chExt cx="8786273" cy="1173481"/>
          </a:xfrm>
        </p:grpSpPr>
        <p:sp>
          <p:nvSpPr>
            <p:cNvPr id="4" name="Freeform 4"/>
            <p:cNvSpPr/>
            <p:nvPr/>
          </p:nvSpPr>
          <p:spPr>
            <a:xfrm>
              <a:off x="0" y="0"/>
              <a:ext cx="8786273" cy="1173481"/>
            </a:xfrm>
            <a:custGeom>
              <a:avLst/>
              <a:gdLst/>
              <a:ahLst/>
              <a:cxnLst/>
              <a:rect l="l" t="t" r="r" b="b"/>
              <a:pathLst>
                <a:path w="8786273" h="1173481">
                  <a:moveTo>
                    <a:pt x="0" y="0"/>
                  </a:moveTo>
                  <a:lnTo>
                    <a:pt x="8786273" y="0"/>
                  </a:lnTo>
                  <a:lnTo>
                    <a:pt x="8786273" y="1173481"/>
                  </a:lnTo>
                  <a:lnTo>
                    <a:pt x="0" y="1173481"/>
                  </a:lnTo>
                  <a:close/>
                </a:path>
              </a:pathLst>
            </a:custGeom>
            <a:solidFill>
              <a:srgbClr val="000000">
                <a:alpha val="0"/>
              </a:srgbClr>
            </a:solidFill>
          </p:spPr>
        </p:sp>
        <p:sp>
          <p:nvSpPr>
            <p:cNvPr id="5" name="TextBox 5"/>
            <p:cNvSpPr txBox="1"/>
            <p:nvPr/>
          </p:nvSpPr>
          <p:spPr>
            <a:xfrm>
              <a:off x="0" y="-85725"/>
              <a:ext cx="8786273" cy="1259206"/>
            </a:xfrm>
            <a:prstGeom prst="rect">
              <a:avLst/>
            </a:prstGeom>
          </p:spPr>
          <p:txBody>
            <a:bodyPr lIns="0" tIns="0" rIns="0" bIns="0" rtlCol="0" anchor="t"/>
            <a:lstStyle/>
            <a:p>
              <a:pPr algn="ctr">
                <a:lnSpc>
                  <a:spcPts val="6160"/>
                </a:lnSpc>
              </a:pPr>
              <a:r>
                <a:rPr lang="en-US" sz="4400" i="1">
                  <a:solidFill>
                    <a:srgbClr val="0B1320"/>
                  </a:solidFill>
                  <a:latin typeface="Canva Sans Italics"/>
                  <a:ea typeface="Canva Sans Italics"/>
                  <a:cs typeface="Canva Sans Italics"/>
                  <a:sym typeface="Canva Sans Italics"/>
                </a:rPr>
                <a:t>USE-CASE DIAGRAM</a:t>
              </a:r>
            </a:p>
          </p:txBody>
        </p:sp>
      </p:gr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3363138" y="2089610"/>
            <a:ext cx="12196183" cy="6391910"/>
            <a:chOff x="0" y="0"/>
            <a:chExt cx="16261577" cy="8522547"/>
          </a:xfrm>
        </p:grpSpPr>
        <p:sp>
          <p:nvSpPr>
            <p:cNvPr id="3" name="Freeform 3"/>
            <p:cNvSpPr/>
            <p:nvPr/>
          </p:nvSpPr>
          <p:spPr>
            <a:xfrm>
              <a:off x="0" y="0"/>
              <a:ext cx="16261578" cy="8522546"/>
            </a:xfrm>
            <a:custGeom>
              <a:avLst/>
              <a:gdLst/>
              <a:ahLst/>
              <a:cxnLst/>
              <a:rect l="l" t="t" r="r" b="b"/>
              <a:pathLst>
                <a:path w="16261578" h="8522546">
                  <a:moveTo>
                    <a:pt x="0" y="0"/>
                  </a:moveTo>
                  <a:lnTo>
                    <a:pt x="16261578" y="0"/>
                  </a:lnTo>
                  <a:lnTo>
                    <a:pt x="16261578" y="8522546"/>
                  </a:lnTo>
                  <a:lnTo>
                    <a:pt x="0" y="8522546"/>
                  </a:lnTo>
                  <a:close/>
                </a:path>
              </a:pathLst>
            </a:custGeom>
            <a:solidFill>
              <a:srgbClr val="000000">
                <a:alpha val="0"/>
              </a:srgbClr>
            </a:solidFill>
          </p:spPr>
        </p:sp>
        <p:sp>
          <p:nvSpPr>
            <p:cNvPr id="4" name="TextBox 4"/>
            <p:cNvSpPr txBox="1"/>
            <p:nvPr/>
          </p:nvSpPr>
          <p:spPr>
            <a:xfrm>
              <a:off x="0" y="-57150"/>
              <a:ext cx="16261577" cy="8579697"/>
            </a:xfrm>
            <a:prstGeom prst="rect">
              <a:avLst/>
            </a:prstGeom>
          </p:spPr>
          <p:txBody>
            <a:bodyPr lIns="0" tIns="0" rIns="0" bIns="0" rtlCol="0" anchor="t"/>
            <a:lstStyle/>
            <a:p>
              <a:pPr algn="l">
                <a:lnSpc>
                  <a:spcPts val="3640"/>
                </a:lnSpc>
              </a:pPr>
              <a:r>
                <a:rPr lang="en-US" sz="2600">
                  <a:solidFill>
                    <a:srgbClr val="0B1320"/>
                  </a:solidFill>
                  <a:latin typeface="Canva Sans"/>
                  <a:ea typeface="Canva Sans"/>
                  <a:cs typeface="Canva Sans"/>
                  <a:sym typeface="Canva Sans"/>
                </a:rPr>
                <a:t>1️⃣ </a:t>
              </a:r>
              <a:r>
                <a:rPr lang="en-US" sz="2600" b="1">
                  <a:solidFill>
                    <a:srgbClr val="0B1320"/>
                  </a:solidFill>
                  <a:latin typeface="Canva Sans Bold"/>
                  <a:ea typeface="Canva Sans Bold"/>
                  <a:cs typeface="Canva Sans Bold"/>
                  <a:sym typeface="Canva Sans Bold"/>
                </a:rPr>
                <a:t>Organizer &amp; Volunteer Meetups </a:t>
              </a:r>
              <a:r>
                <a:rPr lang="en-US" sz="2600">
                  <a:solidFill>
                    <a:srgbClr val="0B1320"/>
                  </a:solidFill>
                  <a:latin typeface="Canva Sans"/>
                  <a:ea typeface="Canva Sans"/>
                  <a:cs typeface="Canva Sans"/>
                  <a:sym typeface="Canva Sans"/>
                </a:rPr>
                <a:t>– </a:t>
              </a:r>
            </a:p>
            <a:p>
              <a:pPr algn="l">
                <a:lnSpc>
                  <a:spcPts val="3640"/>
                </a:lnSpc>
              </a:pPr>
              <a:r>
                <a:rPr lang="en-US" sz="2600">
                  <a:solidFill>
                    <a:srgbClr val="0B1320"/>
                  </a:solidFill>
                  <a:latin typeface="Canva Sans"/>
                  <a:ea typeface="Canva Sans"/>
                  <a:cs typeface="Canva Sans"/>
                  <a:sym typeface="Canva Sans"/>
                </a:rPr>
                <a:t>                         Effortless coordination for smooth event planning.</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a:solidFill>
                    <a:srgbClr val="0B1320"/>
                  </a:solidFill>
                  <a:latin typeface="Canva Sans"/>
                  <a:ea typeface="Canva Sans"/>
                  <a:cs typeface="Canva Sans"/>
                  <a:sym typeface="Canva Sans"/>
                </a:rPr>
                <a:t>2️⃣ </a:t>
              </a:r>
              <a:r>
                <a:rPr lang="en-US" sz="2600" b="1">
                  <a:solidFill>
                    <a:srgbClr val="0B1320"/>
                  </a:solidFill>
                  <a:latin typeface="Canva Sans Bold"/>
                  <a:ea typeface="Canva Sans Bold"/>
                  <a:cs typeface="Canva Sans Bold"/>
                  <a:sym typeface="Canva Sans Bold"/>
                </a:rPr>
                <a:t>Offline Event Access</a:t>
              </a:r>
              <a:r>
                <a:rPr lang="en-US" sz="2600">
                  <a:solidFill>
                    <a:srgbClr val="0B1320"/>
                  </a:solidFill>
                  <a:latin typeface="Canva Sans"/>
                  <a:ea typeface="Canva Sans"/>
                  <a:cs typeface="Canva Sans"/>
                  <a:sym typeface="Canva Sans"/>
                </a:rPr>
                <a:t> – </a:t>
              </a:r>
            </a:p>
            <a:p>
              <a:pPr algn="l">
                <a:lnSpc>
                  <a:spcPts val="3640"/>
                </a:lnSpc>
              </a:pPr>
              <a:r>
                <a:rPr lang="en-US" sz="2600">
                  <a:solidFill>
                    <a:srgbClr val="0B1320"/>
                  </a:solidFill>
                  <a:latin typeface="Canva Sans"/>
                  <a:ea typeface="Canva Sans"/>
                  <a:cs typeface="Canva Sans"/>
                  <a:sym typeface="Canva Sans"/>
                </a:rPr>
                <a:t>                         View schedules, dates, and details anytime.</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a:solidFill>
                    <a:srgbClr val="0B1320"/>
                  </a:solidFill>
                  <a:latin typeface="Canva Sans"/>
                  <a:ea typeface="Canva Sans"/>
                  <a:cs typeface="Canva Sans"/>
                  <a:sym typeface="Canva Sans"/>
                </a:rPr>
                <a:t>3️⃣ </a:t>
              </a:r>
              <a:r>
                <a:rPr lang="en-US" sz="2600" b="1">
                  <a:solidFill>
                    <a:srgbClr val="0B1320"/>
                  </a:solidFill>
                  <a:latin typeface="Canva Sans Bold"/>
                  <a:ea typeface="Canva Sans Bold"/>
                  <a:cs typeface="Canva Sans Bold"/>
                  <a:sym typeface="Canva Sans Bold"/>
                </a:rPr>
                <a:t>Smart Scheduling</a:t>
              </a:r>
              <a:r>
                <a:rPr lang="en-US" sz="2600">
                  <a:solidFill>
                    <a:srgbClr val="0B1320"/>
                  </a:solidFill>
                  <a:latin typeface="Canva Sans"/>
                  <a:ea typeface="Canva Sans"/>
                  <a:cs typeface="Canva Sans"/>
                  <a:sym typeface="Canva Sans"/>
                </a:rPr>
                <a:t> – </a:t>
              </a:r>
            </a:p>
            <a:p>
              <a:pPr algn="l">
                <a:lnSpc>
                  <a:spcPts val="3640"/>
                </a:lnSpc>
              </a:pPr>
              <a:r>
                <a:rPr lang="en-US" sz="2600">
                  <a:solidFill>
                    <a:srgbClr val="0B1320"/>
                  </a:solidFill>
                  <a:latin typeface="Canva Sans"/>
                  <a:ea typeface="Canva Sans"/>
                  <a:cs typeface="Canva Sans"/>
                  <a:sym typeface="Canva Sans"/>
                </a:rPr>
                <a:t>                         Plan events with optimal date suggestions.</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a:solidFill>
                    <a:srgbClr val="0B1320"/>
                  </a:solidFill>
                  <a:latin typeface="Canva Sans"/>
                  <a:ea typeface="Canva Sans"/>
                  <a:cs typeface="Canva Sans"/>
                  <a:sym typeface="Canva Sans"/>
                </a:rPr>
                <a:t>4️⃣ </a:t>
              </a:r>
              <a:r>
                <a:rPr lang="en-US" sz="2600" b="1">
                  <a:solidFill>
                    <a:srgbClr val="0B1320"/>
                  </a:solidFill>
                  <a:latin typeface="Canva Sans Bold"/>
                  <a:ea typeface="Canva Sans Bold"/>
                  <a:cs typeface="Canva Sans Bold"/>
                  <a:sym typeface="Canva Sans Bold"/>
                </a:rPr>
                <a:t>Live Attendee Tracking</a:t>
              </a:r>
              <a:r>
                <a:rPr lang="en-US" sz="2600">
                  <a:solidFill>
                    <a:srgbClr val="0B1320"/>
                  </a:solidFill>
                  <a:latin typeface="Canva Sans"/>
                  <a:ea typeface="Canva Sans"/>
                  <a:cs typeface="Canva Sans"/>
                  <a:sym typeface="Canva Sans"/>
                </a:rPr>
                <a:t> – </a:t>
              </a:r>
            </a:p>
            <a:p>
              <a:pPr algn="l">
                <a:lnSpc>
                  <a:spcPts val="3640"/>
                </a:lnSpc>
              </a:pPr>
              <a:r>
                <a:rPr lang="en-US" sz="2600">
                  <a:solidFill>
                    <a:srgbClr val="0B1320"/>
                  </a:solidFill>
                  <a:latin typeface="Canva Sans"/>
                  <a:ea typeface="Canva Sans"/>
                  <a:cs typeface="Canva Sans"/>
                  <a:sym typeface="Canva Sans"/>
                </a:rPr>
                <a:t>                         Real-time registration and participation updates.</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a:solidFill>
                    <a:srgbClr val="0B1320"/>
                  </a:solidFill>
                  <a:latin typeface="Canva Sans"/>
                  <a:ea typeface="Canva Sans"/>
                  <a:cs typeface="Canva Sans"/>
                  <a:sym typeface="Canva Sans"/>
                </a:rPr>
                <a:t>5️⃣</a:t>
              </a:r>
              <a:r>
                <a:rPr lang="en-US" sz="2600" b="1">
                  <a:solidFill>
                    <a:srgbClr val="0B1320"/>
                  </a:solidFill>
                  <a:latin typeface="Canva Sans Bold"/>
                  <a:ea typeface="Canva Sans Bold"/>
                  <a:cs typeface="Canva Sans Bold"/>
                  <a:sym typeface="Canva Sans Bold"/>
                </a:rPr>
                <a:t> Timely Reminders</a:t>
              </a:r>
              <a:r>
                <a:rPr lang="en-US" sz="2600">
                  <a:solidFill>
                    <a:srgbClr val="0B1320"/>
                  </a:solidFill>
                  <a:latin typeface="Canva Sans"/>
                  <a:ea typeface="Canva Sans"/>
                  <a:cs typeface="Canva Sans"/>
                  <a:sym typeface="Canva Sans"/>
                </a:rPr>
                <a:t> – </a:t>
              </a:r>
            </a:p>
            <a:p>
              <a:pPr algn="l">
                <a:lnSpc>
                  <a:spcPts val="3640"/>
                </a:lnSpc>
              </a:pPr>
              <a:r>
                <a:rPr lang="en-US" sz="2600">
                  <a:solidFill>
                    <a:srgbClr val="0B1320"/>
                  </a:solidFill>
                  <a:latin typeface="Canva Sans"/>
                  <a:ea typeface="Canva Sans"/>
                  <a:cs typeface="Canva Sans"/>
                  <a:sym typeface="Canva Sans"/>
                </a:rPr>
                <a:t>                         Never miss an event with smart notifications.</a:t>
              </a:r>
            </a:p>
          </p:txBody>
        </p:sp>
      </p:grpSp>
      <p:sp>
        <p:nvSpPr>
          <p:cNvPr id="5" name="Freeform 5"/>
          <p:cNvSpPr/>
          <p:nvPr/>
        </p:nvSpPr>
        <p:spPr>
          <a:xfrm>
            <a:off x="13725218" y="5143500"/>
            <a:ext cx="4562782" cy="4114800"/>
          </a:xfrm>
          <a:custGeom>
            <a:avLst/>
            <a:gdLst/>
            <a:ahLst/>
            <a:cxnLst/>
            <a:rect l="l" t="t" r="r" b="b"/>
            <a:pathLst>
              <a:path w="4562782" h="4114800">
                <a:moveTo>
                  <a:pt x="0" y="0"/>
                </a:moveTo>
                <a:lnTo>
                  <a:pt x="4562782" y="0"/>
                </a:lnTo>
                <a:lnTo>
                  <a:pt x="45627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t="-14" b="-14"/>
            </a:stretch>
          </a:blipFill>
        </p:spPr>
      </p:sp>
      <p:grpSp>
        <p:nvGrpSpPr>
          <p:cNvPr id="6" name="Group 6"/>
          <p:cNvGrpSpPr/>
          <p:nvPr/>
        </p:nvGrpSpPr>
        <p:grpSpPr>
          <a:xfrm>
            <a:off x="7153650" y="588645"/>
            <a:ext cx="4615160" cy="880111"/>
            <a:chOff x="0" y="0"/>
            <a:chExt cx="6153547" cy="1173481"/>
          </a:xfrm>
        </p:grpSpPr>
        <p:sp>
          <p:nvSpPr>
            <p:cNvPr id="7" name="Freeform 7"/>
            <p:cNvSpPr/>
            <p:nvPr/>
          </p:nvSpPr>
          <p:spPr>
            <a:xfrm>
              <a:off x="0" y="0"/>
              <a:ext cx="6153547" cy="1173481"/>
            </a:xfrm>
            <a:custGeom>
              <a:avLst/>
              <a:gdLst/>
              <a:ahLst/>
              <a:cxnLst/>
              <a:rect l="l" t="t" r="r" b="b"/>
              <a:pathLst>
                <a:path w="6153547" h="1173481">
                  <a:moveTo>
                    <a:pt x="0" y="0"/>
                  </a:moveTo>
                  <a:lnTo>
                    <a:pt x="6153547" y="0"/>
                  </a:lnTo>
                  <a:lnTo>
                    <a:pt x="6153547" y="1173481"/>
                  </a:lnTo>
                  <a:lnTo>
                    <a:pt x="0" y="1173481"/>
                  </a:lnTo>
                  <a:close/>
                </a:path>
              </a:pathLst>
            </a:custGeom>
            <a:solidFill>
              <a:srgbClr val="000000">
                <a:alpha val="0"/>
              </a:srgbClr>
            </a:solidFill>
          </p:spPr>
        </p:sp>
        <p:sp>
          <p:nvSpPr>
            <p:cNvPr id="8" name="TextBox 8"/>
            <p:cNvSpPr txBox="1"/>
            <p:nvPr/>
          </p:nvSpPr>
          <p:spPr>
            <a:xfrm>
              <a:off x="0" y="-85725"/>
              <a:ext cx="6153547" cy="1259206"/>
            </a:xfrm>
            <a:prstGeom prst="rect">
              <a:avLst/>
            </a:prstGeom>
          </p:spPr>
          <p:txBody>
            <a:bodyPr lIns="0" tIns="0" rIns="0" bIns="0" rtlCol="0" anchor="t"/>
            <a:lstStyle/>
            <a:p>
              <a:pPr algn="ctr">
                <a:lnSpc>
                  <a:spcPts val="6160"/>
                </a:lnSpc>
              </a:pPr>
              <a:r>
                <a:rPr lang="en-US" sz="4400" i="1">
                  <a:solidFill>
                    <a:srgbClr val="0B1320"/>
                  </a:solidFill>
                  <a:latin typeface="Canva Sans Italics"/>
                  <a:ea typeface="Canva Sans Italics"/>
                  <a:cs typeface="Canva Sans Italics"/>
                  <a:sym typeface="Canva Sans Italics"/>
                </a:rPr>
                <a:t>KEY FEATURES</a:t>
              </a:r>
            </a:p>
          </p:txBody>
        </p:sp>
      </p:gr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3363138" y="2361956"/>
            <a:ext cx="12196183" cy="5563089"/>
            <a:chOff x="0" y="0"/>
            <a:chExt cx="16261577" cy="7417452"/>
          </a:xfrm>
        </p:grpSpPr>
        <p:sp>
          <p:nvSpPr>
            <p:cNvPr id="3" name="Freeform 3"/>
            <p:cNvSpPr/>
            <p:nvPr/>
          </p:nvSpPr>
          <p:spPr>
            <a:xfrm>
              <a:off x="0" y="0"/>
              <a:ext cx="16261578" cy="7417452"/>
            </a:xfrm>
            <a:custGeom>
              <a:avLst/>
              <a:gdLst/>
              <a:ahLst/>
              <a:cxnLst/>
              <a:rect l="l" t="t" r="r" b="b"/>
              <a:pathLst>
                <a:path w="16261578" h="7417452">
                  <a:moveTo>
                    <a:pt x="0" y="0"/>
                  </a:moveTo>
                  <a:lnTo>
                    <a:pt x="16261578" y="0"/>
                  </a:lnTo>
                  <a:lnTo>
                    <a:pt x="16261578" y="7417452"/>
                  </a:lnTo>
                  <a:lnTo>
                    <a:pt x="0" y="7417452"/>
                  </a:lnTo>
                  <a:close/>
                </a:path>
              </a:pathLst>
            </a:custGeom>
            <a:solidFill>
              <a:srgbClr val="000000">
                <a:alpha val="0"/>
              </a:srgbClr>
            </a:solidFill>
          </p:spPr>
        </p:sp>
        <p:sp>
          <p:nvSpPr>
            <p:cNvPr id="4" name="TextBox 4"/>
            <p:cNvSpPr txBox="1"/>
            <p:nvPr/>
          </p:nvSpPr>
          <p:spPr>
            <a:xfrm>
              <a:off x="0" y="-57150"/>
              <a:ext cx="16261577" cy="7474602"/>
            </a:xfrm>
            <a:prstGeom prst="rect">
              <a:avLst/>
            </a:prstGeom>
          </p:spPr>
          <p:txBody>
            <a:bodyPr lIns="0" tIns="0" rIns="0" bIns="0" rtlCol="0" anchor="t"/>
            <a:lstStyle/>
            <a:p>
              <a:pPr algn="l">
                <a:lnSpc>
                  <a:spcPts val="3640"/>
                </a:lnSpc>
              </a:pPr>
              <a:r>
                <a:rPr lang="en-US" sz="2600" b="1">
                  <a:solidFill>
                    <a:srgbClr val="0B1320"/>
                  </a:solidFill>
                  <a:latin typeface="Canva Sans Bold"/>
                  <a:ea typeface="Canva Sans Bold"/>
                  <a:cs typeface="Canva Sans Bold"/>
                  <a:sym typeface="Canva Sans Bold"/>
                </a:rPr>
                <a:t>1. Fragmented Communication Channels</a:t>
              </a:r>
            </a:p>
            <a:p>
              <a:pPr marL="561341" lvl="1" indent="-280670" algn="l">
                <a:lnSpc>
                  <a:spcPts val="3640"/>
                </a:lnSpc>
                <a:buFont typeface="Arial"/>
                <a:buChar char="•"/>
              </a:pPr>
              <a:r>
                <a:rPr lang="en-US" sz="2600">
                  <a:solidFill>
                    <a:srgbClr val="0B1320"/>
                  </a:solidFill>
                  <a:latin typeface="Canva Sans"/>
                  <a:ea typeface="Canva Sans"/>
                  <a:cs typeface="Canva Sans"/>
                  <a:sym typeface="Canva Sans"/>
                </a:rPr>
                <a:t>Event details are shared via WhatsApp, emails, or verbal announcements — causing confusion, missed updates, and zero traceability.</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b="1">
                  <a:solidFill>
                    <a:srgbClr val="0B1320"/>
                  </a:solidFill>
                  <a:latin typeface="Canva Sans Bold"/>
                  <a:ea typeface="Canva Sans Bold"/>
                  <a:cs typeface="Canva Sans Bold"/>
                  <a:sym typeface="Canva Sans Bold"/>
                </a:rPr>
                <a:t>2. No Role-Based System</a:t>
              </a:r>
            </a:p>
            <a:p>
              <a:pPr marL="561341" lvl="1" indent="-280670" algn="l">
                <a:lnSpc>
                  <a:spcPts val="3640"/>
                </a:lnSpc>
                <a:buFont typeface="Arial"/>
                <a:buChar char="•"/>
              </a:pPr>
              <a:r>
                <a:rPr lang="en-US" sz="2600">
                  <a:solidFill>
                    <a:srgbClr val="0B1320"/>
                  </a:solidFill>
                  <a:latin typeface="Canva Sans"/>
                  <a:ea typeface="Canva Sans"/>
                  <a:cs typeface="Canva Sans"/>
                  <a:sym typeface="Canva Sans"/>
                </a:rPr>
                <a:t>There’s no separation of powers. Anyone can make changes or access everything — leading to security risks and mismanagement.</a:t>
              </a:r>
            </a:p>
            <a:p>
              <a:pPr algn="l">
                <a:lnSpc>
                  <a:spcPts val="3640"/>
                </a:lnSpc>
              </a:pPr>
              <a:endParaRPr lang="en-US" sz="2600">
                <a:solidFill>
                  <a:srgbClr val="0B1320"/>
                </a:solidFill>
                <a:latin typeface="Canva Sans"/>
                <a:ea typeface="Canva Sans"/>
                <a:cs typeface="Canva Sans"/>
                <a:sym typeface="Canva Sans"/>
              </a:endParaRPr>
            </a:p>
            <a:p>
              <a:pPr algn="l">
                <a:lnSpc>
                  <a:spcPts val="3640"/>
                </a:lnSpc>
              </a:pPr>
              <a:r>
                <a:rPr lang="en-US" sz="2600" b="1">
                  <a:solidFill>
                    <a:srgbClr val="0B1320"/>
                  </a:solidFill>
                  <a:latin typeface="Canva Sans Bold"/>
                  <a:ea typeface="Canva Sans Bold"/>
                  <a:cs typeface="Canva Sans Bold"/>
                  <a:sym typeface="Canva Sans Bold"/>
                </a:rPr>
                <a:t>3. Lack of Automation &amp; Reporting</a:t>
              </a:r>
            </a:p>
            <a:p>
              <a:pPr marL="561341" lvl="1" indent="-280670" algn="l">
                <a:lnSpc>
                  <a:spcPts val="3640"/>
                </a:lnSpc>
                <a:buFont typeface="Arial"/>
                <a:buChar char="•"/>
              </a:pPr>
              <a:r>
                <a:rPr lang="en-US" sz="2600">
                  <a:solidFill>
                    <a:srgbClr val="0B1320"/>
                  </a:solidFill>
                  <a:latin typeface="Canva Sans"/>
                  <a:ea typeface="Canva Sans"/>
                  <a:cs typeface="Canva Sans"/>
                  <a:sym typeface="Canva Sans"/>
                </a:rPr>
                <a:t>Manual attendance, no real-time tracking, and no analytics. This creates unnecessary workload and zero insights for future events.</a:t>
              </a:r>
            </a:p>
            <a:p>
              <a:pPr algn="l">
                <a:lnSpc>
                  <a:spcPts val="3640"/>
                </a:lnSpc>
              </a:pPr>
              <a:endParaRPr lang="en-US" sz="2600">
                <a:solidFill>
                  <a:srgbClr val="0B1320"/>
                </a:solidFill>
                <a:latin typeface="Canva Sans"/>
                <a:ea typeface="Canva Sans"/>
                <a:cs typeface="Canva Sans"/>
                <a:sym typeface="Canva Sans"/>
              </a:endParaRPr>
            </a:p>
          </p:txBody>
        </p:sp>
      </p:grpSp>
      <p:grpSp>
        <p:nvGrpSpPr>
          <p:cNvPr id="5" name="Group 5"/>
          <p:cNvGrpSpPr/>
          <p:nvPr/>
        </p:nvGrpSpPr>
        <p:grpSpPr>
          <a:xfrm>
            <a:off x="4009005" y="523869"/>
            <a:ext cx="10904450" cy="1009663"/>
            <a:chOff x="0" y="0"/>
            <a:chExt cx="14539266" cy="1346217"/>
          </a:xfrm>
        </p:grpSpPr>
        <p:sp>
          <p:nvSpPr>
            <p:cNvPr id="6" name="Freeform 6"/>
            <p:cNvSpPr/>
            <p:nvPr/>
          </p:nvSpPr>
          <p:spPr>
            <a:xfrm>
              <a:off x="0" y="0"/>
              <a:ext cx="14539266" cy="1346217"/>
            </a:xfrm>
            <a:custGeom>
              <a:avLst/>
              <a:gdLst/>
              <a:ahLst/>
              <a:cxnLst/>
              <a:rect l="l" t="t" r="r" b="b"/>
              <a:pathLst>
                <a:path w="14539266" h="1346217">
                  <a:moveTo>
                    <a:pt x="0" y="0"/>
                  </a:moveTo>
                  <a:lnTo>
                    <a:pt x="14539266" y="0"/>
                  </a:lnTo>
                  <a:lnTo>
                    <a:pt x="14539266" y="1346217"/>
                  </a:lnTo>
                  <a:lnTo>
                    <a:pt x="0" y="1346217"/>
                  </a:lnTo>
                  <a:close/>
                </a:path>
              </a:pathLst>
            </a:custGeom>
            <a:solidFill>
              <a:srgbClr val="000000">
                <a:alpha val="0"/>
              </a:srgbClr>
            </a:solidFill>
          </p:spPr>
        </p:sp>
        <p:sp>
          <p:nvSpPr>
            <p:cNvPr id="7" name="TextBox 7"/>
            <p:cNvSpPr txBox="1"/>
            <p:nvPr/>
          </p:nvSpPr>
          <p:spPr>
            <a:xfrm>
              <a:off x="0" y="-85725"/>
              <a:ext cx="14539266" cy="1431942"/>
            </a:xfrm>
            <a:prstGeom prst="rect">
              <a:avLst/>
            </a:prstGeom>
          </p:spPr>
          <p:txBody>
            <a:bodyPr lIns="0" tIns="0" rIns="0" bIns="0" rtlCol="0" anchor="t"/>
            <a:lstStyle/>
            <a:p>
              <a:pPr algn="ctr">
                <a:lnSpc>
                  <a:spcPts val="6158"/>
                </a:lnSpc>
              </a:pPr>
              <a:r>
                <a:rPr lang="en-US" sz="4399" i="1">
                  <a:solidFill>
                    <a:srgbClr val="0B1320"/>
                  </a:solidFill>
                  <a:latin typeface="Canva Sans Italics"/>
                  <a:ea typeface="Canva Sans Italics"/>
                  <a:cs typeface="Canva Sans Italics"/>
                  <a:sym typeface="Canva Sans Italics"/>
                </a:rPr>
                <a:t>DRAWBACK AND SHOWSTOPPERS</a:t>
              </a:r>
            </a:p>
          </p:txBody>
        </p:sp>
      </p:grpSp>
      <p:sp>
        <p:nvSpPr>
          <p:cNvPr id="8" name="Freeform 8"/>
          <p:cNvSpPr/>
          <p:nvPr/>
        </p:nvSpPr>
        <p:spPr>
          <a:xfrm>
            <a:off x="0" y="7165132"/>
            <a:ext cx="3169530" cy="3121868"/>
          </a:xfrm>
          <a:custGeom>
            <a:avLst/>
            <a:gdLst/>
            <a:ahLst/>
            <a:cxnLst/>
            <a:rect l="l" t="t" r="r" b="b"/>
            <a:pathLst>
              <a:path w="3169530" h="3121868">
                <a:moveTo>
                  <a:pt x="0" y="0"/>
                </a:moveTo>
                <a:lnTo>
                  <a:pt x="3169530" y="0"/>
                </a:lnTo>
                <a:lnTo>
                  <a:pt x="3169530" y="3121868"/>
                </a:lnTo>
                <a:lnTo>
                  <a:pt x="0" y="3121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290667" y="2053477"/>
            <a:ext cx="14677112" cy="8245869"/>
          </a:xfrm>
          <a:custGeom>
            <a:avLst/>
            <a:gdLst/>
            <a:ahLst/>
            <a:cxnLst/>
            <a:rect l="l" t="t" r="r" b="b"/>
            <a:pathLst>
              <a:path w="14677112" h="8245869">
                <a:moveTo>
                  <a:pt x="0" y="0"/>
                </a:moveTo>
                <a:lnTo>
                  <a:pt x="14677112" y="0"/>
                </a:lnTo>
                <a:lnTo>
                  <a:pt x="14677112" y="8245868"/>
                </a:lnTo>
                <a:lnTo>
                  <a:pt x="0" y="82458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4326301"/>
            <a:ext cx="5745710" cy="1504331"/>
          </a:xfrm>
          <a:custGeom>
            <a:avLst/>
            <a:gdLst/>
            <a:ahLst/>
            <a:cxnLst/>
            <a:rect l="l" t="t" r="r" b="b"/>
            <a:pathLst>
              <a:path w="5745710" h="1504331">
                <a:moveTo>
                  <a:pt x="0" y="0"/>
                </a:moveTo>
                <a:lnTo>
                  <a:pt x="5745710" y="0"/>
                </a:lnTo>
                <a:lnTo>
                  <a:pt x="5745710" y="1504331"/>
                </a:lnTo>
                <a:lnTo>
                  <a:pt x="0" y="1504331"/>
                </a:lnTo>
                <a:lnTo>
                  <a:pt x="0" y="0"/>
                </a:lnTo>
                <a:close/>
              </a:path>
            </a:pathLst>
          </a:custGeom>
          <a:blipFill>
            <a:blip r:embed="rId4">
              <a:extLst>
                <a:ext uri="{96DAC541-7B7A-43D3-8B79-37D633B846F1}">
                  <asvg:svgBlip xmlns:asvg="http://schemas.microsoft.com/office/drawing/2016/SVG/main" r:embed="rId5"/>
                </a:ext>
              </a:extLst>
            </a:blip>
            <a:stretch>
              <a:fillRect l="-126" r="-126"/>
            </a:stretch>
          </a:blipFill>
        </p:spPr>
      </p:sp>
      <p:grpSp>
        <p:nvGrpSpPr>
          <p:cNvPr id="4" name="Group 4"/>
          <p:cNvGrpSpPr/>
          <p:nvPr/>
        </p:nvGrpSpPr>
        <p:grpSpPr>
          <a:xfrm>
            <a:off x="6458762" y="568744"/>
            <a:ext cx="5480328" cy="919911"/>
            <a:chOff x="0" y="0"/>
            <a:chExt cx="7307104" cy="1226548"/>
          </a:xfrm>
        </p:grpSpPr>
        <p:sp>
          <p:nvSpPr>
            <p:cNvPr id="5" name="Freeform 5"/>
            <p:cNvSpPr/>
            <p:nvPr/>
          </p:nvSpPr>
          <p:spPr>
            <a:xfrm>
              <a:off x="0" y="0"/>
              <a:ext cx="7307104" cy="1226548"/>
            </a:xfrm>
            <a:custGeom>
              <a:avLst/>
              <a:gdLst/>
              <a:ahLst/>
              <a:cxnLst/>
              <a:rect l="l" t="t" r="r" b="b"/>
              <a:pathLst>
                <a:path w="7307104" h="1226548">
                  <a:moveTo>
                    <a:pt x="0" y="0"/>
                  </a:moveTo>
                  <a:lnTo>
                    <a:pt x="7307104" y="0"/>
                  </a:lnTo>
                  <a:lnTo>
                    <a:pt x="7307104" y="1226548"/>
                  </a:lnTo>
                  <a:lnTo>
                    <a:pt x="0" y="1226548"/>
                  </a:lnTo>
                  <a:close/>
                </a:path>
              </a:pathLst>
            </a:custGeom>
            <a:solidFill>
              <a:srgbClr val="000000">
                <a:alpha val="0"/>
              </a:srgbClr>
            </a:solidFill>
          </p:spPr>
        </p:sp>
        <p:sp>
          <p:nvSpPr>
            <p:cNvPr id="6" name="TextBox 6"/>
            <p:cNvSpPr txBox="1"/>
            <p:nvPr/>
          </p:nvSpPr>
          <p:spPr>
            <a:xfrm>
              <a:off x="0" y="-85725"/>
              <a:ext cx="7307104" cy="1312273"/>
            </a:xfrm>
            <a:prstGeom prst="rect">
              <a:avLst/>
            </a:prstGeom>
          </p:spPr>
          <p:txBody>
            <a:bodyPr lIns="0" tIns="0" rIns="0" bIns="0" rtlCol="0" anchor="t"/>
            <a:lstStyle/>
            <a:p>
              <a:pPr algn="ctr">
                <a:lnSpc>
                  <a:spcPts val="6159"/>
                </a:lnSpc>
              </a:pPr>
              <a:r>
                <a:rPr lang="en-US" sz="4400" i="1">
                  <a:solidFill>
                    <a:srgbClr val="000000"/>
                  </a:solidFill>
                  <a:latin typeface="Canva Sans Italics"/>
                  <a:ea typeface="Canva Sans Italics"/>
                  <a:cs typeface="Canva Sans Italics"/>
                  <a:sym typeface="Canva Sans Italics"/>
                </a:rPr>
                <a:t>TEAM MEMBERS</a:t>
              </a:r>
            </a:p>
          </p:txBody>
        </p:sp>
      </p:grpSp>
      <p:grpSp>
        <p:nvGrpSpPr>
          <p:cNvPr id="7" name="Group 7"/>
          <p:cNvGrpSpPr/>
          <p:nvPr/>
        </p:nvGrpSpPr>
        <p:grpSpPr>
          <a:xfrm>
            <a:off x="1480619" y="4616800"/>
            <a:ext cx="4841873" cy="733191"/>
            <a:chOff x="0" y="0"/>
            <a:chExt cx="6455830" cy="977588"/>
          </a:xfrm>
        </p:grpSpPr>
        <p:sp>
          <p:nvSpPr>
            <p:cNvPr id="8" name="Freeform 8"/>
            <p:cNvSpPr/>
            <p:nvPr/>
          </p:nvSpPr>
          <p:spPr>
            <a:xfrm>
              <a:off x="0" y="0"/>
              <a:ext cx="6455830" cy="977588"/>
            </a:xfrm>
            <a:custGeom>
              <a:avLst/>
              <a:gdLst/>
              <a:ahLst/>
              <a:cxnLst/>
              <a:rect l="l" t="t" r="r" b="b"/>
              <a:pathLst>
                <a:path w="6455830" h="977588">
                  <a:moveTo>
                    <a:pt x="0" y="0"/>
                  </a:moveTo>
                  <a:lnTo>
                    <a:pt x="6455830" y="0"/>
                  </a:lnTo>
                  <a:lnTo>
                    <a:pt x="6455830" y="977588"/>
                  </a:lnTo>
                  <a:lnTo>
                    <a:pt x="0" y="977588"/>
                  </a:lnTo>
                  <a:close/>
                </a:path>
              </a:pathLst>
            </a:custGeom>
            <a:solidFill>
              <a:srgbClr val="000000">
                <a:alpha val="0"/>
              </a:srgbClr>
            </a:solidFill>
          </p:spPr>
        </p:sp>
        <p:sp>
          <p:nvSpPr>
            <p:cNvPr id="9" name="TextBox 9"/>
            <p:cNvSpPr txBox="1"/>
            <p:nvPr/>
          </p:nvSpPr>
          <p:spPr>
            <a:xfrm>
              <a:off x="0" y="-66675"/>
              <a:ext cx="6455830" cy="1044263"/>
            </a:xfrm>
            <a:prstGeom prst="rect">
              <a:avLst/>
            </a:prstGeom>
          </p:spPr>
          <p:txBody>
            <a:bodyPr lIns="0" tIns="0" rIns="0" bIns="0" rtlCol="0" anchor="t"/>
            <a:lstStyle/>
            <a:p>
              <a:pPr algn="ctr">
                <a:lnSpc>
                  <a:spcPts val="5179"/>
                </a:lnSpc>
              </a:pPr>
              <a:r>
                <a:rPr lang="en-US" sz="3699">
                  <a:solidFill>
                    <a:srgbClr val="000000"/>
                  </a:solidFill>
                  <a:latin typeface="Canva Sans"/>
                  <a:ea typeface="Canva Sans"/>
                  <a:cs typeface="Canva Sans"/>
                  <a:sym typeface="Canva Sans"/>
                </a:rPr>
                <a:t>Anshul Vishwakarma</a:t>
              </a:r>
            </a:p>
          </p:txBody>
        </p:sp>
      </p:grpSp>
      <p:grpSp>
        <p:nvGrpSpPr>
          <p:cNvPr id="10" name="Group 10"/>
          <p:cNvGrpSpPr/>
          <p:nvPr/>
        </p:nvGrpSpPr>
        <p:grpSpPr>
          <a:xfrm>
            <a:off x="1344349" y="6065554"/>
            <a:ext cx="5114413" cy="1406525"/>
            <a:chOff x="0" y="0"/>
            <a:chExt cx="6819217" cy="1875367"/>
          </a:xfrm>
        </p:grpSpPr>
        <p:sp>
          <p:nvSpPr>
            <p:cNvPr id="11" name="Freeform 11"/>
            <p:cNvSpPr/>
            <p:nvPr/>
          </p:nvSpPr>
          <p:spPr>
            <a:xfrm>
              <a:off x="0" y="0"/>
              <a:ext cx="6819217" cy="1875367"/>
            </a:xfrm>
            <a:custGeom>
              <a:avLst/>
              <a:gdLst/>
              <a:ahLst/>
              <a:cxnLst/>
              <a:rect l="l" t="t" r="r" b="b"/>
              <a:pathLst>
                <a:path w="6819217" h="1875367">
                  <a:moveTo>
                    <a:pt x="0" y="0"/>
                  </a:moveTo>
                  <a:lnTo>
                    <a:pt x="6819217" y="0"/>
                  </a:lnTo>
                  <a:lnTo>
                    <a:pt x="6819217" y="1875367"/>
                  </a:lnTo>
                  <a:lnTo>
                    <a:pt x="0" y="1875367"/>
                  </a:lnTo>
                  <a:close/>
                </a:path>
              </a:pathLst>
            </a:custGeom>
            <a:solidFill>
              <a:srgbClr val="000000">
                <a:alpha val="0"/>
              </a:srgbClr>
            </a:solidFill>
          </p:spPr>
        </p:sp>
        <p:sp>
          <p:nvSpPr>
            <p:cNvPr id="12" name="TextBox 12"/>
            <p:cNvSpPr txBox="1"/>
            <p:nvPr/>
          </p:nvSpPr>
          <p:spPr>
            <a:xfrm>
              <a:off x="0" y="-47625"/>
              <a:ext cx="6819217" cy="1922992"/>
            </a:xfrm>
            <a:prstGeom prst="rect">
              <a:avLst/>
            </a:prstGeom>
          </p:spPr>
          <p:txBody>
            <a:bodyPr lIns="0" tIns="0" rIns="0" bIns="0" rtlCol="0" anchor="t"/>
            <a:lstStyle/>
            <a:p>
              <a:pPr algn="l">
                <a:lnSpc>
                  <a:spcPts val="2800"/>
                </a:lnSpc>
              </a:pPr>
              <a:r>
                <a:rPr lang="en-US" sz="2000">
                  <a:solidFill>
                    <a:srgbClr val="000000"/>
                  </a:solidFill>
                  <a:latin typeface="Canva Sans"/>
                  <a:ea typeface="Canva Sans"/>
                  <a:cs typeface="Canva Sans"/>
                  <a:sym typeface="Canva Sans"/>
                </a:rPr>
                <a:t>anshulkb123456@gmail.com</a:t>
              </a:r>
            </a:p>
            <a:p>
              <a:pPr algn="l">
                <a:lnSpc>
                  <a:spcPts val="2800"/>
                </a:lnSpc>
              </a:pPr>
              <a:r>
                <a:rPr lang="en-US" sz="2000">
                  <a:solidFill>
                    <a:srgbClr val="000000"/>
                  </a:solidFill>
                  <a:latin typeface="Canva Sans"/>
                  <a:ea typeface="Canva Sans"/>
                  <a:cs typeface="Canva Sans"/>
                  <a:sym typeface="Canva Sans"/>
                </a:rPr>
                <a:t>github.com/AnshulVishwa</a:t>
              </a:r>
            </a:p>
          </p:txBody>
        </p:sp>
      </p:grpSp>
      <p:sp>
        <p:nvSpPr>
          <p:cNvPr id="13" name="Freeform 13"/>
          <p:cNvSpPr/>
          <p:nvPr/>
        </p:nvSpPr>
        <p:spPr>
          <a:xfrm>
            <a:off x="11513590" y="4326301"/>
            <a:ext cx="5745710" cy="1504331"/>
          </a:xfrm>
          <a:custGeom>
            <a:avLst/>
            <a:gdLst/>
            <a:ahLst/>
            <a:cxnLst/>
            <a:rect l="l" t="t" r="r" b="b"/>
            <a:pathLst>
              <a:path w="5745710" h="1504331">
                <a:moveTo>
                  <a:pt x="0" y="0"/>
                </a:moveTo>
                <a:lnTo>
                  <a:pt x="5745710" y="0"/>
                </a:lnTo>
                <a:lnTo>
                  <a:pt x="5745710" y="1504331"/>
                </a:lnTo>
                <a:lnTo>
                  <a:pt x="0" y="1504331"/>
                </a:lnTo>
                <a:lnTo>
                  <a:pt x="0" y="0"/>
                </a:lnTo>
                <a:close/>
              </a:path>
            </a:pathLst>
          </a:custGeom>
          <a:blipFill>
            <a:blip r:embed="rId4">
              <a:extLst>
                <a:ext uri="{96DAC541-7B7A-43D3-8B79-37D633B846F1}">
                  <asvg:svgBlip xmlns:asvg="http://schemas.microsoft.com/office/drawing/2016/SVG/main" r:embed="rId5"/>
                </a:ext>
              </a:extLst>
            </a:blip>
            <a:stretch>
              <a:fillRect l="-126" r="-126"/>
            </a:stretch>
          </a:blipFill>
        </p:spPr>
      </p:sp>
      <p:grpSp>
        <p:nvGrpSpPr>
          <p:cNvPr id="14" name="Group 14"/>
          <p:cNvGrpSpPr/>
          <p:nvPr/>
        </p:nvGrpSpPr>
        <p:grpSpPr>
          <a:xfrm>
            <a:off x="12833092" y="4668436"/>
            <a:ext cx="3106708" cy="629920"/>
            <a:chOff x="0" y="0"/>
            <a:chExt cx="4142277" cy="839893"/>
          </a:xfrm>
        </p:grpSpPr>
        <p:sp>
          <p:nvSpPr>
            <p:cNvPr id="15" name="Freeform 15"/>
            <p:cNvSpPr/>
            <p:nvPr/>
          </p:nvSpPr>
          <p:spPr>
            <a:xfrm>
              <a:off x="0" y="0"/>
              <a:ext cx="4142277" cy="839893"/>
            </a:xfrm>
            <a:custGeom>
              <a:avLst/>
              <a:gdLst/>
              <a:ahLst/>
              <a:cxnLst/>
              <a:rect l="l" t="t" r="r" b="b"/>
              <a:pathLst>
                <a:path w="4142277" h="839893">
                  <a:moveTo>
                    <a:pt x="0" y="0"/>
                  </a:moveTo>
                  <a:lnTo>
                    <a:pt x="4142277" y="0"/>
                  </a:lnTo>
                  <a:lnTo>
                    <a:pt x="4142277" y="839893"/>
                  </a:lnTo>
                  <a:lnTo>
                    <a:pt x="0" y="839893"/>
                  </a:lnTo>
                  <a:close/>
                </a:path>
              </a:pathLst>
            </a:custGeom>
            <a:solidFill>
              <a:srgbClr val="000000">
                <a:alpha val="0"/>
              </a:srgbClr>
            </a:solidFill>
          </p:spPr>
        </p:sp>
        <p:sp>
          <p:nvSpPr>
            <p:cNvPr id="16" name="TextBox 16"/>
            <p:cNvSpPr txBox="1"/>
            <p:nvPr/>
          </p:nvSpPr>
          <p:spPr>
            <a:xfrm>
              <a:off x="0" y="-66675"/>
              <a:ext cx="4142277" cy="906568"/>
            </a:xfrm>
            <a:prstGeom prst="rect">
              <a:avLst/>
            </a:prstGeom>
          </p:spPr>
          <p:txBody>
            <a:bodyPr lIns="0" tIns="0" rIns="0" bIns="0" rtlCol="0" anchor="t"/>
            <a:lstStyle/>
            <a:p>
              <a:pPr algn="ctr">
                <a:lnSpc>
                  <a:spcPts val="5179"/>
                </a:lnSpc>
              </a:pPr>
              <a:r>
                <a:rPr lang="en-US" sz="3699">
                  <a:solidFill>
                    <a:srgbClr val="000000"/>
                  </a:solidFill>
                  <a:latin typeface="Canva Sans"/>
                  <a:ea typeface="Canva Sans"/>
                  <a:cs typeface="Canva Sans"/>
                  <a:sym typeface="Canva Sans"/>
                </a:rPr>
                <a:t>Vidhi Agarwal</a:t>
              </a:r>
            </a:p>
          </p:txBody>
        </p:sp>
      </p:grpSp>
      <p:grpSp>
        <p:nvGrpSpPr>
          <p:cNvPr id="17" name="Group 17"/>
          <p:cNvGrpSpPr/>
          <p:nvPr/>
        </p:nvGrpSpPr>
        <p:grpSpPr>
          <a:xfrm>
            <a:off x="11829239" y="6065554"/>
            <a:ext cx="5114413" cy="1406525"/>
            <a:chOff x="0" y="0"/>
            <a:chExt cx="6819217" cy="1875367"/>
          </a:xfrm>
        </p:grpSpPr>
        <p:sp>
          <p:nvSpPr>
            <p:cNvPr id="18" name="Freeform 18"/>
            <p:cNvSpPr/>
            <p:nvPr/>
          </p:nvSpPr>
          <p:spPr>
            <a:xfrm>
              <a:off x="0" y="0"/>
              <a:ext cx="6819217" cy="1875367"/>
            </a:xfrm>
            <a:custGeom>
              <a:avLst/>
              <a:gdLst/>
              <a:ahLst/>
              <a:cxnLst/>
              <a:rect l="l" t="t" r="r" b="b"/>
              <a:pathLst>
                <a:path w="6819217" h="1875367">
                  <a:moveTo>
                    <a:pt x="0" y="0"/>
                  </a:moveTo>
                  <a:lnTo>
                    <a:pt x="6819217" y="0"/>
                  </a:lnTo>
                  <a:lnTo>
                    <a:pt x="6819217" y="1875367"/>
                  </a:lnTo>
                  <a:lnTo>
                    <a:pt x="0" y="1875367"/>
                  </a:lnTo>
                  <a:close/>
                </a:path>
              </a:pathLst>
            </a:custGeom>
            <a:solidFill>
              <a:srgbClr val="000000">
                <a:alpha val="0"/>
              </a:srgbClr>
            </a:solidFill>
          </p:spPr>
        </p:sp>
        <p:sp>
          <p:nvSpPr>
            <p:cNvPr id="19" name="TextBox 19"/>
            <p:cNvSpPr txBox="1"/>
            <p:nvPr/>
          </p:nvSpPr>
          <p:spPr>
            <a:xfrm>
              <a:off x="0" y="-47625"/>
              <a:ext cx="6819217" cy="1922992"/>
            </a:xfrm>
            <a:prstGeom prst="rect">
              <a:avLst/>
            </a:prstGeom>
          </p:spPr>
          <p:txBody>
            <a:bodyPr lIns="0" tIns="0" rIns="0" bIns="0" rtlCol="0" anchor="t"/>
            <a:lstStyle/>
            <a:p>
              <a:pPr algn="l">
                <a:lnSpc>
                  <a:spcPts val="2800"/>
                </a:lnSpc>
              </a:pPr>
              <a:r>
                <a:rPr lang="en-US" sz="2000">
                  <a:solidFill>
                    <a:srgbClr val="000000"/>
                  </a:solidFill>
                  <a:latin typeface="Canva Sans"/>
                  <a:ea typeface="Canva Sans"/>
                  <a:cs typeface="Canva Sans"/>
                  <a:sym typeface="Canva Sans"/>
                </a:rPr>
                <a:t>vidhiagrawal2205@gmail.com</a:t>
              </a:r>
            </a:p>
            <a:p>
              <a:pPr algn="l">
                <a:lnSpc>
                  <a:spcPts val="2800"/>
                </a:lnSpc>
              </a:pPr>
              <a:r>
                <a:rPr lang="en-US" sz="2000">
                  <a:solidFill>
                    <a:srgbClr val="000000"/>
                  </a:solidFill>
                  <a:latin typeface="Canva Sans"/>
                  <a:ea typeface="Canva Sans"/>
                  <a:cs typeface="Canva Sans"/>
                  <a:sym typeface="Canva Sans"/>
                </a:rPr>
                <a:t>github.com/VidhiAgrawa</a:t>
              </a:r>
            </a:p>
          </p:txBody>
        </p:sp>
      </p:grpSp>
      <p:grpSp>
        <p:nvGrpSpPr>
          <p:cNvPr id="20" name="Group 20"/>
          <p:cNvGrpSpPr/>
          <p:nvPr/>
        </p:nvGrpSpPr>
        <p:grpSpPr>
          <a:xfrm>
            <a:off x="6403836" y="2447523"/>
            <a:ext cx="5480328" cy="919911"/>
            <a:chOff x="0" y="0"/>
            <a:chExt cx="7307104" cy="1226548"/>
          </a:xfrm>
        </p:grpSpPr>
        <p:sp>
          <p:nvSpPr>
            <p:cNvPr id="21" name="Freeform 21"/>
            <p:cNvSpPr/>
            <p:nvPr/>
          </p:nvSpPr>
          <p:spPr>
            <a:xfrm>
              <a:off x="0" y="0"/>
              <a:ext cx="7307104" cy="1226548"/>
            </a:xfrm>
            <a:custGeom>
              <a:avLst/>
              <a:gdLst/>
              <a:ahLst/>
              <a:cxnLst/>
              <a:rect l="l" t="t" r="r" b="b"/>
              <a:pathLst>
                <a:path w="7307104" h="1226548">
                  <a:moveTo>
                    <a:pt x="0" y="0"/>
                  </a:moveTo>
                  <a:lnTo>
                    <a:pt x="7307104" y="0"/>
                  </a:lnTo>
                  <a:lnTo>
                    <a:pt x="7307104" y="1226548"/>
                  </a:lnTo>
                  <a:lnTo>
                    <a:pt x="0" y="1226548"/>
                  </a:lnTo>
                  <a:close/>
                </a:path>
              </a:pathLst>
            </a:custGeom>
            <a:solidFill>
              <a:srgbClr val="000000">
                <a:alpha val="0"/>
              </a:srgbClr>
            </a:solidFill>
          </p:spPr>
        </p:sp>
        <p:sp>
          <p:nvSpPr>
            <p:cNvPr id="22" name="TextBox 22"/>
            <p:cNvSpPr txBox="1"/>
            <p:nvPr/>
          </p:nvSpPr>
          <p:spPr>
            <a:xfrm>
              <a:off x="0" y="-85725"/>
              <a:ext cx="7307104" cy="1312273"/>
            </a:xfrm>
            <a:prstGeom prst="rect">
              <a:avLst/>
            </a:prstGeom>
          </p:spPr>
          <p:txBody>
            <a:bodyPr lIns="0" tIns="0" rIns="0" bIns="0" rtlCol="0" anchor="t"/>
            <a:lstStyle/>
            <a:p>
              <a:pPr algn="ctr">
                <a:lnSpc>
                  <a:spcPts val="5611"/>
                </a:lnSpc>
              </a:pPr>
              <a:r>
                <a:rPr lang="en-US" sz="4008" b="1">
                  <a:solidFill>
                    <a:srgbClr val="000000"/>
                  </a:solidFill>
                  <a:latin typeface="Canva Sans Bold"/>
                  <a:ea typeface="Canva Sans Bold"/>
                  <a:cs typeface="Canva Sans Bold"/>
                  <a:sym typeface="Canva Sans Bold"/>
                </a:rPr>
                <a:t>Codomania-Legends </a:t>
              </a:r>
            </a:p>
          </p:txBody>
        </p:sp>
      </p:gr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A6A6A6">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5564535" y="4289424"/>
            <a:ext cx="7158930" cy="1708151"/>
          </a:xfrm>
          <a:prstGeom prst="rect">
            <a:avLst/>
          </a:prstGeom>
        </p:spPr>
        <p:txBody>
          <a:bodyPr wrap="square" lIns="0" tIns="0" rIns="0" bIns="0" rtlCol="0" anchor="t">
            <a:spAutoFit/>
          </a:bodyPr>
          <a:lstStyle/>
          <a:p>
            <a:pPr algn="ctr">
              <a:lnSpc>
                <a:spcPts val="13999"/>
              </a:lnSpc>
              <a:spcBef>
                <a:spcPct val="0"/>
              </a:spcBef>
            </a:pPr>
            <a:r>
              <a:rPr lang="en-US" sz="9999" dirty="0">
                <a:solidFill>
                  <a:srgbClr val="000000"/>
                </a:solidFill>
                <a:latin typeface="Canva Sans"/>
                <a:ea typeface="Canva Sans"/>
                <a:cs typeface="Canva Sans"/>
                <a:sym typeface="Canva Sans"/>
              </a:rPr>
              <a:t>Thank you</a:t>
            </a:r>
          </a:p>
        </p:txBody>
      </p:sp>
      <p:sp>
        <p:nvSpPr>
          <p:cNvPr id="3" name="Freeform 3"/>
          <p:cNvSpPr/>
          <p:nvPr/>
        </p:nvSpPr>
        <p:spPr>
          <a:xfrm>
            <a:off x="5486400" y="5376961"/>
            <a:ext cx="7315200" cy="1050729"/>
          </a:xfrm>
          <a:custGeom>
            <a:avLst/>
            <a:gdLst/>
            <a:ahLst/>
            <a:cxnLst/>
            <a:rect l="l" t="t" r="r" b="b"/>
            <a:pathLst>
              <a:path w="7315200" h="1050729">
                <a:moveTo>
                  <a:pt x="0" y="0"/>
                </a:moveTo>
                <a:lnTo>
                  <a:pt x="7315200" y="0"/>
                </a:lnTo>
                <a:lnTo>
                  <a:pt x="7315200" y="1050729"/>
                </a:lnTo>
                <a:lnTo>
                  <a:pt x="0" y="10507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TotalTime>
  <Words>283</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Canva Sans</vt:lpstr>
      <vt:lpstr>Arial</vt:lpstr>
      <vt:lpstr>Canva Sans Bold</vt:lpstr>
      <vt:lpstr>Canva Sans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Codomania-Legends</dc:title>
  <cp:lastModifiedBy>Anshul Vishwakarma</cp:lastModifiedBy>
  <cp:revision>2</cp:revision>
  <dcterms:created xsi:type="dcterms:W3CDTF">2006-08-16T00:00:00Z</dcterms:created>
  <dcterms:modified xsi:type="dcterms:W3CDTF">2025-06-30T02:59:17Z</dcterms:modified>
  <dc:identifier>DAGroOn6yiM</dc:identifier>
</cp:coreProperties>
</file>