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2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91B94-270D-4DBD-845D-41CD45118B2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CDB70-66AF-4996-A68F-6878A08D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8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CDB70-66AF-4996-A68F-6878A08D2A6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5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EF4E-94CB-A3DA-D6E4-CBF99F7E0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10E20-B6B9-BC0B-1B97-8A241BBF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0611-7287-0E9C-0ABF-EE0D6D1C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87AD-0652-69AA-9A40-76B7B5CA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008B9-C33E-2463-46F1-3531E0AC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6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271-2803-2D48-94B0-A2E84083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ADA1E-7F56-9CC4-F276-0B0AD970F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B254-0520-5044-C712-15F8AF3C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94DE-BB44-CF51-AC07-C2FCA12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534B-0F81-72CD-6806-86937EBB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96ADA-CE74-9FBD-06F7-5C8E258B0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88459-4AB6-20C7-ADAD-4750D36F6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9F7B-9BFD-C0D4-F8C5-8926B3EA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3954-E6D2-ECCD-B64A-34C3441D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FA5A-D9AA-2428-C7E5-3DA7B41A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1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6E1B-04A7-9BF4-2034-34369EB1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EAD1-D96E-D823-4AFA-A592974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0339-A94E-6920-7F95-EA010EE9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43F8-2218-92D4-C666-629A2CB3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1261-BD1E-7476-4B3C-E51F2D71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4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F93C-D0DA-5EA8-5CE4-0FBBDFAD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B878F-37CB-97E4-4171-C62FA2C51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9F0E-CF8D-0B4D-E23D-712A01A8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F72E-5DA9-8426-FDF9-8E4521D9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B4F0F-B29F-88D9-E14A-2788B036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8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E550-CE3A-81A7-5B9C-F85101A9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44D2-D5CB-B266-BCB5-45978C2CF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63E63-932F-AA6B-27AB-6D3052C3F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41C2B-8C18-7F50-6D4B-ADA471F7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63BA4-9C7D-3374-5C9E-1EF314C0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021A6-C14F-D7DB-9100-59F0A92E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7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BFEE-9FA6-95DD-7497-6DE9203A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972E-A01D-6A43-3873-D44489E3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DDBF-B68C-F2E5-B71E-B372FCFE8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4965A-07C1-EA1C-9E7F-D32669E88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A15E0-5A33-80C4-AD85-DAFE117A2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B334C-21BA-3D72-72EB-9F5333AC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CE6C8-C527-F712-37EC-CC6E7EE7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7D3D7-16F0-F5D9-232E-0FBE71DA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6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10C8-6926-03F1-7EA8-BE8130F1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865DA-CBFF-4504-8E31-41379814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2584E-2173-191A-74E0-4DEF1ACE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AD53-D30C-E7A0-E31A-A2273213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8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BB256-2794-3020-195C-06B4C70A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83BA6-9BCD-4344-C2C5-C5F15E3C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B8273-C52F-46E5-C96D-3604F55E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6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CD6E-5211-ACBB-4908-99677374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75B6-1318-1534-97A8-CA8A609D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C5F3-E01A-E76C-058A-47292A88A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B81A1-E3BA-EF8C-5CEB-F858CD36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BB17A-E849-9727-DC87-41DFF415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235AB-14A0-62CD-660B-CB2E277C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91A1-271B-61D1-7AD2-9750CAA1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2BA4C-DF20-09CA-BDCD-975D8513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59EC-3772-E878-712C-621901D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E35E-7F11-DA46-E5A4-27AE9AE3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A6659-0BB0-76F1-7C71-36AD696F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44D8D-3275-442B-D2EF-37EC9373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5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3761A-F25C-8E03-BE0F-87845328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A7A1-E455-EA3D-00C8-825B0E8A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0E0F-A622-D6BB-4DED-428821C42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B487-58EF-4B07-8920-EF8A59A6ADC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5ED6C-E49A-9290-FF12-14DB4D9D6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C3AF-5570-F8FE-CCA6-A06DB71C4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38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1685-25B3-2147-DC6B-F22534C48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1554"/>
          </a:xfrm>
        </p:spPr>
        <p:txBody>
          <a:bodyPr/>
          <a:lstStyle/>
          <a:p>
            <a:r>
              <a:rPr lang="en-US" dirty="0"/>
              <a:t>AIRBNB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37D3C-9DE8-9718-B3BF-39618B259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989" y="5820947"/>
            <a:ext cx="9144000" cy="546537"/>
          </a:xfrm>
        </p:spPr>
        <p:txBody>
          <a:bodyPr>
            <a:normAutofit/>
          </a:bodyPr>
          <a:lstStyle/>
          <a:p>
            <a:r>
              <a:rPr lang="en-US" dirty="0"/>
              <a:t>By- S.BOPCHE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65243E-A3D6-680D-D44A-7BF608B0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313" y="2963917"/>
            <a:ext cx="2729374" cy="2598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989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BC4C6853-C6B3-E231-96BA-6C01E9BC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60"/>
            <a:ext cx="10515600" cy="9570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Room Type Distribution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FA898-1EF3-7CFE-3EB0-9DF9DB98B833}"/>
              </a:ext>
            </a:extLst>
          </p:cNvPr>
          <p:cNvSpPr txBox="1"/>
          <p:nvPr/>
        </p:nvSpPr>
        <p:spPr>
          <a:xfrm>
            <a:off x="375968" y="1276060"/>
            <a:ext cx="54727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Key Insights from Room Type Distribution Chart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Dominance of Entire Homes/Apartments (52.4%)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majority of listings are </a:t>
            </a:r>
            <a:r>
              <a:rPr lang="en-US" sz="1600" b="1" dirty="0"/>
              <a:t>entire homes or apartments</a:t>
            </a:r>
            <a:r>
              <a:rPr lang="en-US" sz="1600" dirty="0"/>
              <a:t>, indicating that many hosts cater to travelers looking for full privacy and a home-like experience.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could be ideal for families, groups, or business travelers seeking a private stay.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Strong Presence of Private Rooms (45.4%)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Nearly half (45.4%)</a:t>
            </a:r>
            <a:r>
              <a:rPr lang="en-US" sz="1600" dirty="0"/>
              <a:t> of the listings are </a:t>
            </a:r>
            <a:r>
              <a:rPr lang="en-US" sz="1600" b="1" dirty="0"/>
              <a:t>private rooms</a:t>
            </a:r>
            <a:r>
              <a:rPr lang="en-US" sz="1600" dirty="0"/>
              <a:t>, making them a popular choice for solo travelers or budget-conscious guests.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suggests a significant portion of hosts are renting out spare rooms rather than entire properties.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Limited Availability of Shared Rooms &amp; Hotel Rooms (2.3%)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Shared rooms (0.1%)</a:t>
            </a:r>
            <a:r>
              <a:rPr lang="en-US" sz="1600" dirty="0"/>
              <a:t> are extremely rare, showing that </a:t>
            </a:r>
            <a:r>
              <a:rPr lang="en-US" sz="1600" b="1" dirty="0"/>
              <a:t>hostel-style accommodations are not a common offering</a:t>
            </a:r>
            <a:r>
              <a:rPr lang="en-US" sz="1600" dirty="0"/>
              <a:t> in the area.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Hotel rooms (2.2%)</a:t>
            </a:r>
            <a:r>
              <a:rPr lang="en-US" sz="1600" dirty="0"/>
              <a:t> have a minor presence, indicating that short-term rental platforms are primarily driven by private hosts rather than traditional hotels.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A1471104-6E9E-16E8-6E32-032CA9CE4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09" y="1276060"/>
            <a:ext cx="5967323" cy="526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11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887B9938-CC19-A1EF-F19F-CE6508D0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9"/>
            <a:ext cx="10515600" cy="12853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Average Price by Room Type</a:t>
            </a:r>
            <a:endParaRPr lang="en-IN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A1B33-8321-F398-56DE-44B8CB58282C}"/>
              </a:ext>
            </a:extLst>
          </p:cNvPr>
          <p:cNvSpPr txBox="1"/>
          <p:nvPr/>
        </p:nvSpPr>
        <p:spPr>
          <a:xfrm>
            <a:off x="393221" y="1776392"/>
            <a:ext cx="4385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 from Average Price by Room Type Chart 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Hotel Rooms Show the Highest Price Variation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Hotel rooms have the highest </a:t>
            </a:r>
            <a:r>
              <a:rPr lang="en-US" sz="1400" b="1" dirty="0"/>
              <a:t>price variability</a:t>
            </a:r>
            <a:r>
              <a:rPr lang="en-US" sz="1400" dirty="0"/>
              <a:t>, ranging from </a:t>
            </a:r>
            <a:r>
              <a:rPr lang="en-US" sz="1400" b="1" dirty="0"/>
              <a:t>as low as $600 to over $720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a wide range of offerings, from budget hotels to luxury stays.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Private Rooms &amp; Entire Apartments Have Stable Pricing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Both </a:t>
            </a:r>
            <a:r>
              <a:rPr lang="en-US" sz="1400" b="1" dirty="0"/>
              <a:t>Private Rooms (~$620)</a:t>
            </a:r>
            <a:r>
              <a:rPr lang="en-US" sz="1400" dirty="0"/>
              <a:t> and </a:t>
            </a:r>
            <a:r>
              <a:rPr lang="en-US" sz="1400" b="1" dirty="0"/>
              <a:t>Entire Homes/Apartments (~$625)</a:t>
            </a:r>
            <a:r>
              <a:rPr lang="en-US" sz="1400" dirty="0"/>
              <a:t> show </a:t>
            </a:r>
            <a:r>
              <a:rPr lang="en-US" sz="1400" b="1" dirty="0"/>
              <a:t>minimal price variation</a:t>
            </a:r>
            <a:r>
              <a:rPr lang="en-US" sz="1400" dirty="0"/>
              <a:t>, indicating consistent pricing trends.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guests can expect </a:t>
            </a:r>
            <a:r>
              <a:rPr lang="en-US" sz="1400" b="1" dirty="0"/>
              <a:t>predictable pricing</a:t>
            </a:r>
            <a:r>
              <a:rPr lang="en-US" sz="1400" dirty="0"/>
              <a:t> for these room types.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Shared Rooms Are Slightly More Expensive Than Private Rooms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</a:t>
            </a:r>
            <a:r>
              <a:rPr lang="en-US" sz="1400" b="1" dirty="0"/>
              <a:t>average price for shared rooms (~$635)</a:t>
            </a:r>
            <a:r>
              <a:rPr lang="en-US" sz="1400" dirty="0"/>
              <a:t> is </a:t>
            </a:r>
            <a:r>
              <a:rPr lang="en-US" sz="1400" b="1" dirty="0"/>
              <a:t>higher than private rooms (~$620)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could be due to a limited number of shared-room listings, possibly driving prices up.</a:t>
            </a:r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F3646B83-9253-FC74-B1BC-5994FC9F6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49" y="1776392"/>
            <a:ext cx="7332453" cy="44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93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6FCA-1FD6-87AE-EA7D-CD6E47BD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01" y="365126"/>
            <a:ext cx="11792309" cy="851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Most Reviewed Room Types in Each Neighborhood Group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78B50-58C8-73F2-E1BF-CAB51CAB1733}"/>
              </a:ext>
            </a:extLst>
          </p:cNvPr>
          <p:cNvSpPr txBox="1"/>
          <p:nvPr/>
        </p:nvSpPr>
        <p:spPr>
          <a:xfrm>
            <a:off x="393221" y="1405456"/>
            <a:ext cx="5766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 from Most Reviewed Room Types in Each Neighborhood Group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Private Rooms &amp; Entire Homes/Apartments Have the Highest Number of Reviews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These two room types dominate the market in terms of guest engagement and popularity.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travelers prefer either privacy or a complete space for their stay.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Brooklyn, Manhattan, and Queens Lead in Reviews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Listings in </a:t>
            </a:r>
            <a:r>
              <a:rPr lang="en-US" sz="1400" b="1" dirty="0"/>
              <a:t>Brooklyn (red), Manhattan (blue), and Queens (green)</a:t>
            </a:r>
            <a:r>
              <a:rPr lang="en-US" sz="1400" dirty="0"/>
              <a:t> receive the most reviews.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Manhattan has listings with the highest review counts (900+ reviews)</a:t>
            </a:r>
            <a:r>
              <a:rPr lang="en-US" sz="1400" dirty="0"/>
              <a:t>, indicating a strong demand.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Shared Rooms &amp; Hotel Rooms Have Fewer Reviews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Shared rooms</a:t>
            </a:r>
            <a:r>
              <a:rPr lang="en-US" sz="1400" dirty="0"/>
              <a:t> receive </a:t>
            </a:r>
            <a:r>
              <a:rPr lang="en-US" sz="1400" b="1" dirty="0"/>
              <a:t>fewer reviews</a:t>
            </a:r>
            <a:r>
              <a:rPr lang="en-US" sz="1400" dirty="0"/>
              <a:t>, likely due to lower availability and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Hotel rooms have some listings with high reviews</a:t>
            </a:r>
            <a:r>
              <a:rPr lang="en-US" sz="1400" dirty="0"/>
              <a:t>, but they are far fewer compared to private rooms and entire apartments.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Staten Island &amp; Bronx Have Lower Engagement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Listings in </a:t>
            </a:r>
            <a:r>
              <a:rPr lang="en-US" sz="1400" b="1" dirty="0"/>
              <a:t>Staten Island (purple) and the Bronx (orange)</a:t>
            </a:r>
            <a:r>
              <a:rPr lang="en-US" sz="1400" dirty="0"/>
              <a:t> receive significantly fewer reviews.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they are </a:t>
            </a:r>
            <a:r>
              <a:rPr lang="en-US" sz="1400" b="1" dirty="0"/>
              <a:t>less popular areas for short-term stays</a:t>
            </a:r>
            <a:r>
              <a:rPr lang="en-US" sz="1400" dirty="0"/>
              <a:t> compared to Brooklyn and Manhattan.</a:t>
            </a:r>
          </a:p>
        </p:txBody>
      </p:sp>
      <p:pic>
        <p:nvPicPr>
          <p:cNvPr id="3074" name="Picture 2" descr="Uploaded image">
            <a:extLst>
              <a:ext uri="{FF2B5EF4-FFF2-40B4-BE49-F238E27FC236}">
                <a16:creationId xmlns:a16="http://schemas.microsoft.com/office/drawing/2014/main" id="{95089C99-C346-49DD-1B22-E6ED7B39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42" y="1405456"/>
            <a:ext cx="5607168" cy="48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0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DA94A4C-F9EB-06F0-54A5-4FEE4FC4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9" y="128746"/>
            <a:ext cx="11835441" cy="9834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Top 10 hosts on the basis of No of listings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C055E-C675-1D61-C5F6-DCBF71518F19}"/>
              </a:ext>
            </a:extLst>
          </p:cNvPr>
          <p:cNvSpPr txBox="1"/>
          <p:nvPr/>
        </p:nvSpPr>
        <p:spPr>
          <a:xfrm>
            <a:off x="329961" y="1112157"/>
            <a:ext cx="41989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 from Top 10 Hosts by Number of Listings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Michael and David Lead the Market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Michael has the highest number of listings (850+)</a:t>
            </a:r>
            <a:r>
              <a:rPr lang="en-US" sz="1400" dirty="0"/>
              <a:t>, followed by </a:t>
            </a:r>
            <a:r>
              <a:rPr lang="en-US" sz="1400" b="1" dirty="0"/>
              <a:t>David (~780 listings)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These two hosts dominate the market with significantly more listings than others.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Top Hosts Have 400+ Listings Each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All top 10 hosts </a:t>
            </a:r>
            <a:r>
              <a:rPr lang="en-US" sz="1400" b="1" dirty="0"/>
              <a:t>manage at least 400 listings</a:t>
            </a:r>
            <a:r>
              <a:rPr lang="en-US" sz="1400" dirty="0"/>
              <a:t>, indicating they are likely professional property managers rather than individual hosts.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Corporate Hosts Play a Big Role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Sonder (NYC)</a:t>
            </a:r>
            <a:r>
              <a:rPr lang="en-US" sz="1400" dirty="0"/>
              <a:t> appears in the list, highlighting the presence of corporate-managed listings.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that large-scale property management companies contribute significantly to the Airbnb market.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Listings Are Concentrated Among a Few Hosts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gap between the top 2 hosts (Michael &amp; David) and others suggests a </a:t>
            </a:r>
            <a:r>
              <a:rPr lang="en-US" sz="1400" b="1" dirty="0"/>
              <a:t>high concentration of listings among a few key players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Smaller hosts may struggle to compete with these large-scale operators.</a:t>
            </a:r>
          </a:p>
        </p:txBody>
      </p:sp>
      <p:pic>
        <p:nvPicPr>
          <p:cNvPr id="4098" name="Picture 2" descr="Uploaded image">
            <a:extLst>
              <a:ext uri="{FF2B5EF4-FFF2-40B4-BE49-F238E27FC236}">
                <a16:creationId xmlns:a16="http://schemas.microsoft.com/office/drawing/2014/main" id="{5E96488E-80BC-C99D-4CD4-5184F330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550" y="1112158"/>
            <a:ext cx="7396431" cy="52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71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DCA729-5412-6F19-3647-CFBF954F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036"/>
            <a:ext cx="10515600" cy="8798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Top 10 hosts on the basis of No of listings</a:t>
            </a:r>
            <a:endParaRPr lang="en-IN" sz="3600" b="1" dirty="0"/>
          </a:p>
        </p:txBody>
      </p:sp>
      <p:pic>
        <p:nvPicPr>
          <p:cNvPr id="5124" name="Picture 4" descr="Uploaded image">
            <a:extLst>
              <a:ext uri="{FF2B5EF4-FFF2-40B4-BE49-F238E27FC236}">
                <a16:creationId xmlns:a16="http://schemas.microsoft.com/office/drawing/2014/main" id="{31AB5B3F-2787-F107-718B-D6EF0F207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41" y="1112157"/>
            <a:ext cx="6972300" cy="483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043783-BF00-979C-99A0-E81CC9792BCA}"/>
              </a:ext>
            </a:extLst>
          </p:cNvPr>
          <p:cNvSpPr txBox="1"/>
          <p:nvPr/>
        </p:nvSpPr>
        <p:spPr>
          <a:xfrm>
            <a:off x="329961" y="1112157"/>
            <a:ext cx="44404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Insights: Number of Active Hosts Per Neighborhood Group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Manhattan &amp; Brooklyn Dominate the Market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Manhattan has the highest number of active hosts (~43,000)</a:t>
            </a:r>
            <a:r>
              <a:rPr lang="en-US" sz="1400" dirty="0"/>
              <a:t>, followed closely by </a:t>
            </a:r>
            <a:r>
              <a:rPr lang="en-US" sz="1400" b="1" dirty="0"/>
              <a:t>Brooklyn (~41,000)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These two boroughs account for the </a:t>
            </a:r>
            <a:r>
              <a:rPr lang="en-US" sz="1400" b="1" dirty="0"/>
              <a:t>majority of active hosts</a:t>
            </a:r>
            <a:r>
              <a:rPr lang="en-US" sz="1400" dirty="0"/>
              <a:t>, making them the central hubs for Airbnb listings.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Queens Has a Moderate Presence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Queens has significantly fewer hosts (</a:t>
            </a:r>
            <a:r>
              <a:rPr lang="en-US" sz="1400" b="1" dirty="0"/>
              <a:t>~12,000</a:t>
            </a:r>
            <a:r>
              <a:rPr lang="en-US" sz="1400" dirty="0"/>
              <a:t>), much lower than Manhattan and Brooklyn.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that Queens is not as popular for Airbnb rentals, possibly due to lower tourist demand.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Bronx &amp; Staten Island Have Minimal Airbnb Activity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Bronx and Staten Island have the </a:t>
            </a:r>
            <a:r>
              <a:rPr lang="en-US" sz="1400" b="1" dirty="0"/>
              <a:t>lowest number of active hosts</a:t>
            </a:r>
            <a:r>
              <a:rPr lang="en-US" sz="1400" dirty="0"/>
              <a:t>, indicating limited Airbnb presence.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could be due to </a:t>
            </a:r>
            <a:r>
              <a:rPr lang="en-US" sz="1400" b="1" dirty="0"/>
              <a:t>less tourist attraction, fewer short-term rental properties, or stricter regulations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29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1A9EC18-164F-1C33-F9B1-47CDAE61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034"/>
            <a:ext cx="10515600" cy="10610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Top 10 hosts on the basis of No of listings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4C88B-C833-4E8D-892F-1A8C0027DB57}"/>
              </a:ext>
            </a:extLst>
          </p:cNvPr>
          <p:cNvSpPr txBox="1"/>
          <p:nvPr/>
        </p:nvSpPr>
        <p:spPr>
          <a:xfrm>
            <a:off x="761282" y="1443841"/>
            <a:ext cx="52069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Insights: Price Distribution by Host Identity Verification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Balanced Distribution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price distribution between </a:t>
            </a:r>
            <a:r>
              <a:rPr lang="en-US" sz="1400" b="1" dirty="0"/>
              <a:t>verified hosts (49.9%)</a:t>
            </a:r>
            <a:r>
              <a:rPr lang="en-US" sz="1400" dirty="0"/>
              <a:t> and </a:t>
            </a:r>
            <a:r>
              <a:rPr lang="en-US" sz="1400" b="1" dirty="0"/>
              <a:t>unconfirmed hosts (50.1%)</a:t>
            </a:r>
            <a:r>
              <a:rPr lang="en-US" sz="1400" dirty="0"/>
              <a:t> is almost equal.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indicates that </a:t>
            </a:r>
            <a:r>
              <a:rPr lang="en-US" sz="1400" b="1" dirty="0"/>
              <a:t>host verification status does not significantly influence pricing</a:t>
            </a:r>
            <a:r>
              <a:rPr lang="en-US" sz="1400" dirty="0"/>
              <a:t> on the platform.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No Significant Price Bias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There is </a:t>
            </a:r>
            <a:r>
              <a:rPr lang="en-US" sz="1400" b="1" dirty="0"/>
              <a:t>no clear preference</a:t>
            </a:r>
            <a:r>
              <a:rPr lang="en-US" sz="1400" dirty="0"/>
              <a:t> for lower or higher prices between verified and unconfirmed hosts.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that factors like </a:t>
            </a:r>
            <a:r>
              <a:rPr lang="en-US" sz="1400" b="1" dirty="0"/>
              <a:t>location, room type, and amenities</a:t>
            </a:r>
            <a:r>
              <a:rPr lang="en-US" sz="1400" dirty="0"/>
              <a:t> may have a stronger impact on price than host verification alone.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Trust and Verification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While prices are evenly distributed, </a:t>
            </a:r>
            <a:r>
              <a:rPr lang="en-US" sz="1400" b="1" dirty="0"/>
              <a:t>customers may perceive verified hosts as more trustworthy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Encouraging host verification can potentially </a:t>
            </a:r>
            <a:r>
              <a:rPr lang="en-US" sz="1400" b="1" dirty="0"/>
              <a:t>boost customer confidence</a:t>
            </a:r>
            <a:r>
              <a:rPr lang="en-US" sz="1400" dirty="0"/>
              <a:t> and lead to more bookings, even without significant price differences.</a:t>
            </a:r>
          </a:p>
        </p:txBody>
      </p:sp>
      <p:pic>
        <p:nvPicPr>
          <p:cNvPr id="6146" name="Picture 2" descr="Uploaded image">
            <a:extLst>
              <a:ext uri="{FF2B5EF4-FFF2-40B4-BE49-F238E27FC236}">
                <a16:creationId xmlns:a16="http://schemas.microsoft.com/office/drawing/2014/main" id="{51EBE321-52A1-2020-D6BA-3464D5430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22" y="1443841"/>
            <a:ext cx="5385578" cy="397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0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C8FB252-6333-97CF-2995-59CB5C0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Top 10 hosts on the basis of No of listings</a:t>
            </a:r>
            <a:endParaRPr lang="en-IN" sz="3600" b="1" dirty="0"/>
          </a:p>
        </p:txBody>
      </p:sp>
      <p:pic>
        <p:nvPicPr>
          <p:cNvPr id="7170" name="Picture 2" descr="Uploaded image">
            <a:extLst>
              <a:ext uri="{FF2B5EF4-FFF2-40B4-BE49-F238E27FC236}">
                <a16:creationId xmlns:a16="http://schemas.microsoft.com/office/drawing/2014/main" id="{3D14E1BC-8C3C-CFFB-8C12-4EE00741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868" y="1551564"/>
            <a:ext cx="6076950" cy="375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4A3F4-0FA3-1691-79C7-FC57B2C5F237}"/>
              </a:ext>
            </a:extLst>
          </p:cNvPr>
          <p:cNvSpPr txBox="1"/>
          <p:nvPr/>
        </p:nvSpPr>
        <p:spPr>
          <a:xfrm>
            <a:off x="314325" y="1551563"/>
            <a:ext cx="54864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Insights: Host Type Distribution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Single Listing Hosts Dominate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majority of hosts have </a:t>
            </a:r>
            <a:r>
              <a:rPr lang="en-US" sz="1400" b="1" dirty="0"/>
              <a:t>only one listing</a:t>
            </a:r>
            <a:r>
              <a:rPr lang="en-US" sz="1400" dirty="0"/>
              <a:t>, accounting for </a:t>
            </a:r>
            <a:r>
              <a:rPr lang="en-US" sz="1400" b="1" dirty="0"/>
              <a:t>over 60,000 listings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that Airbnb is primarily composed of </a:t>
            </a:r>
            <a:r>
              <a:rPr lang="en-US" sz="1400" b="1" dirty="0"/>
              <a:t>individual hosts rather than commercial operators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Multiple Listings Hosts Are Still Significant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While fewer in number, hosts with </a:t>
            </a:r>
            <a:r>
              <a:rPr lang="en-US" sz="1400" b="1" dirty="0"/>
              <a:t>multiple listings</a:t>
            </a:r>
            <a:r>
              <a:rPr lang="en-US" sz="1400" dirty="0"/>
              <a:t> still contribute </a:t>
            </a:r>
            <a:r>
              <a:rPr lang="en-US" sz="1400" b="1" dirty="0"/>
              <a:t>over 40,000 listings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indicates the presence of </a:t>
            </a:r>
            <a:r>
              <a:rPr lang="en-US" sz="1400" b="1" dirty="0"/>
              <a:t>professional property managers or businesses</a:t>
            </a:r>
            <a:r>
              <a:rPr lang="en-US" sz="1400" dirty="0"/>
              <a:t> operating on Airbnb.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Implications for Airbnb Strategy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For hosts</a:t>
            </a:r>
            <a:r>
              <a:rPr lang="en-US" sz="1400" dirty="0"/>
              <a:t>: Those with multiple listings may have a competitive edge in </a:t>
            </a:r>
            <a:r>
              <a:rPr lang="en-US" sz="1400" b="1" dirty="0"/>
              <a:t>scaling their business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For Airbnb</a:t>
            </a:r>
            <a:r>
              <a:rPr lang="en-US" sz="1400" dirty="0"/>
              <a:t>: Balancing support between </a:t>
            </a:r>
            <a:r>
              <a:rPr lang="en-US" sz="1400" b="1" dirty="0"/>
              <a:t>individual hosts</a:t>
            </a:r>
            <a:r>
              <a:rPr lang="en-US" sz="1400" dirty="0"/>
              <a:t> (who ensure a personal experience) and </a:t>
            </a:r>
            <a:r>
              <a:rPr lang="en-US" sz="1400" b="1" dirty="0"/>
              <a:t>commercial operators</a:t>
            </a:r>
            <a:r>
              <a:rPr lang="en-US" sz="1400" dirty="0"/>
              <a:t> (who bring consistency and availability) is essential.</a:t>
            </a:r>
          </a:p>
        </p:txBody>
      </p:sp>
    </p:spTree>
    <p:extLst>
      <p:ext uri="{BB962C8B-B14F-4D97-AF65-F5344CB8AC3E}">
        <p14:creationId xmlns:p14="http://schemas.microsoft.com/office/powerpoint/2010/main" val="167031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C4B540F-FE60-8F9E-ADE7-B39A2C59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i="0" dirty="0">
                <a:solidFill>
                  <a:srgbClr val="000000"/>
                </a:solidFill>
                <a:effectLst/>
                <a:latin typeface="Helvetica Neue"/>
              </a:rPr>
              <a:t>Availability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Helvetica Neue"/>
              </a:rPr>
              <a:t> Patterns Across Locations</a:t>
            </a:r>
          </a:p>
        </p:txBody>
      </p:sp>
      <p:pic>
        <p:nvPicPr>
          <p:cNvPr id="8194" name="Picture 2" descr="Uploaded image">
            <a:extLst>
              <a:ext uri="{FF2B5EF4-FFF2-40B4-BE49-F238E27FC236}">
                <a16:creationId xmlns:a16="http://schemas.microsoft.com/office/drawing/2014/main" id="{68C68DAE-DDC9-7863-5CF8-1E55F8E6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309" y="1435100"/>
            <a:ext cx="7028103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29ED0B-C9A0-CEDA-CE96-ECF8F47DFA1C}"/>
              </a:ext>
            </a:extLst>
          </p:cNvPr>
          <p:cNvSpPr txBox="1"/>
          <p:nvPr/>
        </p:nvSpPr>
        <p:spPr>
          <a:xfrm>
            <a:off x="0" y="1690688"/>
            <a:ext cx="48049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Insights: Average Availability by Neighborhood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Staten Island has the highest availability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Properties in Staten Island are available for rent for nearly </a:t>
            </a:r>
            <a:r>
              <a:rPr lang="en-US" sz="1400" b="1" dirty="0"/>
              <a:t>200 days per year</a:t>
            </a:r>
            <a:r>
              <a:rPr lang="en-US" sz="1400" dirty="0"/>
              <a:t>, the highest among all neighborhoods.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</a:t>
            </a:r>
            <a:r>
              <a:rPr lang="en-US" sz="1400" b="1" dirty="0"/>
              <a:t>lower occupancy rates</a:t>
            </a:r>
            <a:r>
              <a:rPr lang="en-US" sz="1400" dirty="0"/>
              <a:t> or </a:t>
            </a:r>
            <a:r>
              <a:rPr lang="en-US" sz="1400" b="1" dirty="0"/>
              <a:t>fewer booking restrictions</a:t>
            </a:r>
            <a:r>
              <a:rPr lang="en-US" sz="1400" dirty="0"/>
              <a:t> in this area.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Bronx and Queens follow closely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Both boroughs have relatively </a:t>
            </a:r>
            <a:r>
              <a:rPr lang="en-US" sz="1400" b="1" dirty="0"/>
              <a:t>high availability</a:t>
            </a:r>
            <a:r>
              <a:rPr lang="en-US" sz="1400" dirty="0"/>
              <a:t> (around </a:t>
            </a:r>
            <a:r>
              <a:rPr lang="en-US" sz="1400" b="1" dirty="0"/>
              <a:t>175 and 160 days per year</a:t>
            </a:r>
            <a:r>
              <a:rPr lang="en-US" sz="1400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could indicate </a:t>
            </a:r>
            <a:r>
              <a:rPr lang="en-US" sz="1400" b="1" dirty="0"/>
              <a:t>lower demand</a:t>
            </a:r>
            <a:r>
              <a:rPr lang="en-US" sz="1400" dirty="0"/>
              <a:t>, leading to more open days for bookings.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Manhattan and Brooklyn have the lowest availability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Manhattan and Brooklyn show </a:t>
            </a:r>
            <a:r>
              <a:rPr lang="en-US" sz="1400" b="1" dirty="0"/>
              <a:t>the least availability</a:t>
            </a:r>
            <a:r>
              <a:rPr lang="en-US" sz="1400" dirty="0"/>
              <a:t> (under </a:t>
            </a:r>
            <a:r>
              <a:rPr lang="en-US" sz="1400" b="1" dirty="0"/>
              <a:t>150 days per year</a:t>
            </a:r>
            <a:r>
              <a:rPr lang="en-US" sz="1400" dirty="0"/>
              <a:t>), indicating </a:t>
            </a:r>
            <a:r>
              <a:rPr lang="en-US" sz="1400" b="1" dirty="0"/>
              <a:t>higher occupancy rates</a:t>
            </a:r>
            <a:r>
              <a:rPr lang="en-US" sz="1400" dirty="0"/>
              <a:t> and stronger demand.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These areas are popular among tourists and business travelers, leading to </a:t>
            </a:r>
            <a:r>
              <a:rPr lang="en-US" sz="1400" b="1" dirty="0"/>
              <a:t>fewer open days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42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8FA71A-0389-82B3-5890-8CD1CB20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127245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Average Availability by Room Type</a:t>
            </a:r>
            <a:endParaRPr lang="en-IN" sz="4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218" name="Picture 2" descr="Uploaded image">
            <a:extLst>
              <a:ext uri="{FF2B5EF4-FFF2-40B4-BE49-F238E27FC236}">
                <a16:creationId xmlns:a16="http://schemas.microsoft.com/office/drawing/2014/main" id="{3E217890-CDE1-AA41-2634-BE6F308F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542" y="1492370"/>
            <a:ext cx="66579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1D685-7A19-FDD0-5B64-1FD25DCACAB5}"/>
              </a:ext>
            </a:extLst>
          </p:cNvPr>
          <p:cNvSpPr txBox="1"/>
          <p:nvPr/>
        </p:nvSpPr>
        <p:spPr>
          <a:xfrm>
            <a:off x="410519" y="1492370"/>
            <a:ext cx="481502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Insights: Average Availability by Room Type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Hotel Rooms Have the Highest Availability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Hotel rooms show an average availability of around </a:t>
            </a:r>
            <a:r>
              <a:rPr lang="en-US" sz="1400" b="1" dirty="0"/>
              <a:t>220 days per year</a:t>
            </a:r>
            <a:r>
              <a:rPr lang="en-US" sz="1400" dirty="0"/>
              <a:t>, with some reaching up to </a:t>
            </a:r>
            <a:r>
              <a:rPr lang="en-US" sz="1400" b="1" dirty="0"/>
              <a:t>240 days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reflects </a:t>
            </a:r>
            <a:r>
              <a:rPr lang="en-US" sz="1400" b="1" dirty="0"/>
              <a:t>consistent availability</a:t>
            </a:r>
            <a:r>
              <a:rPr lang="en-US" sz="1400" dirty="0"/>
              <a:t> due to the professional management and operational scale of hotels.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Shared Rooms Offer Moderate Availability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Shared rooms have an average availability of around </a:t>
            </a:r>
            <a:r>
              <a:rPr lang="en-US" sz="1400" b="1" dirty="0"/>
              <a:t>170 days per year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They tend to have higher availability than private and entire home/apt listings, likely due to </a:t>
            </a:r>
            <a:r>
              <a:rPr lang="en-US" sz="1400" b="1" dirty="0"/>
              <a:t>lower demand</a:t>
            </a:r>
            <a:r>
              <a:rPr lang="en-US" sz="1400" dirty="0"/>
              <a:t> or </a:t>
            </a:r>
            <a:r>
              <a:rPr lang="en-US" sz="1400" b="1" dirty="0"/>
              <a:t>budget-conscious travelers</a:t>
            </a:r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Entire Homes and Private Rooms Show Lower Availability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Entire homes/apartments</a:t>
            </a:r>
            <a:r>
              <a:rPr lang="en-US" sz="1400" dirty="0"/>
              <a:t> and </a:t>
            </a:r>
            <a:r>
              <a:rPr lang="en-US" sz="1400" b="1" dirty="0"/>
              <a:t>private rooms</a:t>
            </a:r>
            <a:r>
              <a:rPr lang="en-US" sz="1400" dirty="0"/>
              <a:t> have the lowest availability, averaging around </a:t>
            </a:r>
            <a:r>
              <a:rPr lang="en-US" sz="1400" b="1" dirty="0"/>
              <a:t>140 days per year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These types of properties are often booked for </a:t>
            </a:r>
            <a:r>
              <a:rPr lang="en-US" sz="1400" b="1" dirty="0"/>
              <a:t>longer stays</a:t>
            </a:r>
            <a:r>
              <a:rPr lang="en-US" sz="1400" dirty="0"/>
              <a:t> or may be </a:t>
            </a:r>
            <a:r>
              <a:rPr lang="en-US" sz="1400" b="1" dirty="0"/>
              <a:t>part-time listings</a:t>
            </a:r>
            <a:r>
              <a:rPr lang="en-US" sz="1400" dirty="0"/>
              <a:t> by hosts who also reside there.</a:t>
            </a:r>
          </a:p>
        </p:txBody>
      </p:sp>
    </p:spTree>
    <p:extLst>
      <p:ext uri="{BB962C8B-B14F-4D97-AF65-F5344CB8AC3E}">
        <p14:creationId xmlns:p14="http://schemas.microsoft.com/office/powerpoint/2010/main" val="416151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B1644B-AE64-BA3B-171E-F2017B0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Helvetica Neue"/>
              </a:rPr>
              <a:t>Distribution of Cancellation Policies</a:t>
            </a:r>
            <a:endParaRPr lang="en-IN" sz="40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242" name="Picture 2" descr="Uploaded image">
            <a:extLst>
              <a:ext uri="{FF2B5EF4-FFF2-40B4-BE49-F238E27FC236}">
                <a16:creationId xmlns:a16="http://schemas.microsoft.com/office/drawing/2014/main" id="{B6D45A3F-739F-9BDA-5EEA-052992798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7493"/>
            <a:ext cx="4712898" cy="44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51609D-6D6F-14F8-5633-76FBC789027A}"/>
              </a:ext>
            </a:extLst>
          </p:cNvPr>
          <p:cNvSpPr txBox="1"/>
          <p:nvPr/>
        </p:nvSpPr>
        <p:spPr>
          <a:xfrm>
            <a:off x="122927" y="1427493"/>
            <a:ext cx="56898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Insights: Distribution of Cancellation Policies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Balanced Distribution of Policies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distribution of cancellation policies is </a:t>
            </a:r>
            <a:r>
              <a:rPr lang="en-US" sz="1400" b="1" dirty="0"/>
              <a:t>nearly equal</a:t>
            </a:r>
            <a:r>
              <a:rPr lang="en-US" sz="1400" dirty="0"/>
              <a:t> across the three categories: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400" b="1" dirty="0"/>
              <a:t>Moderate</a:t>
            </a:r>
            <a:r>
              <a:rPr lang="en-US" sz="1400" dirty="0"/>
              <a:t> (33.5%)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400" b="1" dirty="0"/>
              <a:t>Strict</a:t>
            </a:r>
            <a:r>
              <a:rPr lang="en-US" sz="1400" dirty="0"/>
              <a:t> (33.3%)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400" b="1" dirty="0"/>
              <a:t>Flexible</a:t>
            </a:r>
            <a:r>
              <a:rPr lang="en-US" sz="1400" dirty="0"/>
              <a:t> (33.2%)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that </a:t>
            </a:r>
            <a:r>
              <a:rPr lang="en-US" sz="1400" b="1" dirty="0"/>
              <a:t>hosts and travelers have diverse preferences</a:t>
            </a:r>
            <a:r>
              <a:rPr lang="en-US" sz="1400" dirty="0"/>
              <a:t> when it comes to flexibility.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Slight Preference for Moderate Policies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Moderate cancellation policies</a:t>
            </a:r>
            <a:r>
              <a:rPr lang="en-US" sz="1400" dirty="0"/>
              <a:t> are slightly more common, making up </a:t>
            </a:r>
            <a:r>
              <a:rPr lang="en-US" sz="1400" b="1" dirty="0"/>
              <a:t>33.5%</a:t>
            </a:r>
            <a:r>
              <a:rPr lang="en-US" sz="1400" dirty="0"/>
              <a:t> of the total.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option may be a </a:t>
            </a:r>
            <a:r>
              <a:rPr lang="en-US" sz="1400" b="1" dirty="0"/>
              <a:t>middle ground</a:t>
            </a:r>
            <a:r>
              <a:rPr lang="en-US" sz="1400" dirty="0"/>
              <a:t> that offers both hosts and guests a fair compromise between flexibility and security.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Opportunities for Hosts and Travelers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Flexible policies</a:t>
            </a:r>
            <a:r>
              <a:rPr lang="en-US" sz="1400" dirty="0"/>
              <a:t> (33.2%) are often attractive for last-minute bookings and uncertain travel plans, encouraging more short-term stays.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Strict policies</a:t>
            </a:r>
            <a:r>
              <a:rPr lang="en-US" sz="1400" dirty="0"/>
              <a:t> (33.3%) may be preferred by hosts aiming to reduce the risk of cancellations and ensure revenue security.</a:t>
            </a:r>
          </a:p>
        </p:txBody>
      </p:sp>
    </p:spTree>
    <p:extLst>
      <p:ext uri="{BB962C8B-B14F-4D97-AF65-F5344CB8AC3E}">
        <p14:creationId xmlns:p14="http://schemas.microsoft.com/office/powerpoint/2010/main" val="9357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7F8C-EA4B-75A5-363E-2E61AD0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2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000" b="1" dirty="0"/>
              <a:t>Showing Correlation Using Heatmap Visualization</a:t>
            </a:r>
            <a:endParaRPr lang="en-IN" b="1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8D86C1F-4466-EEBC-2A30-137B8B766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87" y="1660783"/>
            <a:ext cx="6068295" cy="4861998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95AE6B-4005-2F9B-6493-DCBA2C378D99}"/>
              </a:ext>
            </a:extLst>
          </p:cNvPr>
          <p:cNvSpPr txBox="1"/>
          <p:nvPr/>
        </p:nvSpPr>
        <p:spPr>
          <a:xfrm>
            <a:off x="267418" y="1690688"/>
            <a:ext cx="53397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 from Correlation Heatmap 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Weak Correlations: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Most features have </a:t>
            </a:r>
            <a:r>
              <a:rPr lang="en-US" sz="1400" b="1" dirty="0"/>
              <a:t>weak or no correlation</a:t>
            </a:r>
            <a:r>
              <a:rPr lang="en-US" sz="1400" dirty="0"/>
              <a:t> with each other, as shown by the predominantly blue color. This suggests limited linear relationships in the data.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Price and Service Fee: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There is a </a:t>
            </a:r>
            <a:r>
              <a:rPr lang="en-US" sz="1400" b="1" dirty="0"/>
              <a:t>strong positive correlation (1.0)</a:t>
            </a:r>
            <a:r>
              <a:rPr lang="en-US" sz="1400" dirty="0"/>
              <a:t> between </a:t>
            </a:r>
            <a:r>
              <a:rPr lang="en-US" sz="1400" b="1" dirty="0"/>
              <a:t>Price</a:t>
            </a:r>
            <a:r>
              <a:rPr lang="en-US" sz="1400" dirty="0"/>
              <a:t> and </a:t>
            </a:r>
            <a:r>
              <a:rPr lang="en-US" sz="1400" b="1" dirty="0"/>
              <a:t>Service Fee</a:t>
            </a:r>
            <a:r>
              <a:rPr lang="en-US" sz="1400" dirty="0"/>
              <a:t>, which is expected since service fees are often a percentage of the price.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Availability and Host Listings: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A </a:t>
            </a:r>
            <a:r>
              <a:rPr lang="en-US" sz="1400" b="1" dirty="0"/>
              <a:t>positive correlation (0.15)</a:t>
            </a:r>
            <a:r>
              <a:rPr lang="en-US" sz="1400" dirty="0"/>
              <a:t> between </a:t>
            </a:r>
            <a:r>
              <a:rPr lang="en-US" sz="1400" b="1" dirty="0"/>
              <a:t>calculated host listings count</a:t>
            </a:r>
            <a:r>
              <a:rPr lang="en-US" sz="1400" dirty="0"/>
              <a:t> and </a:t>
            </a:r>
            <a:r>
              <a:rPr lang="en-US" sz="1400" b="1" dirty="0"/>
              <a:t>availability in days</a:t>
            </a:r>
            <a:r>
              <a:rPr lang="en-US" sz="1400" dirty="0"/>
              <a:t> indicates that hosts with multiple listings tend to keep properties available for longer durations.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Availability and ID: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A slight </a:t>
            </a:r>
            <a:r>
              <a:rPr lang="en-US" sz="1400" b="1" dirty="0"/>
              <a:t>negative correlation (-0.14)</a:t>
            </a:r>
            <a:r>
              <a:rPr lang="en-US" sz="1400" dirty="0"/>
              <a:t> between </a:t>
            </a:r>
            <a:r>
              <a:rPr lang="en-US" sz="1400" b="1" dirty="0"/>
              <a:t>Availability in Days</a:t>
            </a:r>
            <a:r>
              <a:rPr lang="en-US" sz="1400" dirty="0"/>
              <a:t> and </a:t>
            </a:r>
            <a:r>
              <a:rPr lang="en-US" sz="1400" b="1" dirty="0"/>
              <a:t>ID</a:t>
            </a:r>
            <a:r>
              <a:rPr lang="en-US" sz="1400" dirty="0"/>
              <a:t> suggests newer listings might have lower availability.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Ratings and Other Variables: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Ratings</a:t>
            </a:r>
            <a:r>
              <a:rPr lang="en-US" sz="1400" dirty="0"/>
              <a:t> show </a:t>
            </a:r>
            <a:r>
              <a:rPr lang="en-US" sz="1400" b="1" dirty="0"/>
              <a:t>no strong correlation</a:t>
            </a:r>
            <a:r>
              <a:rPr lang="en-US" sz="1400" dirty="0"/>
              <a:t> with price, service fee, or availability, implying that factors other than these variables influence guest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109782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FB70F49-47C2-0DFE-1175-2DF46196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39" y="235729"/>
            <a:ext cx="10946921" cy="11703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Helvetica Neue"/>
              </a:rPr>
              <a:t>Line Graph for Price Trends by Construction 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12933-6103-A3EF-F2AB-3BA1204A9526}"/>
              </a:ext>
            </a:extLst>
          </p:cNvPr>
          <p:cNvSpPr txBox="1"/>
          <p:nvPr/>
        </p:nvSpPr>
        <p:spPr>
          <a:xfrm>
            <a:off x="502488" y="1406106"/>
            <a:ext cx="56567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Insights: Average Price by Construction Year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Fluctuating Price Trend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average price shows </a:t>
            </a:r>
            <a:r>
              <a:rPr lang="en-US" sz="1400" b="1" dirty="0"/>
              <a:t>significant fluctuations</a:t>
            </a:r>
            <a:r>
              <a:rPr lang="en-US" sz="1400" dirty="0"/>
              <a:t> across different construction years.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indicates that factors beyond just the construction year, such as </a:t>
            </a:r>
            <a:r>
              <a:rPr lang="en-US" sz="1400" b="1" dirty="0"/>
              <a:t>location, amenities, or market demand</a:t>
            </a:r>
            <a:r>
              <a:rPr lang="en-US" sz="1400" dirty="0"/>
              <a:t>, likely influence pricing.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Price Peaks Around 2008 and 2013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Notable price spikes are observed in the years </a:t>
            </a:r>
            <a:r>
              <a:rPr lang="en-US" sz="1400" b="1" dirty="0"/>
              <a:t>2008</a:t>
            </a:r>
            <a:r>
              <a:rPr lang="en-US" sz="1400" dirty="0"/>
              <a:t> and </a:t>
            </a:r>
            <a:r>
              <a:rPr lang="en-US" sz="1400" b="1" dirty="0"/>
              <a:t>2013</a:t>
            </a:r>
            <a:r>
              <a:rPr lang="en-US" sz="1400" dirty="0"/>
              <a:t>, with average prices reaching up to </a:t>
            </a:r>
            <a:r>
              <a:rPr lang="en-US" sz="1400" b="1" dirty="0"/>
              <a:t>$640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may be linked to market trends, economic conditions, or </a:t>
            </a:r>
            <a:r>
              <a:rPr lang="en-US" sz="1400" b="1" dirty="0"/>
              <a:t>increased construction of luxury properties</a:t>
            </a:r>
            <a:r>
              <a:rPr lang="en-US" sz="1400" dirty="0"/>
              <a:t> during those periods.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Recent Price Stabilization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In the most recent years, the average price has shown some signs of </a:t>
            </a:r>
            <a:r>
              <a:rPr lang="en-US" sz="1400" b="1" dirty="0"/>
              <a:t>stabilization</a:t>
            </a:r>
            <a:r>
              <a:rPr lang="en-US" sz="1400" dirty="0"/>
              <a:t> around </a:t>
            </a:r>
            <a:r>
              <a:rPr lang="en-US" sz="1400" b="1" dirty="0"/>
              <a:t>$630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could be due to </a:t>
            </a:r>
            <a:r>
              <a:rPr lang="en-US" sz="1400" b="1" dirty="0"/>
              <a:t>market maturity</a:t>
            </a:r>
            <a:r>
              <a:rPr lang="en-US" sz="1400" dirty="0"/>
              <a:t> and increased competition, leading to more consistent pricing.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Low Points in Certain Years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Certain years saw a </a:t>
            </a:r>
            <a:r>
              <a:rPr lang="en-US" sz="1400" b="1" dirty="0"/>
              <a:t>sharp decline</a:t>
            </a:r>
            <a:r>
              <a:rPr lang="en-US" sz="1400" dirty="0"/>
              <a:t> in average prices, possibly indicating the construction of </a:t>
            </a:r>
            <a:r>
              <a:rPr lang="en-US" sz="1400" b="1" dirty="0"/>
              <a:t>budget accommodations or economic downturns.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For instance, the dip around </a:t>
            </a:r>
            <a:r>
              <a:rPr lang="en-US" sz="1400" b="1" dirty="0"/>
              <a:t>2018</a:t>
            </a:r>
            <a:r>
              <a:rPr lang="en-US" sz="1400" dirty="0"/>
              <a:t> may reflect temporary market corrections.</a:t>
            </a:r>
          </a:p>
        </p:txBody>
      </p:sp>
      <p:pic>
        <p:nvPicPr>
          <p:cNvPr id="11266" name="Picture 2" descr="Uploaded image">
            <a:extLst>
              <a:ext uri="{FF2B5EF4-FFF2-40B4-BE49-F238E27FC236}">
                <a16:creationId xmlns:a16="http://schemas.microsoft.com/office/drawing/2014/main" id="{06C7E737-5636-5657-C71E-77CCFCC3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310" y="1406105"/>
            <a:ext cx="5656771" cy="521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60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C8BD-6A2D-28FF-B77F-641D3C97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6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Average Review Scores by Construction Year</a:t>
            </a:r>
            <a:endParaRPr lang="en-IN" sz="3600" b="1" dirty="0"/>
          </a:p>
        </p:txBody>
      </p:sp>
      <p:pic>
        <p:nvPicPr>
          <p:cNvPr id="12290" name="Picture 2" descr="Uploaded image">
            <a:extLst>
              <a:ext uri="{FF2B5EF4-FFF2-40B4-BE49-F238E27FC236}">
                <a16:creationId xmlns:a16="http://schemas.microsoft.com/office/drawing/2014/main" id="{ED972AAD-F099-D062-3B99-E04215B8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25" y="1181819"/>
            <a:ext cx="6952262" cy="547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20EAC-4532-ECCD-0B3C-79CD51E0E780}"/>
              </a:ext>
            </a:extLst>
          </p:cNvPr>
          <p:cNvSpPr txBox="1"/>
          <p:nvPr/>
        </p:nvSpPr>
        <p:spPr>
          <a:xfrm>
            <a:off x="365813" y="1227145"/>
            <a:ext cx="450811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Insights: Average Review Scores by Construction Year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Stable to Slightly Fluctuating Ratings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Overall, average review scores remain </a:t>
            </a:r>
            <a:r>
              <a:rPr lang="en-US" sz="1400" b="1" dirty="0"/>
              <a:t>relatively stable</a:t>
            </a:r>
            <a:r>
              <a:rPr lang="en-US" sz="1400" dirty="0"/>
              <a:t> between </a:t>
            </a:r>
            <a:r>
              <a:rPr lang="en-US" sz="1400" b="1" dirty="0"/>
              <a:t>3.24 to 3.34</a:t>
            </a:r>
            <a:r>
              <a:rPr lang="en-US" sz="1400" dirty="0"/>
              <a:t> across different construction years.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suggests that </a:t>
            </a:r>
            <a:r>
              <a:rPr lang="en-US" sz="1400" b="1" dirty="0"/>
              <a:t>construction year alone</a:t>
            </a:r>
            <a:r>
              <a:rPr lang="en-US" sz="1400" dirty="0"/>
              <a:t> does not have a significant impact on guest satisfaction.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Peak Rating Around 2013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A noticeable </a:t>
            </a:r>
            <a:r>
              <a:rPr lang="en-US" sz="1400" b="1" dirty="0"/>
              <a:t>peak in average ratings</a:t>
            </a:r>
            <a:r>
              <a:rPr lang="en-US" sz="1400" dirty="0"/>
              <a:t> occurred around </a:t>
            </a:r>
            <a:r>
              <a:rPr lang="en-US" sz="1400" b="1" dirty="0"/>
              <a:t>2013</a:t>
            </a:r>
            <a:r>
              <a:rPr lang="en-US" sz="1400" dirty="0"/>
              <a:t>, reaching the highest average of approximately </a:t>
            </a:r>
            <a:r>
              <a:rPr lang="en-US" sz="1400" b="1" dirty="0"/>
              <a:t>3.34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could be attributed to the construction of </a:t>
            </a:r>
            <a:r>
              <a:rPr lang="en-US" sz="1400" b="1" dirty="0"/>
              <a:t>higher-quality accommodations</a:t>
            </a:r>
            <a:r>
              <a:rPr lang="en-US" sz="1400" dirty="0"/>
              <a:t> or better management practices.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Drop After Peak Years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After 2013, the ratings </a:t>
            </a:r>
            <a:r>
              <a:rPr lang="en-US" sz="1400" b="1" dirty="0"/>
              <a:t>declined</a:t>
            </a:r>
            <a:r>
              <a:rPr lang="en-US" sz="1400" dirty="0"/>
              <a:t> and then fluctuated, possibly due to </a:t>
            </a:r>
            <a:r>
              <a:rPr lang="en-US" sz="1400" b="1" dirty="0"/>
              <a:t>increased competition</a:t>
            </a:r>
            <a:r>
              <a:rPr lang="en-US" sz="1400" dirty="0"/>
              <a:t> or </a:t>
            </a:r>
            <a:r>
              <a:rPr lang="en-US" sz="1400" b="1" dirty="0"/>
              <a:t>aging properties</a:t>
            </a:r>
            <a:r>
              <a:rPr lang="en-US" sz="1400" dirty="0"/>
              <a:t> that may not meet guest expectations.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Recent Recovery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While there are some </a:t>
            </a:r>
            <a:r>
              <a:rPr lang="en-US" sz="1400" b="1" dirty="0"/>
              <a:t>dips</a:t>
            </a:r>
            <a:r>
              <a:rPr lang="en-US" sz="1400" dirty="0"/>
              <a:t> in recent years, the overall ratings have shown signs of </a:t>
            </a:r>
            <a:r>
              <a:rPr lang="en-US" sz="1400" b="1" dirty="0"/>
              <a:t>recovery</a:t>
            </a:r>
            <a:r>
              <a:rPr lang="en-US" sz="1400" dirty="0"/>
              <a:t>, indicating potential </a:t>
            </a:r>
            <a:r>
              <a:rPr lang="en-US" sz="1400" b="1" dirty="0"/>
              <a:t>improvements in service quality or renovations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558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F57A-2EB4-3D3F-44E5-63E07984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58" y="347872"/>
            <a:ext cx="1079308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Top 10 Neighborhood Groups with Most Listings</a:t>
            </a:r>
            <a:endParaRPr lang="en-IN" sz="4000" b="1" dirty="0"/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9E1DD4ED-1398-4C1B-6592-22A1086D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389" y="1673435"/>
            <a:ext cx="6384445" cy="443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6D1ED-CC7E-5A79-9124-C61EBD9E4593}"/>
              </a:ext>
            </a:extLst>
          </p:cNvPr>
          <p:cNvSpPr txBox="1"/>
          <p:nvPr/>
        </p:nvSpPr>
        <p:spPr>
          <a:xfrm>
            <a:off x="293298" y="1690688"/>
            <a:ext cx="53138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 from Neighborhood Group Listing Chart 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Dominance of Manhattan and Brooklyn: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Manhattan</a:t>
            </a:r>
            <a:r>
              <a:rPr lang="en-US" sz="1400" dirty="0"/>
              <a:t> and </a:t>
            </a:r>
            <a:r>
              <a:rPr lang="en-US" sz="1400" b="1" dirty="0"/>
              <a:t>Brooklyn</a:t>
            </a:r>
            <a:r>
              <a:rPr lang="en-US" sz="1400" dirty="0"/>
              <a:t> have the </a:t>
            </a:r>
            <a:r>
              <a:rPr lang="en-US" sz="1400" b="1" dirty="0"/>
              <a:t>highest number of listings</a:t>
            </a:r>
            <a:r>
              <a:rPr lang="en-US" sz="1400" dirty="0"/>
              <a:t>, with over </a:t>
            </a:r>
            <a:r>
              <a:rPr lang="en-US" sz="1400" b="1" dirty="0"/>
              <a:t>40,000</a:t>
            </a:r>
            <a:r>
              <a:rPr lang="en-US" sz="1400" dirty="0"/>
              <a:t> properties each. This highlights their popularity as major Airbnb hubs, likely driven by tourism and business travel.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Significant Drop in Listings in Other Areas: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Queens</a:t>
            </a:r>
            <a:r>
              <a:rPr lang="en-US" sz="1400" dirty="0"/>
              <a:t> has a </a:t>
            </a:r>
            <a:r>
              <a:rPr lang="en-US" sz="1400" b="1" dirty="0"/>
              <a:t>much lower number of listings</a:t>
            </a:r>
            <a:r>
              <a:rPr lang="en-US" sz="1400" dirty="0"/>
              <a:t> (around </a:t>
            </a:r>
            <a:r>
              <a:rPr lang="en-US" sz="1400" b="1" dirty="0"/>
              <a:t>15,000</a:t>
            </a:r>
            <a:r>
              <a:rPr lang="en-US" sz="1400" dirty="0"/>
              <a:t>), indicating it is a secondary choice for visitors, possibly due to fewer tourist attractions or accessibility.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Limited Presence in Bronx and Staten Island: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Bronx</a:t>
            </a:r>
            <a:r>
              <a:rPr lang="en-US" sz="1400" dirty="0"/>
              <a:t> and </a:t>
            </a:r>
            <a:r>
              <a:rPr lang="en-US" sz="1400" b="1" dirty="0"/>
              <a:t>Staten Island</a:t>
            </a:r>
            <a:r>
              <a:rPr lang="en-US" sz="1400" dirty="0"/>
              <a:t> have significantly fewer listings, suggesting lower demand for short-term rentals in these areas, potentially because of limited tourist activities or lower accommodation preferences.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Targeted Business Opportunities: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</a:t>
            </a:r>
            <a:r>
              <a:rPr lang="en-US" sz="1400" b="1" dirty="0"/>
              <a:t>high listing volume in Manhattan and Brooklyn</a:t>
            </a:r>
            <a:r>
              <a:rPr lang="en-US" sz="1400" dirty="0"/>
              <a:t> may indicate strong competition, while areas like </a:t>
            </a:r>
            <a:r>
              <a:rPr lang="en-US" sz="1400" b="1" dirty="0"/>
              <a:t>Queens</a:t>
            </a:r>
            <a:r>
              <a:rPr lang="en-US" sz="1400" dirty="0"/>
              <a:t> or </a:t>
            </a:r>
            <a:r>
              <a:rPr lang="en-US" sz="1400" b="1" dirty="0"/>
              <a:t>Bronx</a:t>
            </a:r>
            <a:r>
              <a:rPr lang="en-US" sz="1400" dirty="0"/>
              <a:t> might present opportunities for budget-friendly or niche accommodation offerings</a:t>
            </a:r>
          </a:p>
        </p:txBody>
      </p:sp>
    </p:spTree>
    <p:extLst>
      <p:ext uri="{BB962C8B-B14F-4D97-AF65-F5344CB8AC3E}">
        <p14:creationId xmlns:p14="http://schemas.microsoft.com/office/powerpoint/2010/main" val="165226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88C4DD-464D-BF58-C8C6-C9453F206159}"/>
              </a:ext>
            </a:extLst>
          </p:cNvPr>
          <p:cNvSpPr txBox="1">
            <a:spLocks/>
          </p:cNvSpPr>
          <p:nvPr/>
        </p:nvSpPr>
        <p:spPr>
          <a:xfrm>
            <a:off x="699458" y="425510"/>
            <a:ext cx="107930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Average Price by Neighborhood Group</a:t>
            </a:r>
            <a:endParaRPr lang="en-IN" sz="4000" b="1" dirty="0"/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AED1BB22-8E11-EFF5-46E5-06E3699C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58" y="1508635"/>
            <a:ext cx="5505450" cy="45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172B6-FBD3-288C-3252-E120778EF6F3}"/>
              </a:ext>
            </a:extLst>
          </p:cNvPr>
          <p:cNvSpPr txBox="1"/>
          <p:nvPr/>
        </p:nvSpPr>
        <p:spPr>
          <a:xfrm>
            <a:off x="319178" y="1690688"/>
            <a:ext cx="6055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 from Average Price by Neighborhood Group Chart 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Consistent Pricing in Core Areas: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Brooklyn</a:t>
            </a:r>
            <a:r>
              <a:rPr lang="en-US" sz="1400" dirty="0"/>
              <a:t> and </a:t>
            </a:r>
            <a:r>
              <a:rPr lang="en-US" sz="1400" b="1" dirty="0"/>
              <a:t>Manhattan</a:t>
            </a:r>
            <a:r>
              <a:rPr lang="en-US" sz="1400" dirty="0"/>
              <a:t> show </a:t>
            </a:r>
            <a:r>
              <a:rPr lang="en-US" sz="1400" b="1" dirty="0"/>
              <a:t>relatively stable average prices</a:t>
            </a:r>
            <a:r>
              <a:rPr lang="en-US" sz="1400" dirty="0"/>
              <a:t> around </a:t>
            </a:r>
            <a:r>
              <a:rPr lang="en-US" sz="1400" b="1" dirty="0"/>
              <a:t>$620 to $630</a:t>
            </a:r>
            <a:r>
              <a:rPr lang="en-US" sz="1400" dirty="0"/>
              <a:t>, indicating a mature and competitive market.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slight price drop in </a:t>
            </a:r>
            <a:r>
              <a:rPr lang="en-US" sz="1400" b="1" dirty="0"/>
              <a:t>Manhattan</a:t>
            </a:r>
            <a:r>
              <a:rPr lang="en-US" sz="1400" dirty="0"/>
              <a:t> could be due to a higher supply of listings or competitive pricing.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Queens Showing Higher Averages: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Queens</a:t>
            </a:r>
            <a:r>
              <a:rPr lang="en-US" sz="1400" dirty="0"/>
              <a:t> has an </a:t>
            </a:r>
            <a:r>
              <a:rPr lang="en-US" sz="1400" b="1" dirty="0"/>
              <a:t>average price around $630</a:t>
            </a:r>
            <a:r>
              <a:rPr lang="en-US" sz="1400" dirty="0"/>
              <a:t> with noticeable price variations, suggesting a mix of premium and budget-friendly accommodations.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 variation might reflect proximity to airports and tourist attractions in select neighborhoods.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Price Volatility in Staten Island: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Staten Island</a:t>
            </a:r>
            <a:r>
              <a:rPr lang="en-US" sz="1400" dirty="0"/>
              <a:t> shows </a:t>
            </a:r>
            <a:r>
              <a:rPr lang="en-US" sz="1400" b="1" dirty="0"/>
              <a:t>extreme price variability</a:t>
            </a:r>
            <a:r>
              <a:rPr lang="en-US" sz="1400" dirty="0"/>
              <a:t> with prices ranging from around </a:t>
            </a:r>
            <a:r>
              <a:rPr lang="en-US" sz="1400" b="1" dirty="0"/>
              <a:t>$600 to $645</a:t>
            </a:r>
            <a:r>
              <a:rPr lang="en-US" sz="1400" dirty="0"/>
              <a:t>. This could indicate occasional high-end rentals or pricing inconsistencies due to low listing volume.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Bronx Pricing Trends: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Bronx</a:t>
            </a:r>
            <a:r>
              <a:rPr lang="en-US" sz="1400" dirty="0"/>
              <a:t> has a comparable price to other areas but also shows a wider range of prices. This might be due to a combination of luxury listings and budget accommodations.</a:t>
            </a:r>
          </a:p>
        </p:txBody>
      </p:sp>
    </p:spTree>
    <p:extLst>
      <p:ext uri="{BB962C8B-B14F-4D97-AF65-F5344CB8AC3E}">
        <p14:creationId xmlns:p14="http://schemas.microsoft.com/office/powerpoint/2010/main" val="97713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33E758-9615-E8C0-FA7E-147455D7A876}"/>
              </a:ext>
            </a:extLst>
          </p:cNvPr>
          <p:cNvSpPr txBox="1">
            <a:spLocks/>
          </p:cNvSpPr>
          <p:nvPr/>
        </p:nvSpPr>
        <p:spPr>
          <a:xfrm>
            <a:off x="699458" y="425510"/>
            <a:ext cx="107930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Top 5 Neighborhood by Number of Listings</a:t>
            </a:r>
            <a:endParaRPr lang="en-IN" sz="4000" b="1" dirty="0"/>
          </a:p>
        </p:txBody>
      </p:sp>
      <p:pic>
        <p:nvPicPr>
          <p:cNvPr id="3074" name="Picture 2" descr="Uploaded image">
            <a:extLst>
              <a:ext uri="{FF2B5EF4-FFF2-40B4-BE49-F238E27FC236}">
                <a16:creationId xmlns:a16="http://schemas.microsoft.com/office/drawing/2014/main" id="{34DAB58C-DB1D-24EE-FC75-211199046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92" y="1751073"/>
            <a:ext cx="5153025" cy="39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80874-10C0-4ECF-9B7F-0A6254BB25E4}"/>
              </a:ext>
            </a:extLst>
          </p:cNvPr>
          <p:cNvSpPr txBox="1"/>
          <p:nvPr/>
        </p:nvSpPr>
        <p:spPr>
          <a:xfrm>
            <a:off x="319178" y="1690688"/>
            <a:ext cx="60557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 from Top 5 Neighborhoods by Number of Listings Chart for PPT: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Dominance of Bedford-Stuyvesant and Williamsburg: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Bedford-Stuyvesant</a:t>
            </a:r>
            <a:r>
              <a:rPr lang="en-US" sz="1400" dirty="0"/>
              <a:t> leads with </a:t>
            </a:r>
            <a:r>
              <a:rPr lang="en-US" sz="1400" b="1" dirty="0"/>
              <a:t>26.4%</a:t>
            </a:r>
            <a:r>
              <a:rPr lang="en-US" sz="1400" dirty="0"/>
              <a:t> of listings, followed closely by </a:t>
            </a:r>
            <a:r>
              <a:rPr lang="en-US" sz="1400" b="1" dirty="0"/>
              <a:t>Williamsburg</a:t>
            </a:r>
            <a:r>
              <a:rPr lang="en-US" sz="1400" dirty="0"/>
              <a:t> at </a:t>
            </a:r>
            <a:r>
              <a:rPr lang="en-US" sz="1400" b="1" dirty="0"/>
              <a:t>25.8%</a:t>
            </a:r>
            <a:r>
              <a:rPr lang="en-US" sz="1400" dirty="0"/>
              <a:t>, reflecting these areas' popularity for short-term rentals.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Their thriving hospitality scene and proximity to cultural hubs make them prime choices for Airbnb hosts.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Harlem’s Competitive Presence: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Harlem</a:t>
            </a:r>
            <a:r>
              <a:rPr lang="en-US" sz="1400" dirty="0"/>
              <a:t> holds a solid </a:t>
            </a:r>
            <a:r>
              <a:rPr lang="en-US" sz="1400" b="1" dirty="0"/>
              <a:t>18.2%</a:t>
            </a:r>
            <a:r>
              <a:rPr lang="en-US" sz="1400" dirty="0"/>
              <a:t> share, indicating a significant number of listings. Its mix of historical appeal and increasing tourist interest contributes to this.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Emerging Popularity in Bushwick: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Bushwick</a:t>
            </a:r>
            <a:r>
              <a:rPr lang="en-US" sz="1400" dirty="0"/>
              <a:t> accounts for </a:t>
            </a:r>
            <a:r>
              <a:rPr lang="en-US" sz="1400" b="1" dirty="0"/>
              <a:t>16.5%</a:t>
            </a:r>
            <a:r>
              <a:rPr lang="en-US" sz="1400" dirty="0"/>
              <a:t> of the listings, showcasing its growth as a preferred choice for visitors seeking vibrant art and nightlife experiences.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Lower Listing Share in Hell’s Kitchen: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Despite its central location, </a:t>
            </a:r>
            <a:r>
              <a:rPr lang="en-US" sz="1400" b="1" dirty="0"/>
              <a:t>Hell’s Kitchen</a:t>
            </a:r>
            <a:r>
              <a:rPr lang="en-US" sz="1400" dirty="0"/>
              <a:t> has a relatively lower share (</a:t>
            </a:r>
            <a:r>
              <a:rPr lang="en-US" sz="1400" b="1" dirty="0"/>
              <a:t>13.2%</a:t>
            </a:r>
            <a:r>
              <a:rPr lang="en-US" sz="1400" dirty="0"/>
              <a:t>), possibly due to stricter regulations or higher property costs.</a:t>
            </a:r>
          </a:p>
        </p:txBody>
      </p:sp>
    </p:spTree>
    <p:extLst>
      <p:ext uri="{BB962C8B-B14F-4D97-AF65-F5344CB8AC3E}">
        <p14:creationId xmlns:p14="http://schemas.microsoft.com/office/powerpoint/2010/main" val="306116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D27BA2-07F3-5D5F-09E3-FBBCDC19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365125"/>
            <a:ext cx="11473131" cy="1325563"/>
          </a:xfrm>
        </p:spPr>
        <p:txBody>
          <a:bodyPr/>
          <a:lstStyle/>
          <a:p>
            <a:pPr algn="ctr"/>
            <a:r>
              <a:rPr lang="en-US" sz="4000" b="1" dirty="0"/>
              <a:t>Top 10 Least Expensive Neighborhood (Average Price)</a:t>
            </a:r>
            <a:endParaRPr lang="en-IN" sz="4000" b="1" dirty="0"/>
          </a:p>
        </p:txBody>
      </p:sp>
      <p:pic>
        <p:nvPicPr>
          <p:cNvPr id="4098" name="Picture 2" descr="Uploaded image">
            <a:extLst>
              <a:ext uri="{FF2B5EF4-FFF2-40B4-BE49-F238E27FC236}">
                <a16:creationId xmlns:a16="http://schemas.microsoft.com/office/drawing/2014/main" id="{83311A9F-B66A-A094-76B6-E118A3119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676" y="1690688"/>
            <a:ext cx="6550324" cy="440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A50A9D-1373-FEB3-B971-BF09314DF5AD}"/>
              </a:ext>
            </a:extLst>
          </p:cNvPr>
          <p:cNvSpPr txBox="1"/>
          <p:nvPr/>
        </p:nvSpPr>
        <p:spPr>
          <a:xfrm>
            <a:off x="396817" y="1690688"/>
            <a:ext cx="5193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 from Top 10 Least Expensive Neighborhoods (Average Price) 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Budget-Friendly Options in New Dorp and Chelsea (Staten Island)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New Dorp</a:t>
            </a:r>
            <a:r>
              <a:rPr lang="en-US" sz="1400" dirty="0"/>
              <a:t> and </a:t>
            </a:r>
            <a:r>
              <a:rPr lang="en-US" sz="1400" b="1" dirty="0"/>
              <a:t>Chelsea (Staten Island)</a:t>
            </a:r>
            <a:r>
              <a:rPr lang="en-US" sz="1400" dirty="0"/>
              <a:t> offer the most affordable stays, with average prices around </a:t>
            </a:r>
            <a:r>
              <a:rPr lang="en-US" sz="1400" b="1" dirty="0"/>
              <a:t>$1,000</a:t>
            </a:r>
            <a:r>
              <a:rPr lang="en-US" sz="1400" dirty="0"/>
              <a:t>, making them attractive choices for budget-conscious travelers.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Staten Island Dominance in Affordability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Many neighborhoods from </a:t>
            </a:r>
            <a:r>
              <a:rPr lang="en-US" sz="1400" b="1" dirty="0"/>
              <a:t>Staten Island</a:t>
            </a:r>
            <a:r>
              <a:rPr lang="en-US" sz="1400" dirty="0"/>
              <a:t> such as </a:t>
            </a:r>
            <a:r>
              <a:rPr lang="en-US" sz="1400" b="1" dirty="0"/>
              <a:t>Fort Wadsworth, </a:t>
            </a:r>
            <a:r>
              <a:rPr lang="en-US" sz="1400" b="1" dirty="0" err="1"/>
              <a:t>Willowbrook</a:t>
            </a:r>
            <a:r>
              <a:rPr lang="en-US" sz="1400" b="1" dirty="0"/>
              <a:t>, and Graniteville</a:t>
            </a:r>
            <a:r>
              <a:rPr lang="en-US" sz="1400" dirty="0"/>
              <a:t> rank among the least expensive, positioning the borough as a cost-effective lodging destination.</a:t>
            </a:r>
          </a:p>
          <a:p>
            <a:pPr>
              <a:buFont typeface="+mj-lt"/>
              <a:buAutoNum type="arabicPeriod"/>
            </a:pPr>
            <a:r>
              <a:rPr lang="en-US" sz="1400" b="1" dirty="0" err="1"/>
              <a:t>Willowbrook's</a:t>
            </a:r>
            <a:r>
              <a:rPr lang="en-US" sz="1400" b="1" dirty="0"/>
              <a:t> Competitive Edge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 err="1"/>
              <a:t>Willowbrook</a:t>
            </a:r>
            <a:r>
              <a:rPr lang="en-US" sz="1400" dirty="0"/>
              <a:t> stands out with a balance of affordability and accessibility, making it a popular choice for travelers seeking both budget stays and convenience.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Queens and Brooklyn Representations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Little Neck (Queens)</a:t>
            </a:r>
            <a:r>
              <a:rPr lang="en-US" sz="1400" dirty="0"/>
              <a:t> and </a:t>
            </a:r>
            <a:r>
              <a:rPr lang="en-US" sz="1400" b="1" dirty="0"/>
              <a:t>Gerritsen Beach (Brooklyn)</a:t>
            </a:r>
            <a:r>
              <a:rPr lang="en-US" sz="1400" dirty="0"/>
              <a:t> also appear on the list, providing affordable alternatives compared to premium neighborhoods like Manhattan.</a:t>
            </a:r>
          </a:p>
        </p:txBody>
      </p:sp>
    </p:spTree>
    <p:extLst>
      <p:ext uri="{BB962C8B-B14F-4D97-AF65-F5344CB8AC3E}">
        <p14:creationId xmlns:p14="http://schemas.microsoft.com/office/powerpoint/2010/main" val="41535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69B89ECF-84EC-B09E-1114-34FE1CFF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68" y="103517"/>
            <a:ext cx="1144006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Top 10 Neighborhood with Highest Availability (Days per Year)</a:t>
            </a:r>
            <a:endParaRPr lang="en-IN" sz="3600" b="1" dirty="0"/>
          </a:p>
        </p:txBody>
      </p:sp>
      <p:pic>
        <p:nvPicPr>
          <p:cNvPr id="5122" name="Picture 2" descr="Uploaded image">
            <a:extLst>
              <a:ext uri="{FF2B5EF4-FFF2-40B4-BE49-F238E27FC236}">
                <a16:creationId xmlns:a16="http://schemas.microsoft.com/office/drawing/2014/main" id="{923D1460-4079-3BA6-6F08-E03399FBD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709" y="1276060"/>
            <a:ext cx="6228272" cy="547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5898D-961A-2184-0F4A-34F3E56E499A}"/>
              </a:ext>
            </a:extLst>
          </p:cNvPr>
          <p:cNvSpPr txBox="1"/>
          <p:nvPr/>
        </p:nvSpPr>
        <p:spPr>
          <a:xfrm>
            <a:off x="375968" y="1276060"/>
            <a:ext cx="547274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Insights from Top 10 Neighborhoods with Highest Availability (Days per Year) Chart for PPT: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Fort Wadsworth Leads in Availability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Fort Wadsworth</a:t>
            </a:r>
            <a:r>
              <a:rPr lang="en-US" sz="1400" dirty="0"/>
              <a:t> has the highest availability, close to </a:t>
            </a:r>
            <a:r>
              <a:rPr lang="en-US" sz="1400" b="1" dirty="0"/>
              <a:t>365 days per year</a:t>
            </a:r>
            <a:r>
              <a:rPr lang="en-US" sz="1400" dirty="0"/>
              <a:t>, making it a prime location for long-term stays and flexible booking options.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Staten Island's Strong Presence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Staten Island</a:t>
            </a:r>
            <a:r>
              <a:rPr lang="en-US" sz="1400" dirty="0"/>
              <a:t> neighborhoods, including </a:t>
            </a:r>
            <a:r>
              <a:rPr lang="en-US" sz="1400" b="1" dirty="0" err="1"/>
              <a:t>Willowbrook</a:t>
            </a:r>
            <a:r>
              <a:rPr lang="en-US" sz="1400" b="1" dirty="0"/>
              <a:t>, West Brighton, and Midland Beach</a:t>
            </a:r>
            <a:r>
              <a:rPr lang="en-US" sz="1400" dirty="0"/>
              <a:t>, dominate the list, showcasing the borough’s focus on continuous rental availability.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Appeal for Extended Stays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Neighborhoods like </a:t>
            </a:r>
            <a:r>
              <a:rPr lang="en-US" sz="1400" b="1" dirty="0"/>
              <a:t>Glen Oaks</a:t>
            </a:r>
            <a:r>
              <a:rPr lang="en-US" sz="1400" dirty="0"/>
              <a:t> and </a:t>
            </a:r>
            <a:r>
              <a:rPr lang="en-US" sz="1400" b="1" dirty="0"/>
              <a:t>Eastchester</a:t>
            </a:r>
            <a:r>
              <a:rPr lang="en-US" sz="1400" dirty="0"/>
              <a:t> have high availability, making them attractive for </a:t>
            </a:r>
            <a:r>
              <a:rPr lang="en-US" sz="1400" b="1" dirty="0"/>
              <a:t>long-term business travelers or remote workers</a:t>
            </a:r>
            <a:r>
              <a:rPr lang="en-US" sz="1400" dirty="0"/>
              <a:t> seeking stable accommodation options.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Consistent Hosting Practices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High availability suggests </a:t>
            </a:r>
            <a:r>
              <a:rPr lang="en-US" sz="1400" b="1" dirty="0"/>
              <a:t>consistent hosting practices</a:t>
            </a:r>
            <a:r>
              <a:rPr lang="en-US" sz="1400" dirty="0"/>
              <a:t> and possibly a higher proportion of </a:t>
            </a:r>
            <a:r>
              <a:rPr lang="en-US" sz="1400" b="1" dirty="0"/>
              <a:t>professional hosts</a:t>
            </a:r>
            <a:r>
              <a:rPr lang="en-US" sz="1400" dirty="0"/>
              <a:t> in these areas.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Opportunities for Hosts and Travelers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Hosts</a:t>
            </a:r>
            <a:r>
              <a:rPr lang="en-US" sz="1400" dirty="0"/>
              <a:t>: Neighborhoods with high availability offer an opportunity to tap into the market for long-term stays or corporate housing.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Travelers</a:t>
            </a:r>
            <a:r>
              <a:rPr lang="en-US" sz="1400" dirty="0"/>
              <a:t>: Consider these areas for extended stays or flexible rental options, especially in </a:t>
            </a:r>
            <a:r>
              <a:rPr lang="en-US" sz="1400" b="1" dirty="0"/>
              <a:t>Staten Island</a:t>
            </a:r>
            <a:r>
              <a:rPr lang="en-US" sz="1400" dirty="0"/>
              <a:t> and </a:t>
            </a:r>
            <a:r>
              <a:rPr lang="en-US" sz="1400" b="1" dirty="0"/>
              <a:t>Bronx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49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F3D24472-B3B1-2BB4-A01E-D4209CAB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68" y="103517"/>
            <a:ext cx="1144006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Top 10 Listings with Best Ratings &amp; Their Minimum Nights</a:t>
            </a:r>
            <a:endParaRPr lang="en-IN" sz="3600" b="1" dirty="0"/>
          </a:p>
        </p:txBody>
      </p:sp>
      <p:pic>
        <p:nvPicPr>
          <p:cNvPr id="6149" name="Picture 5" descr="Uploaded image">
            <a:extLst>
              <a:ext uri="{FF2B5EF4-FFF2-40B4-BE49-F238E27FC236}">
                <a16:creationId xmlns:a16="http://schemas.microsoft.com/office/drawing/2014/main" id="{E392B28A-3C1A-91C9-0651-CC853990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66" y="1110053"/>
            <a:ext cx="9351963" cy="547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0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9C4A962-BC53-A0E9-BF0D-8E1C60638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t="31406" r="596" b="27069"/>
          <a:stretch/>
        </p:blipFill>
        <p:spPr bwMode="auto">
          <a:xfrm>
            <a:off x="276205" y="242413"/>
            <a:ext cx="11775057" cy="272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DDF3B1D6-C96D-6B24-6726-752E7BFC0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71" y="2968361"/>
            <a:ext cx="11775057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High-Value Listings: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expensive listing is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"Classic Manhattan Loft Apartment w/ Outdoor Deck"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around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$1,154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reflecting its premium status.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high-priced properties include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 Historic Harlem Abode"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"Lovely 2 Bedroom in the Heart of Brooklyn"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demand for spacious and luxurious accommodations.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Options: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"La Sienna - Studio Apartment"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Harlem is the most affordable at around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$103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despite having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5-star rating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offering great value for travelers.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Neighborhood Trends: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Brooklyn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Manhattan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 the chart, indicating these boroughs are popular for highly-rated accommodations.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Crown Heights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Brooklyn offer excellent 5-star-rated properties with varied pricing, suitable for both budget and luxury travelers.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Stay Variations: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listings require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30-day minimum stay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particularly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 Historic Harlem Abode"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"1 Bedroom Apt - Close to JFK &amp; City"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preference for long-term bookings in specific neighborhoods.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other hand,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"Private room with private bathroom"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"Cozy, private room in Williamsburg"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short-term stays, making them ideal for tourists.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9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3075</Words>
  <Application>Microsoft Office PowerPoint</Application>
  <PresentationFormat>Widescreen</PresentationFormat>
  <Paragraphs>227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AIRBNB DATA ANALYSIS</vt:lpstr>
      <vt:lpstr> Showing Correlation Using Heatmap Visualization</vt:lpstr>
      <vt:lpstr>Top 10 Neighborhood Groups with Most Listings</vt:lpstr>
      <vt:lpstr>PowerPoint Presentation</vt:lpstr>
      <vt:lpstr>PowerPoint Presentation</vt:lpstr>
      <vt:lpstr>Top 10 Least Expensive Neighborhood (Average Price)</vt:lpstr>
      <vt:lpstr>Top 10 Neighborhood with Highest Availability (Days per Year)</vt:lpstr>
      <vt:lpstr>Top 10 Listings with Best Ratings &amp; Their Minimum Nights</vt:lpstr>
      <vt:lpstr>PowerPoint Presentation</vt:lpstr>
      <vt:lpstr>Room Type Distribution</vt:lpstr>
      <vt:lpstr>Average Price by Room Type</vt:lpstr>
      <vt:lpstr>Most Reviewed Room Types in Each Neighborhood Group</vt:lpstr>
      <vt:lpstr>Top 10 hosts on the basis of No of listings</vt:lpstr>
      <vt:lpstr>Top 10 hosts on the basis of No of listings</vt:lpstr>
      <vt:lpstr>Top 10 hosts on the basis of No of listings</vt:lpstr>
      <vt:lpstr>Top 10 hosts on the basis of No of listings</vt:lpstr>
      <vt:lpstr>Availability Patterns Across Locations</vt:lpstr>
      <vt:lpstr>Average Availability by Room Type</vt:lpstr>
      <vt:lpstr>Distribution of Cancellation Policies</vt:lpstr>
      <vt:lpstr>Line Graph for Price Trends by Construction Year</vt:lpstr>
      <vt:lpstr>Average Review Scores by Construction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BOPCHE</dc:creator>
  <cp:lastModifiedBy>SAHIL BOPCHE</cp:lastModifiedBy>
  <cp:revision>18</cp:revision>
  <dcterms:created xsi:type="dcterms:W3CDTF">2025-03-20T09:40:19Z</dcterms:created>
  <dcterms:modified xsi:type="dcterms:W3CDTF">2025-03-21T07:15:24Z</dcterms:modified>
</cp:coreProperties>
</file>