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9A8A-E1B6-429A-0C5B-D6D4FFDAB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193FF-7CDB-C15A-7E54-D177763F9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9B3-7FA8-A5FC-30DB-91CFAEFA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DB7-B709-40E0-9DC8-29BAFFCDB701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64A90-087F-1F1A-93C4-ABAD6AE5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F16DD-D2E6-C160-97C3-A9D7F727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884D-BDCA-46E5-8075-F21C3AAD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1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C3-4137-AB3D-E643-BD72B47E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A81D1-CDAA-FB68-34D9-A6B1F5A51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49E1D-3A66-DBD7-D7F7-690C5D6F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DB7-B709-40E0-9DC8-29BAFFCDB701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BB57-663A-4A5B-1A74-6C49723F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56341-4BDD-4893-E1C8-4A701110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884D-BDCA-46E5-8075-F21C3AAD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85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B5492-E03E-9C6C-172A-4580402DB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AB693-A64F-B387-BA87-5417C1040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B5775-7186-1D82-B5FD-0B331448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DB7-B709-40E0-9DC8-29BAFFCDB701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4E325-195F-E9DF-ED85-807B93DB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C9535-342F-722B-9E95-33D5236D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884D-BDCA-46E5-8075-F21C3AAD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68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A8F5-9323-FA4B-E72E-C64FB188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B07C6-0EA8-A943-B2F8-CEC52D471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14BF9-496D-930F-224A-A4FB92F4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DB7-B709-40E0-9DC8-29BAFFCDB701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3FFDF-D73F-B717-CEBE-1C65BC6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42DF4-420F-C6D7-DE60-5135761C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884D-BDCA-46E5-8075-F21C3AAD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62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7188-7155-B821-4936-EC63E3B4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6BC24-072A-BD60-FCC3-6FAB24034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0D2C4-5104-0CF6-E5D3-F2441DCC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DB7-B709-40E0-9DC8-29BAFFCDB701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B0DD8-1A46-766D-8549-D44C5A52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C5A4C-E027-F666-F35A-BBBACB3A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884D-BDCA-46E5-8075-F21C3AAD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1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B4EE-DFE2-34AD-DF30-CCC0BF66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5A37-1DC2-DA3B-FA9E-CB64BEA68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05CC8-3464-A489-0127-A320DADF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8E528-F222-34B2-7987-0A342D66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DB7-B709-40E0-9DC8-29BAFFCDB701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3077-30F2-7602-E195-934D4FCA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F52F5-89AA-CC7C-1D7E-F577ADAB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884D-BDCA-46E5-8075-F21C3AAD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46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6526-721E-A30D-F57C-0B694DC4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C0E9-6F38-066B-3099-C39AFAE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7E203-5362-1B17-77C3-ED7CCC44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A9020-8E2C-1D04-2E7D-B08D3777F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5BD6E8-5FE6-BF84-ADC5-AB3F057CA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ECB5C-0746-C29F-8E37-E81FC4E4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DB7-B709-40E0-9DC8-29BAFFCDB701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A591B-A480-D7F5-6EBD-EB845065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6D37C-5279-7E45-76D8-A235EF03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884D-BDCA-46E5-8075-F21C3AAD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96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9731-E12A-D38E-3B2D-94FF010A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C5528-A923-6C65-A25D-42FFED09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DB7-B709-40E0-9DC8-29BAFFCDB701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139A7-3AC4-D448-DA70-8A0F51A0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BF364-2682-2D17-7EBA-E9823DC5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884D-BDCA-46E5-8075-F21C3AAD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45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466BD-8053-28C7-EFB1-F945E757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DB7-B709-40E0-9DC8-29BAFFCDB701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AF287-8FE6-BDF5-C86E-49C647A1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65605-A355-3876-7A24-808F717B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884D-BDCA-46E5-8075-F21C3AAD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72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E02E-600E-89EB-2004-8D1DF780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ECE9-1337-006F-552E-5A07B35D0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89572-6B69-A280-08E6-A3EECA2F9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73DC8-62CE-610A-F725-77198FDB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DB7-B709-40E0-9DC8-29BAFFCDB701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D4EF9-A049-CB67-DB66-363AAAFF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DFD7-FF61-B069-8963-D6AA5815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884D-BDCA-46E5-8075-F21C3AAD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93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0D8A-1A97-F391-E99A-CA75720A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D52AC-CE51-0280-43E1-D727EBD3D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6BEA6-245D-6A28-A9A9-2B611A0E3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32BC0-64D8-B8AB-675D-AD9C6786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DB7-B709-40E0-9DC8-29BAFFCDB701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5D1D4-17E5-8D72-69A8-C87EEB81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6D5A8-7E3F-678D-42BA-5964DEDA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884D-BDCA-46E5-8075-F21C3AAD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4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D3C93-14EA-0AAC-92DA-7F5A476D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9C00E-90B4-58B5-64F0-B7FC38956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F923E-9C3A-28D8-EEF7-33DE60BF0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76DB7-B709-40E0-9DC8-29BAFFCDB701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1FDAE-39F3-8A67-8938-386D6ECD5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945F6-9C9E-87F9-3B99-39005472C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9884D-BDCA-46E5-8075-F21C3AAD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04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17/06/relationships/model3d" Target="../media/model3d1.glb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ACAAEEE-A63A-A04F-3504-8933D032C7D6}"/>
              </a:ext>
            </a:extLst>
          </p:cNvPr>
          <p:cNvSpPr txBox="1"/>
          <p:nvPr/>
        </p:nvSpPr>
        <p:spPr>
          <a:xfrm rot="10800000" flipV="1">
            <a:off x="2953512" y="2695956"/>
            <a:ext cx="7159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IN" sz="3600" spc="300" dirty="0"/>
            </a:br>
            <a:r>
              <a:rPr lang="en-IN" sz="3600" spc="300" dirty="0">
                <a:latin typeface="Bookman Old Style" panose="02050604050505020204" pitchFamily="18" charset="0"/>
              </a:rPr>
              <a:t>Fashion Trends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830253-E299-7E01-4903-E10BE74121BE}"/>
              </a:ext>
            </a:extLst>
          </p:cNvPr>
          <p:cNvSpPr txBox="1"/>
          <p:nvPr/>
        </p:nvSpPr>
        <p:spPr>
          <a:xfrm>
            <a:off x="4261104" y="5175504"/>
            <a:ext cx="354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/>
              <a:t>By – S . Girade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C9B7C4-9008-AA46-2FFB-BDCBF1308CE5}"/>
              </a:ext>
            </a:extLst>
          </p:cNvPr>
          <p:cNvGrpSpPr/>
          <p:nvPr/>
        </p:nvGrpSpPr>
        <p:grpSpPr>
          <a:xfrm>
            <a:off x="5494407" y="2183296"/>
            <a:ext cx="1203186" cy="839749"/>
            <a:chOff x="5028450" y="2636685"/>
            <a:chExt cx="1203186" cy="839749"/>
          </a:xfrm>
        </p:grpSpPr>
        <p:pic>
          <p:nvPicPr>
            <p:cNvPr id="11" name="Graphic 10" descr="Shirt with solid fill">
              <a:extLst>
                <a:ext uri="{FF2B5EF4-FFF2-40B4-BE49-F238E27FC236}">
                  <a16:creationId xmlns:a16="http://schemas.microsoft.com/office/drawing/2014/main" id="{91331500-80FA-7046-7D33-99BBFBB75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28450" y="2636685"/>
              <a:ext cx="1203186" cy="83974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" name="3D Model 2" descr="Graph Growth">
                  <a:extLst>
                    <a:ext uri="{FF2B5EF4-FFF2-40B4-BE49-F238E27FC236}">
                      <a16:creationId xmlns:a16="http://schemas.microsoft.com/office/drawing/2014/main" id="{DC0F8A59-E6B9-C069-9C23-6AC804118CF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59155353"/>
                    </p:ext>
                  </p:extLst>
                </p:nvPr>
              </p:nvGraphicFramePr>
              <p:xfrm>
                <a:off x="5483185" y="2902445"/>
                <a:ext cx="293715" cy="308228"/>
              </p:xfrm>
              <a:graphic>
                <a:graphicData uri="http://schemas.microsoft.com/office/drawing/2017/model3d">
                  <am3d:model3d r:embed="rId4">
                    <am3d:spPr>
                      <a:xfrm>
                        <a:off x="0" y="0"/>
                        <a:ext cx="293715" cy="308228"/>
                      </a:xfrm>
                      <a:prstGeom prst="rect">
                        <a:avLst/>
                      </a:prstGeom>
                    </am3d:spPr>
                    <am3d:camera>
                      <am3d:pos x="0" y="0" z="63144380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11083" d="1000000"/>
                      <am3d:preTrans dx="0" dy="-1800000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9879042" ay="-582873" az="10640924"/>
                      <am3d:postTrans dx="0" dy="0" dz="0"/>
                    </am3d:trans>
                    <am3d:raster rName="Office3DRenderer" rVer="16.0.8326">
                      <am3d:blip r:embed="rId5"/>
                    </am3d:raster>
                    <am3d:objViewport viewportSz="42584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" name="3D Model 2" descr="Graph Growth">
                  <a:extLst>
                    <a:ext uri="{FF2B5EF4-FFF2-40B4-BE49-F238E27FC236}">
                      <a16:creationId xmlns:a16="http://schemas.microsoft.com/office/drawing/2014/main" id="{DC0F8A59-E6B9-C069-9C23-6AC804118CF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49142" y="2449056"/>
                  <a:ext cx="293715" cy="308228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3" name="Graphic 12" descr="Research with solid fill">
            <a:extLst>
              <a:ext uri="{FF2B5EF4-FFF2-40B4-BE49-F238E27FC236}">
                <a16:creationId xmlns:a16="http://schemas.microsoft.com/office/drawing/2014/main" id="{0253D1FB-C877-041A-0B97-8E87E4FD9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9528" y="3297062"/>
            <a:ext cx="926592" cy="61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2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79A1-BF85-7399-B56F-9E063FB2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365125"/>
            <a:ext cx="10997184" cy="732155"/>
          </a:xfrm>
        </p:spPr>
        <p:txBody>
          <a:bodyPr>
            <a:noAutofit/>
          </a:bodyPr>
          <a:lstStyle/>
          <a:p>
            <a:r>
              <a:rPr lang="en-US" sz="3600" b="1" spc="300" dirty="0">
                <a:latin typeface="+mn-lt"/>
              </a:rPr>
              <a:t>Product Discount Distribution Analysis by Tier</a:t>
            </a:r>
            <a:endParaRPr lang="en-IN" sz="36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D940-58A1-D007-1311-9315B2317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408" y="1207008"/>
            <a:ext cx="5803392" cy="49699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Key Insights:</a:t>
            </a:r>
          </a:p>
          <a:p>
            <a:pPr marL="0" indent="0">
              <a:buNone/>
            </a:pPr>
            <a:r>
              <a:rPr lang="en-US" sz="1400" b="1" dirty="0"/>
              <a:t>1. Majority Deeply Discounted</a:t>
            </a:r>
          </a:p>
          <a:p>
            <a:r>
              <a:rPr lang="en-US" sz="1400" dirty="0"/>
              <a:t>The highest count of products (</a:t>
            </a:r>
            <a:r>
              <a:rPr lang="en-US" sz="1400" b="1" dirty="0"/>
              <a:t>15,194</a:t>
            </a:r>
            <a:r>
              <a:rPr lang="en-US" sz="1400" dirty="0"/>
              <a:t>) falls under the </a:t>
            </a:r>
            <a:r>
              <a:rPr lang="en-US" sz="1400" b="1" dirty="0"/>
              <a:t>Deep Discount</a:t>
            </a:r>
            <a:r>
              <a:rPr lang="en-US" sz="1400" dirty="0"/>
              <a:t> tier (&gt;40%), indicating aggressive promotional pricing across a large inventory share.</a:t>
            </a:r>
          </a:p>
          <a:p>
            <a:pPr marL="0" indent="0">
              <a:buNone/>
            </a:pPr>
            <a:r>
              <a:rPr lang="en-US" sz="1400" b="1" dirty="0"/>
              <a:t>2. Minimal Light Discounts</a:t>
            </a:r>
          </a:p>
          <a:p>
            <a:r>
              <a:rPr lang="en-US" sz="1400" dirty="0"/>
              <a:t>Only </a:t>
            </a:r>
            <a:r>
              <a:rPr lang="en-US" sz="1400" b="1" dirty="0"/>
              <a:t>1,621 products</a:t>
            </a:r>
            <a:r>
              <a:rPr lang="en-US" sz="1400" dirty="0"/>
              <a:t> have </a:t>
            </a:r>
            <a:r>
              <a:rPr lang="en-US" sz="1400" b="1" dirty="0"/>
              <a:t>light discounts (10–20%)</a:t>
            </a:r>
            <a:r>
              <a:rPr lang="en-US" sz="1400" dirty="0"/>
              <a:t>, showing a sharp contrast in pricing strategy — most products are either highly discounted or not at all.</a:t>
            </a:r>
          </a:p>
          <a:p>
            <a:pPr marL="0" indent="0">
              <a:buNone/>
            </a:pPr>
            <a:r>
              <a:rPr lang="en-US" sz="1400" b="1" dirty="0"/>
              <a:t>3. Balanced Mid-Range Strategy Missing</a:t>
            </a:r>
          </a:p>
          <a:p>
            <a:r>
              <a:rPr lang="en-US" sz="1400" dirty="0"/>
              <a:t>Moderate discounts (20–40%) cover </a:t>
            </a:r>
            <a:r>
              <a:rPr lang="en-US" sz="1400" b="1" dirty="0"/>
              <a:t>6,660 products</a:t>
            </a:r>
            <a:r>
              <a:rPr lang="en-US" sz="1400" dirty="0"/>
              <a:t>, but are </a:t>
            </a:r>
            <a:r>
              <a:rPr lang="en-US" sz="1400" b="1" dirty="0"/>
              <a:t>significantly fewer than deeply discounted</a:t>
            </a:r>
            <a:r>
              <a:rPr lang="en-US" sz="1400" dirty="0"/>
              <a:t> items, suggesting </a:t>
            </a:r>
            <a:r>
              <a:rPr lang="en-US" sz="1400" b="1" dirty="0"/>
              <a:t>limited use of mid-range discounting</a:t>
            </a:r>
            <a:r>
              <a:rPr lang="en-US" sz="1400" dirty="0"/>
              <a:t> as a pricing tactic.</a:t>
            </a:r>
          </a:p>
          <a:p>
            <a:pPr marL="0" indent="0">
              <a:buNone/>
            </a:pPr>
            <a:r>
              <a:rPr lang="en-US" sz="1400" b="1" dirty="0"/>
              <a:t>4. Substantial No-Discount Segment</a:t>
            </a:r>
          </a:p>
          <a:p>
            <a:r>
              <a:rPr lang="en-US" sz="1400" dirty="0"/>
              <a:t>Despite heavy discounting trends, </a:t>
            </a:r>
            <a:r>
              <a:rPr lang="en-US" sz="1400" b="1" dirty="0"/>
              <a:t>8,107 products</a:t>
            </a:r>
            <a:r>
              <a:rPr lang="en-US" sz="1400" dirty="0"/>
              <a:t> are sold at full price — this may include </a:t>
            </a:r>
            <a:r>
              <a:rPr lang="en-US" sz="1400" b="1" dirty="0"/>
              <a:t>premium or new arrivals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b="1" dirty="0"/>
              <a:t>5. Strategic Implication</a:t>
            </a:r>
          </a:p>
          <a:p>
            <a:r>
              <a:rPr lang="en-US" sz="1400" dirty="0"/>
              <a:t>The bimodal pattern (either deep discounts or no discount) suggests a </a:t>
            </a:r>
            <a:r>
              <a:rPr lang="en-US" sz="1400" b="1" dirty="0"/>
              <a:t>binary pricing strategy</a:t>
            </a:r>
            <a:r>
              <a:rPr lang="en-US" sz="1400" dirty="0"/>
              <a:t> that may impact perceived value and customer expectations.</a:t>
            </a:r>
          </a:p>
          <a:p>
            <a:endParaRPr lang="en-IN" sz="14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96F7E63-220B-5DE8-88E7-ED1AB4725CF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44169"/>
            <a:ext cx="5803392" cy="469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99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6523-32C0-2B14-25FF-0EBA6640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65125"/>
            <a:ext cx="11713029" cy="698565"/>
          </a:xfrm>
        </p:spPr>
        <p:txBody>
          <a:bodyPr>
            <a:noAutofit/>
          </a:bodyPr>
          <a:lstStyle/>
          <a:p>
            <a:r>
              <a:rPr lang="en-US" sz="2800" b="1" spc="300" dirty="0">
                <a:latin typeface="+mn-lt"/>
              </a:rPr>
              <a:t>Gender-Based Analysis of Product Count and Discount Trends</a:t>
            </a:r>
            <a:endParaRPr lang="en-IN" sz="28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7B51-5F27-0A91-ADC4-823FE1C6F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362269"/>
            <a:ext cx="5106955" cy="51306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2000" b="1" dirty="0"/>
              <a:t>Key Insights</a:t>
            </a:r>
          </a:p>
          <a:p>
            <a:pPr marL="0" indent="0">
              <a:buNone/>
            </a:pPr>
            <a:r>
              <a:rPr lang="en-US" sz="1800" b="1" dirty="0"/>
              <a:t>1. Higher Product Count for Women</a:t>
            </a:r>
            <a:endParaRPr lang="en-US" sz="1800" dirty="0"/>
          </a:p>
          <a:p>
            <a:pPr lvl="1"/>
            <a:r>
              <a:rPr lang="en-US" sz="1800" dirty="0"/>
              <a:t>There are </a:t>
            </a:r>
            <a:r>
              <a:rPr lang="en-US" sz="1800" b="1" dirty="0"/>
              <a:t>more products for women (17,207)</a:t>
            </a:r>
            <a:r>
              <a:rPr lang="en-US" sz="1800" dirty="0"/>
              <a:t> than for men (14,375), indicating a </a:t>
            </a:r>
            <a:r>
              <a:rPr lang="en-US" sz="1800" b="1" dirty="0"/>
              <a:t>stronger market focus</a:t>
            </a:r>
            <a:r>
              <a:rPr lang="en-US" sz="1800" dirty="0"/>
              <a:t> on women’s fashion or consumer demand.</a:t>
            </a:r>
          </a:p>
          <a:p>
            <a:pPr marL="0" indent="0">
              <a:buNone/>
            </a:pPr>
            <a:r>
              <a:rPr lang="en-US" sz="1800" b="1" dirty="0"/>
              <a:t>2. Slightly Higher Discounts for Men’s Products</a:t>
            </a:r>
            <a:endParaRPr lang="en-US" sz="1800" dirty="0"/>
          </a:p>
          <a:p>
            <a:pPr lvl="1"/>
            <a:r>
              <a:rPr lang="en-US" sz="1800" dirty="0"/>
              <a:t>The </a:t>
            </a:r>
            <a:r>
              <a:rPr lang="en-US" sz="1800" b="1" dirty="0"/>
              <a:t>average discount for men’s products is 33.32%</a:t>
            </a:r>
            <a:r>
              <a:rPr lang="en-US" sz="1800" dirty="0"/>
              <a:t>, slightly higher than women’s products at </a:t>
            </a:r>
            <a:r>
              <a:rPr lang="en-US" sz="1800" b="1" dirty="0"/>
              <a:t>32.69%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This </a:t>
            </a:r>
            <a:r>
              <a:rPr lang="en-US" sz="1800" b="1" dirty="0"/>
              <a:t>~0.63% difference</a:t>
            </a:r>
            <a:r>
              <a:rPr lang="en-US" sz="1800" dirty="0"/>
              <a:t> suggests relatively </a:t>
            </a:r>
            <a:r>
              <a:rPr lang="en-US" sz="1800" b="1" dirty="0"/>
              <a:t>more aggressive discounting in men's categories</a:t>
            </a:r>
            <a:r>
              <a:rPr lang="en-US" sz="1800" dirty="0"/>
              <a:t>, possibly to boost sales or clear inventory.</a:t>
            </a:r>
          </a:p>
          <a:p>
            <a:pPr marL="0" indent="0">
              <a:buNone/>
            </a:pPr>
            <a:r>
              <a:rPr lang="en-US" sz="1800" b="1" dirty="0"/>
              <a:t>3. Balanced Discount Strategy</a:t>
            </a:r>
            <a:endParaRPr lang="en-US" sz="1800" dirty="0"/>
          </a:p>
          <a:p>
            <a:pPr lvl="1"/>
            <a:r>
              <a:rPr lang="en-US" sz="1800" dirty="0"/>
              <a:t>Although women’s products are more in number, the </a:t>
            </a:r>
            <a:r>
              <a:rPr lang="en-US" sz="1800" b="1" dirty="0"/>
              <a:t>discount rates are fairly balanced</a:t>
            </a:r>
            <a:r>
              <a:rPr lang="en-US" sz="1800" dirty="0"/>
              <a:t> across genders, indicating </a:t>
            </a:r>
            <a:r>
              <a:rPr lang="en-US" sz="1800" b="1" dirty="0"/>
              <a:t>consistent pricing strategies</a:t>
            </a:r>
            <a:r>
              <a:rPr lang="en-US" sz="1800" dirty="0"/>
              <a:t>.</a:t>
            </a:r>
          </a:p>
          <a:p>
            <a:endParaRPr lang="en-IN" sz="1800" dirty="0"/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48B93FAD-04C1-831B-BFEB-E4389E5AD4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004" y="1362269"/>
            <a:ext cx="6186196" cy="474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47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9A6F-D9C5-527F-DCC1-7C1D940F8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365125"/>
            <a:ext cx="10951464" cy="567563"/>
          </a:xfrm>
        </p:spPr>
        <p:txBody>
          <a:bodyPr>
            <a:normAutofit fontScale="90000"/>
          </a:bodyPr>
          <a:lstStyle/>
          <a:p>
            <a:r>
              <a:rPr lang="en-IN" b="1" spc="300" dirty="0">
                <a:latin typeface="+mn-lt"/>
              </a:rPr>
              <a:t>Gender-wise Product Pricing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6823-6006-AED8-82A5-D86CEFC91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2336" y="1344168"/>
            <a:ext cx="5617464" cy="5148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Key Insight: </a:t>
            </a:r>
          </a:p>
          <a:p>
            <a:r>
              <a:rPr lang="en-US" sz="1800" b="1" dirty="0"/>
              <a:t>Men’s products are priced higher</a:t>
            </a:r>
            <a:r>
              <a:rPr lang="en-US" sz="1800" dirty="0"/>
              <a:t> than women’s on average — both </a:t>
            </a:r>
            <a:r>
              <a:rPr lang="en-US" sz="1800" b="1" dirty="0"/>
              <a:t>before and after discounts</a:t>
            </a:r>
            <a:r>
              <a:rPr lang="en-US" sz="1800" dirty="0"/>
              <a:t>.</a:t>
            </a:r>
          </a:p>
          <a:p>
            <a:pPr lvl="1"/>
            <a:r>
              <a:rPr lang="en-US" sz="1800" b="1" dirty="0"/>
              <a:t>Original Price</a:t>
            </a:r>
            <a:r>
              <a:rPr lang="en-US" sz="1800" dirty="0"/>
              <a:t>:</a:t>
            </a:r>
          </a:p>
          <a:p>
            <a:pPr lvl="2"/>
            <a:r>
              <a:rPr lang="en-US" sz="1800" dirty="0"/>
              <a:t>Men: ₹1459.13</a:t>
            </a:r>
          </a:p>
          <a:p>
            <a:pPr lvl="2"/>
            <a:r>
              <a:rPr lang="en-US" sz="1800" dirty="0"/>
              <a:t>Women: ₹1383.82</a:t>
            </a:r>
          </a:p>
          <a:p>
            <a:pPr lvl="1"/>
            <a:r>
              <a:rPr lang="en-US" sz="1800" b="1" dirty="0"/>
              <a:t>Discounted Price</a:t>
            </a:r>
            <a:r>
              <a:rPr lang="en-US" sz="1800" dirty="0"/>
              <a:t>:</a:t>
            </a:r>
          </a:p>
          <a:p>
            <a:pPr lvl="2"/>
            <a:r>
              <a:rPr lang="en-US" sz="1800" dirty="0"/>
              <a:t>Men: ₹960.51</a:t>
            </a:r>
          </a:p>
          <a:p>
            <a:pPr lvl="2"/>
            <a:r>
              <a:rPr lang="en-US" sz="1800" dirty="0"/>
              <a:t>Women: ₹904.07</a:t>
            </a:r>
          </a:p>
          <a:p>
            <a:r>
              <a:rPr lang="en-US" sz="1800" b="1" dirty="0"/>
              <a:t>Percentage Share in Spending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Men’s products account for ~</a:t>
            </a:r>
            <a:r>
              <a:rPr lang="en-US" sz="1800" b="1" dirty="0"/>
              <a:t>51.5% of both original and discounted price averages</a:t>
            </a:r>
            <a:r>
              <a:rPr lang="en-US" sz="1800" dirty="0"/>
              <a:t>, indicating </a:t>
            </a:r>
            <a:r>
              <a:rPr lang="en-US" sz="1800" b="1" dirty="0"/>
              <a:t>a slightly higher consumer spend</a:t>
            </a:r>
            <a:r>
              <a:rPr lang="en-US" sz="1800" dirty="0"/>
              <a:t> or </a:t>
            </a:r>
            <a:r>
              <a:rPr lang="en-US" sz="1800" b="1" dirty="0"/>
              <a:t>premium pricing</a:t>
            </a:r>
            <a:r>
              <a:rPr lang="en-US" sz="1800" dirty="0"/>
              <a:t> in men’s segments.</a:t>
            </a:r>
          </a:p>
          <a:p>
            <a:endParaRPr lang="en-IN" sz="18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506C6D1-7D34-EDCC-4A8F-1B20AE77AF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016" y="2331720"/>
            <a:ext cx="6181344" cy="328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9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3427-EE0F-40D4-D18C-41289042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04320" cy="750443"/>
          </a:xfrm>
        </p:spPr>
        <p:txBody>
          <a:bodyPr>
            <a:noAutofit/>
          </a:bodyPr>
          <a:lstStyle/>
          <a:p>
            <a:r>
              <a:rPr lang="en-US" sz="3200" b="1" spc="300" dirty="0">
                <a:latin typeface="+mn-lt"/>
              </a:rPr>
              <a:t>Gender-Based Product Category Distribution Analysis</a:t>
            </a:r>
            <a:endParaRPr lang="en-IN" sz="32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3FFD-D66D-CAFD-440E-6265A8512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261872"/>
            <a:ext cx="5568696" cy="4915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2000" b="1" dirty="0"/>
              <a:t>Key Insights:</a:t>
            </a:r>
          </a:p>
          <a:p>
            <a:r>
              <a:rPr lang="en-US" sz="1600" b="1" dirty="0"/>
              <a:t>Men’s Product Portfolio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Highly concentrated in </a:t>
            </a:r>
            <a:r>
              <a:rPr lang="en-US" sz="1600" b="1" dirty="0" err="1"/>
              <a:t>Topwear</a:t>
            </a:r>
            <a:r>
              <a:rPr lang="en-US" sz="1600" b="1" dirty="0"/>
              <a:t> (7,110)</a:t>
            </a:r>
            <a:r>
              <a:rPr lang="en-US" sz="1600" dirty="0"/>
              <a:t>, </a:t>
            </a:r>
            <a:r>
              <a:rPr lang="en-US" sz="1600" b="1" dirty="0" err="1"/>
              <a:t>Bottomwear</a:t>
            </a:r>
            <a:r>
              <a:rPr lang="en-US" sz="1600" b="1" dirty="0"/>
              <a:t> (2,984)</a:t>
            </a:r>
            <a:r>
              <a:rPr lang="en-US" sz="1600" dirty="0"/>
              <a:t>, and </a:t>
            </a:r>
            <a:r>
              <a:rPr lang="en-US" sz="1600" b="1" dirty="0"/>
              <a:t>Footwear (3,015)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Completely lacks presence in </a:t>
            </a:r>
            <a:r>
              <a:rPr lang="en-US" sz="1600" b="1" dirty="0" err="1"/>
              <a:t>Ethnicwear</a:t>
            </a:r>
            <a:r>
              <a:rPr lang="en-US" sz="1600" dirty="0"/>
              <a:t>, </a:t>
            </a:r>
            <a:r>
              <a:rPr lang="en-US" sz="1600" b="1" dirty="0" err="1"/>
              <a:t>Fusionwear</a:t>
            </a:r>
            <a:r>
              <a:rPr lang="en-US" sz="1600" dirty="0"/>
              <a:t>, </a:t>
            </a:r>
            <a:r>
              <a:rPr lang="en-US" sz="1600" b="1" dirty="0"/>
              <a:t>Lingerie</a:t>
            </a:r>
            <a:r>
              <a:rPr lang="en-US" sz="1600" dirty="0"/>
              <a:t>, and </a:t>
            </a:r>
            <a:r>
              <a:rPr lang="en-US" sz="1600" b="1" dirty="0" err="1"/>
              <a:t>Westernwear</a:t>
            </a:r>
            <a:r>
              <a:rPr lang="en-US" sz="1600" dirty="0"/>
              <a:t>, indicating a narrower product focus.</a:t>
            </a:r>
          </a:p>
          <a:p>
            <a:r>
              <a:rPr lang="en-US" sz="1600" b="1" dirty="0"/>
              <a:t>Women’s Product Portfolio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Significantly more diverse, with strong representation in </a:t>
            </a:r>
            <a:r>
              <a:rPr lang="en-US" sz="1600" b="1" dirty="0" err="1"/>
              <a:t>Ethnicwear</a:t>
            </a:r>
            <a:r>
              <a:rPr lang="en-US" sz="1600" b="1" dirty="0"/>
              <a:t> (5,265)</a:t>
            </a:r>
            <a:r>
              <a:rPr lang="en-US" sz="1600" dirty="0"/>
              <a:t> and </a:t>
            </a:r>
            <a:r>
              <a:rPr lang="en-US" sz="1600" b="1" dirty="0" err="1"/>
              <a:t>Westernwear</a:t>
            </a:r>
            <a:r>
              <a:rPr lang="en-US" sz="1600" b="1" dirty="0"/>
              <a:t> (6,641)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Also includes </a:t>
            </a:r>
            <a:r>
              <a:rPr lang="en-US" sz="1600" b="1" dirty="0" err="1"/>
              <a:t>Fusionwear</a:t>
            </a:r>
            <a:r>
              <a:rPr lang="en-US" sz="1600" b="1" dirty="0"/>
              <a:t> (997)</a:t>
            </a:r>
            <a:r>
              <a:rPr lang="en-US" sz="1600" dirty="0"/>
              <a:t>, </a:t>
            </a:r>
            <a:r>
              <a:rPr lang="en-US" sz="1600" b="1" dirty="0"/>
              <a:t>Lingerie (325)</a:t>
            </a:r>
            <a:r>
              <a:rPr lang="en-US" sz="1600" dirty="0"/>
              <a:t>, and </a:t>
            </a:r>
            <a:r>
              <a:rPr lang="en-US" sz="1600" b="1" dirty="0"/>
              <a:t>Innerwear</a:t>
            </a:r>
            <a:r>
              <a:rPr lang="en-US" sz="1600" dirty="0"/>
              <a:t>, highlighting greater variety in category offerings.</a:t>
            </a:r>
          </a:p>
          <a:p>
            <a:pPr lvl="1"/>
            <a:r>
              <a:rPr lang="en-US" sz="1600" dirty="0"/>
              <a:t>No products listed under </a:t>
            </a:r>
            <a:r>
              <a:rPr lang="en-US" sz="1600" b="1" dirty="0" err="1"/>
              <a:t>Topwear</a:t>
            </a:r>
            <a:r>
              <a:rPr lang="en-US" sz="1600" dirty="0"/>
              <a:t> or </a:t>
            </a:r>
            <a:r>
              <a:rPr lang="en-US" sz="1600" b="1" dirty="0" err="1"/>
              <a:t>Bottomwear</a:t>
            </a:r>
            <a:r>
              <a:rPr lang="en-US" sz="1600" dirty="0"/>
              <a:t>, possibly due to category naming differences for women’s clothing.</a:t>
            </a:r>
          </a:p>
          <a:p>
            <a:r>
              <a:rPr lang="en-US" sz="1600" dirty="0"/>
              <a:t>Women’s fashion offerings span a </a:t>
            </a:r>
            <a:r>
              <a:rPr lang="en-US" sz="1600" b="1" dirty="0"/>
              <a:t>wider and more varied range of categories</a:t>
            </a:r>
            <a:r>
              <a:rPr lang="en-US" sz="1600" dirty="0"/>
              <a:t>, while men's products are concentrated in a </a:t>
            </a:r>
            <a:r>
              <a:rPr lang="en-US" sz="1600" b="1" dirty="0"/>
              <a:t>few key segments</a:t>
            </a:r>
            <a:r>
              <a:rPr lang="en-US" sz="1600" dirty="0"/>
              <a:t>. This reflects differing marketing strategies and consumer demands across genders.</a:t>
            </a:r>
            <a:endParaRPr lang="en-IN" sz="16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A5384AC-F642-8C06-7A9A-F799E02D2E3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880" y="1463040"/>
            <a:ext cx="6181344" cy="471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33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225D-D92B-DA3F-6647-E7BC2DDF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365125"/>
            <a:ext cx="10997184" cy="576707"/>
          </a:xfrm>
        </p:spPr>
        <p:txBody>
          <a:bodyPr>
            <a:noAutofit/>
          </a:bodyPr>
          <a:lstStyle/>
          <a:p>
            <a:r>
              <a:rPr lang="en-US" sz="3600" b="1" spc="300" dirty="0">
                <a:latin typeface="+mn-lt"/>
              </a:rPr>
              <a:t>Top 5 Brands by Gender Preference</a:t>
            </a:r>
            <a:endParaRPr lang="en-IN" sz="36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A6D9-0015-CF0C-47D0-BCC3E5BFF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5176" y="1197864"/>
            <a:ext cx="5212080" cy="4979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Key Insights:</a:t>
            </a:r>
          </a:p>
          <a:p>
            <a:r>
              <a:rPr lang="en-US" sz="1600" b="1" dirty="0"/>
              <a:t>Men’s Top Brands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Dominated by </a:t>
            </a:r>
            <a:r>
              <a:rPr lang="en-US" sz="1600" b="1" dirty="0" err="1"/>
              <a:t>Performax</a:t>
            </a:r>
            <a:r>
              <a:rPr lang="en-US" sz="1600" b="1" dirty="0"/>
              <a:t> (1,740)</a:t>
            </a:r>
            <a:r>
              <a:rPr lang="en-US" sz="1600" dirty="0"/>
              <a:t> and </a:t>
            </a:r>
            <a:r>
              <a:rPr lang="en-US" sz="1600" b="1" dirty="0" err="1"/>
              <a:t>Netplay</a:t>
            </a:r>
            <a:r>
              <a:rPr lang="en-US" sz="1600" b="1" dirty="0"/>
              <a:t> (1,698)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Also popular: </a:t>
            </a:r>
            <a:r>
              <a:rPr lang="en-US" sz="1600" b="1" dirty="0"/>
              <a:t>John Players (1,224)</a:t>
            </a:r>
            <a:r>
              <a:rPr lang="en-US" sz="1600" dirty="0"/>
              <a:t>, </a:t>
            </a:r>
            <a:r>
              <a:rPr lang="en-US" sz="1600" b="1" dirty="0" err="1"/>
              <a:t>Teamspirit</a:t>
            </a:r>
            <a:r>
              <a:rPr lang="en-US" sz="1600" b="1" dirty="0"/>
              <a:t> (1,028)</a:t>
            </a:r>
            <a:r>
              <a:rPr lang="en-US" sz="1600" dirty="0"/>
              <a:t>, and </a:t>
            </a:r>
            <a:r>
              <a:rPr lang="en-US" sz="1600" b="1" dirty="0"/>
              <a:t>DNMX (917)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These brands mostly focus on casual and formal menswear.</a:t>
            </a:r>
          </a:p>
          <a:p>
            <a:r>
              <a:rPr lang="en-US" sz="1600" b="1" dirty="0"/>
              <a:t>Women’s Top Brands</a:t>
            </a:r>
            <a:r>
              <a:rPr lang="en-US" sz="1600" dirty="0"/>
              <a:t>:</a:t>
            </a:r>
          </a:p>
          <a:p>
            <a:pPr lvl="1"/>
            <a:r>
              <a:rPr lang="en-US" sz="1600" b="1" dirty="0" err="1"/>
              <a:t>Avaasa</a:t>
            </a:r>
            <a:r>
              <a:rPr lang="en-US" sz="1600" b="1" dirty="0"/>
              <a:t>-Mix-n-Match (1,507)</a:t>
            </a:r>
            <a:r>
              <a:rPr lang="en-US" sz="1600" dirty="0"/>
              <a:t> leads the list.</a:t>
            </a:r>
          </a:p>
          <a:p>
            <a:pPr lvl="1"/>
            <a:r>
              <a:rPr lang="en-US" sz="1600" b="1" dirty="0" err="1"/>
              <a:t>Performax</a:t>
            </a:r>
            <a:r>
              <a:rPr lang="en-US" sz="1600" b="1" dirty="0"/>
              <a:t> (1,289)</a:t>
            </a:r>
            <a:r>
              <a:rPr lang="en-US" sz="1600" dirty="0"/>
              <a:t> also performs strongly among women.</a:t>
            </a:r>
          </a:p>
          <a:p>
            <a:pPr lvl="1"/>
            <a:r>
              <a:rPr lang="en-US" sz="1600" dirty="0"/>
              <a:t>Other notable brands: </a:t>
            </a:r>
            <a:r>
              <a:rPr lang="en-US" sz="1600" b="1" dirty="0"/>
              <a:t>Hi-Attitude (1,191)</a:t>
            </a:r>
            <a:r>
              <a:rPr lang="en-US" sz="1600" dirty="0"/>
              <a:t>, </a:t>
            </a:r>
            <a:r>
              <a:rPr lang="en-US" sz="1600" b="1" dirty="0"/>
              <a:t>W (1,179)</a:t>
            </a:r>
            <a:r>
              <a:rPr lang="en-US" sz="1600" dirty="0"/>
              <a:t>, and </a:t>
            </a:r>
            <a:r>
              <a:rPr lang="en-US" sz="1600" b="1" dirty="0"/>
              <a:t>Fig (1,110)</a:t>
            </a:r>
            <a:r>
              <a:rPr lang="en-US" sz="1600" dirty="0"/>
              <a:t> — generally offering ethnic, fusion, and casual wear.</a:t>
            </a:r>
          </a:p>
          <a:p>
            <a:r>
              <a:rPr lang="en-US" sz="1600" b="1" dirty="0"/>
              <a:t>Common Brand</a:t>
            </a:r>
            <a:r>
              <a:rPr lang="en-US" sz="1600" dirty="0"/>
              <a:t>:</a:t>
            </a:r>
          </a:p>
          <a:p>
            <a:pPr lvl="1"/>
            <a:r>
              <a:rPr lang="en-US" sz="1600" b="1" dirty="0" err="1"/>
              <a:t>Performax</a:t>
            </a:r>
            <a:r>
              <a:rPr lang="en-US" sz="1600" dirty="0"/>
              <a:t> is a strong performer across both genders, indicating a </a:t>
            </a:r>
            <a:r>
              <a:rPr lang="en-US" sz="1600" b="1" dirty="0"/>
              <a:t>broad unisex appeal</a:t>
            </a:r>
            <a:r>
              <a:rPr lang="en-US" sz="1600" dirty="0"/>
              <a:t>, possibly in categories like activewear or essentials.</a:t>
            </a:r>
          </a:p>
          <a:p>
            <a:endParaRPr lang="en-IN" sz="16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1DDF468-BD15-FB90-73A3-C56A3C2DA89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256" y="1417320"/>
            <a:ext cx="6449568" cy="424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420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DE5-0D9F-452C-7A4C-20230C64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365125"/>
            <a:ext cx="11558016" cy="677291"/>
          </a:xfrm>
        </p:spPr>
        <p:txBody>
          <a:bodyPr>
            <a:noAutofit/>
          </a:bodyPr>
          <a:lstStyle/>
          <a:p>
            <a:r>
              <a:rPr lang="en-US" sz="2800" b="1" spc="300" dirty="0">
                <a:latin typeface="+mn-lt"/>
              </a:rPr>
              <a:t>Top 20 Fashion Brands by Product Count (</a:t>
            </a:r>
            <a:r>
              <a:rPr lang="en-US" sz="2800" b="1" spc="300" dirty="0" err="1">
                <a:latin typeface="+mn-lt"/>
              </a:rPr>
              <a:t>Treemap</a:t>
            </a:r>
            <a:r>
              <a:rPr lang="en-US" sz="2800" b="1" spc="300" dirty="0">
                <a:latin typeface="+mn-lt"/>
              </a:rPr>
              <a:t> Analysis)</a:t>
            </a:r>
            <a:endParaRPr lang="en-IN" sz="28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8C0E-ACDB-6049-003B-51F971FF0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040" y="1316736"/>
            <a:ext cx="5093208" cy="5176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Key Insights:</a:t>
            </a:r>
          </a:p>
          <a:p>
            <a:r>
              <a:rPr lang="en-US" sz="1400" dirty="0"/>
              <a:t> </a:t>
            </a:r>
            <a:r>
              <a:rPr lang="en-US" sz="1400" b="1" dirty="0"/>
              <a:t>Top Brands</a:t>
            </a:r>
            <a:r>
              <a:rPr lang="en-US" sz="1400" dirty="0"/>
              <a:t>:</a:t>
            </a:r>
          </a:p>
          <a:p>
            <a:pPr lvl="1"/>
            <a:r>
              <a:rPr lang="en-US" sz="1400" b="1" dirty="0" err="1"/>
              <a:t>Performax</a:t>
            </a:r>
            <a:r>
              <a:rPr lang="en-US" sz="1400" dirty="0"/>
              <a:t> dominates the chart with the </a:t>
            </a:r>
            <a:r>
              <a:rPr lang="en-US" sz="1400" b="1" dirty="0"/>
              <a:t>highest product count (3,029)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 err="1"/>
              <a:t>Teamspirit</a:t>
            </a:r>
            <a:r>
              <a:rPr lang="en-US" sz="1400" b="1" dirty="0"/>
              <a:t> (1,908)</a:t>
            </a:r>
            <a:r>
              <a:rPr lang="en-US" sz="1400" dirty="0"/>
              <a:t> and </a:t>
            </a:r>
            <a:r>
              <a:rPr lang="en-US" sz="1400" b="1" dirty="0"/>
              <a:t>DNMX (1,757)</a:t>
            </a:r>
            <a:r>
              <a:rPr lang="en-US" sz="1400" dirty="0"/>
              <a:t> also hold significant product shares.</a:t>
            </a:r>
          </a:p>
          <a:p>
            <a:r>
              <a:rPr lang="en-US" sz="1400" b="1" dirty="0"/>
              <a:t>Mid-Tier Popular Brands</a:t>
            </a:r>
            <a:r>
              <a:rPr lang="en-US" sz="1400" dirty="0"/>
              <a:t>:</a:t>
            </a:r>
          </a:p>
          <a:p>
            <a:pPr lvl="1"/>
            <a:r>
              <a:rPr lang="en-US" sz="1400" b="1" dirty="0" err="1"/>
              <a:t>Netplay</a:t>
            </a:r>
            <a:r>
              <a:rPr lang="en-US" sz="1400" b="1" dirty="0"/>
              <a:t> (1,698)</a:t>
            </a:r>
            <a:r>
              <a:rPr lang="en-US" sz="1400" dirty="0"/>
              <a:t> and </a:t>
            </a:r>
            <a:r>
              <a:rPr lang="en-US" sz="1400" b="1" dirty="0" err="1"/>
              <a:t>Avaasa</a:t>
            </a:r>
            <a:r>
              <a:rPr lang="en-US" sz="1400" b="1" dirty="0"/>
              <a:t> Mix-n-Match (1,507)</a:t>
            </a:r>
            <a:r>
              <a:rPr lang="en-US" sz="1400" dirty="0"/>
              <a:t> show strong presence in the market.</a:t>
            </a:r>
          </a:p>
          <a:p>
            <a:pPr lvl="1"/>
            <a:r>
              <a:rPr lang="en-US" sz="1400" dirty="0"/>
              <a:t>Others like </a:t>
            </a:r>
            <a:r>
              <a:rPr lang="en-US" sz="1400" b="1" dirty="0"/>
              <a:t>John Players (1,224)</a:t>
            </a:r>
            <a:r>
              <a:rPr lang="en-US" sz="1400" dirty="0"/>
              <a:t>, </a:t>
            </a:r>
            <a:r>
              <a:rPr lang="en-US" sz="1400" b="1" dirty="0"/>
              <a:t>Hi-Attitude (1,191)</a:t>
            </a:r>
            <a:r>
              <a:rPr lang="en-US" sz="1400" dirty="0"/>
              <a:t>, and </a:t>
            </a:r>
            <a:r>
              <a:rPr lang="en-US" sz="1400" b="1" dirty="0"/>
              <a:t>W (1,179)</a:t>
            </a:r>
            <a:r>
              <a:rPr lang="en-US" sz="1400" dirty="0"/>
              <a:t> are also prominent.</a:t>
            </a:r>
          </a:p>
          <a:p>
            <a:r>
              <a:rPr lang="en-US" sz="1400" dirty="0"/>
              <a:t> </a:t>
            </a:r>
            <a:r>
              <a:rPr lang="en-US" sz="1400" b="1" dirty="0"/>
              <a:t>Limited Presence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Several brands such as </a:t>
            </a:r>
            <a:r>
              <a:rPr lang="en-US" sz="1400" b="1" dirty="0"/>
              <a:t>Duke (429)</a:t>
            </a:r>
            <a:r>
              <a:rPr lang="en-US" sz="1400" dirty="0"/>
              <a:t>, </a:t>
            </a:r>
            <a:r>
              <a:rPr lang="en-US" sz="1400" b="1" dirty="0"/>
              <a:t>Biba (485)</a:t>
            </a:r>
            <a:r>
              <a:rPr lang="en-US" sz="1400" dirty="0"/>
              <a:t>, </a:t>
            </a:r>
            <a:r>
              <a:rPr lang="en-US" sz="1400" b="1" dirty="0"/>
              <a:t>Schumann (516)</a:t>
            </a:r>
            <a:r>
              <a:rPr lang="en-US" sz="1400" dirty="0"/>
              <a:t>, and </a:t>
            </a:r>
            <a:r>
              <a:rPr lang="en-US" sz="1400" b="1" dirty="0"/>
              <a:t>Kraus (510)</a:t>
            </a:r>
            <a:r>
              <a:rPr lang="en-US" sz="1400" dirty="0"/>
              <a:t> have comparatively fewer products, indicating niche or limited stock strategies.</a:t>
            </a:r>
          </a:p>
          <a:p>
            <a:r>
              <a:rPr lang="en-US" sz="1400" dirty="0"/>
              <a:t> </a:t>
            </a:r>
            <a:r>
              <a:rPr lang="en-US" sz="1400" b="1" dirty="0"/>
              <a:t>Brand Strategy Inference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Larger brands (e.g., </a:t>
            </a:r>
            <a:r>
              <a:rPr lang="en-US" sz="1400" dirty="0" err="1"/>
              <a:t>Performax</a:t>
            </a:r>
            <a:r>
              <a:rPr lang="en-US" sz="1400" dirty="0"/>
              <a:t>, </a:t>
            </a:r>
            <a:r>
              <a:rPr lang="en-US" sz="1400" dirty="0" err="1"/>
              <a:t>Teamspirit</a:t>
            </a:r>
            <a:r>
              <a:rPr lang="en-US" sz="1400" dirty="0"/>
              <a:t>) may cater to </a:t>
            </a:r>
            <a:r>
              <a:rPr lang="en-US" sz="1400" b="1" dirty="0"/>
              <a:t>a wide range of categories</a:t>
            </a:r>
            <a:r>
              <a:rPr lang="en-US" sz="1400" dirty="0"/>
              <a:t> or emphasize </a:t>
            </a:r>
            <a:r>
              <a:rPr lang="en-US" sz="1400" b="1" dirty="0"/>
              <a:t>fast-moving essentials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Smaller brands could be focusing on </a:t>
            </a:r>
            <a:r>
              <a:rPr lang="en-US" sz="1400" b="1" dirty="0"/>
              <a:t>premium, niche, or exclusive lines</a:t>
            </a:r>
            <a:endParaRPr lang="en-US" sz="1400" dirty="0"/>
          </a:p>
          <a:p>
            <a:endParaRPr lang="en-IN" sz="1400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7FEA31B-E4A9-397C-0795-A970C45C102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88" y="1517904"/>
            <a:ext cx="6263640" cy="465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363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E428-8BCA-F39D-D6C8-91A8287F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365125"/>
            <a:ext cx="11603736" cy="485267"/>
          </a:xfrm>
        </p:spPr>
        <p:txBody>
          <a:bodyPr>
            <a:noAutofit/>
          </a:bodyPr>
          <a:lstStyle/>
          <a:p>
            <a:r>
              <a:rPr lang="en-US" sz="2800" b="1" spc="300" dirty="0">
                <a:latin typeface="+mn-lt"/>
              </a:rPr>
              <a:t>Top Brands by Product Volume, Price &amp; Discount Strategy</a:t>
            </a:r>
            <a:endParaRPr lang="en-IN" sz="28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6526-057B-BE30-1A1C-8F6BE73BF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3192" y="1033272"/>
            <a:ext cx="5626608" cy="5532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Insights:</a:t>
            </a:r>
          </a:p>
          <a:p>
            <a:pPr marL="0" indent="0">
              <a:buNone/>
            </a:pPr>
            <a:r>
              <a:rPr lang="en-US" sz="1200" b="1" dirty="0"/>
              <a:t>1. Most Prolific Brand</a:t>
            </a:r>
          </a:p>
          <a:p>
            <a:r>
              <a:rPr lang="en-US" sz="1200" b="1" dirty="0" err="1"/>
              <a:t>Performax</a:t>
            </a:r>
            <a:r>
              <a:rPr lang="en-US" sz="1200" dirty="0"/>
              <a:t> leads with </a:t>
            </a:r>
            <a:r>
              <a:rPr lang="en-US" sz="1200" b="1" dirty="0"/>
              <a:t>3,029 products</a:t>
            </a:r>
            <a:r>
              <a:rPr lang="en-US" sz="1200" dirty="0"/>
              <a:t>, focused on </a:t>
            </a:r>
            <a:r>
              <a:rPr lang="en-US" sz="1200" b="1" dirty="0"/>
              <a:t>Men’s Activewear</a:t>
            </a:r>
            <a:r>
              <a:rPr lang="en-US" sz="1200" dirty="0"/>
              <a:t>.</a:t>
            </a:r>
          </a:p>
          <a:p>
            <a:r>
              <a:rPr lang="en-US" sz="1200" dirty="0"/>
              <a:t>Offers an attractive </a:t>
            </a:r>
            <a:r>
              <a:rPr lang="en-US" sz="1200" b="1" dirty="0"/>
              <a:t>~39% average discount</a:t>
            </a:r>
            <a:r>
              <a:rPr lang="en-US" sz="1200" dirty="0"/>
              <a:t>, making it both </a:t>
            </a:r>
            <a:r>
              <a:rPr lang="en-US" sz="1200" b="1" dirty="0"/>
              <a:t>high-volume and budget-friendly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b="1" dirty="0"/>
              <a:t>2. Dominant Segment: Men’s Fashion</a:t>
            </a:r>
          </a:p>
          <a:p>
            <a:r>
              <a:rPr lang="en-US" sz="1200" dirty="0"/>
              <a:t>Brands like </a:t>
            </a:r>
            <a:r>
              <a:rPr lang="en-US" sz="1200" b="1" dirty="0" err="1"/>
              <a:t>Teamspirit</a:t>
            </a:r>
            <a:r>
              <a:rPr lang="en-US" sz="1200" b="1" dirty="0"/>
              <a:t>, DNMX, </a:t>
            </a:r>
            <a:r>
              <a:rPr lang="en-US" sz="1200" b="1" dirty="0" err="1"/>
              <a:t>Netplay</a:t>
            </a:r>
            <a:r>
              <a:rPr lang="en-US" sz="1200" dirty="0"/>
              <a:t>, and </a:t>
            </a:r>
            <a:r>
              <a:rPr lang="en-US" sz="1200" b="1" dirty="0"/>
              <a:t>John Players</a:t>
            </a:r>
            <a:r>
              <a:rPr lang="en-US" sz="1200" dirty="0"/>
              <a:t> dominate in </a:t>
            </a:r>
            <a:r>
              <a:rPr lang="en-US" sz="1200" b="1" dirty="0"/>
              <a:t>Men’s </a:t>
            </a:r>
            <a:r>
              <a:rPr lang="en-US" sz="1200" b="1" dirty="0" err="1"/>
              <a:t>Westernwear</a:t>
            </a:r>
            <a:r>
              <a:rPr lang="en-US" sz="1200" b="1" dirty="0"/>
              <a:t> &amp; </a:t>
            </a:r>
            <a:r>
              <a:rPr lang="en-US" sz="1200" b="1" dirty="0" err="1"/>
              <a:t>Topwear</a:t>
            </a:r>
            <a:r>
              <a:rPr lang="en-US" sz="1200" dirty="0"/>
              <a:t>.</a:t>
            </a:r>
          </a:p>
          <a:p>
            <a:r>
              <a:rPr lang="en-US" sz="1200" dirty="0"/>
              <a:t>These brands maintain </a:t>
            </a:r>
            <a:r>
              <a:rPr lang="en-US" sz="1200" b="1" dirty="0"/>
              <a:t>moderate pricing</a:t>
            </a:r>
            <a:r>
              <a:rPr lang="en-US" sz="1200" dirty="0"/>
              <a:t> (₹750–₹1,600) with </a:t>
            </a:r>
            <a:r>
              <a:rPr lang="en-US" sz="1200" b="1" dirty="0"/>
              <a:t>~30–47% discounts</a:t>
            </a:r>
            <a:r>
              <a:rPr lang="en-US" sz="1200" dirty="0"/>
              <a:t>, striking a balance between </a:t>
            </a:r>
            <a:r>
              <a:rPr lang="en-US" sz="1200" b="1" dirty="0"/>
              <a:t>value and style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b="1" dirty="0"/>
              <a:t>3. Women’s Fashion Focus</a:t>
            </a:r>
          </a:p>
          <a:p>
            <a:r>
              <a:rPr lang="en-US" sz="1200" b="1" dirty="0" err="1"/>
              <a:t>Avaasa</a:t>
            </a:r>
            <a:r>
              <a:rPr lang="en-US" sz="1200" b="1" dirty="0"/>
              <a:t> Mix-n-Match</a:t>
            </a:r>
            <a:r>
              <a:rPr lang="en-US" sz="1200" dirty="0"/>
              <a:t> and </a:t>
            </a:r>
            <a:r>
              <a:rPr lang="en-US" sz="1200" b="1" dirty="0"/>
              <a:t>W</a:t>
            </a:r>
            <a:r>
              <a:rPr lang="en-US" sz="1200" dirty="0"/>
              <a:t> lead for women:</a:t>
            </a:r>
          </a:p>
          <a:p>
            <a:pPr lvl="1"/>
            <a:r>
              <a:rPr lang="en-US" sz="1200" b="1" dirty="0" err="1"/>
              <a:t>Avaasa</a:t>
            </a:r>
            <a:r>
              <a:rPr lang="en-US" sz="1200" dirty="0"/>
              <a:t> is </a:t>
            </a:r>
            <a:r>
              <a:rPr lang="en-US" sz="1200" b="1" dirty="0"/>
              <a:t>affordable </a:t>
            </a:r>
            <a:r>
              <a:rPr lang="en-US" sz="1200" b="1" dirty="0" err="1"/>
              <a:t>ethnicwear</a:t>
            </a:r>
            <a:r>
              <a:rPr lang="en-US" sz="1200" dirty="0"/>
              <a:t> (~₹896 original, ~₹514 discounted).</a:t>
            </a:r>
          </a:p>
          <a:p>
            <a:pPr lvl="1"/>
            <a:r>
              <a:rPr lang="en-US" sz="1200" b="1" dirty="0"/>
              <a:t>W</a:t>
            </a:r>
            <a:r>
              <a:rPr lang="en-US" sz="1200" dirty="0"/>
              <a:t> is a </a:t>
            </a:r>
            <a:r>
              <a:rPr lang="en-US" sz="1200" b="1" dirty="0"/>
              <a:t>premium </a:t>
            </a:r>
            <a:r>
              <a:rPr lang="en-US" sz="1200" b="1" dirty="0" err="1"/>
              <a:t>ethnicwear</a:t>
            </a:r>
            <a:r>
              <a:rPr lang="en-US" sz="1200" b="1" dirty="0"/>
              <a:t> brand</a:t>
            </a:r>
            <a:r>
              <a:rPr lang="en-US" sz="1200" dirty="0"/>
              <a:t> with the </a:t>
            </a:r>
            <a:r>
              <a:rPr lang="en-US" sz="1200" b="1" dirty="0"/>
              <a:t>highest average price</a:t>
            </a:r>
            <a:r>
              <a:rPr lang="en-US" sz="1200" dirty="0"/>
              <a:t> (₹2,605) and </a:t>
            </a:r>
            <a:r>
              <a:rPr lang="en-US" sz="1200" b="1" dirty="0"/>
              <a:t>~42% discount</a:t>
            </a:r>
            <a:r>
              <a:rPr lang="en-US" sz="1200" dirty="0"/>
              <a:t>, signaling a </a:t>
            </a:r>
            <a:r>
              <a:rPr lang="en-US" sz="1200" b="1" dirty="0"/>
              <a:t>high-end strategy with seasonal pricing cuts</a:t>
            </a:r>
            <a:r>
              <a:rPr lang="en-US" sz="1200" dirty="0"/>
              <a:t>.</a:t>
            </a:r>
          </a:p>
          <a:p>
            <a:r>
              <a:rPr lang="en-US" sz="1200" b="1" dirty="0"/>
              <a:t>Hi-Attitude</a:t>
            </a:r>
            <a:r>
              <a:rPr lang="en-US" sz="1200" dirty="0"/>
              <a:t> and </a:t>
            </a:r>
            <a:r>
              <a:rPr lang="en-US" sz="1200" b="1" dirty="0"/>
              <a:t>FIG</a:t>
            </a:r>
            <a:r>
              <a:rPr lang="en-US" sz="1200" dirty="0"/>
              <a:t> also serve women but at </a:t>
            </a:r>
            <a:r>
              <a:rPr lang="en-US" sz="1200" b="1" dirty="0"/>
              <a:t>lower average prices</a:t>
            </a:r>
            <a:r>
              <a:rPr lang="en-US" sz="1200" dirty="0"/>
              <a:t> (₹800–₹830).</a:t>
            </a:r>
          </a:p>
          <a:p>
            <a:pPr marL="0" indent="0">
              <a:buNone/>
            </a:pPr>
            <a:r>
              <a:rPr lang="en-US" sz="1200" b="1" dirty="0"/>
              <a:t> 4. Discount Trends</a:t>
            </a:r>
          </a:p>
          <a:p>
            <a:r>
              <a:rPr lang="en-US" sz="1200" b="1" dirty="0"/>
              <a:t>John Players</a:t>
            </a:r>
            <a:r>
              <a:rPr lang="en-US" sz="1200" dirty="0"/>
              <a:t> offers the </a:t>
            </a:r>
            <a:r>
              <a:rPr lang="en-US" sz="1200" b="1" dirty="0"/>
              <a:t>steepest average discount</a:t>
            </a:r>
            <a:r>
              <a:rPr lang="en-US" sz="1200" dirty="0"/>
              <a:t> (~47%), hinting at aggressive pricing or seasonal clearance tactics.</a:t>
            </a:r>
          </a:p>
          <a:p>
            <a:r>
              <a:rPr lang="en-US" sz="1200" b="1" dirty="0"/>
              <a:t>Hi-Attitude</a:t>
            </a:r>
            <a:r>
              <a:rPr lang="en-US" sz="1200" dirty="0"/>
              <a:t> has the </a:t>
            </a:r>
            <a:r>
              <a:rPr lang="en-US" sz="1200" b="1" dirty="0"/>
              <a:t>lowest average discount</a:t>
            </a:r>
            <a:r>
              <a:rPr lang="en-US" sz="1200" dirty="0"/>
              <a:t> (17%) among top brands, possibly reflecting </a:t>
            </a:r>
            <a:r>
              <a:rPr lang="en-US" sz="1200" b="1" dirty="0"/>
              <a:t>limited-time offers or newer arrivals</a:t>
            </a:r>
            <a:r>
              <a:rPr lang="en-US" sz="1200" dirty="0"/>
              <a:t>.</a:t>
            </a:r>
          </a:p>
          <a:p>
            <a:endParaRPr lang="en-IN" sz="1200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F77CD91-AF6D-A8A7-4E14-5E769224DE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880" y="1591056"/>
            <a:ext cx="6126480" cy="416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922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7671-AD73-1027-D915-6C1F92B0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365125"/>
            <a:ext cx="11088624" cy="777875"/>
          </a:xfrm>
        </p:spPr>
        <p:txBody>
          <a:bodyPr/>
          <a:lstStyle/>
          <a:p>
            <a:r>
              <a:rPr lang="en-US" b="1" spc="300" dirty="0">
                <a:latin typeface="+mn-lt"/>
              </a:rPr>
              <a:t>Top Brands by Unique Product Variety</a:t>
            </a:r>
            <a:endParaRPr lang="en-IN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486E-5E42-FB08-1F59-E554B7563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5176" y="1527048"/>
            <a:ext cx="5468112" cy="4649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Key Insights: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600" b="1" dirty="0"/>
              <a:t>1. Leaders in Product Diversity</a:t>
            </a:r>
          </a:p>
          <a:p>
            <a:r>
              <a:rPr lang="en-US" sz="1600" b="1" dirty="0" err="1"/>
              <a:t>Performax</a:t>
            </a:r>
            <a:r>
              <a:rPr lang="en-US" sz="1600" dirty="0"/>
              <a:t> tops with </a:t>
            </a:r>
            <a:r>
              <a:rPr lang="en-US" sz="1600" b="1" dirty="0"/>
              <a:t>2,049 unique products</a:t>
            </a:r>
            <a:r>
              <a:rPr lang="en-US" sz="1600" dirty="0"/>
              <a:t>, showcasing </a:t>
            </a:r>
            <a:r>
              <a:rPr lang="en-US" sz="1600" b="1" dirty="0"/>
              <a:t>broad assortment capabilities</a:t>
            </a:r>
            <a:r>
              <a:rPr lang="en-US" sz="1600" dirty="0"/>
              <a:t>, especially in </a:t>
            </a:r>
            <a:r>
              <a:rPr lang="en-US" sz="1600" b="1" dirty="0"/>
              <a:t>Men's Activewear</a:t>
            </a:r>
            <a:r>
              <a:rPr lang="en-US" sz="1600" dirty="0"/>
              <a:t>.</a:t>
            </a:r>
          </a:p>
          <a:p>
            <a:r>
              <a:rPr lang="en-US" sz="1600" b="1" dirty="0" err="1"/>
              <a:t>Teamspirit</a:t>
            </a:r>
            <a:r>
              <a:rPr lang="en-US" sz="1600" b="1" dirty="0"/>
              <a:t> (1,740), DNMX (1,719), and </a:t>
            </a:r>
            <a:r>
              <a:rPr lang="en-US" sz="1600" b="1" dirty="0" err="1"/>
              <a:t>Netplay</a:t>
            </a:r>
            <a:r>
              <a:rPr lang="en-US" sz="1600" b="1" dirty="0"/>
              <a:t> (1,684)</a:t>
            </a:r>
            <a:r>
              <a:rPr lang="en-US" sz="1600" dirty="0"/>
              <a:t> also offer </a:t>
            </a:r>
            <a:r>
              <a:rPr lang="en-US" sz="1600" b="1" dirty="0"/>
              <a:t>extensive variety</a:t>
            </a:r>
            <a:r>
              <a:rPr lang="en-US" sz="1600" dirty="0"/>
              <a:t>, reinforcing their </a:t>
            </a:r>
            <a:r>
              <a:rPr lang="en-US" sz="1600" b="1" dirty="0"/>
              <a:t>strong brand presence in casual menswear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b="1" dirty="0"/>
              <a:t>2. Women's Fashion with Depth</a:t>
            </a:r>
          </a:p>
          <a:p>
            <a:r>
              <a:rPr lang="en-US" sz="1600" b="1" dirty="0" err="1"/>
              <a:t>Avaasa</a:t>
            </a:r>
            <a:r>
              <a:rPr lang="en-US" sz="1600" b="1" dirty="0"/>
              <a:t> Mix-n-Match (1,470)</a:t>
            </a:r>
            <a:r>
              <a:rPr lang="en-US" sz="1600" dirty="0"/>
              <a:t> and </a:t>
            </a:r>
            <a:r>
              <a:rPr lang="en-US" sz="1600" b="1" dirty="0"/>
              <a:t>W (1,141)</a:t>
            </a:r>
            <a:r>
              <a:rPr lang="en-US" sz="1600" dirty="0"/>
              <a:t> reflect </a:t>
            </a:r>
            <a:r>
              <a:rPr lang="en-US" sz="1600" b="1" dirty="0"/>
              <a:t>rich diversity in </a:t>
            </a:r>
            <a:r>
              <a:rPr lang="en-US" sz="1600" b="1" dirty="0" err="1"/>
              <a:t>ethnicwear</a:t>
            </a:r>
            <a:r>
              <a:rPr lang="en-US" sz="1600" b="1" dirty="0"/>
              <a:t> for women</a:t>
            </a:r>
            <a:r>
              <a:rPr lang="en-US" sz="1600" dirty="0"/>
              <a:t>, catering to a wide range of preferences, designs, and occasions.</a:t>
            </a:r>
          </a:p>
          <a:p>
            <a:pPr marL="0" indent="0">
              <a:buNone/>
            </a:pPr>
            <a:r>
              <a:rPr lang="en-US" sz="1600" b="1" dirty="0"/>
              <a:t> 3. Mid-Tier Brand Differentiation</a:t>
            </a:r>
          </a:p>
          <a:p>
            <a:r>
              <a:rPr lang="en-US" sz="1600" b="1" dirty="0"/>
              <a:t>John Players, Hi-Attitude, FIG, and Lee Cooper</a:t>
            </a:r>
            <a:r>
              <a:rPr lang="en-US" sz="1600" dirty="0"/>
              <a:t> range between </a:t>
            </a:r>
            <a:r>
              <a:rPr lang="en-US" sz="1600" b="1" dirty="0"/>
              <a:t>900–1,200 unique items</a:t>
            </a:r>
            <a:r>
              <a:rPr lang="en-US" sz="1600" dirty="0"/>
              <a:t>, striking a balance between </a:t>
            </a:r>
            <a:r>
              <a:rPr lang="en-US" sz="1600" b="1" dirty="0"/>
              <a:t>depth and specialization</a:t>
            </a:r>
            <a:r>
              <a:rPr lang="en-US" sz="1600" dirty="0"/>
              <a:t>.</a:t>
            </a:r>
          </a:p>
          <a:p>
            <a:endParaRPr lang="en-IN" sz="14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E8E3CC48-AA7A-EDEE-BD2D-7CF8421E041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88" y="1527048"/>
            <a:ext cx="6062472" cy="428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312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13E8-20A7-75DA-DB18-7BE46462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36" y="461263"/>
            <a:ext cx="11774424" cy="439547"/>
          </a:xfrm>
        </p:spPr>
        <p:txBody>
          <a:bodyPr>
            <a:noAutofit/>
          </a:bodyPr>
          <a:lstStyle/>
          <a:p>
            <a:r>
              <a:rPr lang="en-US" sz="2800" b="1" spc="300" dirty="0">
                <a:latin typeface="+mn-lt"/>
              </a:rPr>
              <a:t>Top Brands Offering Deep Discounts in the Mid-Price Segment</a:t>
            </a:r>
            <a:endParaRPr lang="en-IN" sz="28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A6C9F-E28B-3C1E-C787-BB6C966E7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936" y="1289304"/>
            <a:ext cx="5053584" cy="5358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Key Insights:</a:t>
            </a:r>
          </a:p>
          <a:p>
            <a:pPr marL="0" indent="0">
              <a:buNone/>
            </a:pPr>
            <a:r>
              <a:rPr lang="en-US" sz="1800" b="1" dirty="0"/>
              <a:t>1. Exceptional Discounting Strategy</a:t>
            </a:r>
          </a:p>
          <a:p>
            <a:r>
              <a:rPr lang="en-US" sz="1800" dirty="0"/>
              <a:t>Brands like </a:t>
            </a:r>
            <a:r>
              <a:rPr lang="en-US" sz="1800" b="1" dirty="0"/>
              <a:t>JP Jeans, Trends, </a:t>
            </a:r>
            <a:r>
              <a:rPr lang="en-US" sz="1800" b="1" dirty="0" err="1"/>
              <a:t>Avaasa</a:t>
            </a:r>
            <a:r>
              <a:rPr lang="en-US" sz="1800" b="1" dirty="0"/>
              <a:t> Workwear</a:t>
            </a:r>
            <a:r>
              <a:rPr lang="en-US" sz="1800" dirty="0"/>
              <a:t>, and </a:t>
            </a:r>
            <a:r>
              <a:rPr lang="en-US" sz="1800" b="1" dirty="0"/>
              <a:t>Other Characters</a:t>
            </a:r>
            <a:r>
              <a:rPr lang="en-US" sz="1800" dirty="0"/>
              <a:t> consistently offer </a:t>
            </a:r>
            <a:r>
              <a:rPr lang="en-US" sz="1800" b="1" dirty="0"/>
              <a:t>steep discounts of ~75%</a:t>
            </a:r>
            <a:r>
              <a:rPr lang="en-US" sz="1800" dirty="0"/>
              <a:t>, making them </a:t>
            </a:r>
            <a:r>
              <a:rPr lang="en-US" sz="1800" b="1" dirty="0"/>
              <a:t>high-value options</a:t>
            </a:r>
            <a:r>
              <a:rPr lang="en-US" sz="1800" dirty="0"/>
              <a:t> for price-sensitive customers in the mid-price range.</a:t>
            </a:r>
          </a:p>
          <a:p>
            <a:pPr marL="0" indent="0">
              <a:buNone/>
            </a:pPr>
            <a:r>
              <a:rPr lang="en-US" sz="1800" b="1" dirty="0"/>
              <a:t>2. Focus on Women’s Fashion</a:t>
            </a:r>
          </a:p>
          <a:p>
            <a:r>
              <a:rPr lang="en-US" sz="1800" b="1" dirty="0"/>
              <a:t>Lee-Cooper Women (70.7%)</a:t>
            </a:r>
            <a:r>
              <a:rPr lang="en-US" sz="1800" dirty="0"/>
              <a:t>, </a:t>
            </a:r>
            <a:r>
              <a:rPr lang="en-US" sz="1800" b="1" dirty="0"/>
              <a:t>Ajio (70.5%)</a:t>
            </a:r>
            <a:r>
              <a:rPr lang="en-US" sz="1800" dirty="0"/>
              <a:t>, and </a:t>
            </a:r>
            <a:r>
              <a:rPr lang="en-US" sz="1800" b="1" dirty="0" err="1"/>
              <a:t>Svrnaa</a:t>
            </a:r>
            <a:r>
              <a:rPr lang="en-US" sz="1800" b="1" dirty="0"/>
              <a:t> (70%)</a:t>
            </a:r>
            <a:r>
              <a:rPr lang="en-US" sz="1800" dirty="0"/>
              <a:t> target the </a:t>
            </a:r>
            <a:r>
              <a:rPr lang="en-US" sz="1800" b="1" dirty="0"/>
              <a:t>women's segment</a:t>
            </a:r>
            <a:r>
              <a:rPr lang="en-US" sz="1800" dirty="0"/>
              <a:t> while maintaining </a:t>
            </a:r>
            <a:r>
              <a:rPr lang="en-US" sz="1800" b="1" dirty="0"/>
              <a:t>significant markdowns</a:t>
            </a:r>
            <a:r>
              <a:rPr lang="en-US" sz="1800" dirty="0"/>
              <a:t>, hinting at </a:t>
            </a:r>
            <a:r>
              <a:rPr lang="en-US" sz="1800" b="1" dirty="0"/>
              <a:t>competitive positioning or overstock clearance strategies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b="1" dirty="0"/>
              <a:t>3. Balanced Volume with Discounts</a:t>
            </a:r>
          </a:p>
          <a:p>
            <a:r>
              <a:rPr lang="en-US" sz="1800" b="1" dirty="0" err="1"/>
              <a:t>Outryt</a:t>
            </a:r>
            <a:r>
              <a:rPr lang="en-US" sz="1800" b="1" dirty="0"/>
              <a:t> (71.5%)</a:t>
            </a:r>
            <a:r>
              <a:rPr lang="en-US" sz="1800" dirty="0"/>
              <a:t> and </a:t>
            </a:r>
            <a:r>
              <a:rPr lang="en-US" sz="1800" b="1" dirty="0"/>
              <a:t>Network (71.7%)</a:t>
            </a:r>
            <a:r>
              <a:rPr lang="en-US" sz="1800" dirty="0"/>
              <a:t> strike a balance between </a:t>
            </a:r>
            <a:r>
              <a:rPr lang="en-US" sz="1800" b="1" dirty="0"/>
              <a:t>decent product variety (38 &amp; 21 items)</a:t>
            </a:r>
            <a:r>
              <a:rPr lang="en-US" sz="1800" dirty="0"/>
              <a:t> and </a:t>
            </a:r>
            <a:r>
              <a:rPr lang="en-US" sz="1800" b="1" dirty="0"/>
              <a:t>aggressive discounting</a:t>
            </a:r>
            <a:r>
              <a:rPr lang="en-US" sz="1800" dirty="0"/>
              <a:t>, potentially indicating </a:t>
            </a:r>
            <a:r>
              <a:rPr lang="en-US" sz="1800" b="1" dirty="0"/>
              <a:t>inventory push or seasonal clearance tactics</a:t>
            </a:r>
            <a:r>
              <a:rPr lang="en-US" sz="1800" dirty="0"/>
              <a:t>.</a:t>
            </a:r>
          </a:p>
          <a:p>
            <a:endParaRPr lang="en-IN" sz="1600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8CEDD25-0AA7-BC7F-DA7F-2A18AD75115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416" y="1289304"/>
            <a:ext cx="6409944" cy="466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610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81A9-8C2B-DC08-FC26-D982CE9E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" y="374396"/>
            <a:ext cx="11134344" cy="613282"/>
          </a:xfrm>
        </p:spPr>
        <p:txBody>
          <a:bodyPr>
            <a:normAutofit fontScale="90000"/>
          </a:bodyPr>
          <a:lstStyle/>
          <a:p>
            <a:r>
              <a:rPr lang="en-US" b="1" spc="300" dirty="0">
                <a:latin typeface="+mn-lt"/>
              </a:rPr>
              <a:t>Product Category Preferences by Gender</a:t>
            </a:r>
            <a:endParaRPr lang="en-IN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DB5E-37B5-F46C-04FC-4425B0D28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5656" y="1097280"/>
            <a:ext cx="5163312" cy="5386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 Key Insights:</a:t>
            </a:r>
          </a:p>
          <a:p>
            <a:pPr marL="0" indent="0">
              <a:buNone/>
            </a:pPr>
            <a:r>
              <a:rPr lang="en-US" sz="1600" b="1" dirty="0"/>
              <a:t>Men’s Shopping Preferences</a:t>
            </a:r>
          </a:p>
          <a:p>
            <a:r>
              <a:rPr lang="en-US" sz="1600" b="1" dirty="0" err="1"/>
              <a:t>Topwear</a:t>
            </a:r>
            <a:r>
              <a:rPr lang="en-US" sz="1600" b="1" dirty="0"/>
              <a:t> (7,110)</a:t>
            </a:r>
            <a:r>
              <a:rPr lang="en-US" sz="1600" dirty="0"/>
              <a:t> leads men's product categories, followed by </a:t>
            </a:r>
            <a:r>
              <a:rPr lang="en-US" sz="1600" b="1" dirty="0"/>
              <a:t>Footwear (3,015)</a:t>
            </a:r>
            <a:r>
              <a:rPr lang="en-US" sz="1600" dirty="0"/>
              <a:t> and </a:t>
            </a:r>
            <a:r>
              <a:rPr lang="en-US" sz="1600" b="1" dirty="0" err="1"/>
              <a:t>Bottomwear</a:t>
            </a:r>
            <a:r>
              <a:rPr lang="en-US" sz="1600" b="1" dirty="0"/>
              <a:t> (2,984)</a:t>
            </a:r>
            <a:r>
              <a:rPr lang="en-US" sz="1600" dirty="0"/>
              <a:t>.</a:t>
            </a:r>
          </a:p>
          <a:p>
            <a:r>
              <a:rPr lang="en-US" sz="1600" dirty="0"/>
              <a:t>Negligible or no products are listed under categories like </a:t>
            </a:r>
            <a:r>
              <a:rPr lang="en-US" sz="1600" b="1" dirty="0" err="1"/>
              <a:t>Ethnicwear</a:t>
            </a:r>
            <a:r>
              <a:rPr lang="en-US" sz="1600" b="1" dirty="0"/>
              <a:t>, </a:t>
            </a:r>
            <a:r>
              <a:rPr lang="en-US" sz="1600" b="1" dirty="0" err="1"/>
              <a:t>Fusionwear</a:t>
            </a:r>
            <a:r>
              <a:rPr lang="en-US" sz="1600" b="1" dirty="0"/>
              <a:t>, Lingerie</a:t>
            </a:r>
            <a:r>
              <a:rPr lang="en-US" sz="1600" dirty="0"/>
              <a:t>, or </a:t>
            </a:r>
            <a:r>
              <a:rPr lang="en-US" sz="1600" b="1" dirty="0" err="1"/>
              <a:t>Westernwear</a:t>
            </a:r>
            <a:r>
              <a:rPr lang="en-US" sz="1600" dirty="0"/>
              <a:t>, highlighting a </a:t>
            </a:r>
            <a:r>
              <a:rPr lang="en-US" sz="1600" b="1" dirty="0"/>
              <a:t>narrower category distribution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b="1" dirty="0"/>
              <a:t> Women’s Category Dominance</a:t>
            </a:r>
          </a:p>
          <a:p>
            <a:r>
              <a:rPr lang="en-US" sz="1600" dirty="0"/>
              <a:t>Women’s top categories are </a:t>
            </a:r>
            <a:r>
              <a:rPr lang="en-US" sz="1600" b="1" dirty="0" err="1"/>
              <a:t>Westernwear</a:t>
            </a:r>
            <a:r>
              <a:rPr lang="en-US" sz="1600" b="1" dirty="0"/>
              <a:t> (6,641)</a:t>
            </a:r>
            <a:r>
              <a:rPr lang="en-US" sz="1600" dirty="0"/>
              <a:t> and </a:t>
            </a:r>
            <a:r>
              <a:rPr lang="en-US" sz="1600" b="1" dirty="0" err="1"/>
              <a:t>Ethnicwear</a:t>
            </a:r>
            <a:r>
              <a:rPr lang="en-US" sz="1600" b="1" dirty="0"/>
              <a:t> (5,265)</a:t>
            </a:r>
            <a:r>
              <a:rPr lang="en-US" sz="1600" dirty="0"/>
              <a:t>, showing a strong demand for varied apparel styles.</a:t>
            </a:r>
          </a:p>
          <a:p>
            <a:r>
              <a:rPr lang="en-US" sz="1600" dirty="0"/>
              <a:t>Women also have exclusive categories like </a:t>
            </a:r>
            <a:r>
              <a:rPr lang="en-US" sz="1600" b="1" dirty="0"/>
              <a:t>Lingerie (325)</a:t>
            </a:r>
            <a:r>
              <a:rPr lang="en-US" sz="1600" dirty="0"/>
              <a:t>, </a:t>
            </a:r>
            <a:r>
              <a:rPr lang="en-US" sz="1600" b="1" dirty="0" err="1"/>
              <a:t>Fusionwear</a:t>
            </a:r>
            <a:r>
              <a:rPr lang="en-US" sz="1600" b="1" dirty="0"/>
              <a:t> (997)</a:t>
            </a:r>
            <a:r>
              <a:rPr lang="en-US" sz="1600" dirty="0"/>
              <a:t>, and </a:t>
            </a:r>
            <a:r>
              <a:rPr lang="en-US" sz="1600" b="1" dirty="0"/>
              <a:t>Innerwear (0 listed but assumed niche)</a:t>
            </a:r>
            <a:r>
              <a:rPr lang="en-US" sz="1600" dirty="0"/>
              <a:t>.</a:t>
            </a:r>
          </a:p>
          <a:p>
            <a:r>
              <a:rPr lang="en-US" sz="1600" dirty="0"/>
              <a:t>Women’s product range appears more </a:t>
            </a:r>
            <a:r>
              <a:rPr lang="en-US" sz="1600" b="1" dirty="0"/>
              <a:t>diverse</a:t>
            </a:r>
            <a:r>
              <a:rPr lang="en-US" sz="1600" dirty="0"/>
              <a:t>, suggesting </a:t>
            </a:r>
            <a:r>
              <a:rPr lang="en-US" sz="1600" b="1" dirty="0"/>
              <a:t>wider targeting opportunities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b="1" dirty="0"/>
              <a:t>Overlap and Parity</a:t>
            </a:r>
          </a:p>
          <a:p>
            <a:r>
              <a:rPr lang="en-US" sz="1600" b="1" dirty="0"/>
              <a:t>Footwear</a:t>
            </a:r>
            <a:r>
              <a:rPr lang="en-US" sz="1600" dirty="0"/>
              <a:t> (3,015 each) and </a:t>
            </a:r>
            <a:r>
              <a:rPr lang="en-US" sz="1600" b="1" dirty="0"/>
              <a:t>Activewear</a:t>
            </a:r>
            <a:r>
              <a:rPr lang="en-US" sz="1600" dirty="0"/>
              <a:t> (Men: 1,170 | Women: 964) show </a:t>
            </a:r>
            <a:r>
              <a:rPr lang="en-US" sz="1600" b="1" dirty="0"/>
              <a:t>balanced engagement</a:t>
            </a:r>
            <a:r>
              <a:rPr lang="en-US" sz="1600" dirty="0"/>
              <a:t>, making them strong </a:t>
            </a:r>
            <a:r>
              <a:rPr lang="en-US" sz="1600" b="1" dirty="0"/>
              <a:t>gender-neutral categories</a:t>
            </a:r>
            <a:r>
              <a:rPr lang="en-US" sz="1600" dirty="0"/>
              <a:t>.</a:t>
            </a:r>
          </a:p>
          <a:p>
            <a:endParaRPr lang="en-IN" sz="1600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2210379A-B4B9-E2A4-9C1E-50593FEBC9A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52" y="1627632"/>
            <a:ext cx="6336792" cy="423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0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BA97-80A6-40A8-F8EC-FB230D03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374270"/>
            <a:ext cx="9290304" cy="315912"/>
          </a:xfrm>
        </p:spPr>
        <p:txBody>
          <a:bodyPr>
            <a:noAutofit/>
          </a:bodyPr>
          <a:lstStyle/>
          <a:p>
            <a:r>
              <a:rPr lang="en-US" sz="3200" b="1" spc="300" dirty="0">
                <a:latin typeface="+mn-lt"/>
              </a:rPr>
              <a:t>Product Distribution by Price Segment</a:t>
            </a:r>
            <a:endParaRPr lang="en-IN" sz="14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882D-8483-F0D1-DB80-15F4BEDE8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6616" y="832104"/>
            <a:ext cx="5925312" cy="56607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/>
              <a:t>Key Insights :</a:t>
            </a:r>
          </a:p>
          <a:p>
            <a:pPr marL="0" indent="0">
              <a:buNone/>
            </a:pPr>
            <a:br>
              <a:rPr lang="en-US" sz="1300" b="1" dirty="0"/>
            </a:br>
            <a:r>
              <a:rPr lang="en-US" sz="1300" b="1" dirty="0"/>
              <a:t>1. Dominance of Mid-Priced Products:</a:t>
            </a:r>
          </a:p>
          <a:p>
            <a:r>
              <a:rPr lang="en-US" sz="1300" b="1" dirty="0"/>
              <a:t>57.7%</a:t>
            </a:r>
            <a:r>
              <a:rPr lang="en-US" sz="1300" dirty="0"/>
              <a:t> of all products (</a:t>
            </a:r>
            <a:r>
              <a:rPr lang="en-US" sz="1300" b="1" dirty="0"/>
              <a:t>18,237 items</a:t>
            </a:r>
            <a:r>
              <a:rPr lang="en-US" sz="1300" dirty="0"/>
              <a:t>) fall into the </a:t>
            </a:r>
            <a:r>
              <a:rPr lang="en-US" sz="1300" b="1" dirty="0"/>
              <a:t>Mid (₹500–₹1499)</a:t>
            </a:r>
            <a:r>
              <a:rPr lang="en-US" sz="1300" dirty="0"/>
              <a:t> range.</a:t>
            </a:r>
          </a:p>
          <a:p>
            <a:r>
              <a:rPr lang="en-US" sz="1300" dirty="0"/>
              <a:t>This indicates a strong focus on </a:t>
            </a:r>
            <a:r>
              <a:rPr lang="en-US" sz="1300" b="1" dirty="0"/>
              <a:t>affordable fashion</a:t>
            </a:r>
            <a:r>
              <a:rPr lang="en-US" sz="1300" dirty="0"/>
              <a:t> aimed at the largest consumer base.</a:t>
            </a:r>
          </a:p>
          <a:p>
            <a:r>
              <a:rPr lang="en-US" sz="1300" dirty="0"/>
              <a:t>Brands are likely prioritizing volume sales through competitive pricing.</a:t>
            </a:r>
          </a:p>
          <a:p>
            <a:pPr marL="0" indent="0">
              <a:buNone/>
            </a:pPr>
            <a:r>
              <a:rPr lang="en-US" sz="1300" b="1" dirty="0"/>
              <a:t>2. Premium Segment Is Also Strong:</a:t>
            </a:r>
          </a:p>
          <a:p>
            <a:r>
              <a:rPr lang="en-US" sz="1300" b="1" dirty="0"/>
              <a:t>31.3%</a:t>
            </a:r>
            <a:r>
              <a:rPr lang="en-US" sz="1300" dirty="0"/>
              <a:t> of products (</a:t>
            </a:r>
            <a:r>
              <a:rPr lang="en-US" sz="1300" b="1" dirty="0"/>
              <a:t>9,872 items</a:t>
            </a:r>
            <a:r>
              <a:rPr lang="en-US" sz="1300" dirty="0"/>
              <a:t>) are in the </a:t>
            </a:r>
            <a:r>
              <a:rPr lang="en-US" sz="1300" b="1" dirty="0"/>
              <a:t>Premium (₹1500–₹3999)</a:t>
            </a:r>
            <a:r>
              <a:rPr lang="en-US" sz="1300" dirty="0"/>
              <a:t> segment.</a:t>
            </a:r>
          </a:p>
          <a:p>
            <a:r>
              <a:rPr lang="en-US" sz="1300" dirty="0"/>
              <a:t>This suggests a substantial offering for consumers seeking </a:t>
            </a:r>
            <a:r>
              <a:rPr lang="en-US" sz="1300" b="1" dirty="0"/>
              <a:t>brand value, better quality, or exclusive designs</a:t>
            </a:r>
            <a:r>
              <a:rPr lang="en-US" sz="1300" dirty="0"/>
              <a:t>.</a:t>
            </a:r>
          </a:p>
          <a:p>
            <a:pPr marL="0" indent="0">
              <a:buNone/>
            </a:pPr>
            <a:r>
              <a:rPr lang="en-US" sz="1300" b="1" dirty="0"/>
              <a:t>3. Low &amp; Luxury Are Niche Segments:</a:t>
            </a:r>
          </a:p>
          <a:p>
            <a:r>
              <a:rPr lang="en-US" sz="1300" b="1" dirty="0"/>
              <a:t>9.4%</a:t>
            </a:r>
            <a:r>
              <a:rPr lang="en-US" sz="1300" dirty="0"/>
              <a:t> (</a:t>
            </a:r>
            <a:r>
              <a:rPr lang="en-US" sz="1300" b="1" dirty="0"/>
              <a:t>2,972 items</a:t>
            </a:r>
            <a:r>
              <a:rPr lang="en-US" sz="1300" dirty="0"/>
              <a:t>) fall under the </a:t>
            </a:r>
            <a:r>
              <a:rPr lang="en-US" sz="1300" b="1" dirty="0"/>
              <a:t>Low (&lt;₹500)</a:t>
            </a:r>
            <a:r>
              <a:rPr lang="en-US" sz="1300" dirty="0"/>
              <a:t> category.</a:t>
            </a:r>
          </a:p>
          <a:p>
            <a:r>
              <a:rPr lang="en-US" sz="1300" dirty="0"/>
              <a:t>Possibly represents </a:t>
            </a:r>
            <a:r>
              <a:rPr lang="en-US" sz="1300" b="1" dirty="0"/>
              <a:t>budget collections, flash sales</a:t>
            </a:r>
            <a:r>
              <a:rPr lang="en-US" sz="1300" dirty="0"/>
              <a:t>, or </a:t>
            </a:r>
            <a:r>
              <a:rPr lang="en-US" sz="1300" b="1" dirty="0"/>
              <a:t>off-season items</a:t>
            </a:r>
            <a:r>
              <a:rPr lang="en-US" sz="1300" dirty="0"/>
              <a:t>.</a:t>
            </a:r>
          </a:p>
          <a:p>
            <a:r>
              <a:rPr lang="en-US" sz="1300" dirty="0"/>
              <a:t>Only </a:t>
            </a:r>
            <a:r>
              <a:rPr lang="en-US" sz="1300" b="1" dirty="0"/>
              <a:t>1.6%</a:t>
            </a:r>
            <a:r>
              <a:rPr lang="en-US" sz="1300" dirty="0"/>
              <a:t> (</a:t>
            </a:r>
            <a:r>
              <a:rPr lang="en-US" sz="1300" b="1" dirty="0"/>
              <a:t>501 items</a:t>
            </a:r>
            <a:r>
              <a:rPr lang="en-US" sz="1300" dirty="0"/>
              <a:t>) are in the </a:t>
            </a:r>
            <a:r>
              <a:rPr lang="en-US" sz="1300" b="1" dirty="0"/>
              <a:t>Luxury (₹4000+)</a:t>
            </a:r>
            <a:r>
              <a:rPr lang="en-US" sz="1300" dirty="0"/>
              <a:t> tier.</a:t>
            </a:r>
          </a:p>
          <a:p>
            <a:r>
              <a:rPr lang="en-US" sz="1300" dirty="0"/>
              <a:t>Indicates either a </a:t>
            </a:r>
            <a:r>
              <a:rPr lang="en-US" sz="1300" b="1" dirty="0"/>
              <a:t>selective inventory strategy</a:t>
            </a:r>
            <a:r>
              <a:rPr lang="en-US" sz="1300" dirty="0"/>
              <a:t> or </a:t>
            </a:r>
            <a:r>
              <a:rPr lang="en-US" sz="1300" b="1" dirty="0"/>
              <a:t>limited luxury demand</a:t>
            </a:r>
            <a:r>
              <a:rPr lang="en-US" sz="1300" dirty="0"/>
              <a:t> in the dataset.</a:t>
            </a:r>
          </a:p>
          <a:p>
            <a:pPr marL="0" indent="0">
              <a:buNone/>
            </a:pPr>
            <a:r>
              <a:rPr lang="en-US" sz="1300" b="1" dirty="0"/>
              <a:t>4. Strategic Price Positioning:</a:t>
            </a:r>
          </a:p>
          <a:p>
            <a:r>
              <a:rPr lang="en-US" sz="1300" dirty="0"/>
              <a:t>The data reflects how brands are </a:t>
            </a:r>
            <a:r>
              <a:rPr lang="en-US" sz="1300" b="1" dirty="0"/>
              <a:t>targeting mass affordability</a:t>
            </a:r>
            <a:r>
              <a:rPr lang="en-US" sz="1300" dirty="0"/>
              <a:t> (Mid) while </a:t>
            </a:r>
            <a:r>
              <a:rPr lang="en-US" sz="1300" b="1" dirty="0"/>
              <a:t>keeping Premium attractive</a:t>
            </a:r>
            <a:r>
              <a:rPr lang="en-US" sz="1300" dirty="0"/>
              <a:t>.</a:t>
            </a:r>
          </a:p>
          <a:p>
            <a:r>
              <a:rPr lang="en-US" sz="1300" dirty="0"/>
              <a:t>This dual pricing strategy may help maintain </a:t>
            </a:r>
            <a:r>
              <a:rPr lang="en-US" sz="1300" b="1" dirty="0"/>
              <a:t>market coverage</a:t>
            </a:r>
            <a:r>
              <a:rPr lang="en-US" sz="1300" dirty="0"/>
              <a:t> while boosting </a:t>
            </a:r>
            <a:r>
              <a:rPr lang="en-US" sz="1300" b="1" dirty="0"/>
              <a:t>average order values</a:t>
            </a:r>
            <a:r>
              <a:rPr lang="en-US" sz="1300" dirty="0"/>
              <a:t>.</a:t>
            </a:r>
          </a:p>
          <a:p>
            <a:pPr marL="0" indent="0">
              <a:buNone/>
            </a:pPr>
            <a:r>
              <a:rPr lang="en-US" sz="1300" b="1" dirty="0"/>
              <a:t>5. Market Opportunity:</a:t>
            </a:r>
          </a:p>
          <a:p>
            <a:r>
              <a:rPr lang="en-US" sz="1300" b="1" dirty="0"/>
              <a:t>Luxury and Low tiers</a:t>
            </a:r>
            <a:r>
              <a:rPr lang="en-US" sz="1300" dirty="0"/>
              <a:t> are underrepresented.</a:t>
            </a:r>
          </a:p>
          <a:p>
            <a:r>
              <a:rPr lang="en-US" sz="1300" dirty="0"/>
              <a:t>There’s potential for </a:t>
            </a:r>
            <a:r>
              <a:rPr lang="en-US" sz="1300" b="1" dirty="0"/>
              <a:t>emerging brands</a:t>
            </a:r>
            <a:r>
              <a:rPr lang="en-US" sz="1300" dirty="0"/>
              <a:t> to explore:</a:t>
            </a:r>
          </a:p>
          <a:p>
            <a:pPr lvl="1"/>
            <a:r>
              <a:rPr lang="en-US" sz="1300" b="1" dirty="0"/>
              <a:t>Luxury-focused collections</a:t>
            </a:r>
            <a:endParaRPr lang="en-US" sz="1300" dirty="0"/>
          </a:p>
          <a:p>
            <a:pPr marL="0" indent="0">
              <a:buNone/>
            </a:pPr>
            <a:endParaRPr lang="en-IN" sz="1100" b="1" dirty="0"/>
          </a:p>
        </p:txBody>
      </p:sp>
      <p:pic>
        <p:nvPicPr>
          <p:cNvPr id="2059" name="Picture 11">
            <a:extLst>
              <a:ext uri="{FF2B5EF4-FFF2-40B4-BE49-F238E27FC236}">
                <a16:creationId xmlns:a16="http://schemas.microsoft.com/office/drawing/2014/main" id="{10601BA1-B7DB-533B-B2B9-A32B1811CDD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784" y="1572768"/>
            <a:ext cx="5181600" cy="434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852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B7AC-FE77-E72D-1648-0EC5294D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365125"/>
            <a:ext cx="11521440" cy="512699"/>
          </a:xfrm>
        </p:spPr>
        <p:txBody>
          <a:bodyPr>
            <a:noAutofit/>
          </a:bodyPr>
          <a:lstStyle/>
          <a:p>
            <a:r>
              <a:rPr lang="en-US" sz="2800" b="1" spc="300" dirty="0">
                <a:latin typeface="+mn-lt"/>
              </a:rPr>
              <a:t>Average Original vs Discounted Prices by Product Category</a:t>
            </a:r>
            <a:endParaRPr lang="en-IN" sz="28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F119D-7DB6-4448-784A-288C71333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184" y="1097280"/>
            <a:ext cx="4736592" cy="5079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Key Insights:</a:t>
            </a:r>
          </a:p>
          <a:p>
            <a:pPr marL="0" indent="0">
              <a:buNone/>
            </a:pPr>
            <a:r>
              <a:rPr lang="en-US" sz="1400" b="1" dirty="0"/>
              <a:t> Premium Categories</a:t>
            </a:r>
          </a:p>
          <a:p>
            <a:r>
              <a:rPr lang="en-US" sz="1400" b="1" dirty="0" err="1"/>
              <a:t>Fusionwear</a:t>
            </a:r>
            <a:r>
              <a:rPr lang="en-US" sz="1400" dirty="0"/>
              <a:t> tops the chart with an average original price of </a:t>
            </a:r>
            <a:r>
              <a:rPr lang="en-US" sz="1400" b="1" dirty="0"/>
              <a:t>₹1877</a:t>
            </a:r>
            <a:r>
              <a:rPr lang="en-US" sz="1400" dirty="0"/>
              <a:t> and a discounted price of </a:t>
            </a:r>
            <a:r>
              <a:rPr lang="en-US" sz="1400" b="1" dirty="0"/>
              <a:t>₹1134</a:t>
            </a:r>
            <a:r>
              <a:rPr lang="en-US" sz="1400" dirty="0"/>
              <a:t>.</a:t>
            </a:r>
          </a:p>
          <a:p>
            <a:r>
              <a:rPr lang="en-US" sz="1400" b="1" dirty="0" err="1"/>
              <a:t>Ethnicwear</a:t>
            </a:r>
            <a:r>
              <a:rPr lang="en-US" sz="1400" b="1" dirty="0"/>
              <a:t> (₹1674)</a:t>
            </a:r>
            <a:r>
              <a:rPr lang="en-US" sz="1400" dirty="0"/>
              <a:t> and </a:t>
            </a:r>
            <a:r>
              <a:rPr lang="en-US" sz="1400" b="1" dirty="0"/>
              <a:t>Footwear (₹1636)</a:t>
            </a:r>
            <a:r>
              <a:rPr lang="en-US" sz="1400" dirty="0"/>
              <a:t> follow, showing strong </a:t>
            </a:r>
            <a:r>
              <a:rPr lang="en-US" sz="1400" b="1" dirty="0"/>
              <a:t>perceived value and price elasticity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b="1" dirty="0"/>
              <a:t> Budget-Friendly Segments</a:t>
            </a:r>
          </a:p>
          <a:p>
            <a:r>
              <a:rPr lang="en-US" sz="1400" b="1" dirty="0"/>
              <a:t>Innerwear (₹370)</a:t>
            </a:r>
            <a:r>
              <a:rPr lang="en-US" sz="1400" dirty="0"/>
              <a:t> and </a:t>
            </a:r>
            <a:r>
              <a:rPr lang="en-US" sz="1400" b="1" dirty="0"/>
              <a:t>Lingerie (₹572)</a:t>
            </a:r>
            <a:r>
              <a:rPr lang="en-US" sz="1400" dirty="0"/>
              <a:t> are the </a:t>
            </a:r>
            <a:r>
              <a:rPr lang="en-US" sz="1400" b="1" dirty="0"/>
              <a:t>lowest-priced categories</a:t>
            </a:r>
            <a:r>
              <a:rPr lang="en-US" sz="1400" dirty="0"/>
              <a:t>, catering to </a:t>
            </a:r>
            <a:r>
              <a:rPr lang="en-US" sz="1400" b="1" dirty="0"/>
              <a:t>basic or essential needs</a:t>
            </a:r>
            <a:r>
              <a:rPr lang="en-US" sz="1400" dirty="0"/>
              <a:t>.</a:t>
            </a:r>
          </a:p>
          <a:p>
            <a:r>
              <a:rPr lang="en-US" sz="1400" dirty="0"/>
              <a:t>These categories show </a:t>
            </a:r>
            <a:r>
              <a:rPr lang="en-US" sz="1400" b="1" dirty="0"/>
              <a:t>smaller gaps</a:t>
            </a:r>
            <a:r>
              <a:rPr lang="en-US" sz="1400" dirty="0"/>
              <a:t> between original and discount prices, likely due to tighter margins.</a:t>
            </a:r>
          </a:p>
          <a:p>
            <a:pPr marL="0" indent="0">
              <a:buNone/>
            </a:pPr>
            <a:r>
              <a:rPr lang="en-US" sz="1400" b="1" dirty="0"/>
              <a:t> High Discounts, Mid-Tier Pricing</a:t>
            </a:r>
          </a:p>
          <a:p>
            <a:r>
              <a:rPr lang="en-US" sz="1400" b="1" dirty="0" err="1"/>
              <a:t>Topwear</a:t>
            </a:r>
            <a:r>
              <a:rPr lang="en-US" sz="1400" dirty="0"/>
              <a:t> and </a:t>
            </a:r>
            <a:r>
              <a:rPr lang="en-US" sz="1400" b="1" dirty="0" err="1"/>
              <a:t>Westernwear</a:t>
            </a:r>
            <a:r>
              <a:rPr lang="en-US" sz="1400" dirty="0"/>
              <a:t> are priced in the </a:t>
            </a:r>
            <a:r>
              <a:rPr lang="en-US" sz="1400" b="1" dirty="0"/>
              <a:t>mid to low range</a:t>
            </a:r>
            <a:r>
              <a:rPr lang="en-US" sz="1400" dirty="0"/>
              <a:t> (₹1136–₹1225) but show </a:t>
            </a:r>
            <a:r>
              <a:rPr lang="en-US" sz="1400" b="1" dirty="0"/>
              <a:t>significant price reductions</a:t>
            </a:r>
            <a:r>
              <a:rPr lang="en-US" sz="1400" dirty="0"/>
              <a:t>, signaling:</a:t>
            </a:r>
          </a:p>
          <a:p>
            <a:pPr lvl="1"/>
            <a:r>
              <a:rPr lang="en-US" sz="1400" dirty="0"/>
              <a:t>Aggressive discount strategies</a:t>
            </a:r>
          </a:p>
          <a:p>
            <a:pPr lvl="1"/>
            <a:r>
              <a:rPr lang="en-US" sz="1400" dirty="0"/>
              <a:t>High competition in these segments</a:t>
            </a:r>
          </a:p>
          <a:p>
            <a:pPr marL="0" indent="0">
              <a:buNone/>
            </a:pPr>
            <a:r>
              <a:rPr lang="en-US" sz="1400" b="1" dirty="0"/>
              <a:t> Value per Rupee</a:t>
            </a:r>
          </a:p>
          <a:p>
            <a:r>
              <a:rPr lang="en-US" sz="1400" dirty="0"/>
              <a:t>Categories like </a:t>
            </a:r>
            <a:r>
              <a:rPr lang="en-US" sz="1400" b="1" dirty="0"/>
              <a:t>Footwear</a:t>
            </a:r>
            <a:r>
              <a:rPr lang="en-US" sz="1400" dirty="0"/>
              <a:t> offer </a:t>
            </a:r>
            <a:r>
              <a:rPr lang="en-US" sz="1400" b="1" dirty="0"/>
              <a:t>relatively high value post-discount</a:t>
            </a:r>
            <a:r>
              <a:rPr lang="en-US" sz="1400" dirty="0"/>
              <a:t> (~₹1266), making them </a:t>
            </a:r>
            <a:r>
              <a:rPr lang="en-US" sz="1400" b="1" dirty="0"/>
              <a:t>attractive buys</a:t>
            </a:r>
            <a:r>
              <a:rPr lang="en-US" sz="1400" dirty="0"/>
              <a:t> even in premium brackets.</a:t>
            </a:r>
          </a:p>
          <a:p>
            <a:endParaRPr lang="en-IN" sz="1400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C6F85F5-2D79-2CC6-7D60-50AADAF1469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232" y="1591056"/>
            <a:ext cx="6766560" cy="416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767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F4F0-CB20-242D-BEF4-44310C22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" y="365125"/>
            <a:ext cx="11774424" cy="594995"/>
          </a:xfrm>
        </p:spPr>
        <p:txBody>
          <a:bodyPr>
            <a:noAutofit/>
          </a:bodyPr>
          <a:lstStyle/>
          <a:p>
            <a:r>
              <a:rPr lang="en-US" sz="3200" b="1" spc="300" dirty="0">
                <a:latin typeface="+mn-lt"/>
              </a:rPr>
              <a:t>Product Distribution and Discount Strategy by Category</a:t>
            </a:r>
            <a:br>
              <a:rPr lang="en-US" sz="3200" b="1" spc="300" dirty="0">
                <a:latin typeface="+mn-lt"/>
              </a:rPr>
            </a:br>
            <a:endParaRPr lang="en-IN" sz="32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094E2-3C93-BEB7-6845-3AAFDB694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7368" y="859536"/>
            <a:ext cx="4770120" cy="53174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800" b="1" dirty="0"/>
              <a:t>Key Insights:</a:t>
            </a:r>
          </a:p>
          <a:p>
            <a:pPr marL="0" indent="0">
              <a:buNone/>
            </a:pPr>
            <a:r>
              <a:rPr lang="en-US" sz="1400" b="1" dirty="0"/>
              <a:t>Product Volume Leaders</a:t>
            </a:r>
          </a:p>
          <a:p>
            <a:r>
              <a:rPr lang="en-US" sz="1400" b="1" dirty="0" err="1"/>
              <a:t>Topwear</a:t>
            </a:r>
            <a:r>
              <a:rPr lang="en-US" sz="1400" b="1" dirty="0"/>
              <a:t> (7110)</a:t>
            </a:r>
            <a:r>
              <a:rPr lang="en-US" sz="1400" dirty="0"/>
              <a:t> and </a:t>
            </a:r>
            <a:r>
              <a:rPr lang="en-US" sz="1400" b="1" dirty="0" err="1"/>
              <a:t>Westernwear</a:t>
            </a:r>
            <a:r>
              <a:rPr lang="en-US" sz="1400" b="1" dirty="0"/>
              <a:t> (6641)</a:t>
            </a:r>
            <a:r>
              <a:rPr lang="en-US" sz="1400" dirty="0"/>
              <a:t> dominate in product count.</a:t>
            </a:r>
          </a:p>
          <a:p>
            <a:r>
              <a:rPr lang="en-US" sz="1400" b="1" dirty="0"/>
              <a:t>Footwear (6030)</a:t>
            </a:r>
            <a:r>
              <a:rPr lang="en-US" sz="1400" dirty="0"/>
              <a:t> and </a:t>
            </a:r>
            <a:r>
              <a:rPr lang="en-US" sz="1400" b="1" dirty="0" err="1"/>
              <a:t>Ethnicwear</a:t>
            </a:r>
            <a:r>
              <a:rPr lang="en-US" sz="1400" b="1" dirty="0"/>
              <a:t> (5265)</a:t>
            </a:r>
            <a:r>
              <a:rPr lang="en-US" sz="1400" dirty="0"/>
              <a:t> also represent large collections.</a:t>
            </a:r>
          </a:p>
          <a:p>
            <a:r>
              <a:rPr lang="en-US" sz="1400" b="1" dirty="0"/>
              <a:t>Innerwear (96)</a:t>
            </a:r>
            <a:r>
              <a:rPr lang="en-US" sz="1400" dirty="0"/>
              <a:t> and </a:t>
            </a:r>
            <a:r>
              <a:rPr lang="en-US" sz="1400" b="1" dirty="0"/>
              <a:t>Lingerie (325)</a:t>
            </a:r>
            <a:r>
              <a:rPr lang="en-US" sz="1400" dirty="0"/>
              <a:t> are niche or minimally stocked categories.</a:t>
            </a:r>
          </a:p>
          <a:p>
            <a:pPr marL="0" indent="0">
              <a:buNone/>
            </a:pPr>
            <a:r>
              <a:rPr lang="en-US" sz="1400" b="1" dirty="0"/>
              <a:t> Average Discount Percentage</a:t>
            </a:r>
          </a:p>
          <a:p>
            <a:r>
              <a:rPr lang="en-US" sz="1400" b="1" dirty="0" err="1"/>
              <a:t>Westernwear</a:t>
            </a:r>
            <a:r>
              <a:rPr lang="en-US" sz="1400" b="1" dirty="0"/>
              <a:t> (39.3%)</a:t>
            </a:r>
            <a:r>
              <a:rPr lang="en-US" sz="1400" dirty="0"/>
              <a:t> and </a:t>
            </a:r>
            <a:r>
              <a:rPr lang="en-US" sz="1400" b="1" dirty="0" err="1"/>
              <a:t>Topwear</a:t>
            </a:r>
            <a:r>
              <a:rPr lang="en-US" sz="1400" b="1" dirty="0"/>
              <a:t> (37.8%)</a:t>
            </a:r>
            <a:r>
              <a:rPr lang="en-US" sz="1400" dirty="0"/>
              <a:t> not only have the highest stock but also the </a:t>
            </a:r>
            <a:r>
              <a:rPr lang="en-US" sz="1400" b="1" dirty="0"/>
              <a:t>largest discounts</a:t>
            </a:r>
            <a:r>
              <a:rPr lang="en-US" sz="1400" dirty="0"/>
              <a:t>, indicating:</a:t>
            </a:r>
          </a:p>
          <a:p>
            <a:pPr lvl="1"/>
            <a:r>
              <a:rPr lang="en-US" sz="1400" dirty="0"/>
              <a:t>Competitive space</a:t>
            </a:r>
          </a:p>
          <a:p>
            <a:pPr lvl="1"/>
            <a:r>
              <a:rPr lang="en-US" sz="1400" dirty="0"/>
              <a:t>Potential overstock clearance</a:t>
            </a:r>
          </a:p>
          <a:p>
            <a:r>
              <a:rPr lang="en-US" sz="1400" b="1" dirty="0" err="1"/>
              <a:t>Fusionwear</a:t>
            </a:r>
            <a:r>
              <a:rPr lang="en-US" sz="1400" b="1" dirty="0"/>
              <a:t> (36.4%)</a:t>
            </a:r>
            <a:r>
              <a:rPr lang="en-US" sz="1400" dirty="0"/>
              <a:t> and </a:t>
            </a:r>
            <a:r>
              <a:rPr lang="en-US" sz="1400" b="1" dirty="0" err="1"/>
              <a:t>Bottomwear</a:t>
            </a:r>
            <a:r>
              <a:rPr lang="en-US" sz="1400" b="1" dirty="0"/>
              <a:t> (36.1%)</a:t>
            </a:r>
            <a:r>
              <a:rPr lang="en-US" sz="1400" dirty="0"/>
              <a:t> offer strong markdowns despite </a:t>
            </a:r>
            <a:r>
              <a:rPr lang="en-US" sz="1400" b="1" dirty="0"/>
              <a:t>moderate inventory</a:t>
            </a:r>
            <a:r>
              <a:rPr lang="en-US" sz="1400" dirty="0"/>
              <a:t>, possibly to boost visibility or adoption.</a:t>
            </a:r>
          </a:p>
          <a:p>
            <a:r>
              <a:rPr lang="en-US" sz="1400" b="1" dirty="0"/>
              <a:t>Innerwear (4.8%)</a:t>
            </a:r>
            <a:r>
              <a:rPr lang="en-US" sz="1400" dirty="0"/>
              <a:t> and </a:t>
            </a:r>
            <a:r>
              <a:rPr lang="en-US" sz="1400" b="1" dirty="0"/>
              <a:t>Footwear (19.5%)</a:t>
            </a:r>
            <a:r>
              <a:rPr lang="en-US" sz="1400" dirty="0"/>
              <a:t> receive </a:t>
            </a:r>
            <a:r>
              <a:rPr lang="en-US" sz="1400" b="1" dirty="0"/>
              <a:t>minimal discounts</a:t>
            </a:r>
            <a:r>
              <a:rPr lang="en-US" sz="1400" dirty="0"/>
              <a:t>, reflecting:</a:t>
            </a:r>
          </a:p>
          <a:p>
            <a:pPr lvl="1"/>
            <a:r>
              <a:rPr lang="en-US" sz="1400" dirty="0"/>
              <a:t>Steady demand</a:t>
            </a:r>
          </a:p>
          <a:p>
            <a:pPr lvl="1"/>
            <a:r>
              <a:rPr lang="en-US" sz="1400" dirty="0"/>
              <a:t>Lower price sensitivity</a:t>
            </a:r>
          </a:p>
          <a:p>
            <a:pPr lvl="1"/>
            <a:r>
              <a:rPr lang="en-US" sz="1400" dirty="0"/>
              <a:t>Possibly essentials-driven pricing</a:t>
            </a:r>
          </a:p>
          <a:p>
            <a:endParaRPr lang="en-IN" sz="1400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72979AD9-B563-F0EF-0283-9AD8C7E9172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192" y="1956816"/>
            <a:ext cx="7086600" cy="40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37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427D-1E1A-BBF2-D568-63878565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" y="365125"/>
            <a:ext cx="11695176" cy="960755"/>
          </a:xfrm>
        </p:spPr>
        <p:txBody>
          <a:bodyPr>
            <a:noAutofit/>
          </a:bodyPr>
          <a:lstStyle/>
          <a:p>
            <a:r>
              <a:rPr lang="en-US" sz="3200" b="1" spc="300" dirty="0">
                <a:latin typeface="+mn-lt"/>
              </a:rPr>
              <a:t>Average Price vs Discount Strategy Analysis by Category</a:t>
            </a:r>
            <a:br>
              <a:rPr lang="en-US" sz="3200" b="1" spc="300" dirty="0">
                <a:latin typeface="+mn-lt"/>
              </a:rPr>
            </a:br>
            <a:endParaRPr lang="en-IN" sz="32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3CFB3-11FD-2598-F395-88A7FCA30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312" y="1197864"/>
            <a:ext cx="4892040" cy="4979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Key Insight:</a:t>
            </a:r>
          </a:p>
          <a:p>
            <a:r>
              <a:rPr lang="en-US" sz="1600" b="1" dirty="0" err="1"/>
              <a:t>Westernwear</a:t>
            </a:r>
            <a:r>
              <a:rPr lang="en-US" sz="1600" b="1" dirty="0"/>
              <a:t> and </a:t>
            </a:r>
            <a:r>
              <a:rPr lang="en-US" sz="1600" b="1" dirty="0" err="1"/>
              <a:t>Topwear</a:t>
            </a:r>
            <a:r>
              <a:rPr lang="en-US" sz="1600" dirty="0"/>
              <a:t> offer the </a:t>
            </a:r>
            <a:r>
              <a:rPr lang="en-US" sz="1600" b="1" dirty="0"/>
              <a:t>highest discounts (~38–39%)</a:t>
            </a:r>
            <a:r>
              <a:rPr lang="en-US" sz="1600" dirty="0"/>
              <a:t> despite lower average prices, suggesting a focus on </a:t>
            </a:r>
            <a:r>
              <a:rPr lang="en-US" sz="1600" b="1" dirty="0"/>
              <a:t>mass-market appeal</a:t>
            </a:r>
            <a:r>
              <a:rPr lang="en-US" sz="1600" dirty="0"/>
              <a:t>.</a:t>
            </a:r>
          </a:p>
          <a:p>
            <a:r>
              <a:rPr lang="en-US" sz="1600" b="1" dirty="0" err="1"/>
              <a:t>Fusionwear</a:t>
            </a:r>
            <a:r>
              <a:rPr lang="en-US" sz="1600" b="1" dirty="0"/>
              <a:t> and </a:t>
            </a:r>
            <a:r>
              <a:rPr lang="en-US" sz="1600" b="1" dirty="0" err="1"/>
              <a:t>Bottomwear</a:t>
            </a:r>
            <a:r>
              <a:rPr lang="en-US" sz="1600" dirty="0"/>
              <a:t> are </a:t>
            </a:r>
            <a:r>
              <a:rPr lang="en-US" sz="1600" b="1" dirty="0"/>
              <a:t>premium categories</a:t>
            </a:r>
            <a:r>
              <a:rPr lang="en-US" sz="1600" dirty="0"/>
              <a:t> with </a:t>
            </a:r>
            <a:r>
              <a:rPr lang="en-US" sz="1600" b="1" dirty="0"/>
              <a:t>strong discounts (~36%)</a:t>
            </a:r>
            <a:r>
              <a:rPr lang="en-US" sz="1600" dirty="0"/>
              <a:t>, indicating a push to drive sales in high-value segments.</a:t>
            </a:r>
          </a:p>
          <a:p>
            <a:r>
              <a:rPr lang="en-US" sz="1600" b="1" dirty="0"/>
              <a:t>Footwear</a:t>
            </a:r>
            <a:r>
              <a:rPr lang="en-US" sz="1600" dirty="0"/>
              <a:t> has a </a:t>
            </a:r>
            <a:r>
              <a:rPr lang="en-US" sz="1600" b="1" dirty="0"/>
              <a:t>moderate price point</a:t>
            </a:r>
            <a:r>
              <a:rPr lang="en-US" sz="1600" dirty="0"/>
              <a:t> but receives </a:t>
            </a:r>
            <a:r>
              <a:rPr lang="en-US" sz="1600" b="1" dirty="0"/>
              <a:t>lower discounting (~20%)</a:t>
            </a:r>
            <a:r>
              <a:rPr lang="en-US" sz="1600" dirty="0"/>
              <a:t>, likely due to consistent demand or lower markdown policies.</a:t>
            </a:r>
          </a:p>
          <a:p>
            <a:r>
              <a:rPr lang="en-US" sz="1600" b="1" dirty="0"/>
              <a:t>Innerwear</a:t>
            </a:r>
            <a:r>
              <a:rPr lang="en-US" sz="1600" dirty="0"/>
              <a:t>, with the </a:t>
            </a:r>
            <a:r>
              <a:rPr lang="en-US" sz="1600" b="1" dirty="0"/>
              <a:t>lowest average price</a:t>
            </a:r>
            <a:r>
              <a:rPr lang="en-US" sz="1600" dirty="0"/>
              <a:t>, also has the </a:t>
            </a:r>
            <a:r>
              <a:rPr lang="en-US" sz="1600" b="1" dirty="0"/>
              <a:t>least discount (~5%)</a:t>
            </a:r>
            <a:r>
              <a:rPr lang="en-US" sz="1600" dirty="0"/>
              <a:t>, indicating a stable, low-margin category.</a:t>
            </a:r>
          </a:p>
          <a:p>
            <a:r>
              <a:rPr lang="en-US" sz="1600" b="1" dirty="0" err="1"/>
              <a:t>Ethnicwear</a:t>
            </a:r>
            <a:r>
              <a:rPr lang="en-US" sz="1600" b="1" dirty="0"/>
              <a:t> and Activewear</a:t>
            </a:r>
            <a:r>
              <a:rPr lang="en-US" sz="1600" dirty="0"/>
              <a:t> maintain a </a:t>
            </a:r>
            <a:r>
              <a:rPr lang="en-US" sz="1600" b="1" dirty="0"/>
              <a:t>balanced strategy</a:t>
            </a:r>
            <a:r>
              <a:rPr lang="en-US" sz="1600" dirty="0"/>
              <a:t>, with premium pricing and </a:t>
            </a:r>
            <a:r>
              <a:rPr lang="en-US" sz="1600" b="1" dirty="0"/>
              <a:t>moderate discounts (30–33%)</a:t>
            </a:r>
            <a:r>
              <a:rPr lang="en-US" sz="1600" dirty="0"/>
              <a:t>.</a:t>
            </a:r>
          </a:p>
          <a:p>
            <a:endParaRPr lang="en-IN" sz="1600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1DCF4458-3405-4765-87C6-C43FA3B55B7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1106424"/>
            <a:ext cx="6336792" cy="467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251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3813-EB27-ECB5-262A-3FF07182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365125"/>
            <a:ext cx="11097768" cy="512699"/>
          </a:xfrm>
        </p:spPr>
        <p:txBody>
          <a:bodyPr>
            <a:noAutofit/>
          </a:bodyPr>
          <a:lstStyle/>
          <a:p>
            <a:r>
              <a:rPr lang="en-US" sz="3600" b="1" spc="300" dirty="0">
                <a:latin typeface="+mn-lt"/>
              </a:rPr>
              <a:t>Top 10 Heavily Discounted Products</a:t>
            </a:r>
            <a:endParaRPr lang="en-IN" sz="3600" b="1" spc="300" dirty="0">
              <a:latin typeface="+mn-lt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0CD19AEF-D065-0ECE-134C-B76935F2AB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71016"/>
            <a:ext cx="5843016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>
            <a:extLst>
              <a:ext uri="{FF2B5EF4-FFF2-40B4-BE49-F238E27FC236}">
                <a16:creationId xmlns:a16="http://schemas.microsoft.com/office/drawing/2014/main" id="{72B196F9-8D40-8942-31DB-0071A6E3024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18872" y="1357648"/>
            <a:ext cx="5843016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/>
              <a:t>Key Insight</a:t>
            </a:r>
            <a:r>
              <a:rPr lang="en-US" sz="1400" b="1" dirty="0"/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 Deep Discount Strategy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Discounts range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80% to 85%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placing all products in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Deep Discount Tier (&gt;40%)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Signals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aggressive clearance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select styles, likely to push unsold inventory or boost sales volume rapidly.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 Category Concentration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Footwear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leads with 5 out of 10 top discounted products, primarily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Catwalk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Ethnicwear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Fusionwear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Swadesh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dominate the rest — suggesting discount focus on traditional and occasion wear.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 High-Value Focus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Majority of products fall in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Premium (₹1500–₹3999)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Luxury (₹4000+)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price segments.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Implies strategic discounting on high-ticket items to drive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conversion and stock turnover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Brand-wise Dominance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Catwalk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targets premium footwear with steep markdowns — possibly to maintain market share.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Swadesh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applies heavy discounts on ethnic styles — likely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clear seasonal collections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reposition in a crowded market.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1314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4AE8-F86E-24C2-B126-4421BA21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8" y="365125"/>
            <a:ext cx="11061192" cy="613283"/>
          </a:xfrm>
        </p:spPr>
        <p:txBody>
          <a:bodyPr>
            <a:noAutofit/>
          </a:bodyPr>
          <a:lstStyle/>
          <a:p>
            <a:r>
              <a:rPr lang="en-US" sz="3600" b="1" spc="300" dirty="0">
                <a:latin typeface="+mn-lt"/>
              </a:rPr>
              <a:t>Top Premium Products with Zero Discounts</a:t>
            </a:r>
            <a:endParaRPr lang="en-IN" sz="3600" b="1" spc="300" dirty="0">
              <a:latin typeface="+mn-l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181DD6-9274-37D3-735E-E2BD789B0AA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118701"/>
              </p:ext>
            </p:extLst>
          </p:nvPr>
        </p:nvGraphicFramePr>
        <p:xfrm>
          <a:off x="6172200" y="1234440"/>
          <a:ext cx="5559552" cy="5074920"/>
        </p:xfrm>
        <a:graphic>
          <a:graphicData uri="http://schemas.openxmlformats.org/drawingml/2006/table">
            <a:tbl>
              <a:tblPr/>
              <a:tblGrid>
                <a:gridCol w="1389888">
                  <a:extLst>
                    <a:ext uri="{9D8B030D-6E8A-4147-A177-3AD203B41FA5}">
                      <a16:colId xmlns:a16="http://schemas.microsoft.com/office/drawing/2014/main" val="2820016779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4203568871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2780883877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2228632895"/>
                    </a:ext>
                  </a:extLst>
                </a:gridCol>
              </a:tblGrid>
              <a:tr h="422910">
                <a:tc gridSpan="4">
                  <a:txBody>
                    <a:bodyPr/>
                    <a:lstStyle/>
                    <a:p>
                      <a:r>
                        <a:rPr lang="en-US" sz="900" dirty="0"/>
                        <a:t>Top 10 Full-Price Premium Products</a:t>
                      </a:r>
                    </a:p>
                  </a:txBody>
                  <a:tcPr marL="45057" marR="45057" marT="22529" marB="22529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78355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 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Product_Name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Brand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Original_Price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559981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19423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Flared Kurta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w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solidFill>
                            <a:srgbClr val="F1F1F1"/>
                          </a:solidFill>
                          <a:effectLst/>
                        </a:rPr>
                        <a:t>16999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25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346681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 dirty="0">
                          <a:effectLst/>
                        </a:rPr>
                        <a:t>6997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Casual Shoes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k-swiss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solidFill>
                            <a:srgbClr val="F1F1F1"/>
                          </a:solidFill>
                          <a:effectLst/>
                        </a:rPr>
                        <a:t>14999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56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09500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6734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Casual Shoes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k-swiss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solidFill>
                            <a:srgbClr val="F1F1F1"/>
                          </a:solidFill>
                          <a:effectLst/>
                        </a:rPr>
                        <a:t>14999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56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98017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6966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Casual Shoes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k-swiss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solidFill>
                            <a:srgbClr val="F1F1F1"/>
                          </a:solidFill>
                          <a:effectLst/>
                        </a:rPr>
                        <a:t>14999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56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258768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24459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Embellished Gown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w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solidFill>
                            <a:srgbClr val="F1F1F1"/>
                          </a:solidFill>
                          <a:effectLst/>
                        </a:rPr>
                        <a:t>14999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56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045127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7012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Casual Shoes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k-swiss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12999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B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67269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7027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Casual Shoes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k-swiss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12499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8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78490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7007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Casual Shoes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k-swiss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12499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8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897696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24162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Lehenga-Choli Set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w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11999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623106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20134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Kurta Set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w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rgbClr val="000000"/>
                          </a:solidFill>
                          <a:effectLst/>
                        </a:rPr>
                        <a:t>9999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620797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7B05CAD4-51E9-C945-6CFB-044DFC81353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92608" y="1565809"/>
            <a:ext cx="5727192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b="1" dirty="0"/>
              <a:t>Key Insights: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1. No Discount Strategy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 listed products have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0% discount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suggesting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promotional pricing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applied — they are sold at full price.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2. Brand-Specific Premium Pricing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K-Swiss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 men’s footwear brand, dominates the list with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Casual Shoes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priced between ₹12,499 and ₹14,999.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Indicates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premium positioning strategy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no reliance on discounts.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 High-End Women’s Wear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Flared Kurta, Lehenga-Choli Set, Embellished Gown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Kurta 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reflect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premium ethnic and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fusionwear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primarily from brand “W”.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These likely target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occasion wear segments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steady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 Price Band Focus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 products fall within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₹9,999–₹16,999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range, indicating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mid-to-high luxury segment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Suggests these items are either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new arrivals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flagship pieces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core products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not intended for discounting.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6954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372D-B98A-1CF7-5EC9-7879E45C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67" y="813499"/>
            <a:ext cx="11033760" cy="512699"/>
          </a:xfrm>
        </p:spPr>
        <p:txBody>
          <a:bodyPr>
            <a:noAutofit/>
          </a:bodyPr>
          <a:lstStyle/>
          <a:p>
            <a:r>
              <a:rPr lang="en-US" sz="3600" spc="300" dirty="0">
                <a:latin typeface="+mn-lt"/>
              </a:rPr>
              <a:t>Top 10 Most Expensive Products</a:t>
            </a:r>
            <a:br>
              <a:rPr lang="en-US" sz="3600" spc="300" dirty="0">
                <a:latin typeface="+mn-lt"/>
              </a:rPr>
            </a:br>
            <a:endParaRPr lang="en-IN" sz="3600" spc="300" dirty="0">
              <a:latin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48C739E-6E2E-DAEF-BB40-85CD90A96AD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95943" y="1210406"/>
            <a:ext cx="5427617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000" b="1" dirty="0"/>
              <a:t>Key Insights: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Luxury Pricing Range: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Prices span from ₹12,999 to ₹19,999 — reflecting a premium, full-price luxury segment with no discounts applied.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Category Concentration: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 products belong to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Ethnicwear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(Kurta, Kurta Sets)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Footwear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(Casual Shoes), with a few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Fusionwear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items (Flared Dress, Embellished Gown) also represented.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Brand Dominance: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Brands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K-Swiss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Biba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lead in the high-price bracket, with W offering a variety of premium ethnic and fusion items.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 Type Variety: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Embroidered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Embellished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pieces, indicating that detailed craftsmanship and occasion-wear aesthetics contribute to high pricing.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7A6EF8F8-EF91-B064-5DB2-413CB4776C0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44" y="1490472"/>
            <a:ext cx="6199632" cy="429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244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05CA-A073-23BC-4ACE-AF899C41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65125"/>
            <a:ext cx="11448288" cy="521843"/>
          </a:xfrm>
        </p:spPr>
        <p:txBody>
          <a:bodyPr>
            <a:noAutofit/>
          </a:bodyPr>
          <a:lstStyle/>
          <a:p>
            <a:r>
              <a:rPr lang="en-US" sz="3200" b="1" spc="300" dirty="0">
                <a:latin typeface="+mn-lt"/>
              </a:rPr>
              <a:t>Distribution Analysis of Product Prices and Discounts</a:t>
            </a:r>
            <a:endParaRPr lang="en-IN" sz="32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9E32-3F84-BCB3-6378-6C054D5E9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448" y="1106424"/>
            <a:ext cx="4398264" cy="50705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 Key Insights: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1. Majority of Products Are Affordable:</a:t>
            </a:r>
            <a:endParaRPr lang="en-US" sz="1800" dirty="0"/>
          </a:p>
          <a:p>
            <a:pPr lvl="1"/>
            <a:r>
              <a:rPr lang="en-US" sz="1800" dirty="0"/>
              <a:t>Most items priced below ₹2500.</a:t>
            </a:r>
          </a:p>
          <a:p>
            <a:pPr lvl="1"/>
            <a:r>
              <a:rPr lang="en-US" sz="1800" dirty="0"/>
              <a:t>Luxury items (₹5000+) are very limited.</a:t>
            </a:r>
          </a:p>
          <a:p>
            <a:pPr marL="0" indent="0">
              <a:buNone/>
            </a:pPr>
            <a:r>
              <a:rPr lang="en-US" sz="1800" b="1" dirty="0"/>
              <a:t>2. High Concentration in Mid &amp; Premium Range:</a:t>
            </a:r>
            <a:endParaRPr lang="en-US" sz="1800" dirty="0"/>
          </a:p>
          <a:p>
            <a:pPr lvl="1"/>
            <a:r>
              <a:rPr lang="en-US" sz="1800" dirty="0"/>
              <a:t>Aligns with ₹500–₹3999 focus seen earlier.</a:t>
            </a:r>
          </a:p>
          <a:p>
            <a:pPr marL="0" indent="0">
              <a:buNone/>
            </a:pPr>
            <a:r>
              <a:rPr lang="en-US" sz="1800" b="1" dirty="0"/>
              <a:t>3. No Discount Is Common:</a:t>
            </a:r>
            <a:endParaRPr lang="en-US" sz="1800" dirty="0"/>
          </a:p>
          <a:p>
            <a:pPr lvl="1"/>
            <a:r>
              <a:rPr lang="en-US" sz="1800" dirty="0"/>
              <a:t>Many products sold at full price, showing pricing confidence.</a:t>
            </a:r>
          </a:p>
          <a:p>
            <a:pPr marL="0" indent="0">
              <a:buNone/>
            </a:pPr>
            <a:r>
              <a:rPr lang="en-US" sz="1800" b="1" dirty="0"/>
              <a:t>4. Heavy Discounts (50–70%) Also Used:</a:t>
            </a:r>
            <a:endParaRPr lang="en-US" sz="1800" dirty="0"/>
          </a:p>
          <a:p>
            <a:pPr lvl="1"/>
            <a:r>
              <a:rPr lang="en-US" sz="1800" dirty="0"/>
              <a:t>Likely for clearance or promotional boosts.</a:t>
            </a:r>
          </a:p>
          <a:p>
            <a:pPr marL="0" indent="0">
              <a:buNone/>
            </a:pPr>
            <a:r>
              <a:rPr lang="en-US" sz="1800" b="1" dirty="0"/>
              <a:t>5. Dual Strategy Observed:</a:t>
            </a:r>
            <a:endParaRPr lang="en-US" sz="1800" dirty="0"/>
          </a:p>
          <a:p>
            <a:pPr lvl="1"/>
            <a:r>
              <a:rPr lang="en-US" sz="1800" dirty="0"/>
              <a:t>Brands use both full-price sales and deep discounts to target different buyers.</a:t>
            </a:r>
          </a:p>
          <a:p>
            <a:endParaRPr lang="en-IN" sz="1800" dirty="0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4D92714F-7349-9D90-9F46-A64CCF9D4E2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712" y="1975104"/>
            <a:ext cx="7482840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123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AEB1-210B-FDD0-D831-F1ED132D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125200" cy="6407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Top 10 Most Listed Product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32FE-AAEE-787B-E722-2B112183A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106424"/>
            <a:ext cx="5230368" cy="56875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2600" b="1" dirty="0"/>
              <a:t>Key Insights: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Crew-Neck T-shirt</a:t>
            </a:r>
            <a:r>
              <a:rPr lang="en-US" sz="2000" dirty="0"/>
              <a:t> is the most listed product, with </a:t>
            </a:r>
            <a:r>
              <a:rPr lang="en-US" sz="2000" b="1" dirty="0"/>
              <a:t>2312 items</a:t>
            </a:r>
            <a:r>
              <a:rPr lang="en-US" sz="2000" dirty="0"/>
              <a:t>, indicating strong demand for </a:t>
            </a:r>
            <a:r>
              <a:rPr lang="en-US" sz="2000" b="1" dirty="0"/>
              <a:t>casual essentials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Straight Kurta (2126 items)</a:t>
            </a:r>
            <a:r>
              <a:rPr lang="en-US" sz="2000" dirty="0"/>
              <a:t> and </a:t>
            </a:r>
            <a:r>
              <a:rPr lang="en-US" sz="2000" b="1" dirty="0"/>
              <a:t>Fit Shirt (2117 items)</a:t>
            </a:r>
            <a:r>
              <a:rPr lang="en-US" sz="2000" dirty="0"/>
              <a:t> are also highly common, showing a balance between </a:t>
            </a:r>
            <a:r>
              <a:rPr lang="en-US" sz="2000" b="1" dirty="0"/>
              <a:t>ethnic and formal styles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Polo T-shirt</a:t>
            </a:r>
            <a:r>
              <a:rPr lang="en-US" sz="2000" dirty="0"/>
              <a:t>, </a:t>
            </a:r>
            <a:r>
              <a:rPr lang="en-US" sz="2000" b="1" dirty="0"/>
              <a:t>A-line Kurta</a:t>
            </a:r>
            <a:r>
              <a:rPr lang="en-US" sz="2000" dirty="0"/>
              <a:t>, and </a:t>
            </a:r>
            <a:r>
              <a:rPr lang="en-US" sz="2000" b="1" dirty="0"/>
              <a:t>Fit Jeans</a:t>
            </a:r>
            <a:r>
              <a:rPr lang="en-US" sz="2000" dirty="0"/>
              <a:t> reflect a focus on </a:t>
            </a:r>
            <a:r>
              <a:rPr lang="en-US" sz="2000" b="1" dirty="0"/>
              <a:t>versatile wardrobe basics</a:t>
            </a:r>
            <a:r>
              <a:rPr lang="en-US" sz="2000" dirty="0"/>
              <a:t> that cater to both </a:t>
            </a:r>
            <a:r>
              <a:rPr lang="en-US" sz="2000" b="1" dirty="0"/>
              <a:t>daily wear and semi-formal occasions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Footwear is well-represented, with </a:t>
            </a:r>
            <a:r>
              <a:rPr lang="en-US" sz="2000" b="1" dirty="0"/>
              <a:t>Sports Shoes</a:t>
            </a:r>
            <a:r>
              <a:rPr lang="en-US" sz="2000" dirty="0"/>
              <a:t>, </a:t>
            </a:r>
            <a:r>
              <a:rPr lang="en-US" sz="2000" b="1" dirty="0"/>
              <a:t>Running Shoes</a:t>
            </a:r>
            <a:r>
              <a:rPr lang="en-US" sz="2000" dirty="0"/>
              <a:t>, </a:t>
            </a:r>
            <a:r>
              <a:rPr lang="en-US" sz="2000" b="1" dirty="0"/>
              <a:t>Flat Sandals</a:t>
            </a:r>
            <a:r>
              <a:rPr lang="en-US" sz="2000" dirty="0"/>
              <a:t>, and </a:t>
            </a:r>
            <a:r>
              <a:rPr lang="en-US" sz="2000" b="1" dirty="0"/>
              <a:t>Flip-Flops</a:t>
            </a:r>
            <a:r>
              <a:rPr lang="en-US" sz="2000" dirty="0"/>
              <a:t>, highlighting the importance of </a:t>
            </a:r>
            <a:r>
              <a:rPr lang="en-US" sz="2000" b="1" dirty="0"/>
              <a:t>active and casual footwear</a:t>
            </a:r>
            <a:r>
              <a:rPr lang="en-US" sz="2000" dirty="0"/>
              <a:t> in the catalog.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overall distribution indicates a </a:t>
            </a:r>
            <a:r>
              <a:rPr lang="en-US" sz="2000" b="1" dirty="0"/>
              <a:t>broad appeal strategy</a:t>
            </a:r>
            <a:r>
              <a:rPr lang="en-US" sz="2000" dirty="0"/>
              <a:t>, covering </a:t>
            </a:r>
            <a:r>
              <a:rPr lang="en-US" sz="2000" b="1" dirty="0"/>
              <a:t>casual wear, ethnic fashion, and footwear</a:t>
            </a:r>
            <a:r>
              <a:rPr lang="en-US" sz="2000" dirty="0"/>
              <a:t>, likely targeting young and style-conscious consumers</a:t>
            </a:r>
            <a:r>
              <a:rPr lang="en-US" sz="1400" dirty="0"/>
              <a:t>.</a:t>
            </a:r>
          </a:p>
          <a:p>
            <a:endParaRPr lang="en-IN" sz="1400" dirty="0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FC78F903-CEED-B5B5-CCAD-932C58D7511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1463040"/>
            <a:ext cx="6464808" cy="471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73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04DB-8747-1CAD-FE66-5C269A35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365125"/>
            <a:ext cx="11088624" cy="1009651"/>
          </a:xfrm>
        </p:spPr>
        <p:txBody>
          <a:bodyPr>
            <a:normAutofit/>
          </a:bodyPr>
          <a:lstStyle/>
          <a:p>
            <a:r>
              <a:rPr lang="en-US" sz="3200" b="1" spc="300" dirty="0">
                <a:latin typeface="+mn-lt"/>
              </a:rPr>
              <a:t>20 Brands by Average Price vs Price Range</a:t>
            </a:r>
            <a:endParaRPr lang="en-IN" sz="32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65AD-FD1B-F4F1-7728-490A55A0A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184" y="1374776"/>
            <a:ext cx="5038344" cy="48021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900" dirty="0"/>
              <a:t> </a:t>
            </a:r>
            <a:r>
              <a:rPr lang="en-US" sz="2400" b="1" dirty="0"/>
              <a:t>Key Insights </a:t>
            </a:r>
          </a:p>
          <a:p>
            <a:pPr marL="0" indent="0">
              <a:buNone/>
            </a:pPr>
            <a:r>
              <a:rPr lang="en-US" sz="1800" b="1" dirty="0"/>
              <a:t>1. High-End Premium Brands Stand Out</a:t>
            </a:r>
            <a:endParaRPr lang="en-US" sz="1800" dirty="0"/>
          </a:p>
          <a:p>
            <a:pPr lvl="1"/>
            <a:r>
              <a:rPr lang="en-US" sz="1800" b="1" dirty="0"/>
              <a:t>K-Swiss</a:t>
            </a:r>
            <a:r>
              <a:rPr lang="en-US" sz="1800" dirty="0"/>
              <a:t> shows the </a:t>
            </a:r>
            <a:r>
              <a:rPr lang="en-US" sz="1800" b="1" dirty="0"/>
              <a:t>highest average price</a:t>
            </a:r>
            <a:r>
              <a:rPr lang="en-US" sz="1800" dirty="0"/>
              <a:t> among all brands, indicating a </a:t>
            </a:r>
            <a:r>
              <a:rPr lang="en-US" sz="1800" b="1" dirty="0"/>
              <a:t>luxury positioning</a:t>
            </a:r>
            <a:r>
              <a:rPr lang="en-US" sz="1800" dirty="0"/>
              <a:t> in the market.</a:t>
            </a:r>
          </a:p>
          <a:p>
            <a:pPr marL="0" indent="0">
              <a:buNone/>
            </a:pPr>
            <a:r>
              <a:rPr lang="en-US" sz="1800" b="1" dirty="0"/>
              <a:t>2. Wide Price Range Suggests Diverse Product Lines</a:t>
            </a:r>
            <a:endParaRPr lang="en-US" sz="1800" dirty="0"/>
          </a:p>
          <a:p>
            <a:pPr lvl="1"/>
            <a:r>
              <a:rPr lang="en-US" sz="1800" b="1" dirty="0"/>
              <a:t>Clarks</a:t>
            </a:r>
            <a:r>
              <a:rPr lang="en-US" sz="1800" dirty="0"/>
              <a:t> and </a:t>
            </a:r>
            <a:r>
              <a:rPr lang="en-US" sz="1800" b="1" dirty="0"/>
              <a:t>Swadesh</a:t>
            </a:r>
            <a:r>
              <a:rPr lang="en-US" sz="1800" dirty="0"/>
              <a:t> have a large price spread, indicating that they </a:t>
            </a:r>
            <a:r>
              <a:rPr lang="en-US" sz="1800" b="1" dirty="0"/>
              <a:t>cater to both budget and premium segments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These brands may be </a:t>
            </a:r>
            <a:r>
              <a:rPr lang="en-US" sz="1800" b="1" dirty="0"/>
              <a:t>targeting a broader customer base</a:t>
            </a:r>
            <a:r>
              <a:rPr lang="en-US" sz="1800" dirty="0"/>
              <a:t> by offering products at various price points.</a:t>
            </a:r>
          </a:p>
          <a:p>
            <a:pPr marL="0" indent="0">
              <a:buNone/>
            </a:pPr>
            <a:r>
              <a:rPr lang="en-US" sz="1800" b="1" dirty="0"/>
              <a:t>3. Affordable Brands with Low Range</a:t>
            </a:r>
            <a:endParaRPr lang="en-US" sz="1800" dirty="0"/>
          </a:p>
          <a:p>
            <a:pPr lvl="1"/>
            <a:r>
              <a:rPr lang="en-US" sz="1800" b="1" dirty="0"/>
              <a:t>Reebok</a:t>
            </a:r>
            <a:r>
              <a:rPr lang="en-US" sz="1800" dirty="0"/>
              <a:t>, </a:t>
            </a:r>
            <a:r>
              <a:rPr lang="en-US" sz="1800" b="1" dirty="0"/>
              <a:t>Attic</a:t>
            </a:r>
            <a:r>
              <a:rPr lang="en-US" sz="1800" dirty="0"/>
              <a:t>, and </a:t>
            </a:r>
            <a:r>
              <a:rPr lang="en-US" sz="1800" b="1" dirty="0"/>
              <a:t>Campus</a:t>
            </a:r>
            <a:r>
              <a:rPr lang="en-US" sz="1800" dirty="0"/>
              <a:t> cluster around the </a:t>
            </a:r>
            <a:r>
              <a:rPr lang="en-US" sz="1800" b="1" dirty="0"/>
              <a:t>lower average price</a:t>
            </a:r>
            <a:r>
              <a:rPr lang="en-US" sz="1800" dirty="0"/>
              <a:t> with a narrow price range, likely representing </a:t>
            </a:r>
            <a:r>
              <a:rPr lang="en-US" sz="1800" b="1" dirty="0"/>
              <a:t>budget-focused or mass-market offerings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b="1" dirty="0"/>
              <a:t>4. Balanced Brands</a:t>
            </a:r>
            <a:endParaRPr lang="en-US" sz="1800" dirty="0"/>
          </a:p>
          <a:p>
            <a:pPr lvl="1"/>
            <a:r>
              <a:rPr lang="en-US" sz="1800" dirty="0"/>
              <a:t>Brands like </a:t>
            </a:r>
            <a:r>
              <a:rPr lang="en-US" sz="1800" b="1" dirty="0"/>
              <a:t>Puma</a:t>
            </a:r>
            <a:r>
              <a:rPr lang="en-US" sz="1800" dirty="0"/>
              <a:t>, </a:t>
            </a:r>
            <a:r>
              <a:rPr lang="en-US" sz="1800" b="1" dirty="0"/>
              <a:t>Roush</a:t>
            </a:r>
            <a:r>
              <a:rPr lang="en-US" sz="1800" dirty="0"/>
              <a:t>, and </a:t>
            </a:r>
            <a:r>
              <a:rPr lang="en-US" sz="1800" b="1" dirty="0"/>
              <a:t>Sketchers</a:t>
            </a:r>
            <a:r>
              <a:rPr lang="en-US" sz="1800" dirty="0"/>
              <a:t> strike a balance with </a:t>
            </a:r>
            <a:r>
              <a:rPr lang="en-US" sz="1800" b="1" dirty="0"/>
              <a:t>mid-range average prices</a:t>
            </a:r>
            <a:r>
              <a:rPr lang="en-US" sz="1800" dirty="0"/>
              <a:t> and moderate price spreads, appealing to </a:t>
            </a:r>
            <a:r>
              <a:rPr lang="en-US" sz="1800" b="1" dirty="0"/>
              <a:t>value-conscious yet style-driven consumers</a:t>
            </a:r>
            <a:r>
              <a:rPr lang="en-US" sz="1800" dirty="0"/>
              <a:t>.</a:t>
            </a:r>
          </a:p>
          <a:p>
            <a:endParaRPr lang="en-IN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614976-E14B-7BA4-259E-EBAEA24C11B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28" y="1216151"/>
            <a:ext cx="6419088" cy="52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20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DF28-D359-4D33-7C07-78100AB4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079480" cy="1325563"/>
          </a:xfrm>
        </p:spPr>
        <p:txBody>
          <a:bodyPr>
            <a:normAutofit/>
          </a:bodyPr>
          <a:lstStyle/>
          <a:p>
            <a:r>
              <a:rPr lang="en-US" sz="4000" b="1" spc="300" dirty="0">
                <a:latin typeface="+mn-lt"/>
              </a:rPr>
              <a:t>Top Brands by Price Segment</a:t>
            </a:r>
            <a:endParaRPr lang="en-IN" sz="40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134E-177E-211C-6F7E-99AAF96C8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" y="1417320"/>
            <a:ext cx="5827776" cy="5148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Key Insights </a:t>
            </a:r>
          </a:p>
          <a:p>
            <a:pPr marL="0" indent="0">
              <a:buNone/>
            </a:pPr>
            <a:r>
              <a:rPr lang="en-US" sz="1900" b="1" dirty="0"/>
              <a:t>1. Mid-Range Market Dominance</a:t>
            </a:r>
            <a:endParaRPr lang="en-US" sz="1900" dirty="0"/>
          </a:p>
          <a:p>
            <a:pPr lvl="1"/>
            <a:r>
              <a:rPr lang="en-US" sz="1500" b="1" dirty="0" err="1"/>
              <a:t>Performax</a:t>
            </a:r>
            <a:r>
              <a:rPr lang="en-US" sz="1500" dirty="0"/>
              <a:t> is the </a:t>
            </a:r>
            <a:r>
              <a:rPr lang="en-US" sz="1500" b="1" dirty="0"/>
              <a:t>top brand</a:t>
            </a:r>
            <a:r>
              <a:rPr lang="en-US" sz="1500" dirty="0"/>
              <a:t> in both </a:t>
            </a:r>
            <a:r>
              <a:rPr lang="en-US" sz="1500" b="1" dirty="0"/>
              <a:t>Mid (₹500–₹1499)</a:t>
            </a:r>
            <a:r>
              <a:rPr lang="en-US" sz="1500" dirty="0"/>
              <a:t> and </a:t>
            </a:r>
            <a:r>
              <a:rPr lang="en-US" sz="1500" b="1" dirty="0"/>
              <a:t>Premium (₹1500–₹3999)</a:t>
            </a:r>
            <a:r>
              <a:rPr lang="en-US" sz="1500" dirty="0"/>
              <a:t> segments.</a:t>
            </a:r>
          </a:p>
          <a:p>
            <a:pPr lvl="1"/>
            <a:r>
              <a:rPr lang="en-US" sz="1500" dirty="0"/>
              <a:t>It captures a large share in the market with </a:t>
            </a:r>
            <a:r>
              <a:rPr lang="en-US" sz="1500" b="1" dirty="0"/>
              <a:t>1657 (Mid)</a:t>
            </a:r>
            <a:r>
              <a:rPr lang="en-US" sz="1500" dirty="0"/>
              <a:t> and </a:t>
            </a:r>
            <a:r>
              <a:rPr lang="en-US" sz="1500" b="1" dirty="0"/>
              <a:t>1153 (Premium)</a:t>
            </a:r>
            <a:r>
              <a:rPr lang="en-US" sz="1500" dirty="0"/>
              <a:t> products — indicating </a:t>
            </a:r>
            <a:r>
              <a:rPr lang="en-US" sz="1500" b="1" dirty="0"/>
              <a:t>broad appeal across middle-income buyers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r>
              <a:rPr lang="en-US" sz="1900" b="1" dirty="0"/>
              <a:t>2. Affordable Fashion</a:t>
            </a:r>
            <a:endParaRPr lang="en-US" sz="1900" dirty="0"/>
          </a:p>
          <a:p>
            <a:pPr lvl="1"/>
            <a:r>
              <a:rPr lang="en-US" sz="1500" b="1" dirty="0"/>
              <a:t>DNMX</a:t>
            </a:r>
            <a:r>
              <a:rPr lang="en-US" sz="1500" dirty="0"/>
              <a:t> leads the </a:t>
            </a:r>
            <a:r>
              <a:rPr lang="en-US" sz="1500" b="1" dirty="0"/>
              <a:t>Low (&lt;₹500)</a:t>
            </a:r>
            <a:r>
              <a:rPr lang="en-US" sz="1500" dirty="0"/>
              <a:t> price tier with </a:t>
            </a:r>
            <a:r>
              <a:rPr lang="en-US" sz="1500" b="1" dirty="0"/>
              <a:t>453 products</a:t>
            </a:r>
            <a:r>
              <a:rPr lang="en-US" sz="1500" dirty="0"/>
              <a:t>.</a:t>
            </a:r>
          </a:p>
          <a:p>
            <a:pPr lvl="1"/>
            <a:r>
              <a:rPr lang="en-US" sz="1500" dirty="0"/>
              <a:t>The brand caters well to </a:t>
            </a:r>
            <a:r>
              <a:rPr lang="en-US" sz="1500" b="1" dirty="0"/>
              <a:t>budget-conscious shoppers</a:t>
            </a:r>
            <a:r>
              <a:rPr lang="en-US" sz="1500" dirty="0"/>
              <a:t> looking for value at the lowest price point.</a:t>
            </a:r>
          </a:p>
          <a:p>
            <a:pPr marL="0" indent="0">
              <a:buNone/>
            </a:pPr>
            <a:r>
              <a:rPr lang="en-US" sz="1900" b="1" dirty="0"/>
              <a:t>3. Luxury Segment</a:t>
            </a:r>
            <a:endParaRPr lang="en-US" sz="1900" dirty="0"/>
          </a:p>
          <a:p>
            <a:pPr lvl="1"/>
            <a:r>
              <a:rPr lang="en-US" sz="1500" b="1" dirty="0"/>
              <a:t>W</a:t>
            </a:r>
            <a:r>
              <a:rPr lang="en-US" sz="1500" dirty="0"/>
              <a:t> stands out in the </a:t>
            </a:r>
            <a:r>
              <a:rPr lang="en-US" sz="1500" b="1" dirty="0"/>
              <a:t>Luxury (₹4000+)</a:t>
            </a:r>
            <a:r>
              <a:rPr lang="en-US" sz="1500" dirty="0"/>
              <a:t> category with </a:t>
            </a:r>
            <a:r>
              <a:rPr lang="en-US" sz="1500" b="1" dirty="0"/>
              <a:t>139 products</a:t>
            </a:r>
            <a:r>
              <a:rPr lang="en-US" sz="1500" dirty="0"/>
              <a:t>.</a:t>
            </a:r>
          </a:p>
          <a:p>
            <a:pPr lvl="1"/>
            <a:r>
              <a:rPr lang="en-US" sz="1500" dirty="0"/>
              <a:t>Though smaller in volume, the brand targets </a:t>
            </a:r>
            <a:r>
              <a:rPr lang="en-US" sz="1500" b="1" dirty="0"/>
              <a:t>premium customers</a:t>
            </a:r>
            <a:r>
              <a:rPr lang="en-US" sz="1500" dirty="0"/>
              <a:t> with </a:t>
            </a:r>
            <a:r>
              <a:rPr lang="en-US" sz="1500" b="1" dirty="0"/>
              <a:t>high-end offerings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1D9F9E-48AD-E2C1-2B70-8919316019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08976"/>
            <a:ext cx="5696712" cy="447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52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C57E-ABDC-6EF5-C553-354153AE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475720" cy="860171"/>
          </a:xfrm>
        </p:spPr>
        <p:txBody>
          <a:bodyPr>
            <a:noAutofit/>
          </a:bodyPr>
          <a:lstStyle/>
          <a:p>
            <a:r>
              <a:rPr lang="en-US" sz="3200" b="1" spc="300" dirty="0">
                <a:latin typeface="+mn-lt"/>
              </a:rPr>
              <a:t>Price Distribution in Mid-Range Segment (₹500–₹1500</a:t>
            </a:r>
            <a:endParaRPr lang="en-IN" sz="32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1B54E-F329-B1D6-9BBB-DECFF8759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2336" y="1453896"/>
            <a:ext cx="5449824" cy="52303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/>
              <a:t>Key Insights:</a:t>
            </a:r>
            <a:endParaRPr lang="en-US" sz="18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/>
              <a:t>1. Mid-range is Highly Crowded</a:t>
            </a:r>
            <a:endParaRPr lang="en-US" sz="1600" dirty="0"/>
          </a:p>
          <a:p>
            <a:pPr lvl="1" algn="just">
              <a:lnSpc>
                <a:spcPct val="100000"/>
              </a:lnSpc>
            </a:pPr>
            <a:r>
              <a:rPr lang="en-US" sz="1600" dirty="0"/>
              <a:t>Most products fall between </a:t>
            </a:r>
            <a:r>
              <a:rPr lang="en-US" sz="1600" b="1" dirty="0"/>
              <a:t>₹900 and ₹1500</a:t>
            </a:r>
            <a:r>
              <a:rPr lang="en-US" sz="1600" dirty="0"/>
              <a:t>, showing a strong preference for </a:t>
            </a:r>
            <a:r>
              <a:rPr lang="en-US" sz="1600" b="1" dirty="0"/>
              <a:t>upper-mid price points</a:t>
            </a:r>
            <a:r>
              <a:rPr lang="en-US" sz="1600" dirty="0"/>
              <a:t> within this tier.</a:t>
            </a:r>
          </a:p>
          <a:p>
            <a:pPr lvl="1" algn="just">
              <a:lnSpc>
                <a:spcPct val="100000"/>
              </a:lnSpc>
            </a:pPr>
            <a:r>
              <a:rPr lang="en-US" sz="1600" dirty="0"/>
              <a:t>Price clusters suggest </a:t>
            </a:r>
            <a:r>
              <a:rPr lang="en-US" sz="1600" b="1" dirty="0"/>
              <a:t>bulk pricing strategies</a:t>
            </a:r>
            <a:r>
              <a:rPr lang="en-US" sz="1600" dirty="0"/>
              <a:t> by brands.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/>
              <a:t>2. Popular Product Types</a:t>
            </a:r>
            <a:endParaRPr lang="en-US" sz="1600" dirty="0"/>
          </a:p>
          <a:p>
            <a:pPr lvl="1" algn="just">
              <a:lnSpc>
                <a:spcPct val="100000"/>
              </a:lnSpc>
            </a:pPr>
            <a:r>
              <a:rPr lang="en-US" sz="1600" b="1" dirty="0"/>
              <a:t>Crew-Neck T-shirts</a:t>
            </a:r>
            <a:r>
              <a:rPr lang="en-US" sz="1600" dirty="0"/>
              <a:t> dominate this segment with multiple entries around ₹549–₹699.</a:t>
            </a:r>
          </a:p>
          <a:p>
            <a:pPr lvl="1" algn="just">
              <a:lnSpc>
                <a:spcPct val="100000"/>
              </a:lnSpc>
            </a:pPr>
            <a:r>
              <a:rPr lang="en-US" sz="1600" b="1" dirty="0"/>
              <a:t>Track Pants</a:t>
            </a:r>
            <a:r>
              <a:rPr lang="en-US" sz="1600" dirty="0"/>
              <a:t> and </a:t>
            </a:r>
            <a:r>
              <a:rPr lang="en-US" sz="1600" b="1" dirty="0"/>
              <a:t>Joggers</a:t>
            </a:r>
            <a:r>
              <a:rPr lang="en-US" sz="1600" dirty="0"/>
              <a:t> are frequent and consistently priced around </a:t>
            </a:r>
            <a:r>
              <a:rPr lang="en-US" sz="1600" b="1" dirty="0"/>
              <a:t>₹1299</a:t>
            </a:r>
            <a:r>
              <a:rPr lang="en-US" sz="1600" dirty="0"/>
              <a:t>, showing </a:t>
            </a:r>
            <a:r>
              <a:rPr lang="en-US" sz="1600" b="1" dirty="0"/>
              <a:t>pricing consistency</a:t>
            </a:r>
            <a:r>
              <a:rPr lang="en-US" sz="1600" dirty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/>
              <a:t>3. High-End of Mid Segment</a:t>
            </a:r>
            <a:endParaRPr lang="en-US" sz="1600" dirty="0"/>
          </a:p>
          <a:p>
            <a:pPr lvl="1" algn="just">
              <a:lnSpc>
                <a:spcPct val="100000"/>
              </a:lnSpc>
            </a:pPr>
            <a:r>
              <a:rPr lang="en-US" sz="1600" dirty="0"/>
              <a:t>Products like </a:t>
            </a:r>
            <a:r>
              <a:rPr lang="en-US" sz="1600" b="1" dirty="0"/>
              <a:t>Sports Shoes</a:t>
            </a:r>
            <a:r>
              <a:rPr lang="en-US" sz="1600" dirty="0"/>
              <a:t> reach the top of this tier at </a:t>
            </a:r>
            <a:r>
              <a:rPr lang="en-US" sz="1600" b="1" dirty="0"/>
              <a:t>₹1499</a:t>
            </a:r>
            <a:r>
              <a:rPr lang="en-US" sz="1600" dirty="0"/>
              <a:t>, signaling the </a:t>
            </a:r>
            <a:r>
              <a:rPr lang="en-US" sz="1600" b="1" dirty="0"/>
              <a:t>boundary between mid and premium</a:t>
            </a:r>
            <a:r>
              <a:rPr lang="en-US" sz="1600" dirty="0"/>
              <a:t> offerings.</a:t>
            </a:r>
          </a:p>
          <a:p>
            <a:pPr algn="just"/>
            <a:endParaRPr lang="en-IN" sz="1800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0088EF40-B5D5-1B54-BB5B-837BECD87A3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608" y="1673352"/>
            <a:ext cx="5779008" cy="453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50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55E5-C019-0BA0-0AB9-3DE34754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125"/>
            <a:ext cx="10969752" cy="713867"/>
          </a:xfrm>
        </p:spPr>
        <p:txBody>
          <a:bodyPr>
            <a:normAutofit/>
          </a:bodyPr>
          <a:lstStyle/>
          <a:p>
            <a:r>
              <a:rPr lang="en-IN" sz="4000" b="1" spc="600" dirty="0">
                <a:latin typeface="+mn-lt"/>
              </a:rPr>
              <a:t>Overall Discount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397F2-9174-6049-53C7-AAA5F1C49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399032"/>
            <a:ext cx="5522976" cy="50938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b="1" dirty="0"/>
              <a:t>Key Insights:</a:t>
            </a:r>
            <a:endParaRPr lang="en-US" sz="1900" dirty="0"/>
          </a:p>
          <a:p>
            <a:pPr marL="0" indent="0">
              <a:buNone/>
            </a:pPr>
            <a:r>
              <a:rPr lang="en-US" sz="1700" b="1" dirty="0"/>
              <a:t>1. Zero Discount Dominates</a:t>
            </a:r>
            <a:endParaRPr lang="en-US" sz="1700" dirty="0"/>
          </a:p>
          <a:p>
            <a:pPr lvl="1"/>
            <a:r>
              <a:rPr lang="en-US" sz="1700" dirty="0"/>
              <a:t>Over </a:t>
            </a:r>
            <a:r>
              <a:rPr lang="en-US" sz="1700" b="1" dirty="0"/>
              <a:t>8,000+ products</a:t>
            </a:r>
            <a:r>
              <a:rPr lang="en-US" sz="1700" dirty="0"/>
              <a:t> have </a:t>
            </a:r>
            <a:r>
              <a:rPr lang="en-US" sz="1700" b="1" dirty="0"/>
              <a:t>no discount</a:t>
            </a:r>
            <a:r>
              <a:rPr lang="en-US" sz="1700" dirty="0"/>
              <a:t> at all — this is the </a:t>
            </a:r>
            <a:r>
              <a:rPr lang="en-US" sz="1700" b="1" dirty="0"/>
              <a:t>largest group</a:t>
            </a:r>
            <a:r>
              <a:rPr lang="en-US" sz="1700" dirty="0"/>
              <a:t>, indicating a significant portion of the catalog is offered at full price.</a:t>
            </a:r>
          </a:p>
          <a:p>
            <a:pPr marL="0" indent="0">
              <a:buNone/>
            </a:pPr>
            <a:r>
              <a:rPr lang="en-US" sz="1700" b="1" dirty="0"/>
              <a:t>2. Popular Discount Bands</a:t>
            </a:r>
            <a:endParaRPr lang="en-US" sz="1700" dirty="0"/>
          </a:p>
          <a:p>
            <a:pPr lvl="1"/>
            <a:r>
              <a:rPr lang="en-US" sz="1700" dirty="0"/>
              <a:t>High concentrations are found around </a:t>
            </a:r>
            <a:r>
              <a:rPr lang="en-US" sz="1700" b="1" dirty="0"/>
              <a:t>20%, 40–50%, and 70%</a:t>
            </a:r>
            <a:r>
              <a:rPr lang="en-US" sz="1700" dirty="0"/>
              <a:t> discounts.</a:t>
            </a:r>
          </a:p>
          <a:p>
            <a:pPr lvl="1"/>
            <a:r>
              <a:rPr lang="en-US" sz="1700" dirty="0"/>
              <a:t>These are likely </a:t>
            </a:r>
            <a:r>
              <a:rPr lang="en-US" sz="1700" b="1" dirty="0"/>
              <a:t>marketing-driven sweet spots</a:t>
            </a:r>
            <a:r>
              <a:rPr lang="en-US" sz="1700" dirty="0"/>
              <a:t>, showing strategic pricing thresholds that attract buyers.</a:t>
            </a:r>
          </a:p>
          <a:p>
            <a:pPr marL="0" indent="0">
              <a:buNone/>
            </a:pPr>
            <a:r>
              <a:rPr lang="en-US" sz="1700" b="1" dirty="0"/>
              <a:t>3. Discount Sweet Spot</a:t>
            </a:r>
            <a:endParaRPr lang="en-US" sz="1700" dirty="0"/>
          </a:p>
          <a:p>
            <a:pPr lvl="1"/>
            <a:r>
              <a:rPr lang="en-US" sz="1700" b="1" dirty="0"/>
              <a:t>40–50% discounts</a:t>
            </a:r>
            <a:r>
              <a:rPr lang="en-US" sz="1700" dirty="0"/>
              <a:t> see a </a:t>
            </a:r>
            <a:r>
              <a:rPr lang="en-US" sz="1700" b="1" dirty="0"/>
              <a:t>sharp spike</a:t>
            </a:r>
            <a:r>
              <a:rPr lang="en-US" sz="1700" dirty="0"/>
              <a:t>, making it the </a:t>
            </a:r>
            <a:r>
              <a:rPr lang="en-US" sz="1700" b="1" dirty="0"/>
              <a:t>most aggressive and attractive discount range</a:t>
            </a:r>
            <a:r>
              <a:rPr lang="en-US" sz="1700" dirty="0"/>
              <a:t> used by sellers.</a:t>
            </a:r>
          </a:p>
          <a:p>
            <a:pPr marL="0" indent="0">
              <a:buNone/>
            </a:pPr>
            <a:r>
              <a:rPr lang="en-US" sz="1700" b="1" dirty="0"/>
              <a:t>4.Minimal Deep Discounts</a:t>
            </a:r>
            <a:endParaRPr lang="en-US" sz="1700" dirty="0"/>
          </a:p>
          <a:p>
            <a:pPr lvl="1"/>
            <a:r>
              <a:rPr lang="en-US" sz="1700" dirty="0"/>
              <a:t>Discounts beyond </a:t>
            </a:r>
            <a:r>
              <a:rPr lang="en-US" sz="1700" b="1" dirty="0"/>
              <a:t>70%</a:t>
            </a:r>
            <a:r>
              <a:rPr lang="en-US" sz="1700" dirty="0"/>
              <a:t> are rare, suggesting that </a:t>
            </a:r>
            <a:r>
              <a:rPr lang="en-US" sz="1700" b="1" dirty="0"/>
              <a:t>deep clearance pricing</a:t>
            </a:r>
            <a:r>
              <a:rPr lang="en-US" sz="1700" dirty="0"/>
              <a:t> is not a common strategy</a:t>
            </a:r>
            <a:r>
              <a:rPr lang="en-US" sz="1800" dirty="0"/>
              <a:t>.</a:t>
            </a:r>
          </a:p>
          <a:p>
            <a:endParaRPr lang="en-IN" sz="18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45CE65C-B9FC-568D-1921-A50DEED4832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320" y="1399032"/>
            <a:ext cx="5818632" cy="451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31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E3D6-DF45-D953-9231-10E779F6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365125"/>
            <a:ext cx="10978896" cy="640715"/>
          </a:xfrm>
        </p:spPr>
        <p:txBody>
          <a:bodyPr>
            <a:normAutofit fontScale="90000"/>
          </a:bodyPr>
          <a:lstStyle/>
          <a:p>
            <a:r>
              <a:rPr lang="en-US" b="1" spc="300" dirty="0">
                <a:latin typeface="+mn-lt"/>
              </a:rPr>
              <a:t>Top Brands Offering Deep Discounts</a:t>
            </a:r>
            <a:endParaRPr lang="en-IN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E60D-AEDC-BD7F-EBE0-02B00B10E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216152"/>
            <a:ext cx="5632704" cy="5166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Key Insights:</a:t>
            </a:r>
            <a:endParaRPr lang="en-US" dirty="0"/>
          </a:p>
          <a:p>
            <a:pPr marL="0" indent="0">
              <a:buNone/>
            </a:pPr>
            <a:r>
              <a:rPr lang="en-US" sz="2900" b="1" dirty="0"/>
              <a:t>1. Aggressive Discounting</a:t>
            </a:r>
            <a:endParaRPr lang="en-US" sz="2900" dirty="0"/>
          </a:p>
          <a:p>
            <a:pPr lvl="1"/>
            <a:r>
              <a:rPr lang="en-US" sz="2900" dirty="0"/>
              <a:t>All top 10 brands offer </a:t>
            </a:r>
            <a:r>
              <a:rPr lang="en-US" sz="2900" b="1" dirty="0"/>
              <a:t>average discounts &gt;69%</a:t>
            </a:r>
            <a:r>
              <a:rPr lang="en-US" sz="2900" dirty="0"/>
              <a:t>, signaling a strong strategy to attract budget-conscious shoppers.</a:t>
            </a:r>
          </a:p>
          <a:p>
            <a:pPr marL="0" indent="0">
              <a:buNone/>
            </a:pPr>
            <a:r>
              <a:rPr lang="en-US" sz="2900" b="1" dirty="0"/>
              <a:t>2. Leaders in Discount</a:t>
            </a:r>
            <a:endParaRPr lang="en-US" sz="2900" dirty="0"/>
          </a:p>
          <a:p>
            <a:pPr lvl="1"/>
            <a:r>
              <a:rPr lang="en-US" sz="2900" b="1" dirty="0"/>
              <a:t>JP-Jeans</a:t>
            </a:r>
            <a:r>
              <a:rPr lang="en-US" sz="2900" dirty="0"/>
              <a:t>, </a:t>
            </a:r>
            <a:r>
              <a:rPr lang="en-US" sz="2900" b="1" dirty="0"/>
              <a:t>Trends</a:t>
            </a:r>
            <a:r>
              <a:rPr lang="en-US" sz="2900" dirty="0"/>
              <a:t>, and </a:t>
            </a:r>
            <a:r>
              <a:rPr lang="en-US" sz="2900" b="1" dirty="0" err="1"/>
              <a:t>Avaasa</a:t>
            </a:r>
            <a:r>
              <a:rPr lang="en-US" sz="2900" b="1" dirty="0"/>
              <a:t> Workwear</a:t>
            </a:r>
            <a:r>
              <a:rPr lang="en-US" sz="2900" dirty="0"/>
              <a:t> top the chart with discounts nearly touching </a:t>
            </a:r>
            <a:r>
              <a:rPr lang="en-US" sz="2900" b="1" dirty="0"/>
              <a:t>75%</a:t>
            </a:r>
            <a:r>
              <a:rPr lang="en-US" sz="2900" dirty="0"/>
              <a:t> — these are the most value-driven brands.</a:t>
            </a:r>
          </a:p>
          <a:p>
            <a:pPr marL="0" indent="0">
              <a:buNone/>
            </a:pPr>
            <a:r>
              <a:rPr lang="en-US" sz="2900" b="1" dirty="0"/>
              <a:t>3. Consistent Strategy</a:t>
            </a:r>
            <a:endParaRPr lang="en-US" sz="2900" dirty="0"/>
          </a:p>
          <a:p>
            <a:pPr lvl="1"/>
            <a:r>
              <a:rPr lang="en-US" sz="2900" dirty="0"/>
              <a:t>The remaining brands (like </a:t>
            </a:r>
            <a:r>
              <a:rPr lang="en-US" sz="2900" b="1" dirty="0"/>
              <a:t>Swadesh</a:t>
            </a:r>
            <a:r>
              <a:rPr lang="en-US" sz="2900" dirty="0"/>
              <a:t>, </a:t>
            </a:r>
            <a:r>
              <a:rPr lang="en-US" sz="2900" b="1" dirty="0"/>
              <a:t>Lee-Cooper-Women</a:t>
            </a:r>
            <a:r>
              <a:rPr lang="en-US" sz="2900" dirty="0"/>
              <a:t>, and </a:t>
            </a:r>
            <a:r>
              <a:rPr lang="en-US" sz="2900" b="1" dirty="0" err="1"/>
              <a:t>Svrnaa</a:t>
            </a:r>
            <a:r>
              <a:rPr lang="en-US" sz="2900" dirty="0"/>
              <a:t>) maintain discounts around </a:t>
            </a:r>
            <a:r>
              <a:rPr lang="en-US" sz="2900" b="1" dirty="0"/>
              <a:t>70%</a:t>
            </a:r>
            <a:r>
              <a:rPr lang="en-US" sz="2900" dirty="0"/>
              <a:t>, suggesting a consistent promotional pricing strategy across products.</a:t>
            </a:r>
          </a:p>
          <a:p>
            <a:pPr marL="0" indent="0">
              <a:buNone/>
            </a:pPr>
            <a:r>
              <a:rPr lang="en-US" sz="2900" b="1" dirty="0"/>
              <a:t>4. Price-First Positioning</a:t>
            </a:r>
            <a:endParaRPr lang="en-US" sz="2900" dirty="0"/>
          </a:p>
          <a:p>
            <a:pPr lvl="1"/>
            <a:r>
              <a:rPr lang="en-US" sz="2900" dirty="0"/>
              <a:t>These brands likely appeal to </a:t>
            </a:r>
            <a:r>
              <a:rPr lang="en-US" sz="2900" b="1" dirty="0"/>
              <a:t>price-sensitive segments</a:t>
            </a:r>
            <a:r>
              <a:rPr lang="en-US" sz="2900" dirty="0"/>
              <a:t>, using discounts as their </a:t>
            </a:r>
            <a:r>
              <a:rPr lang="en-US" sz="2900" b="1" dirty="0"/>
              <a:t>primary competitive edge</a:t>
            </a:r>
            <a:r>
              <a:rPr lang="en-US" sz="2900" dirty="0"/>
              <a:t>.</a:t>
            </a:r>
          </a:p>
          <a:p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72A6A7F-F77A-AFED-A237-500C52D0144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304" y="1399032"/>
            <a:ext cx="5971032" cy="489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62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8EE7-6EB0-5652-B8BA-BA466A93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365125"/>
            <a:ext cx="10914888" cy="759587"/>
          </a:xfrm>
        </p:spPr>
        <p:txBody>
          <a:bodyPr/>
          <a:lstStyle/>
          <a:p>
            <a:r>
              <a:rPr lang="en-US" b="1" spc="300" dirty="0">
                <a:latin typeface="+mn-lt"/>
              </a:rPr>
              <a:t>Discounts by Category and Gender</a:t>
            </a:r>
            <a:endParaRPr lang="en-IN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0CF6-53C3-954E-5648-97DE4C6D7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464" y="1216152"/>
            <a:ext cx="5303520" cy="51389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600" b="1" dirty="0"/>
              <a:t>Key Insights: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1. Gender-Based Discount Trends</a:t>
            </a:r>
          </a:p>
          <a:p>
            <a:r>
              <a:rPr lang="en-US" sz="1400" b="1" dirty="0"/>
              <a:t>Women’s categories</a:t>
            </a:r>
            <a:r>
              <a:rPr lang="en-US" sz="1400" dirty="0"/>
              <a:t> consistently receive </a:t>
            </a:r>
            <a:r>
              <a:rPr lang="en-US" sz="1400" b="1" dirty="0"/>
              <a:t>higher average discounts</a:t>
            </a:r>
            <a:r>
              <a:rPr lang="en-US" sz="1400" dirty="0"/>
              <a:t> compared to men’s, indicating targeted promotional efforts.</a:t>
            </a:r>
          </a:p>
          <a:p>
            <a:pPr marL="0" indent="0">
              <a:buNone/>
            </a:pPr>
            <a:r>
              <a:rPr lang="en-US" sz="1400" b="1" dirty="0"/>
              <a:t>2. High-Discount Categories for Women</a:t>
            </a:r>
          </a:p>
          <a:p>
            <a:r>
              <a:rPr lang="en-US" sz="1400" b="1" dirty="0" err="1"/>
              <a:t>Westernwear</a:t>
            </a:r>
            <a:r>
              <a:rPr lang="en-US" sz="1400" b="1" dirty="0"/>
              <a:t> (39.27%)</a:t>
            </a:r>
            <a:r>
              <a:rPr lang="en-US" sz="1400" dirty="0"/>
              <a:t>, </a:t>
            </a:r>
            <a:r>
              <a:rPr lang="en-US" sz="1400" b="1" dirty="0" err="1"/>
              <a:t>Fusionwear</a:t>
            </a:r>
            <a:r>
              <a:rPr lang="en-US" sz="1400" b="1" dirty="0"/>
              <a:t> (36.37%)</a:t>
            </a:r>
            <a:r>
              <a:rPr lang="en-US" sz="1400" dirty="0"/>
              <a:t>, and </a:t>
            </a:r>
            <a:r>
              <a:rPr lang="en-US" sz="1400" b="1" dirty="0" err="1"/>
              <a:t>Ethnicwear</a:t>
            </a:r>
            <a:r>
              <a:rPr lang="en-US" sz="1400" b="1" dirty="0"/>
              <a:t> (33.61%)</a:t>
            </a:r>
            <a:r>
              <a:rPr lang="en-US" sz="1400" dirty="0"/>
              <a:t> top the list, showing retailers’ push to attract women shoppers in these segments.</a:t>
            </a:r>
          </a:p>
          <a:p>
            <a:r>
              <a:rPr lang="en-US" sz="1400" b="1" dirty="0"/>
              <a:t>Lingerie (23.46%)</a:t>
            </a:r>
            <a:r>
              <a:rPr lang="en-US" sz="1400" dirty="0"/>
              <a:t> also receives strong discounts, likely tied to competitive pricing and seasonal promotions.</a:t>
            </a:r>
          </a:p>
          <a:p>
            <a:pPr marL="0" indent="0">
              <a:buNone/>
            </a:pPr>
            <a:r>
              <a:rPr lang="en-US" sz="1400" b="1" dirty="0"/>
              <a:t>3. Top Discounted Categories for Men</a:t>
            </a:r>
          </a:p>
          <a:p>
            <a:r>
              <a:rPr lang="en-US" sz="1400" b="1" dirty="0" err="1"/>
              <a:t>Topwear</a:t>
            </a:r>
            <a:r>
              <a:rPr lang="en-US" sz="1400" b="1" dirty="0"/>
              <a:t> (37.82%)</a:t>
            </a:r>
            <a:r>
              <a:rPr lang="en-US" sz="1400" dirty="0"/>
              <a:t> and </a:t>
            </a:r>
            <a:r>
              <a:rPr lang="en-US" sz="1400" b="1" dirty="0" err="1"/>
              <a:t>Bottomwear</a:t>
            </a:r>
            <a:r>
              <a:rPr lang="en-US" sz="1400" b="1" dirty="0"/>
              <a:t> (36.14%)</a:t>
            </a:r>
            <a:r>
              <a:rPr lang="en-US" sz="1400" dirty="0"/>
              <a:t> have the </a:t>
            </a:r>
            <a:r>
              <a:rPr lang="en-US" sz="1400" b="1" dirty="0"/>
              <a:t>highest discounts for men</a:t>
            </a:r>
            <a:r>
              <a:rPr lang="en-US" sz="1400" dirty="0"/>
              <a:t>, suggesting these are core drivers for male shoppers.</a:t>
            </a:r>
          </a:p>
          <a:p>
            <a:r>
              <a:rPr lang="en-US" sz="1400" b="1" dirty="0"/>
              <a:t>Innerwear (4.83%)</a:t>
            </a:r>
            <a:r>
              <a:rPr lang="en-US" sz="1400" dirty="0"/>
              <a:t> has the </a:t>
            </a:r>
            <a:r>
              <a:rPr lang="en-US" sz="1400" b="1" dirty="0"/>
              <a:t>lowest discount</a:t>
            </a:r>
            <a:r>
              <a:rPr lang="en-US" sz="1400" dirty="0"/>
              <a:t>, indicating either stable demand or low-margin category.</a:t>
            </a:r>
          </a:p>
          <a:p>
            <a:pPr marL="0" indent="0">
              <a:buNone/>
            </a:pPr>
            <a:r>
              <a:rPr lang="en-US" sz="1400" b="1" dirty="0"/>
              <a:t>4. Category Gaps</a:t>
            </a:r>
          </a:p>
          <a:p>
            <a:r>
              <a:rPr lang="en-US" sz="1400" dirty="0"/>
              <a:t>Certain categories like </a:t>
            </a:r>
            <a:r>
              <a:rPr lang="en-US" sz="1400" b="1" dirty="0" err="1"/>
              <a:t>Ethnicwear</a:t>
            </a:r>
            <a:r>
              <a:rPr lang="en-US" sz="1400" dirty="0"/>
              <a:t>, </a:t>
            </a:r>
            <a:r>
              <a:rPr lang="en-US" sz="1400" b="1" dirty="0" err="1"/>
              <a:t>Fusionwear</a:t>
            </a:r>
            <a:r>
              <a:rPr lang="en-US" sz="1400" dirty="0"/>
              <a:t>, </a:t>
            </a:r>
            <a:r>
              <a:rPr lang="en-US" sz="1400" b="1" dirty="0"/>
              <a:t>Lingerie</a:t>
            </a:r>
            <a:r>
              <a:rPr lang="en-US" sz="1400" dirty="0"/>
              <a:t>, and </a:t>
            </a:r>
            <a:r>
              <a:rPr lang="en-US" sz="1400" b="1" dirty="0" err="1"/>
              <a:t>Westernwear</a:t>
            </a:r>
            <a:r>
              <a:rPr lang="en-US" sz="1400" dirty="0"/>
              <a:t> are exclusive to women in this analysis.</a:t>
            </a:r>
          </a:p>
          <a:p>
            <a:r>
              <a:rPr lang="en-US" sz="1400" b="1" dirty="0" err="1"/>
              <a:t>Topwear</a:t>
            </a:r>
            <a:r>
              <a:rPr lang="en-US" sz="1400" dirty="0"/>
              <a:t> is the </a:t>
            </a:r>
            <a:r>
              <a:rPr lang="en-US" sz="1400" b="1" dirty="0"/>
              <a:t>only category</a:t>
            </a:r>
            <a:r>
              <a:rPr lang="en-US" sz="1400" dirty="0"/>
              <a:t> with significant discounts across </a:t>
            </a:r>
            <a:r>
              <a:rPr lang="en-US" sz="1400" b="1" dirty="0"/>
              <a:t>both genders</a:t>
            </a:r>
            <a:r>
              <a:rPr lang="en-US" sz="1400" dirty="0"/>
              <a:t>, with men slightly higher.</a:t>
            </a:r>
          </a:p>
          <a:p>
            <a:endParaRPr lang="en-IN" sz="12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6BB8526-1D30-AEAB-E7C4-72C9E594F10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68" y="1490473"/>
            <a:ext cx="6309360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80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F3D3-FD0B-6D8C-FC8B-E6D6FB7E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1042417"/>
            <a:ext cx="11088624" cy="539495"/>
          </a:xfrm>
        </p:spPr>
        <p:txBody>
          <a:bodyPr>
            <a:normAutofit fontScale="90000"/>
          </a:bodyPr>
          <a:lstStyle/>
          <a:p>
            <a:r>
              <a:rPr lang="en-US" b="1" spc="300" dirty="0">
                <a:latin typeface="+mn-lt"/>
              </a:rPr>
              <a:t>Top 10 Most Discounted Products</a:t>
            </a:r>
            <a:br>
              <a:rPr lang="en-US" b="1" spc="300" dirty="0">
                <a:latin typeface="+mn-lt"/>
              </a:rPr>
            </a:br>
            <a:endParaRPr lang="en-IN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A731-C8BA-CE83-5D88-FE58CAA68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5176" y="1472184"/>
            <a:ext cx="5754624" cy="47047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Key Insights:</a:t>
            </a:r>
          </a:p>
          <a:p>
            <a:pPr marL="0" indent="0">
              <a:buNone/>
            </a:pPr>
            <a:r>
              <a:rPr lang="en-US" sz="1400" b="1" dirty="0"/>
              <a:t>1. Extreme Discounting</a:t>
            </a:r>
          </a:p>
          <a:p>
            <a:r>
              <a:rPr lang="en-US" sz="1400" dirty="0"/>
              <a:t>All top 10 products are offered at </a:t>
            </a:r>
            <a:r>
              <a:rPr lang="en-US" sz="1400" b="1" dirty="0"/>
              <a:t>≥80% discount</a:t>
            </a:r>
            <a:r>
              <a:rPr lang="en-US" sz="1400" dirty="0"/>
              <a:t>, with </a:t>
            </a:r>
            <a:r>
              <a:rPr lang="en-US" sz="1400" b="1" dirty="0"/>
              <a:t>Catwalk's Chunky-Heeled Slip-On Boots</a:t>
            </a:r>
            <a:r>
              <a:rPr lang="en-US" sz="1400" dirty="0"/>
              <a:t> leading at </a:t>
            </a:r>
            <a:r>
              <a:rPr lang="en-US" sz="1400" b="1" dirty="0"/>
              <a:t>85%</a:t>
            </a:r>
            <a:r>
              <a:rPr lang="en-US" sz="1400" dirty="0"/>
              <a:t> — highlighting highly aggressive markdowns.</a:t>
            </a:r>
          </a:p>
          <a:p>
            <a:pPr marL="0" indent="0">
              <a:buNone/>
            </a:pPr>
            <a:r>
              <a:rPr lang="en-US" sz="1400" b="1" dirty="0"/>
              <a:t>2. Brand Dominance</a:t>
            </a:r>
          </a:p>
          <a:p>
            <a:r>
              <a:rPr lang="en-US" sz="1400" b="1" dirty="0"/>
              <a:t>Catwalk</a:t>
            </a:r>
            <a:r>
              <a:rPr lang="en-US" sz="1400" dirty="0"/>
              <a:t> (footwear) and </a:t>
            </a:r>
            <a:r>
              <a:rPr lang="en-US" sz="1400" b="1" dirty="0"/>
              <a:t>Swadesh</a:t>
            </a:r>
            <a:r>
              <a:rPr lang="en-US" sz="1400" dirty="0"/>
              <a:t> (ethnic wear) dominate the list with </a:t>
            </a:r>
            <a:r>
              <a:rPr lang="en-US" sz="1400" b="1" dirty="0"/>
              <a:t>4 and 5 products respectively</a:t>
            </a:r>
            <a:r>
              <a:rPr lang="en-US" sz="1400" dirty="0"/>
              <a:t>, showing a brand-level push in discount strategy.</a:t>
            </a:r>
          </a:p>
          <a:p>
            <a:r>
              <a:rPr lang="en-US" sz="1400" b="1" dirty="0"/>
              <a:t>Buckaroo</a:t>
            </a:r>
            <a:r>
              <a:rPr lang="en-US" sz="1400" dirty="0"/>
              <a:t> appears once with </a:t>
            </a:r>
            <a:r>
              <a:rPr lang="en-US" sz="1400" b="1" dirty="0"/>
              <a:t>Powell Slip-On Leather Casual Shoes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b="1" dirty="0"/>
              <a:t>3. Product Category Mix</a:t>
            </a:r>
          </a:p>
          <a:p>
            <a:r>
              <a:rPr lang="en-US" sz="1400" dirty="0"/>
              <a:t>Products include both </a:t>
            </a:r>
            <a:r>
              <a:rPr lang="en-US" sz="1400" b="1" dirty="0"/>
              <a:t>footwear</a:t>
            </a:r>
            <a:r>
              <a:rPr lang="en-US" sz="1400" dirty="0"/>
              <a:t> (e.g., boat shoes, boots) and </a:t>
            </a:r>
            <a:r>
              <a:rPr lang="en-US" sz="1400" b="1" dirty="0"/>
              <a:t>ethnic wear</a:t>
            </a:r>
            <a:r>
              <a:rPr lang="en-US" sz="1400" dirty="0"/>
              <a:t> (e.g., kurtas, tunics), showing discounts are not limited to a single segment.</a:t>
            </a:r>
          </a:p>
          <a:p>
            <a:pPr marL="0" indent="0">
              <a:buNone/>
            </a:pPr>
            <a:r>
              <a:rPr lang="en-US" sz="1400" b="1" dirty="0"/>
              <a:t>4. Strategic Implications</a:t>
            </a:r>
          </a:p>
          <a:p>
            <a:r>
              <a:rPr lang="en-US" sz="1400" dirty="0"/>
              <a:t>These heavy discounts likely target </a:t>
            </a:r>
            <a:r>
              <a:rPr lang="en-US" sz="1400" b="1" dirty="0"/>
              <a:t>inventory clearance</a:t>
            </a:r>
            <a:r>
              <a:rPr lang="en-US" sz="1400" dirty="0"/>
              <a:t> or </a:t>
            </a:r>
            <a:r>
              <a:rPr lang="en-US" sz="1400" b="1" dirty="0"/>
              <a:t>seasonal promotions</a:t>
            </a:r>
            <a:r>
              <a:rPr lang="en-US" sz="1400" dirty="0"/>
              <a:t>, but may raise </a:t>
            </a:r>
            <a:r>
              <a:rPr lang="en-US" sz="1400" b="1" dirty="0"/>
              <a:t>concerns on brand positioning</a:t>
            </a:r>
            <a:r>
              <a:rPr lang="en-US" sz="1400" dirty="0"/>
              <a:t> and </a:t>
            </a:r>
            <a:r>
              <a:rPr lang="en-US" sz="1400" b="1" dirty="0"/>
              <a:t>profit margins</a:t>
            </a:r>
            <a:r>
              <a:rPr lang="en-US" sz="1400" dirty="0"/>
              <a:t> if used extensively.</a:t>
            </a:r>
          </a:p>
          <a:p>
            <a:endParaRPr lang="en-IN" sz="1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B02CD23-CF9E-DB4A-E070-048B78FA5F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898777"/>
            <a:ext cx="5879590" cy="41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67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3798</Words>
  <Application>Microsoft Office PowerPoint</Application>
  <PresentationFormat>Widescreen</PresentationFormat>
  <Paragraphs>349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Product Distribution by Price Segment</vt:lpstr>
      <vt:lpstr>20 Brands by Average Price vs Price Range</vt:lpstr>
      <vt:lpstr>Top Brands by Price Segment</vt:lpstr>
      <vt:lpstr>Price Distribution in Mid-Range Segment (₹500–₹1500</vt:lpstr>
      <vt:lpstr>Overall Discount Trends</vt:lpstr>
      <vt:lpstr>Top Brands Offering Deep Discounts</vt:lpstr>
      <vt:lpstr>Discounts by Category and Gender</vt:lpstr>
      <vt:lpstr>Top 10 Most Discounted Products </vt:lpstr>
      <vt:lpstr>Product Discount Distribution Analysis by Tier</vt:lpstr>
      <vt:lpstr>Gender-Based Analysis of Product Count and Discount Trends</vt:lpstr>
      <vt:lpstr>Gender-wise Product Pricing Analysis</vt:lpstr>
      <vt:lpstr>Gender-Based Product Category Distribution Analysis</vt:lpstr>
      <vt:lpstr>Top 5 Brands by Gender Preference</vt:lpstr>
      <vt:lpstr>Top 20 Fashion Brands by Product Count (Treemap Analysis)</vt:lpstr>
      <vt:lpstr>Top Brands by Product Volume, Price &amp; Discount Strategy</vt:lpstr>
      <vt:lpstr>Top Brands by Unique Product Variety</vt:lpstr>
      <vt:lpstr>Top Brands Offering Deep Discounts in the Mid-Price Segment</vt:lpstr>
      <vt:lpstr>Product Category Preferences by Gender</vt:lpstr>
      <vt:lpstr>Average Original vs Discounted Prices by Product Category</vt:lpstr>
      <vt:lpstr>Product Distribution and Discount Strategy by Category </vt:lpstr>
      <vt:lpstr>Average Price vs Discount Strategy Analysis by Category </vt:lpstr>
      <vt:lpstr>Top 10 Heavily Discounted Products</vt:lpstr>
      <vt:lpstr>Top Premium Products with Zero Discounts</vt:lpstr>
      <vt:lpstr>Top 10 Most Expensive Products </vt:lpstr>
      <vt:lpstr>Distribution Analysis of Product Prices and Discounts</vt:lpstr>
      <vt:lpstr>Top 10 Most Listed Product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girade</dc:creator>
  <cp:lastModifiedBy>sahil girade</cp:lastModifiedBy>
  <cp:revision>9</cp:revision>
  <dcterms:created xsi:type="dcterms:W3CDTF">2025-06-14T20:08:04Z</dcterms:created>
  <dcterms:modified xsi:type="dcterms:W3CDTF">2025-06-15T14:41:59Z</dcterms:modified>
</cp:coreProperties>
</file>