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4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2" r:id="rId3"/>
    <p:sldId id="382" r:id="rId4"/>
    <p:sldId id="383" r:id="rId5"/>
    <p:sldId id="405" r:id="rId6"/>
    <p:sldId id="406" r:id="rId7"/>
    <p:sldId id="384" r:id="rId8"/>
    <p:sldId id="407" r:id="rId9"/>
    <p:sldId id="385" r:id="rId10"/>
    <p:sldId id="430" r:id="rId11"/>
    <p:sldId id="387" r:id="rId12"/>
    <p:sldId id="388" r:id="rId13"/>
    <p:sldId id="408" r:id="rId14"/>
    <p:sldId id="389" r:id="rId15"/>
    <p:sldId id="409" r:id="rId16"/>
    <p:sldId id="411" r:id="rId17"/>
    <p:sldId id="410" r:id="rId18"/>
    <p:sldId id="390" r:id="rId19"/>
    <p:sldId id="431" r:id="rId20"/>
    <p:sldId id="392" r:id="rId21"/>
    <p:sldId id="393" r:id="rId22"/>
    <p:sldId id="413" r:id="rId23"/>
    <p:sldId id="394" r:id="rId24"/>
    <p:sldId id="40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1147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82295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23442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64590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057379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468856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2880331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291807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/>
  <p:clrMru>
    <a:srgbClr val="12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424" autoAdjust="0"/>
  </p:normalViewPr>
  <p:slideViewPr>
    <p:cSldViewPr>
      <p:cViewPr>
        <p:scale>
          <a:sx n="108" d="100"/>
          <a:sy n="108" d="100"/>
        </p:scale>
        <p:origin x="-408" y="-328"/>
      </p:cViewPr>
      <p:guideLst>
        <p:guide orient="horz" pos="1920"/>
        <p:guide pos="2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9FBF-8809-7C45-9CAA-C12E09C73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3BC3-DF98-B647-8C3F-8EC5AB2F5D16}" type="datetimeFigureOut">
              <a:rPr lang="en-US" smtClean="0"/>
              <a:pPr/>
              <a:t>10/30/12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47FE3-57FB-934D-8A28-46416482A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3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7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52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2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04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379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5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31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0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F3448-C0B6-664D-B710-80D5C9E22178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46E2D-7632-9346-AACF-F999EFBDCEDF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19B3-BC6D-4E56-93BC-B9B0EF1523FC}" type="datetime1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DBA4-89B2-DB4D-8FA8-0569ADBD2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68C5-62F8-5744-9737-5DFC8D478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05D-935D-E44B-8CFB-8DEBE1665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3F3C-36C2-6C40-B5F9-552838FB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A2-9537-4F11-903A-9D7FEDBB449A}" type="datetime1">
              <a:rPr lang="en-US" smtClean="0"/>
              <a:pPr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E551-17B1-8E43-80F2-576CAE95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D91C-FDC3-114E-893D-971C2A6B3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9717-FF9C-E847-82C9-B89F7CEA3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B60-AEA5-E345-AB2D-51A641652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F4-184B-1A4B-8D10-6D9F49337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2743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46B0D6-5D32-6E42-A2AD-65091F151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a.usno.navy.mil/data/docs/JulianDate.php" TargetMode="External"/><Relationship Id="rId3" Type="http://schemas.openxmlformats.org/officeDocument/2006/relationships/hyperlink" Target="http://www.google.com/search?q=%22oregon+ducks%22+football+%2260..80+points%22+daterange:2455805-245592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+%22oregon+ducks%22+football+%2260..80+points%22+daterange:2455805-2455926+filetype: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oregon.edu" TargetMode="External"/><Relationship Id="rId4" Type="http://schemas.openxmlformats.org/officeDocument/2006/relationships/hyperlink" Target="http://www.google.com/search?q=site:www.uoregon.edu+%22oregon+ducks%22+football+filetype: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site:uoregon.edu+%22oregon+ducks%22+football+filetype: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link:http://www.tracktownusa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weather:eugene+or" TargetMode="External"/><Relationship Id="rId3" Type="http://schemas.openxmlformats.org/officeDocument/2006/relationships/hyperlink" Target="http://www.google.com/search?q=pdx+sfo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1m+in+mm" TargetMode="External"/><Relationship Id="rId4" Type="http://schemas.openxmlformats.org/officeDocument/2006/relationships/hyperlink" Target="http://www.google.com/search?q=200000+km+in+light-second" TargetMode="External"/><Relationship Id="rId5" Type="http://schemas.openxmlformats.org/officeDocument/2006/relationships/hyperlink" Target="http://www.google.com/search?q=100mph+in+kph" TargetMode="External"/><Relationship Id="rId6" Type="http://schemas.openxmlformats.org/officeDocument/2006/relationships/hyperlink" Target="http://www.google.com/search?q=1+month+in++seconds" TargetMode="External"/><Relationship Id="rId7" Type="http://schemas.openxmlformats.org/officeDocument/2006/relationships/hyperlink" Target="http://www.google.com/search?q=280+kelvin+in+celsius" TargetMode="External"/><Relationship Id="rId8" Type="http://schemas.openxmlformats.org/officeDocument/2006/relationships/hyperlink" Target="http://www.google.com/search?q=50+fahrenheit+in+celsiu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100miles+in+k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3+teaspoons+in+oz" TargetMode="External"/><Relationship Id="rId4" Type="http://schemas.openxmlformats.org/officeDocument/2006/relationships/hyperlink" Target="http://www.google.com/search?q=1+cup+++1+tablespoon+in+teaspo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3+euros+in+dolla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oregon+ducks" TargetMode="External"/><Relationship Id="rId4" Type="http://schemas.openxmlformats.org/officeDocument/2006/relationships/hyperlink" Target="http://www.google.com/search?q=oregon+ducks+OR+football" TargetMode="External"/><Relationship Id="rId5" Type="http://schemas.openxmlformats.org/officeDocument/2006/relationships/hyperlink" Target="http://www.google.com/search?q=oregon+ducks+or+footb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Oregon+Duc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=%E2%80%9Coregon+ducks%E2%80%9D+football" TargetMode="External"/><Relationship Id="rId4" Type="http://schemas.openxmlformats.org/officeDocument/2006/relationships/hyperlink" Target="http://www.google.com/search?q=oregon+ducks+~footb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oregon+ducks+-footba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%E2%80%9Coregon+ducks+*+bowl+game%E2%80%9D" TargetMode="External"/><Relationship Id="rId3" Type="http://schemas.openxmlformats.org/officeDocument/2006/relationships/hyperlink" Target="http://www.google.com/search?q=%22oregon+ducks%22+football+%2260..80+points%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62965" y="2377440"/>
            <a:ext cx="7603808" cy="130302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FFFFFF"/>
                </a:solidFill>
                <a:latin typeface="Arial" pitchFamily="-112" charset="0"/>
              </a:rPr>
              <a:t> Google search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sz="4300" dirty="0">
              <a:solidFill>
                <a:srgbClr val="FFFFFF"/>
              </a:solidFill>
              <a:latin typeface="Arial" pitchFamily="-112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73655" y="4106229"/>
            <a:ext cx="5960745" cy="888683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itchFamily="-112" charset="0"/>
              </a:rPr>
              <a:t>DSC340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FF0000"/>
              </a:solidFill>
              <a:latin typeface="Arial" pitchFamily="-112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i="1" dirty="0" smtClean="0">
                <a:solidFill>
                  <a:srgbClr val="FF0000"/>
                </a:solidFill>
                <a:latin typeface="Arial" pitchFamily="-112" charset="0"/>
              </a:rPr>
              <a:t>Mike </a:t>
            </a:r>
            <a:r>
              <a:rPr lang="en-US" i="1" dirty="0" err="1">
                <a:solidFill>
                  <a:srgbClr val="FF0000"/>
                </a:solidFill>
                <a:latin typeface="Arial" pitchFamily="-112" charset="0"/>
              </a:rPr>
              <a:t>Pangburn</a:t>
            </a:r>
            <a:endParaRPr lang="en-US" i="1" dirty="0">
              <a:solidFill>
                <a:srgbClr val="FF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E07602"/>
                </a:solidFill>
              </a:rPr>
              <a:t>daterange</a:t>
            </a:r>
            <a:r>
              <a:rPr lang="en-US" sz="2800" b="1" dirty="0" smtClean="0">
                <a:solidFill>
                  <a:srgbClr val="E07602"/>
                </a:solidFill>
              </a:rPr>
              <a:t>:</a:t>
            </a:r>
          </a:p>
          <a:p>
            <a:r>
              <a:rPr lang="en-US" dirty="0" smtClean="0"/>
              <a:t>Returns documents modified in the given time interval. Dates should be entered in </a:t>
            </a:r>
            <a:r>
              <a:rPr lang="en-US" dirty="0" smtClean="0">
                <a:solidFill>
                  <a:srgbClr val="E07602"/>
                </a:solidFill>
                <a:hlinkClick r:id="rId2"/>
              </a:rPr>
              <a:t>julian format</a:t>
            </a:r>
            <a:r>
              <a:rPr lang="en-US" dirty="0" smtClean="0">
                <a:solidFill>
                  <a:srgbClr val="E07602"/>
                </a:solidFill>
              </a:rPr>
              <a:t> </a:t>
            </a:r>
          </a:p>
          <a:p>
            <a:r>
              <a:rPr lang="en-US" dirty="0" smtClean="0"/>
              <a:t>E.g., Using </a:t>
            </a:r>
            <a:r>
              <a:rPr lang="en-US" sz="1800" dirty="0" smtClean="0">
                <a:solidFill>
                  <a:srgbClr val="E07602"/>
                </a:solidFill>
                <a:hlinkClick r:id="rId3"/>
              </a:rPr>
              <a:t>"oregon ducks" football "60..80 points" daterange:2455805-2455926</a:t>
            </a:r>
            <a:r>
              <a:rPr lang="en-US" dirty="0" smtClean="0">
                <a:solidFill>
                  <a:srgbClr val="E07602"/>
                </a:solidFill>
              </a:rPr>
              <a:t> </a:t>
            </a:r>
            <a:r>
              <a:rPr lang="en-US" dirty="0" smtClean="0"/>
              <a:t>you can filter our prior results to pages dated between 9/01/2011 and 12/31/2011</a:t>
            </a:r>
          </a:p>
          <a:p>
            <a:pPr lvl="1"/>
            <a:r>
              <a:rPr lang="en-US" dirty="0" smtClean="0"/>
              <a:t>2455805 is the Julian calendar date for Sep. 1, 2011</a:t>
            </a:r>
          </a:p>
          <a:p>
            <a:pPr lvl="1"/>
            <a:r>
              <a:rPr lang="en-US" dirty="0" smtClean="0"/>
              <a:t>2455926 is the Julian calendar date for Dec. 31, 2011</a:t>
            </a:r>
          </a:p>
        </p:txBody>
      </p:sp>
    </p:spTree>
    <p:extLst>
      <p:ext uri="{BB962C8B-B14F-4D97-AF65-F5344CB8AC3E}">
        <p14:creationId xmlns:p14="http://schemas.microsoft.com/office/powerpoint/2010/main" val="265411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05800" cy="3886200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solidFill>
                  <a:srgbClr val="E07602"/>
                </a:solidFill>
              </a:rPr>
              <a:t>filetype</a:t>
            </a:r>
            <a:r>
              <a:rPr lang="en-US" sz="1800" b="1" dirty="0" smtClean="0">
                <a:solidFill>
                  <a:srgbClr val="E07602"/>
                </a:solidFill>
              </a:rPr>
              <a:t>:</a:t>
            </a:r>
          </a:p>
          <a:p>
            <a:r>
              <a:rPr lang="en-US" sz="1800" dirty="0" smtClean="0"/>
              <a:t>returns links to documents with the given file type.</a:t>
            </a:r>
          </a:p>
          <a:p>
            <a:r>
              <a:rPr lang="en-US" sz="1800" dirty="0" smtClean="0"/>
              <a:t>E.g., For example searching for     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"oregon ducks" football "60..80 points" daterange:2455805-2455926 </a:t>
            </a:r>
            <a:r>
              <a:rPr lang="en-US" sz="1800" b="1" dirty="0" smtClean="0">
                <a:hlinkClick r:id="rId2"/>
              </a:rPr>
              <a:t>filetype:pdf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will filter our prior results to find only .</a:t>
            </a:r>
            <a:r>
              <a:rPr lang="en-US" sz="1800" dirty="0" err="1" smtClean="0"/>
              <a:t>pdf</a:t>
            </a:r>
            <a:r>
              <a:rPr lang="en-US" sz="1800" dirty="0" smtClean="0"/>
              <a:t> pages.   </a:t>
            </a:r>
            <a:r>
              <a:rPr lang="en-US" sz="1800" dirty="0" smtClean="0">
                <a:solidFill>
                  <a:srgbClr val="E07602"/>
                </a:solidFill>
              </a:rPr>
              <a:t>(returns 3 hits)</a:t>
            </a:r>
            <a:endParaRPr lang="en-US" sz="1800" dirty="0">
              <a:solidFill>
                <a:srgbClr val="E0760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5562"/>
            <a:ext cx="7886700" cy="395763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E07602"/>
                </a:solidFill>
              </a:rPr>
              <a:t>site:</a:t>
            </a:r>
          </a:p>
          <a:p>
            <a:r>
              <a:rPr lang="en-US" dirty="0" smtClean="0"/>
              <a:t>restricts the results to the given domain name space.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hlinkClick r:id="rId2"/>
              </a:rPr>
              <a:t>site:uoregon.edu "oregon ducks" football filetype:pdf</a:t>
            </a:r>
            <a:r>
              <a:rPr lang="en-US" dirty="0" smtClean="0">
                <a:solidFill>
                  <a:schemeClr val="accent2"/>
                </a:solidFill>
              </a:rPr>
              <a:t>  (33 hits)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find all Oregon Ducks football related pages on servers using the second level domain: </a:t>
            </a:r>
            <a:r>
              <a:rPr lang="en-US" dirty="0" smtClean="0">
                <a:hlinkClick r:id="rId3"/>
              </a:rPr>
              <a:t>uoregon.edu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 smtClean="0"/>
              <a:t>       Note: </a:t>
            </a:r>
            <a:r>
              <a:rPr lang="en-US" dirty="0" smtClean="0">
                <a:hlinkClick r:id="rId4"/>
              </a:rPr>
              <a:t>site:www.uoregon.edu "oregon ducks" football filetype:pdf</a:t>
            </a: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   yielded no hits</a:t>
            </a:r>
          </a:p>
          <a:p>
            <a:pPr lvl="1"/>
            <a:r>
              <a:rPr lang="en-US" dirty="0" smtClean="0"/>
              <a:t>2.  </a:t>
            </a:r>
            <a:r>
              <a:rPr lang="en-US" dirty="0" err="1" smtClean="0"/>
              <a:t>site:ca</a:t>
            </a:r>
            <a:r>
              <a:rPr lang="en-US" dirty="0" smtClean="0"/>
              <a:t> “sales tax”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find the phrase “sales tax” in pages on Canadian websites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1915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Results from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site:ca</a:t>
            </a:r>
            <a:r>
              <a:rPr lang="en-US" dirty="0" smtClean="0"/>
              <a:t> “sales tax”</a:t>
            </a:r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447800"/>
            <a:ext cx="57531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4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rgbClr val="E07602"/>
                </a:solidFill>
              </a:rPr>
              <a:t>intitle</a:t>
            </a:r>
            <a:r>
              <a:rPr lang="en-US" sz="2800" b="1" dirty="0" smtClean="0">
                <a:solidFill>
                  <a:srgbClr val="E07602"/>
                </a:solidFill>
              </a:rPr>
              <a:t>:</a:t>
            </a:r>
          </a:p>
          <a:p>
            <a:r>
              <a:rPr lang="en-US" dirty="0" smtClean="0"/>
              <a:t>lists web pages with certain text within their HTML </a:t>
            </a:r>
            <a:r>
              <a:rPr lang="en-US" b="1" dirty="0" smtClean="0"/>
              <a:t>&lt;title&gt;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E.g., For example</a:t>
            </a:r>
            <a:br>
              <a:rPr lang="en-US" dirty="0" smtClean="0"/>
            </a:br>
            <a:r>
              <a:rPr lang="en-US" dirty="0" smtClean="0">
                <a:solidFill>
                  <a:srgbClr val="E07602"/>
                </a:solidFill>
              </a:rPr>
              <a:t>                  </a:t>
            </a:r>
            <a:r>
              <a:rPr lang="en-US" dirty="0" err="1" smtClean="0">
                <a:solidFill>
                  <a:srgbClr val="E07602"/>
                </a:solidFill>
              </a:rPr>
              <a:t>intitle</a:t>
            </a:r>
            <a:r>
              <a:rPr lang="en-US" dirty="0" smtClean="0">
                <a:solidFill>
                  <a:srgbClr val="E07602"/>
                </a:solidFill>
              </a:rPr>
              <a:t>:”Oregon Ducks Football”</a:t>
            </a:r>
            <a:br>
              <a:rPr lang="en-US" dirty="0" smtClean="0">
                <a:solidFill>
                  <a:srgbClr val="E07602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610476" cy="3670767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E07602"/>
                </a:solidFill>
              </a:rPr>
              <a:t>inurl</a:t>
            </a:r>
            <a:r>
              <a:rPr lang="en-US" sz="2800" b="1" dirty="0" smtClean="0">
                <a:solidFill>
                  <a:srgbClr val="E07602"/>
                </a:solidFill>
              </a:rPr>
              <a:t>:</a:t>
            </a:r>
          </a:p>
          <a:p>
            <a:r>
              <a:rPr lang="en-US" dirty="0" smtClean="0"/>
              <a:t>lists web pages with specific text in their own URL.</a:t>
            </a:r>
          </a:p>
          <a:p>
            <a:r>
              <a:rPr lang="en-US" dirty="0" smtClean="0"/>
              <a:t>Examples</a:t>
            </a:r>
            <a:r>
              <a:rPr lang="en-US" dirty="0" smtClean="0">
                <a:solidFill>
                  <a:srgbClr val="E07602"/>
                </a:solidFill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E07602"/>
                </a:solidFill>
              </a:rPr>
              <a:t>       </a:t>
            </a:r>
            <a:r>
              <a:rPr lang="en-US" dirty="0" err="1" smtClean="0">
                <a:solidFill>
                  <a:srgbClr val="E07602"/>
                </a:solidFill>
              </a:rPr>
              <a:t>inurl:OregonDucksFootball</a:t>
            </a:r>
            <a:r>
              <a:rPr lang="en-US" dirty="0" smtClean="0">
                <a:solidFill>
                  <a:srgbClr val="E0760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>
                <a:solidFill>
                  <a:srgbClr val="E07602"/>
                </a:solidFill>
              </a:rPr>
              <a:t>inurl</a:t>
            </a:r>
            <a:r>
              <a:rPr lang="en-US" dirty="0">
                <a:solidFill>
                  <a:srgbClr val="E07602"/>
                </a:solidFill>
              </a:rPr>
              <a:t>:”Oregon Ducks Football</a:t>
            </a:r>
            <a:r>
              <a:rPr lang="en-US" dirty="0" smtClean="0">
                <a:solidFill>
                  <a:srgbClr val="E07602"/>
                </a:solidFill>
              </a:rPr>
              <a:t>”</a:t>
            </a:r>
            <a:endParaRPr lang="en-US" dirty="0">
              <a:solidFill>
                <a:srgbClr val="E07602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5000" y="6229290"/>
            <a:ext cx="678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000" dirty="0" smtClean="0">
                <a:latin typeface="Arial"/>
                <a:cs typeface="Arial"/>
              </a:rPr>
              <a:t>Which do you think will find more hits? </a:t>
            </a:r>
            <a:endParaRPr lang="en-CA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32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382000" cy="43434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/>
              <a:t>Search for information on hybrid cars. You only want to see pages with </a:t>
            </a:r>
            <a:r>
              <a:rPr lang="en-US" i="1" dirty="0"/>
              <a:t>gas mileage</a:t>
            </a:r>
            <a:r>
              <a:rPr lang="en-US" dirty="0"/>
              <a:t> in the title.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Search for information on soup recipes. You only want to see pages with </a:t>
            </a:r>
            <a:r>
              <a:rPr lang="en-US" i="1" dirty="0"/>
              <a:t>vegetarian</a:t>
            </a:r>
            <a:r>
              <a:rPr lang="en-US" dirty="0"/>
              <a:t> in the title.</a:t>
            </a:r>
          </a:p>
          <a:p>
            <a:pPr marL="457200" indent="-457200">
              <a:buFontTx/>
              <a:buNone/>
            </a:pPr>
            <a:endParaRPr lang="en-US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400" b="1" dirty="0">
                <a:solidFill>
                  <a:srgbClr val="FF0000"/>
                </a:solidFill>
              </a:rPr>
              <a:t>Answer: 	 </a:t>
            </a:r>
            <a:r>
              <a:rPr lang="ja-JP" altLang="en-US" sz="2400" b="1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b="1" dirty="0">
                <a:solidFill>
                  <a:srgbClr val="FF0000"/>
                </a:solidFill>
              </a:rPr>
              <a:t>hybrid cars</a:t>
            </a:r>
            <a:r>
              <a:rPr lang="ja-JP" altLang="en-US" sz="2400" b="1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intitle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ja-JP" altLang="en-US" sz="2400" b="1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b="1" dirty="0">
                <a:solidFill>
                  <a:srgbClr val="FF0000"/>
                </a:solidFill>
              </a:rPr>
              <a:t>gas mileage</a:t>
            </a:r>
            <a:r>
              <a:rPr lang="ja-JP" altLang="en-US" sz="2400" b="1" dirty="0">
                <a:solidFill>
                  <a:srgbClr val="FF0000"/>
                </a:solidFill>
                <a:latin typeface="Arial"/>
              </a:rPr>
              <a:t>”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85800" y="5410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400" b="1" dirty="0">
                <a:solidFill>
                  <a:srgbClr val="FF0000"/>
                </a:solidFill>
              </a:rPr>
              <a:t>Answer: 	 </a:t>
            </a:r>
            <a:r>
              <a:rPr lang="ja-JP" altLang="en-US" sz="2400" b="1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b="1" dirty="0">
                <a:solidFill>
                  <a:srgbClr val="FF0000"/>
                </a:solidFill>
              </a:rPr>
              <a:t>soup recipes</a:t>
            </a:r>
            <a:r>
              <a:rPr lang="ja-JP" altLang="en-US" sz="2400" b="1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intitle:vegetarian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5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E07602"/>
                </a:solidFill>
              </a:rPr>
              <a:t>link:</a:t>
            </a:r>
          </a:p>
          <a:p>
            <a:r>
              <a:rPr lang="en-US" dirty="0" smtClean="0"/>
              <a:t>lists web pages that link to the given webpage.</a:t>
            </a:r>
          </a:p>
          <a:p>
            <a:r>
              <a:rPr lang="en-US" dirty="0" smtClean="0"/>
              <a:t>E.g., For example</a:t>
            </a:r>
            <a:br>
              <a:rPr lang="en-US" dirty="0" smtClean="0"/>
            </a:br>
            <a:r>
              <a:rPr lang="en-US" dirty="0" smtClean="0">
                <a:solidFill>
                  <a:srgbClr val="E07602"/>
                </a:solidFill>
              </a:rPr>
              <a:t>                  </a:t>
            </a:r>
            <a:r>
              <a:rPr lang="en-US" dirty="0" smtClean="0">
                <a:solidFill>
                  <a:srgbClr val="E07602"/>
                </a:solidFill>
                <a:hlinkClick r:id="rId2"/>
              </a:rPr>
              <a:t>link:http://www.tracktownusa.com/</a:t>
            </a:r>
            <a:r>
              <a:rPr lang="en-US" dirty="0" smtClean="0">
                <a:solidFill>
                  <a:srgbClr val="E0760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list web pages with links pointing to the </a:t>
            </a:r>
            <a:r>
              <a:rPr lang="en-US" dirty="0" err="1" smtClean="0"/>
              <a:t>TrackTownUSA</a:t>
            </a:r>
            <a:r>
              <a:rPr lang="en-US" dirty="0" smtClean="0"/>
              <a:t> website   (returns </a:t>
            </a:r>
            <a:r>
              <a:rPr lang="en-US" dirty="0" smtClean="0"/>
              <a:t>~20 </a:t>
            </a:r>
            <a:r>
              <a:rPr lang="en-US" dirty="0" smtClean="0"/>
              <a:t>hits)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8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E07602"/>
                </a:solidFill>
              </a:rPr>
              <a:t>weather:</a:t>
            </a:r>
          </a:p>
          <a:p>
            <a:pPr lvl="1"/>
            <a:r>
              <a:rPr lang="en-US" dirty="0" smtClean="0"/>
              <a:t>weather information for the given city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hlinkClick r:id="rId2"/>
              </a:rPr>
              <a:t>weather:eugene or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b="1" dirty="0" smtClean="0">
                <a:solidFill>
                  <a:srgbClr val="E07602"/>
                </a:solidFill>
              </a:rPr>
              <a:t>flights:</a:t>
            </a:r>
          </a:p>
          <a:p>
            <a:pPr lvl="1"/>
            <a:r>
              <a:rPr lang="en-US" dirty="0" smtClean="0"/>
              <a:t>search for flights using airport codes</a:t>
            </a:r>
          </a:p>
          <a:p>
            <a:pPr lvl="1"/>
            <a:r>
              <a:rPr lang="en-US" dirty="0" smtClean="0"/>
              <a:t> E.g., </a:t>
            </a:r>
            <a:r>
              <a:rPr lang="en-US" dirty="0" smtClean="0">
                <a:hlinkClick r:id="rId3"/>
              </a:rPr>
              <a:t>pdx sfo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your own Google searches</a:t>
            </a:r>
          </a:p>
          <a:p>
            <a:endParaRPr lang="en-US" dirty="0" smtClean="0"/>
          </a:p>
          <a:p>
            <a:r>
              <a:rPr lang="en-US" b="1" dirty="0" smtClean="0"/>
              <a:t>Google conversions</a:t>
            </a:r>
          </a:p>
          <a:p>
            <a:endParaRPr lang="en-US" dirty="0"/>
          </a:p>
          <a:p>
            <a:r>
              <a:rPr lang="en-US" dirty="0" smtClean="0"/>
              <a:t>Gaining insights (e.g., marketing related) from others’ Google searches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6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your own Google searches</a:t>
            </a:r>
          </a:p>
          <a:p>
            <a:endParaRPr lang="en-US" dirty="0" smtClean="0"/>
          </a:p>
          <a:p>
            <a:r>
              <a:rPr lang="en-US" dirty="0" smtClean="0"/>
              <a:t>Google conversions</a:t>
            </a:r>
          </a:p>
          <a:p>
            <a:endParaRPr lang="en-US" dirty="0"/>
          </a:p>
          <a:p>
            <a:r>
              <a:rPr lang="en-US" dirty="0" smtClean="0"/>
              <a:t>Gaining insights (e.g., marketing related) from others’ Google searches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39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use </a:t>
            </a:r>
            <a:r>
              <a:rPr lang="en-US" sz="2400" dirty="0" smtClean="0">
                <a:hlinkClick r:id="rId2"/>
              </a:rPr>
              <a:t>100miles in km</a:t>
            </a:r>
            <a:r>
              <a:rPr lang="en-US" sz="2400" dirty="0" smtClean="0"/>
              <a:t> , </a:t>
            </a:r>
            <a:r>
              <a:rPr lang="en-US" sz="2400" dirty="0" smtClean="0">
                <a:hlinkClick r:id="rId3"/>
              </a:rPr>
              <a:t>1m in mm</a:t>
            </a:r>
            <a:r>
              <a:rPr lang="en-US" sz="2400" dirty="0" smtClean="0"/>
              <a:t>, but also </a:t>
            </a:r>
            <a:r>
              <a:rPr lang="en-US" sz="2400" dirty="0" smtClean="0">
                <a:hlinkClick r:id="rId4"/>
              </a:rPr>
              <a:t>200000 km in light-second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just some samples: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100mph in kph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6"/>
              </a:rPr>
              <a:t>1 month in seconds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7"/>
              </a:rPr>
              <a:t>280 kelvin in celsius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8"/>
              </a:rPr>
              <a:t>50 fahrenheit in celsius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913813" cy="914400"/>
          </a:xfrm>
        </p:spPr>
        <p:txBody>
          <a:bodyPr/>
          <a:lstStyle/>
          <a:p>
            <a:r>
              <a:rPr lang="en-US" dirty="0" smtClean="0"/>
              <a:t>Google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39100" cy="428512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currency</a:t>
            </a:r>
          </a:p>
          <a:p>
            <a:pPr lvl="1"/>
            <a:r>
              <a:rPr lang="en-US" sz="2000" dirty="0" smtClean="0"/>
              <a:t>Convert between different units</a:t>
            </a:r>
          </a:p>
          <a:p>
            <a:pPr lvl="1"/>
            <a:r>
              <a:rPr lang="en-US" sz="2000" dirty="0" smtClean="0"/>
              <a:t>For example, </a:t>
            </a:r>
            <a:r>
              <a:rPr lang="en-US" sz="2000" dirty="0" smtClean="0">
                <a:hlinkClick r:id="rId2"/>
              </a:rPr>
              <a:t>3 euros in dollars</a:t>
            </a:r>
            <a:br>
              <a:rPr lang="en-US" sz="2000" dirty="0" smtClean="0">
                <a:hlinkClick r:id="rId2"/>
              </a:rPr>
            </a:br>
            <a:endParaRPr lang="en-US" sz="2000" dirty="0" smtClean="0"/>
          </a:p>
          <a:p>
            <a:r>
              <a:rPr lang="en-US" sz="2400" dirty="0" smtClean="0"/>
              <a:t>Even solve complicated units-conversion problems!  </a:t>
            </a:r>
            <a:r>
              <a:rPr lang="en-US" sz="2400" dirty="0" err="1" smtClean="0">
                <a:sym typeface="Wingdings"/>
              </a:rPr>
              <a:t>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3 teaspoons in oz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1 cup + 1 tablespoon in teaspoon</a:t>
            </a:r>
            <a:endParaRPr lang="en-US" sz="2400" dirty="0" smtClean="0"/>
          </a:p>
          <a:p>
            <a:r>
              <a:rPr lang="en-US" sz="2400" dirty="0" smtClean="0"/>
              <a:t>There are a lot of others possible conversions, just try some when you have the need!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your own Google </a:t>
            </a:r>
            <a:r>
              <a:rPr lang="en-US" dirty="0" smtClean="0"/>
              <a:t>searches</a:t>
            </a:r>
          </a:p>
          <a:p>
            <a:endParaRPr lang="en-US" dirty="0"/>
          </a:p>
          <a:p>
            <a:r>
              <a:rPr lang="en-US" dirty="0"/>
              <a:t>Google </a:t>
            </a:r>
            <a:r>
              <a:rPr lang="en-US" dirty="0" smtClean="0"/>
              <a:t>conversions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Gaining insights (e.g., marketing related) from others’ Google searches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88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Summary of </a:t>
            </a:r>
            <a:r>
              <a:rPr lang="en-US" sz="3200" dirty="0" smtClean="0"/>
              <a:t>Google searches: </a:t>
            </a:r>
            <a:r>
              <a:rPr lang="en-US" sz="3200" dirty="0" smtClean="0">
                <a:solidFill>
                  <a:srgbClr val="DDF53D"/>
                </a:solidFill>
              </a:rPr>
              <a:t>Google </a:t>
            </a:r>
            <a:r>
              <a:rPr lang="en-US" sz="3200" dirty="0" err="1" smtClean="0">
                <a:solidFill>
                  <a:srgbClr val="DDF53D"/>
                </a:solidFill>
              </a:rPr>
              <a:t>Triends</a:t>
            </a:r>
            <a:endParaRPr lang="en-US" sz="3200" dirty="0">
              <a:solidFill>
                <a:srgbClr val="DDF53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15300" cy="4132729"/>
          </a:xfrm>
        </p:spPr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ee what other people around the world are searching for (“Google Trends” technology)</a:t>
            </a:r>
          </a:p>
          <a:p>
            <a:pPr lvl="1"/>
            <a:r>
              <a:rPr lang="en-US" sz="2200" dirty="0" smtClean="0"/>
              <a:t>Free!</a:t>
            </a:r>
          </a:p>
          <a:p>
            <a:r>
              <a:rPr lang="en-US" sz="2400" dirty="0" smtClean="0"/>
              <a:t>This technology / database has proven to be valuable for marketers, political campaign managers, and even the general public</a:t>
            </a:r>
          </a:p>
          <a:p>
            <a:r>
              <a:rPr lang="en-US" sz="2400" dirty="0" smtClean="0"/>
              <a:t>Google Flu Trends … may even keep you healthier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3813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of </a:t>
            </a:r>
            <a:r>
              <a:rPr lang="en-US" sz="3200" dirty="0" smtClean="0">
                <a:solidFill>
                  <a:srgbClr val="DDF53D"/>
                </a:solidFill>
              </a:rPr>
              <a:t>Google Trends</a:t>
            </a:r>
            <a:endParaRPr lang="en-US" sz="3200" dirty="0">
              <a:solidFill>
                <a:srgbClr val="DDF53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11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2667000"/>
            <a:ext cx="4321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terms: Oregon ducks football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recent study indicates that white-collar workers in business spend about 1/3 of their day searching for information.</a:t>
            </a:r>
          </a:p>
          <a:p>
            <a:r>
              <a:rPr lang="en-US" dirty="0" smtClean="0"/>
              <a:t>You can likely become significantly better at searching with Google if you understand its search operators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Reference: the “</a:t>
            </a:r>
            <a:r>
              <a:rPr lang="en-US" b="1" dirty="0" smtClean="0"/>
              <a:t>Ultimate Google Guide</a:t>
            </a:r>
            <a:r>
              <a:rPr lang="en-US" dirty="0" smtClean="0"/>
              <a:t>” @ </a:t>
            </a:r>
            <a:r>
              <a:rPr lang="en-US" dirty="0" err="1" smtClean="0"/>
              <a:t>mapelli.info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Google.com</a:t>
            </a:r>
            <a:r>
              <a:rPr lang="en-US" dirty="0" smtClean="0"/>
              <a:t> searches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5562"/>
            <a:ext cx="7886700" cy="3670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Search </a:t>
            </a:r>
            <a:r>
              <a:rPr lang="en-US" b="1" dirty="0" smtClean="0"/>
              <a:t>keywords </a:t>
            </a:r>
            <a:r>
              <a:rPr lang="en-US" u="sng" dirty="0" smtClean="0"/>
              <a:t>are not</a:t>
            </a:r>
            <a:r>
              <a:rPr lang="en-US" dirty="0" smtClean="0"/>
              <a:t> case sensitive: searching for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Oregon Ducks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(7.5M hits) is the same as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oregon ducks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Short common words (</a:t>
            </a:r>
            <a:r>
              <a:rPr lang="en-US" dirty="0" err="1" smtClean="0"/>
              <a:t>e.g.,“I</a:t>
            </a:r>
            <a:r>
              <a:rPr lang="en-US" dirty="0" smtClean="0"/>
              <a:t>” , “the”, “me”) are largely ignored by Google</a:t>
            </a:r>
          </a:p>
          <a:p>
            <a:pPr lvl="1"/>
            <a:r>
              <a:rPr lang="en-US" dirty="0" smtClean="0"/>
              <a:t>avoid such words in your searches!</a:t>
            </a:r>
          </a:p>
          <a:p>
            <a:r>
              <a:rPr lang="en-US" dirty="0" smtClean="0"/>
              <a:t>search </a:t>
            </a:r>
            <a:r>
              <a:rPr lang="en-US" b="1" dirty="0" smtClean="0"/>
              <a:t>operators </a:t>
            </a:r>
            <a:r>
              <a:rPr lang="en-US" i="1" u="sng" dirty="0" smtClean="0"/>
              <a:t>are</a:t>
            </a:r>
            <a:r>
              <a:rPr lang="en-US" dirty="0" smtClean="0"/>
              <a:t> case sensitive: searching for 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               </a:t>
            </a:r>
            <a:r>
              <a:rPr lang="en-US" dirty="0" smtClean="0">
                <a:solidFill>
                  <a:schemeClr val="accent2"/>
                </a:solidFill>
                <a:hlinkClick r:id="rId4"/>
              </a:rPr>
              <a:t>oregon OR ducks football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uses OR as the Google operator (325M hits), while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               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oregon or ducks football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 not (17M hits)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Finding Better Results : </a:t>
            </a:r>
            <a:r>
              <a:rPr lang="en-US" i="1"/>
              <a:t>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2672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7938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en-US" sz="3100" dirty="0"/>
              <a:t>Increasing the Number of Results</a:t>
            </a:r>
          </a:p>
          <a:p>
            <a:pPr marL="0" indent="7938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600" dirty="0" smtClean="0"/>
              <a:t>          </a:t>
            </a:r>
            <a:r>
              <a:rPr lang="en-US" sz="2600" b="1" dirty="0" smtClean="0"/>
              <a:t> car </a:t>
            </a:r>
            <a:r>
              <a:rPr lang="en-US" sz="2600" b="1" i="1" dirty="0">
                <a:solidFill>
                  <a:srgbClr val="FF0000"/>
                </a:solidFill>
              </a:rPr>
              <a:t>OR</a:t>
            </a:r>
            <a:r>
              <a:rPr lang="en-US" sz="2600" b="1" dirty="0"/>
              <a:t> vehicle </a:t>
            </a:r>
            <a:r>
              <a:rPr lang="en-US" sz="2600" b="1" i="1" dirty="0">
                <a:solidFill>
                  <a:srgbClr val="FF0000"/>
                </a:solidFill>
              </a:rPr>
              <a:t>OR</a:t>
            </a:r>
            <a:r>
              <a:rPr lang="en-US" sz="2600" b="1" dirty="0"/>
              <a:t> automobile </a:t>
            </a:r>
            <a:r>
              <a:rPr lang="en-US" sz="2600" b="1" dirty="0" smtClean="0"/>
              <a:t>inspections</a:t>
            </a:r>
            <a:endParaRPr lang="en-US" sz="1000" b="1" dirty="0"/>
          </a:p>
          <a:p>
            <a:pPr marL="0" indent="7938" algn="ctr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en-US" sz="2600" b="0" dirty="0"/>
              <a:t>retrieves web pages containing</a:t>
            </a:r>
            <a:r>
              <a:rPr lang="en-US" sz="2600" b="0" dirty="0" smtClean="0"/>
              <a:t>:</a:t>
            </a:r>
          </a:p>
          <a:p>
            <a:pPr marL="0" indent="7938" algn="ctr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endParaRPr lang="en-US" sz="2600" dirty="0" smtClean="0"/>
          </a:p>
          <a:p>
            <a:pPr marL="0" indent="7938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en-US" sz="2600" dirty="0"/>
              <a:t>	car	</a:t>
            </a:r>
            <a:r>
              <a:rPr lang="en-US" sz="2600" i="1" dirty="0">
                <a:solidFill>
                  <a:srgbClr val="FF0000"/>
                </a:solidFill>
              </a:rPr>
              <a:t>AND</a:t>
            </a:r>
            <a:r>
              <a:rPr lang="en-US" sz="2600" b="0" i="1" dirty="0"/>
              <a:t>	</a:t>
            </a:r>
            <a:r>
              <a:rPr lang="en-US" sz="2600" dirty="0"/>
              <a:t>inspections</a:t>
            </a:r>
          </a:p>
          <a:p>
            <a:pPr marL="0" indent="7938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en-US" sz="2600" dirty="0"/>
              <a:t>	vehicle	</a:t>
            </a:r>
            <a:r>
              <a:rPr lang="en-US" sz="2600" i="1" dirty="0">
                <a:solidFill>
                  <a:srgbClr val="FF0000"/>
                </a:solidFill>
              </a:rPr>
              <a:t>AND</a:t>
            </a:r>
            <a:r>
              <a:rPr lang="en-US" sz="2600" dirty="0"/>
              <a:t> 	inspections</a:t>
            </a:r>
          </a:p>
          <a:p>
            <a:pPr marL="0" indent="7938">
              <a:buFontTx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en-US" sz="2600" dirty="0"/>
              <a:t>	automobile 	</a:t>
            </a:r>
            <a:r>
              <a:rPr lang="en-US" sz="2600" i="1" dirty="0">
                <a:solidFill>
                  <a:srgbClr val="FF0000"/>
                </a:solidFill>
              </a:rPr>
              <a:t>AND</a:t>
            </a:r>
            <a:r>
              <a:rPr lang="en-US" sz="2600" b="0" i="1" dirty="0"/>
              <a:t>	</a:t>
            </a:r>
            <a:r>
              <a:rPr lang="en-US" sz="2600" dirty="0"/>
              <a:t>inspections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Google.com</a:t>
            </a:r>
            <a:r>
              <a:rPr lang="en-US" dirty="0" smtClean="0"/>
              <a:t> searches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/>
          <a:lstStyle/>
          <a:p>
            <a:r>
              <a:rPr lang="en-US" dirty="0" err="1"/>
              <a:t>Google.com</a:t>
            </a:r>
            <a:r>
              <a:rPr lang="en-US" dirty="0"/>
              <a:t> searches 101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37338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 Try this</a:t>
            </a:r>
          </a:p>
          <a:p>
            <a:pPr marL="457200" indent="-457200">
              <a:buFontTx/>
              <a:buAutoNum type="arabicPeriod"/>
            </a:pPr>
            <a:r>
              <a:rPr lang="en-CA" dirty="0" smtClean="0"/>
              <a:t>Search </a:t>
            </a:r>
            <a:r>
              <a:rPr lang="en-CA" dirty="0"/>
              <a:t>for information on </a:t>
            </a:r>
            <a:r>
              <a:rPr lang="en-CA" dirty="0" smtClean="0"/>
              <a:t>post high-school education in Oregon</a:t>
            </a:r>
            <a:endParaRPr lang="en-CA" sz="1600" dirty="0"/>
          </a:p>
          <a:p>
            <a:pPr marL="457200" indent="-457200">
              <a:buFontTx/>
              <a:buNone/>
            </a:pPr>
            <a:endParaRPr lang="en-CA" sz="1600" dirty="0"/>
          </a:p>
          <a:p>
            <a:pPr marL="457200" indent="-457200">
              <a:buFontTx/>
              <a:buNone/>
            </a:pPr>
            <a:endParaRPr lang="en-CA" dirty="0"/>
          </a:p>
          <a:p>
            <a:pPr marL="457200" indent="-457200">
              <a:buFontTx/>
              <a:buAutoNum type="arabicPeriod" startAt="2"/>
            </a:pPr>
            <a:r>
              <a:rPr lang="en-CA" dirty="0"/>
              <a:t>Search for information on </a:t>
            </a:r>
            <a:r>
              <a:rPr lang="en-CA" dirty="0" smtClean="0"/>
              <a:t>singer </a:t>
            </a:r>
            <a:r>
              <a:rPr lang="en-CA" dirty="0" err="1" smtClean="0"/>
              <a:t>Taio</a:t>
            </a:r>
            <a:r>
              <a:rPr lang="en-CA" dirty="0" smtClean="0"/>
              <a:t> Cruz but </a:t>
            </a:r>
            <a:r>
              <a:rPr lang="en-CA" dirty="0" smtClean="0"/>
              <a:t>you’re </a:t>
            </a:r>
            <a:r>
              <a:rPr lang="en-CA" dirty="0"/>
              <a:t>not sure about the spelling of the </a:t>
            </a:r>
            <a:r>
              <a:rPr lang="en-CA" dirty="0" smtClean="0"/>
              <a:t>first name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143000" y="3283803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400" b="1" dirty="0">
                <a:solidFill>
                  <a:srgbClr val="FF0000"/>
                </a:solidFill>
              </a:rPr>
              <a:t>Answer: </a:t>
            </a:r>
            <a:r>
              <a:rPr lang="en-CA" sz="2400" b="1" dirty="0" smtClean="0">
                <a:solidFill>
                  <a:srgbClr val="FF0000"/>
                </a:solidFill>
              </a:rPr>
              <a:t> </a:t>
            </a:r>
            <a:br>
              <a:rPr lang="en-CA" sz="2400" b="1" dirty="0" smtClean="0">
                <a:solidFill>
                  <a:srgbClr val="FF0000"/>
                </a:solidFill>
              </a:rPr>
            </a:br>
            <a:r>
              <a:rPr lang="en-CA" sz="2400" b="1" dirty="0" smtClean="0">
                <a:solidFill>
                  <a:srgbClr val="FF0000"/>
                </a:solidFill>
              </a:rPr>
              <a:t>university </a:t>
            </a:r>
            <a:r>
              <a:rPr lang="en-CA" sz="2400" b="1" dirty="0">
                <a:solidFill>
                  <a:srgbClr val="FF0000"/>
                </a:solidFill>
              </a:rPr>
              <a:t>OR college OR postsecondary </a:t>
            </a:r>
            <a:r>
              <a:rPr lang="en-CA" sz="2400" b="1" dirty="0" smtClean="0">
                <a:solidFill>
                  <a:srgbClr val="FF0000"/>
                </a:solidFill>
              </a:rPr>
              <a:t> “Oregon”</a:t>
            </a:r>
            <a:endParaRPr lang="en-CA" sz="2400" dirty="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295400" y="5486400"/>
            <a:ext cx="723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400" b="1" dirty="0">
                <a:solidFill>
                  <a:srgbClr val="FF0000"/>
                </a:solidFill>
              </a:rPr>
              <a:t>Answer: </a:t>
            </a:r>
            <a:r>
              <a:rPr lang="en-CA" sz="2400" b="1" dirty="0" smtClean="0">
                <a:solidFill>
                  <a:srgbClr val="FF0000"/>
                </a:solidFill>
              </a:rPr>
              <a:t/>
            </a:r>
            <a:br>
              <a:rPr lang="en-CA" sz="2400" b="1" dirty="0" smtClean="0">
                <a:solidFill>
                  <a:srgbClr val="FF0000"/>
                </a:solidFill>
              </a:rPr>
            </a:br>
            <a:r>
              <a:rPr lang="en-CA" sz="2400" b="1" dirty="0" err="1" smtClean="0">
                <a:solidFill>
                  <a:srgbClr val="FF0000"/>
                </a:solidFill>
              </a:rPr>
              <a:t>tieo</a:t>
            </a:r>
            <a:r>
              <a:rPr lang="en-CA" sz="2400" b="1" dirty="0" smtClean="0">
                <a:solidFill>
                  <a:srgbClr val="FF0000"/>
                </a:solidFill>
              </a:rPr>
              <a:t> </a:t>
            </a:r>
            <a:r>
              <a:rPr lang="en-CA" sz="2400" b="1" dirty="0" smtClean="0">
                <a:solidFill>
                  <a:srgbClr val="FF0000"/>
                </a:solidFill>
              </a:rPr>
              <a:t>OR </a:t>
            </a:r>
            <a:r>
              <a:rPr lang="en-CA" sz="2400" b="1" dirty="0" err="1" smtClean="0">
                <a:solidFill>
                  <a:srgbClr val="FF0000"/>
                </a:solidFill>
              </a:rPr>
              <a:t>taio</a:t>
            </a:r>
            <a:r>
              <a:rPr lang="en-CA" sz="2400" b="1" dirty="0" smtClean="0">
                <a:solidFill>
                  <a:srgbClr val="FF0000"/>
                </a:solidFill>
              </a:rPr>
              <a:t> </a:t>
            </a:r>
            <a:r>
              <a:rPr lang="en-CA" sz="2400" b="1" dirty="0" err="1" smtClean="0">
                <a:solidFill>
                  <a:srgbClr val="FF0000"/>
                </a:solidFill>
              </a:rPr>
              <a:t>cruz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4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693" grpId="0"/>
      <p:bldP spid="1146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/>
          <a:lstStyle/>
          <a:p>
            <a:r>
              <a:rPr lang="en-US" dirty="0" smtClean="0"/>
              <a:t>Other basic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458076" cy="4724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 dirty="0" smtClean="0"/>
              <a:t>-   </a:t>
            </a:r>
            <a:r>
              <a:rPr lang="en-US" sz="4000" dirty="0" smtClean="0"/>
              <a:t>	</a:t>
            </a:r>
            <a:r>
              <a:rPr lang="en-US" sz="2400" dirty="0"/>
              <a:t>e</a:t>
            </a:r>
            <a:r>
              <a:rPr lang="en-US" sz="2400" dirty="0" smtClean="0"/>
              <a:t>xclude word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hlinkClick r:id="rId2"/>
              </a:rPr>
              <a:t>oregon ducks –football</a:t>
            </a:r>
            <a:r>
              <a:rPr lang="en-US" dirty="0" smtClean="0">
                <a:solidFill>
                  <a:schemeClr val="accent2"/>
                </a:solidFill>
              </a:rPr>
              <a:t>     (~</a:t>
            </a:r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-US" dirty="0" smtClean="0">
                <a:solidFill>
                  <a:schemeClr val="accent2"/>
                </a:solidFill>
              </a:rPr>
              <a:t>M hits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4000" dirty="0" smtClean="0"/>
              <a:t>“ ”  	</a:t>
            </a:r>
            <a:r>
              <a:rPr lang="en-US" sz="2400" dirty="0" smtClean="0"/>
              <a:t>find particular phrase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“oregon ducks” football</a:t>
            </a:r>
            <a:r>
              <a:rPr lang="en-US" dirty="0" smtClean="0">
                <a:solidFill>
                  <a:schemeClr val="accent2"/>
                </a:solidFill>
              </a:rPr>
              <a:t>    (~9M hits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4000" dirty="0" smtClean="0"/>
              <a:t>~</a:t>
            </a:r>
            <a:r>
              <a:rPr lang="en-US" dirty="0" smtClean="0"/>
              <a:t>      	</a:t>
            </a:r>
            <a:r>
              <a:rPr lang="en-US" sz="2400" dirty="0" smtClean="0"/>
              <a:t>look for synonyms of word as well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hlinkClick r:id="rId4"/>
              </a:rPr>
              <a:t>oregon ducks ~football</a:t>
            </a:r>
            <a:r>
              <a:rPr lang="en-US" dirty="0" smtClean="0">
                <a:solidFill>
                  <a:schemeClr val="accent2"/>
                </a:solidFill>
              </a:rPr>
              <a:t>     (~30M hits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dirty="0"/>
              <a:t>Google’s basic operators</a:t>
            </a:r>
            <a:endParaRPr lang="en-CA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382000" cy="3429000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CA" sz="2400" dirty="0"/>
              <a:t>You need a buying guide for computers 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(</a:t>
            </a:r>
            <a:r>
              <a:rPr lang="en-CA" sz="2400" dirty="0"/>
              <a:t>Hint: what are some other terms for “computer”?</a:t>
            </a:r>
            <a:r>
              <a:rPr lang="en-CA" sz="2400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CA" sz="2400" dirty="0"/>
          </a:p>
          <a:p>
            <a:pPr marL="457200" indent="-457200">
              <a:buFontTx/>
              <a:buAutoNum type="arabicPeriod"/>
            </a:pPr>
            <a:endParaRPr lang="en-CA" sz="2400" dirty="0" smtClean="0"/>
          </a:p>
          <a:p>
            <a:pPr marL="457200" indent="-457200">
              <a:buFontTx/>
              <a:buAutoNum type="arabicPeriod"/>
            </a:pPr>
            <a:endParaRPr lang="en-CA" sz="2400" dirty="0"/>
          </a:p>
          <a:p>
            <a:pPr marL="457200" indent="-457200">
              <a:buFontTx/>
              <a:buAutoNum type="arabicPeriod"/>
            </a:pPr>
            <a:endParaRPr lang="en-CA" sz="2400" dirty="0" smtClean="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400" b="1" dirty="0">
                <a:solidFill>
                  <a:srgbClr val="FF0000"/>
                </a:solidFill>
              </a:rPr>
              <a:t>Answer: 	~computer </a:t>
            </a:r>
            <a:r>
              <a:rPr lang="en-CA" sz="2400" b="1" dirty="0" smtClean="0">
                <a:solidFill>
                  <a:srgbClr val="FF0000"/>
                </a:solidFill>
              </a:rPr>
              <a:t> “</a:t>
            </a:r>
            <a:r>
              <a:rPr lang="en-CA" sz="2400" b="1" dirty="0">
                <a:solidFill>
                  <a:srgbClr val="FF0000"/>
                </a:solidFill>
              </a:rPr>
              <a:t>buying guide”</a:t>
            </a:r>
            <a:endParaRPr lang="en-CA" sz="2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4953000"/>
            <a:ext cx="807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000" dirty="0" smtClean="0">
                <a:latin typeface="Arial"/>
                <a:cs typeface="Arial"/>
              </a:rPr>
              <a:t>What is the #1 result that appears?  It may not be about “computers”</a:t>
            </a:r>
            <a:endParaRPr lang="en-CA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82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Google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5562"/>
            <a:ext cx="8191500" cy="3670767"/>
          </a:xfrm>
        </p:spPr>
        <p:txBody>
          <a:bodyPr/>
          <a:lstStyle/>
          <a:p>
            <a:r>
              <a:rPr lang="en-US" dirty="0" smtClean="0"/>
              <a:t> *  wildcard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solidFill>
                  <a:schemeClr val="accent2"/>
                </a:solidFill>
                <a:hlinkClick r:id="rId2"/>
              </a:rPr>
              <a:t>“oregon ducks * bowl game”</a:t>
            </a:r>
            <a:r>
              <a:rPr lang="en-US" dirty="0" smtClean="0">
                <a:solidFill>
                  <a:schemeClr val="accent2"/>
                </a:solidFill>
              </a:rPr>
              <a:t>    (~3M hits)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..   accept range of #’</a:t>
            </a:r>
            <a:r>
              <a:rPr lang="en-US" dirty="0" err="1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</a:t>
            </a:r>
            <a:r>
              <a:rPr lang="en-US" dirty="0" smtClean="0">
                <a:hlinkClick r:id="rId3"/>
              </a:rPr>
              <a:t>“oregon ducks” football “60..80 points”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(~0.1M hits)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3713</TotalTime>
  <Words>680</Words>
  <Application>Microsoft Macintosh PowerPoint</Application>
  <PresentationFormat>On-screen Show (4:3)</PresentationFormat>
  <Paragraphs>135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Perspective</vt:lpstr>
      <vt:lpstr> Google search </vt:lpstr>
      <vt:lpstr>Agenda</vt:lpstr>
      <vt:lpstr>The Google query language</vt:lpstr>
      <vt:lpstr>Google.com searches 101</vt:lpstr>
      <vt:lpstr>Finding Better Results : OR</vt:lpstr>
      <vt:lpstr>Google.com searches 101</vt:lpstr>
      <vt:lpstr>Other basic Google operators</vt:lpstr>
      <vt:lpstr>Google’s basic operators</vt:lpstr>
      <vt:lpstr>Other basic Google operators</vt:lpstr>
      <vt:lpstr>Advanced Google operators</vt:lpstr>
      <vt:lpstr>Advanced Google operators</vt:lpstr>
      <vt:lpstr>Advanced Google operators</vt:lpstr>
      <vt:lpstr>Advanced Google operators</vt:lpstr>
      <vt:lpstr>Advanced Google operators</vt:lpstr>
      <vt:lpstr>Advanced Google operators</vt:lpstr>
      <vt:lpstr>Try this</vt:lpstr>
      <vt:lpstr>Advanced Google operators</vt:lpstr>
      <vt:lpstr>Misc. Google operators</vt:lpstr>
      <vt:lpstr>Agenda</vt:lpstr>
      <vt:lpstr>Google conversions</vt:lpstr>
      <vt:lpstr>Google conversions</vt:lpstr>
      <vt:lpstr>Agenda</vt:lpstr>
      <vt:lpstr>Summary of Google searches: Google Triends</vt:lpstr>
      <vt:lpstr>Example of Google Trends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Michael Pangburn</cp:lastModifiedBy>
  <cp:revision>117</cp:revision>
  <cp:lastPrinted>2012-02-21T15:27:26Z</cp:lastPrinted>
  <dcterms:created xsi:type="dcterms:W3CDTF">2011-10-18T19:00:03Z</dcterms:created>
  <dcterms:modified xsi:type="dcterms:W3CDTF">2012-10-30T14:58:03Z</dcterms:modified>
</cp:coreProperties>
</file>