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nut Faca" initials="IF" lastIdx="3" clrIdx="0">
    <p:extLst>
      <p:ext uri="{19B8F6BF-5375-455C-9EA6-DF929625EA0E}">
        <p15:presenceInfo xmlns:p15="http://schemas.microsoft.com/office/powerpoint/2012/main" userId="276f5018f4811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4" autoAdjust="0"/>
    <p:restoredTop sz="91020" autoAdjust="0"/>
  </p:normalViewPr>
  <p:slideViewPr>
    <p:cSldViewPr snapToGrid="0">
      <p:cViewPr varScale="1">
        <p:scale>
          <a:sx n="111" d="100"/>
          <a:sy n="111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6345-BB32-4D15-954E-532F6C349DA1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F8052-B82C-4679-AF2E-2E5D4321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F8052-B82C-4679-AF2E-2E5D4321BD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1 -&gt; se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interschimbare</a:t>
            </a:r>
            <a:r>
              <a:rPr lang="en-US" dirty="0" smtClean="0"/>
              <a:t>;</a:t>
            </a:r>
            <a:r>
              <a:rPr lang="en-US" baseline="0" dirty="0" smtClean="0"/>
              <a:t> 2-&gt; delay fetch until right before requested; 3-&gt; swap evictions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F8052-B82C-4679-AF2E-2E5D4321B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compares Eager (black) with optimal (green). Cache</a:t>
            </a:r>
            <a:r>
              <a:rPr lang="en-US" baseline="0" dirty="0" smtClean="0"/>
              <a:t> size = 2, a, </a:t>
            </a:r>
            <a:r>
              <a:rPr lang="en-US" baseline="0" dirty="0" err="1" smtClean="0"/>
              <a:t>b,c</a:t>
            </a:r>
            <a:r>
              <a:rPr lang="en-US" baseline="0" dirty="0" smtClean="0"/>
              <a:t> = pages; BOLD proof -&gt; induction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F8052-B82C-4679-AF2E-2E5D4321B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compares Eager (black) with optimal (green). Cache</a:t>
            </a:r>
            <a:r>
              <a:rPr lang="en-US" baseline="0" dirty="0" smtClean="0"/>
              <a:t> size = 2, a, </a:t>
            </a:r>
            <a:r>
              <a:rPr lang="en-US" baseline="0" dirty="0" err="1" smtClean="0"/>
              <a:t>b,c</a:t>
            </a:r>
            <a:r>
              <a:rPr lang="en-US" baseline="0" dirty="0" smtClean="0"/>
              <a:t> = pages; BOLD proof -&gt; induction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F8052-B82C-4679-AF2E-2E5D4321B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Tight fetch -&gt; just</a:t>
            </a:r>
            <a:r>
              <a:rPr lang="en-US" baseline="0" dirty="0" smtClean="0"/>
              <a:t> before deadline (latest possible time).</a:t>
            </a:r>
          </a:p>
          <a:p>
            <a:r>
              <a:rPr lang="en-US" baseline="0" dirty="0" smtClean="0"/>
              <a:t>Slack of a fetch -&gt; time between end of fetch and deadline.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F8052-B82C-4679-AF2E-2E5D4321B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at some point, the algorithm</a:t>
            </a:r>
            <a:r>
              <a:rPr lang="en-US" baseline="0" dirty="0" smtClean="0"/>
              <a:t> has to decide what page to remove, and it has not enough info.</a:t>
            </a:r>
          </a:p>
          <a:p>
            <a:r>
              <a:rPr lang="en-US" baseline="0" dirty="0" smtClean="0"/>
              <a:t>A2,A3 – keep cache as full as possible.</a:t>
            </a:r>
          </a:p>
          <a:p>
            <a:r>
              <a:rPr lang="en-US" baseline="0" dirty="0" smtClean="0"/>
              <a:t>Solutia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trecere</a:t>
            </a:r>
            <a:r>
              <a:rPr lang="en-US" baseline="0" dirty="0" smtClean="0"/>
              <a:t> de la offline la online.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F8052-B82C-4679-AF2E-2E5D4321B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CBC8425-0474-45AA-A968-B334484B2F3E}" type="datetime1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3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095A-B8AB-4560-8598-AAB42C9B28F3}" type="datetime1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A20E-A570-4142-AC74-4504B973198C}" type="datetime1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4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D6E0-A6CE-4C12-ADB0-A9E5F64E2B62}" type="datetime1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17FE-022B-457E-8E08-68FA7C091141}" type="datetime1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0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9FC5-62C4-43C1-BCF3-10ADD441D8AA}" type="datetime1">
              <a:rPr lang="en-US" smtClean="0"/>
              <a:t>27-Jan-17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9604-FC0D-4D9E-93DD-0E034D692700}" type="datetime1">
              <a:rPr lang="en-US" smtClean="0"/>
              <a:t>27-Jan-17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41A7-7900-4F8B-BD8B-1FD426CB2615}" type="datetime1">
              <a:rPr lang="en-US" smtClean="0"/>
              <a:t>27-Jan-17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381E-9D7E-4431-BBE2-A857B7D127FC}" type="datetime1">
              <a:rPr lang="en-US" smtClean="0"/>
              <a:t>27-Jan-17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8007-3181-4C03-BDCC-29DCA6645427}" type="datetime1">
              <a:rPr lang="en-US" smtClean="0"/>
              <a:t>27-Jan-17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A0E-AC5E-458B-9518-F9FEA5B39C2B}" type="datetime1">
              <a:rPr lang="en-US" smtClean="0"/>
              <a:t>27-Jan-17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5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6F96C3-D5BF-45C7-BD4C-6EB7A052CD3A}" type="datetime1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B5286A-BF8D-4A34-9AB1-F9791CE25C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integrated prefetching and caching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Peter Sanders</a:t>
            </a:r>
            <a:r>
              <a:rPr lang="en-US" i="1" dirty="0"/>
              <a:t>∗ </a:t>
            </a:r>
            <a:r>
              <a:rPr lang="en-US" i="1" dirty="0" smtClean="0"/>
              <a:t>	</a:t>
            </a:r>
            <a:endParaRPr lang="en-US" i="1" dirty="0" smtClean="0"/>
          </a:p>
          <a:p>
            <a:r>
              <a:rPr lang="en-US" dirty="0" smtClean="0"/>
              <a:t>Johannes </a:t>
            </a:r>
            <a:r>
              <a:rPr lang="en-US" dirty="0" err="1"/>
              <a:t>Singler</a:t>
            </a:r>
            <a:r>
              <a:rPr lang="en-US" i="1" dirty="0"/>
              <a:t>∗ </a:t>
            </a:r>
            <a:r>
              <a:rPr lang="en-US" i="1" dirty="0" smtClean="0"/>
              <a:t>	</a:t>
            </a:r>
            <a:endParaRPr lang="en-US" i="1" dirty="0" smtClean="0"/>
          </a:p>
          <a:p>
            <a:r>
              <a:rPr lang="en-US" dirty="0" smtClean="0"/>
              <a:t>Rob </a:t>
            </a:r>
            <a:r>
              <a:rPr lang="en-US" dirty="0"/>
              <a:t>van </a:t>
            </a:r>
            <a:r>
              <a:rPr lang="en-US" dirty="0" err="1"/>
              <a:t>Stee</a:t>
            </a:r>
            <a:r>
              <a:rPr lang="en-US" i="1" dirty="0" smtClean="0"/>
              <a:t>†</a:t>
            </a:r>
          </a:p>
          <a:p>
            <a:r>
              <a:rPr lang="en-US" i="1" dirty="0" smtClean="0"/>
              <a:t>September 26,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6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Lazy-LFD Optimal</a:t>
            </a:r>
            <a:r>
              <a:rPr lang="en-US" dirty="0" smtClean="0"/>
              <a:t>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24127" y="2084832"/>
                <a:ext cx="913402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using LAZY-LFD in practice, it is a disadvantage that it fetches requests are late as possible (it’s not resilient to fluctuations).  It’s best to use a combination of LAZY-LFD and EAGER-LFD:</a:t>
                </a:r>
              </a:p>
              <a:p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Find I/O-optimal schedule S with LAZY-LFD for request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Build a new request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’ that contains the requests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but the evict times are postponed.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Apply EAGER-LFD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’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2084832"/>
                <a:ext cx="9134025" cy="3693319"/>
              </a:xfrm>
              <a:prstGeom prst="rect">
                <a:avLst/>
              </a:prstGeom>
              <a:blipFill rotWithShape="0">
                <a:blip r:embed="rId2"/>
                <a:stretch>
                  <a:fillRect l="-534" t="-825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26422" y="4475457"/>
                <a:ext cx="5115759" cy="309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𝑝𝑟𝑖𝑚𝑎𝑟𝑦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22" y="4475457"/>
                <a:ext cx="5115759" cy="309957"/>
              </a:xfrm>
              <a:prstGeom prst="rect">
                <a:avLst/>
              </a:prstGeom>
              <a:blipFill rotWithShape="0">
                <a:blip r:embed="rId3"/>
                <a:stretch>
                  <a:fillRect l="-238" t="-215686" r="-10608" b="-3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Any finite amount of </a:t>
            </a:r>
            <a:r>
              <a:rPr lang="en-US" i="1" dirty="0" err="1"/>
              <a:t>lookahead</a:t>
            </a:r>
            <a:r>
              <a:rPr lang="en-US" i="1" dirty="0"/>
              <a:t> is insufficient by itself to provide feasible schedules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? larger cache – delaying the problem</a:t>
            </a:r>
          </a:p>
          <a:p>
            <a:r>
              <a:rPr lang="en-US" dirty="0" smtClean="0"/>
              <a:t>Offline Solution(limitation: </a:t>
            </a:r>
            <a:r>
              <a:rPr lang="en-US" dirty="0" err="1" smtClean="0"/>
              <a:t>lookahead</a:t>
            </a:r>
            <a:r>
              <a:rPr lang="en-US" dirty="0" smtClean="0"/>
              <a:t> = k)? Fetch pages faster.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No pages are evicted during a fetch (A1)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At most one page is evicted at the start of a fetch (A2)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Pages are evicted only at the start of fetches.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 smtClean="0"/>
              <a:t>There can be at most k + n - 1 requests for distinct pages.</a:t>
            </a:r>
            <a:r>
              <a:rPr lang="en-US" sz="2200" dirty="0" smtClean="0"/>
              <a:t> (upper bound)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algorithm – greedy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88185" cy="2403475"/>
          </a:xfrm>
        </p:spPr>
        <p:txBody>
          <a:bodyPr>
            <a:noAutofit/>
          </a:bodyPr>
          <a:lstStyle/>
          <a:p>
            <a:r>
              <a:rPr lang="en-US" dirty="0"/>
              <a:t>At each time </a:t>
            </a:r>
            <a:r>
              <a:rPr lang="en-US" i="1" dirty="0"/>
              <a:t>t</a:t>
            </a:r>
            <a:r>
              <a:rPr lang="en-US" dirty="0"/>
              <a:t>, do the following.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If </a:t>
            </a:r>
            <a:r>
              <a:rPr lang="en-US" sz="2200" dirty="0"/>
              <a:t>there is any page </a:t>
            </a:r>
            <a:r>
              <a:rPr lang="en-US" sz="2200" i="1" dirty="0"/>
              <a:t>p </a:t>
            </a:r>
            <a:r>
              <a:rPr lang="en-US" sz="2200" dirty="0"/>
              <a:t>in the cache that is not currently needed and that is not visible in the </a:t>
            </a:r>
            <a:r>
              <a:rPr lang="en-US" sz="2200" dirty="0" err="1" smtClean="0"/>
              <a:t>lookahead</a:t>
            </a:r>
            <a:r>
              <a:rPr lang="en-US" sz="2200" dirty="0"/>
              <a:t>, evict </a:t>
            </a:r>
            <a:r>
              <a:rPr lang="en-US" sz="2200" i="1" dirty="0" smtClean="0"/>
              <a:t>p</a:t>
            </a:r>
            <a:r>
              <a:rPr lang="en-US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If </a:t>
            </a:r>
            <a:r>
              <a:rPr lang="en-US" sz="2200" dirty="0"/>
              <a:t>a request for page </a:t>
            </a:r>
            <a:r>
              <a:rPr lang="en-US" sz="2200" i="1" dirty="0"/>
              <a:t>p </a:t>
            </a:r>
            <a:r>
              <a:rPr lang="en-US" sz="2200" dirty="0"/>
              <a:t>becomes visible, schedule page </a:t>
            </a:r>
            <a:r>
              <a:rPr lang="en-US" sz="2200" i="1" dirty="0"/>
              <a:t>p </a:t>
            </a:r>
            <a:r>
              <a:rPr lang="en-US" sz="2200" dirty="0"/>
              <a:t>to be loaded at the earliest time at or </a:t>
            </a:r>
            <a:r>
              <a:rPr lang="en-US" sz="2200" dirty="0" smtClean="0"/>
              <a:t>after </a:t>
            </a:r>
            <a:r>
              <a:rPr lang="en-US" sz="2200" i="1" dirty="0" smtClean="0"/>
              <a:t>t </a:t>
            </a:r>
            <a:r>
              <a:rPr lang="en-US" sz="2200" dirty="0"/>
              <a:t>at which there is a free slot in the </a:t>
            </a:r>
            <a:r>
              <a:rPr lang="en-US" sz="2200" dirty="0" smtClean="0"/>
              <a:t>cache.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Load </a:t>
            </a:r>
            <a:r>
              <a:rPr lang="en-US" sz="2200" dirty="0"/>
              <a:t>any pages that are scheduled to be loaded at time </a:t>
            </a:r>
            <a:r>
              <a:rPr lang="en-US" sz="2200" i="1" dirty="0"/>
              <a:t>t</a:t>
            </a:r>
            <a:r>
              <a:rPr lang="en-US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24128" y="4611485"/>
            <a:ext cx="8289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Greedy with a speed of s (i.e., that needs only </a:t>
            </a:r>
            <a:r>
              <a:rPr lang="en-US" sz="2200" dirty="0"/>
              <a:t>1</a:t>
            </a:r>
            <a:r>
              <a:rPr lang="en-US" sz="2200" i="1" dirty="0"/>
              <a:t>/s time units for each page fetch) and a </a:t>
            </a:r>
            <a:r>
              <a:rPr lang="en-US" sz="2200" i="1" dirty="0" err="1" smtClean="0"/>
              <a:t>lookahead</a:t>
            </a:r>
            <a:r>
              <a:rPr lang="en-US" sz="2200" i="1" dirty="0" smtClean="0"/>
              <a:t> of </a:t>
            </a:r>
            <a:r>
              <a:rPr lang="en-US" sz="2200" i="1" dirty="0"/>
              <a:t>k/</a:t>
            </a:r>
            <a:r>
              <a:rPr lang="en-US" sz="2200" dirty="0"/>
              <a:t>(</a:t>
            </a:r>
            <a:r>
              <a:rPr lang="en-US" sz="2200" i="1" dirty="0"/>
              <a:t>s − </a:t>
            </a:r>
            <a:r>
              <a:rPr lang="en-US" sz="2200" dirty="0"/>
              <a:t>1) </a:t>
            </a:r>
            <a:r>
              <a:rPr lang="en-US" sz="2200" i="1" dirty="0"/>
              <a:t>creates a feasible schedule for each input for which a feasible schedule exists.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Intro: Caching and Prefetching, Why and when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Eager-LFD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Lazy-LFD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Online algorithms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caching?</a:t>
            </a:r>
          </a:p>
          <a:p>
            <a:pPr marL="0" indent="0">
              <a:buNone/>
            </a:pPr>
            <a:r>
              <a:rPr lang="en-US" dirty="0" smtClean="0"/>
              <a:t>What is prefetching?</a:t>
            </a:r>
          </a:p>
          <a:p>
            <a:pPr marL="0" indent="0">
              <a:buNone/>
            </a:pPr>
            <a:r>
              <a:rPr lang="en-US" dirty="0" smtClean="0"/>
              <a:t>Why and when to use?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- elements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Cache (fixed size)</a:t>
                </a:r>
              </a:p>
              <a:p>
                <a:r>
                  <a:rPr lang="en-US" dirty="0" smtClean="0"/>
                  <a:t>Request sequence: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dirty="0" smtClean="0"/>
                  <a:t>…,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,[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)), p = page, d = deadline, e = evict times;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𝐴𝑠𝑠𝑢𝑚𝑒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, fetch time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𝑝𝑜𝑠𝑠𝑖𝑏𝑙𝑦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𝑙𝑜𝑛𝑔𝑒𝑟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Output: schedule, given by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dirty="0" smtClean="0"/>
                  <a:t> fetch times for request</a:t>
                </a:r>
              </a:p>
              <a:p>
                <a:r>
                  <a:rPr lang="en-US" dirty="0" smtClean="0"/>
                  <a:t>Feasible schedule: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(get before deadline)</a:t>
                </a:r>
              </a:p>
              <a:p>
                <a:r>
                  <a:rPr lang="en-US" dirty="0" smtClean="0"/>
                  <a:t>No more than 1 page can be fetched at any one time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– properties: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821189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FIFO: a schedule’s fetch times form an increasing sequence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BUSY: when it has a fetch at time f for a page that is next required at time d, it define fetches at all time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LFD: whenever a page is evicted, this page is needed again latest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Lemma 1: </a:t>
                </a:r>
                <a:r>
                  <a:rPr lang="en-US" i="1" dirty="0" smtClean="0"/>
                  <a:t>Any feasible schedule for request sequence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i="1" dirty="0" smtClean="0"/>
                  <a:t> can be transformed to satisfy the FIFO, BUSY and LFD properties without increasing the number of fetches.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821189" cy="4351338"/>
              </a:xfrm>
              <a:blipFill rotWithShape="0">
                <a:blip r:embed="rId3"/>
                <a:stretch>
                  <a:fillRect l="-1381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Eager-LFD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316" y="2084832"/>
            <a:ext cx="8970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Eager-LFD is a real-time offline prefetching algorithm which computes a feasible schedule if there exists one.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315" y="3245893"/>
            <a:ext cx="9186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EAGER-LFD </a:t>
            </a:r>
            <a:r>
              <a:rPr lang="en-US" sz="2200" i="1" dirty="0"/>
              <a:t>needs at most twice the number of I/</a:t>
            </a:r>
            <a:r>
              <a:rPr lang="en-US" sz="2200" i="1" dirty="0" err="1"/>
              <a:t>Os</a:t>
            </a:r>
            <a:r>
              <a:rPr lang="en-US" sz="2200" i="1" dirty="0"/>
              <a:t> than an optimal algorithm.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315" y="4468509"/>
            <a:ext cx="798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+</a:t>
            </a:r>
            <a:r>
              <a:rPr lang="en-US" dirty="0" smtClean="0"/>
              <a:t> </a:t>
            </a:r>
            <a:r>
              <a:rPr lang="en-US" sz="2200" dirty="0"/>
              <a:t>Easy </a:t>
            </a:r>
            <a:r>
              <a:rPr lang="en-US" sz="2200" dirty="0"/>
              <a:t>to implement efficiently – O(n log n</a:t>
            </a:r>
            <a:r>
              <a:rPr lang="en-US" sz="2200" dirty="0"/>
              <a:t>)</a:t>
            </a:r>
            <a:endParaRPr lang="en-US" sz="22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Eager-LFD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007" r="4807"/>
          <a:stretch/>
        </p:blipFill>
        <p:spPr>
          <a:xfrm>
            <a:off x="582284" y="2084832"/>
            <a:ext cx="6517180" cy="33165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99464" y="1804286"/>
                <a:ext cx="4215820" cy="3887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Try to get the page as soon as possible: </a:t>
                </a:r>
                <a14:m>
                  <m:oMath xmlns:m="http://schemas.openxmlformats.org/officeDocument/2006/math">
                    <m:r>
                      <a:rPr lang="en-US" sz="2200"/>
                      <m:t>(</m:t>
                    </m:r>
                    <m:sSub>
                      <m:sSubPr>
                        <m:ctrlPr>
                          <a:rPr lang="en-US" sz="2200"/>
                        </m:ctrlPr>
                      </m:sSubPr>
                      <m:e>
                        <m:r>
                          <a:rPr lang="en-US" sz="2200"/>
                          <m:t>𝑝</m:t>
                        </m:r>
                      </m:e>
                      <m:sub>
                        <m:r>
                          <a:rPr lang="en-US" sz="2200"/>
                          <m:t>𝑖</m:t>
                        </m:r>
                        <m:r>
                          <a:rPr lang="en-US" sz="2200"/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,[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/>
                        </m:ctrlPr>
                      </m:sSubPr>
                      <m:e>
                        <m:r>
                          <a:rPr lang="en-US" sz="2200"/>
                          <m:t>𝑑</m:t>
                        </m:r>
                      </m:e>
                      <m:sub>
                        <m:r>
                          <a:rPr lang="en-US" sz="2200"/>
                          <m:t>𝑖</m:t>
                        </m:r>
                        <m:r>
                          <a:rPr lang="en-US" sz="2200"/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/>
                        </m:ctrlPr>
                      </m:sSubPr>
                      <m:e>
                        <m:r>
                          <a:rPr lang="en-US" sz="2200"/>
                          <m:t>𝑒</m:t>
                        </m:r>
                      </m:e>
                      <m:sub>
                        <m:r>
                          <a:rPr lang="en-US" sz="2200"/>
                          <m:t>𝑖</m:t>
                        </m:r>
                        <m:r>
                          <a:rPr lang="en-US" sz="2200"/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))</a:t>
                </a:r>
              </a:p>
              <a:p>
                <a:pPr marL="342900" indent="-342900">
                  <a:buAutoNum type="arabicParenR"/>
                </a:pPr>
                <a:r>
                  <a:rPr lang="en-US" sz="2200" dirty="0"/>
                  <a:t>If it’s already in cache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/>
                        </m:ctrlPr>
                      </m:sSubPr>
                      <m:e>
                        <m:r>
                          <a:rPr lang="en-US" sz="2200"/>
                          <m:t>𝑓</m:t>
                        </m:r>
                      </m:e>
                      <m:sub>
                        <m:r>
                          <a:rPr lang="en-US" sz="2200"/>
                          <m:t>𝑖</m:t>
                        </m:r>
                      </m:sub>
                    </m:sSub>
                    <m:r>
                      <a:rPr lang="en-US" sz="2200"/>
                      <m:t>=</m:t>
                    </m:r>
                    <m:r>
                      <a:rPr lang="en-US" sz="2200"/>
                      <m:t>𝑓𝑒𝑡𝑐h</m:t>
                    </m:r>
                    <m:r>
                      <a:rPr lang="en-US" sz="2200"/>
                      <m:t>(</m:t>
                    </m:r>
                    <m:r>
                      <a:rPr lang="en-US" sz="2200"/>
                      <m:t>𝑠</m:t>
                    </m:r>
                    <m:r>
                      <a:rPr lang="en-US" sz="2200"/>
                      <m:t>)</m:t>
                    </m:r>
                  </m:oMath>
                </a14:m>
                <a:r>
                  <a:rPr lang="en-US" sz="2200" dirty="0"/>
                  <a:t> and extend evict(s) to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/>
                        </m:ctrlPr>
                      </m:sSubPr>
                      <m:e>
                        <m:r>
                          <a:rPr lang="en-US" sz="2200"/>
                          <m:t>𝑒</m:t>
                        </m:r>
                      </m:e>
                      <m:sub>
                        <m:r>
                          <a:rPr lang="en-US" sz="2200"/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342900" indent="-342900">
                  <a:buAutoNum type="arabicParenR"/>
                </a:pPr>
                <a:r>
                  <a:rPr lang="en-US" sz="2200" dirty="0"/>
                  <a:t>Fetch as early as possible: as soon as there are pages in cache that can be evicted (choose one that is needed the latest)</a:t>
                </a:r>
              </a:p>
              <a:p>
                <a:pPr marL="342900" indent="-342900">
                  <a:buAutoNum type="arabicParenR"/>
                </a:pPr>
                <a:r>
                  <a:rPr lang="en-US" sz="2200" dirty="0"/>
                  <a:t>Fail if can’t fetch before deadline</a:t>
                </a:r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464" y="1804286"/>
                <a:ext cx="4215820" cy="3887667"/>
              </a:xfrm>
              <a:prstGeom prst="rect">
                <a:avLst/>
              </a:prstGeom>
              <a:blipFill rotWithShape="0">
                <a:blip r:embed="rId4"/>
                <a:stretch>
                  <a:fillRect l="-1881" t="-1097" r="-3618" b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14894" y="5177360"/>
            <a:ext cx="17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size: 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Lazy-LFD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4832"/>
            <a:ext cx="9720073" cy="4297680"/>
          </a:xfrm>
        </p:spPr>
        <p:txBody>
          <a:bodyPr/>
          <a:lstStyle/>
          <a:p>
            <a:r>
              <a:rPr lang="en-US" dirty="0" smtClean="0"/>
              <a:t>Construct fetching starting backwards from the last </a:t>
            </a:r>
            <a:r>
              <a:rPr lang="en-US" dirty="0" smtClean="0"/>
              <a:t>deadline. Track </a:t>
            </a:r>
            <a:r>
              <a:rPr lang="en-US" dirty="0" smtClean="0"/>
              <a:t>the time at which the earliest fetch is </a:t>
            </a:r>
            <a:r>
              <a:rPr lang="en-US" dirty="0" smtClean="0"/>
              <a:t>needed. For </a:t>
            </a:r>
            <a:r>
              <a:rPr lang="en-US" dirty="0" smtClean="0"/>
              <a:t>each new requests (incoming requests), check to see if there is room in cache to hold page and extend the evict </a:t>
            </a:r>
            <a:r>
              <a:rPr lang="en-US" dirty="0" smtClean="0"/>
              <a:t>time.</a:t>
            </a:r>
            <a:endParaRPr lang="en-US" dirty="0" smtClean="0"/>
          </a:p>
          <a:p>
            <a:r>
              <a:rPr lang="en-US" dirty="0" smtClean="0"/>
              <a:t>The FIFO, BUSY and LFD properties hold throughout the execution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4" y="3767328"/>
            <a:ext cx="3251670" cy="2298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5342" b="17383"/>
          <a:stretch/>
        </p:blipFill>
        <p:spPr>
          <a:xfrm>
            <a:off x="3318438" y="3767328"/>
            <a:ext cx="4679721" cy="2298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90157" y="4193080"/>
            <a:ext cx="2432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If there exists a feasible schedule, </a:t>
            </a:r>
            <a:r>
              <a:rPr lang="en-US" sz="2200" dirty="0"/>
              <a:t>LAZY-LFD </a:t>
            </a:r>
            <a:r>
              <a:rPr lang="en-US" sz="2200" i="1" dirty="0"/>
              <a:t>computes an I/O-optimal one.</a:t>
            </a:r>
            <a:endParaRPr lang="en-US" sz="2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Lazy-LFD Optimal</a:t>
            </a:r>
            <a:r>
              <a:rPr lang="en-US" dirty="0" smtClean="0"/>
              <a:t>?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128" y="2520254"/>
            <a:ext cx="90705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Induction - </a:t>
            </a:r>
            <a:r>
              <a:rPr lang="en-US" sz="2200" dirty="0" smtClean="0"/>
              <a:t>Properties to hold at each step: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I/O-opt – does not define more than the optimal number of fetches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Lazy – the fetch cannot start later in any feasible schedule that satisfies FIFO and BUSY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Min – at any time, an algorithm which is feasible and I/O optimal cannot keep less pages in its cache than LAZY-LFD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Faca Ionut Codrin, FII - Aea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286A-BF8D-4A34-9AB1-F9791CE25C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477</TotalTime>
  <Words>829</Words>
  <Application>Microsoft Office PowerPoint</Application>
  <PresentationFormat>Widescreen</PresentationFormat>
  <Paragraphs>112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Real-time integrated prefetching and caching </vt:lpstr>
      <vt:lpstr>Agenda</vt:lpstr>
      <vt:lpstr>Intro</vt:lpstr>
      <vt:lpstr>The problem - elements</vt:lpstr>
      <vt:lpstr>The problem – properties:</vt:lpstr>
      <vt:lpstr>Eager-LFD</vt:lpstr>
      <vt:lpstr>Eager-LFD</vt:lpstr>
      <vt:lpstr>Lazy-LFD </vt:lpstr>
      <vt:lpstr>Lazy-LFD Optimal? -</vt:lpstr>
      <vt:lpstr>Lazy-LFD Optimal? </vt:lpstr>
      <vt:lpstr>Online algorithms</vt:lpstr>
      <vt:lpstr>Online algorithm – greedy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integrated prefetching and caching</dc:title>
  <dc:creator>Ionut Faca</dc:creator>
  <cp:lastModifiedBy>Ionut Faca</cp:lastModifiedBy>
  <cp:revision>26</cp:revision>
  <dcterms:created xsi:type="dcterms:W3CDTF">2017-01-25T19:21:32Z</dcterms:created>
  <dcterms:modified xsi:type="dcterms:W3CDTF">2017-01-27T06:07:18Z</dcterms:modified>
</cp:coreProperties>
</file>