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4A71-7AD8-C6ED-0F98-6BD957DD2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3779DF4-085B-31F7-4893-3C043417D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D086C1-83BA-AF7E-1176-6DB0CE26F875}"/>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5" name="Footer Placeholder 4">
            <a:extLst>
              <a:ext uri="{FF2B5EF4-FFF2-40B4-BE49-F238E27FC236}">
                <a16:creationId xmlns:a16="http://schemas.microsoft.com/office/drawing/2014/main" id="{62B58B34-3BDD-ED50-45E6-D3D75BE055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02204A-1B9A-8CCE-0683-AFA306DACEC3}"/>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223218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1DD4-3E92-2A41-E7B8-A4EDBEAA61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BC0C71-338E-8666-BF76-A25539F75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812E07-F45B-D24B-0D3D-897ACF2E8E57}"/>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5" name="Footer Placeholder 4">
            <a:extLst>
              <a:ext uri="{FF2B5EF4-FFF2-40B4-BE49-F238E27FC236}">
                <a16:creationId xmlns:a16="http://schemas.microsoft.com/office/drawing/2014/main" id="{6036B825-CA42-826A-D433-22701E62FC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BF16BB-FEAE-57A6-D92C-420436FFBB52}"/>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8166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7A8A2-7580-9904-7029-42D99F213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768E2A-F952-B525-E745-E86D787A7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A078FE-B350-9121-3C5F-00B6B5AF0C97}"/>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5" name="Footer Placeholder 4">
            <a:extLst>
              <a:ext uri="{FF2B5EF4-FFF2-40B4-BE49-F238E27FC236}">
                <a16:creationId xmlns:a16="http://schemas.microsoft.com/office/drawing/2014/main" id="{626D8B17-1411-FDF6-C445-D2F8A15D77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6300A1-205F-C147-C4C5-0933A624153F}"/>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70907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08EA-9A68-9CCC-1566-3AE4FA979C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587F96-E1E7-3872-C015-2436A183E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8BD4BD-C91A-97A3-58D3-9DA90A2D5B30}"/>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5" name="Footer Placeholder 4">
            <a:extLst>
              <a:ext uri="{FF2B5EF4-FFF2-40B4-BE49-F238E27FC236}">
                <a16:creationId xmlns:a16="http://schemas.microsoft.com/office/drawing/2014/main" id="{6338838A-BED4-6721-6216-9A8283C8DA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D1643-3F72-F297-2A99-2204F39F1769}"/>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379363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77E2-4898-8727-AEC7-2AD1F5B5AF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D28062-7D52-0255-4483-C2D7A99B7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971D4-B984-DC87-F93C-1E309BBC184F}"/>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5" name="Footer Placeholder 4">
            <a:extLst>
              <a:ext uri="{FF2B5EF4-FFF2-40B4-BE49-F238E27FC236}">
                <a16:creationId xmlns:a16="http://schemas.microsoft.com/office/drawing/2014/main" id="{14F57410-02B6-6B13-DD8E-3C8DF60B9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512D53-4586-3177-2DC9-98D19328FB94}"/>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81310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9CCF-BE09-E6FF-0944-E66B39AD2A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3B3E22-4EA0-C1EA-D2EE-DD88D9A18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5CB48F-92A9-4338-CCE7-BE1ABD31B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E4A7D8-C90A-09BD-2DC4-A4BF91CD01D4}"/>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6" name="Footer Placeholder 5">
            <a:extLst>
              <a:ext uri="{FF2B5EF4-FFF2-40B4-BE49-F238E27FC236}">
                <a16:creationId xmlns:a16="http://schemas.microsoft.com/office/drawing/2014/main" id="{484C8884-1A8D-9DDE-2C34-3ABFCD99ED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FD377E-0A58-DF23-CA4E-24D0531BB7F6}"/>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332509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7511-AFA5-5CC9-6516-30E666A9FE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F6DB2B-D9A7-579D-37B0-CEE51EF2F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BF1C7-61E5-808B-08E8-F235C01D1A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E0E54C7-BD07-4ED6-3592-117CFEAB2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A947D-4B32-7BD3-A36C-BCE82B4B39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965EF80-BB8D-5FCD-4E59-ECF858A55389}"/>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8" name="Footer Placeholder 7">
            <a:extLst>
              <a:ext uri="{FF2B5EF4-FFF2-40B4-BE49-F238E27FC236}">
                <a16:creationId xmlns:a16="http://schemas.microsoft.com/office/drawing/2014/main" id="{18D3D1CB-4CC5-0986-3D3B-73504221CD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36B67A-07A4-5028-00FA-C4149F513921}"/>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86025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D9D9-3A3B-3E61-14A6-6A13985D27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45D0E1-AFF3-99A6-79C5-A9273AB1005D}"/>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4" name="Footer Placeholder 3">
            <a:extLst>
              <a:ext uri="{FF2B5EF4-FFF2-40B4-BE49-F238E27FC236}">
                <a16:creationId xmlns:a16="http://schemas.microsoft.com/office/drawing/2014/main" id="{DEA5265C-D23D-947C-8961-2CAAC3A87B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000304-76F1-56B6-A219-EEB86BEBA2CA}"/>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11792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2B89-A85A-401E-D7F0-3A525E23DE76}"/>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3" name="Footer Placeholder 2">
            <a:extLst>
              <a:ext uri="{FF2B5EF4-FFF2-40B4-BE49-F238E27FC236}">
                <a16:creationId xmlns:a16="http://schemas.microsoft.com/office/drawing/2014/main" id="{D318A864-DB51-467A-3864-50769EA81F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F1F8FC9-638F-D34F-C402-3425D1AD6CFE}"/>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150905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7334-BD3F-0828-EE28-3FA6C620B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4A4F17-96F3-C71F-E224-2A3DBF3B9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B7D7A-5B4C-8B15-D1AE-C5EAA5751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D8A68-DBEA-94AB-E7CE-359D4ADBEE5C}"/>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6" name="Footer Placeholder 5">
            <a:extLst>
              <a:ext uri="{FF2B5EF4-FFF2-40B4-BE49-F238E27FC236}">
                <a16:creationId xmlns:a16="http://schemas.microsoft.com/office/drawing/2014/main" id="{95C19D16-772D-47E9-19AC-5B5667CAEF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F709FC-1128-985F-36EA-11B76C8352DE}"/>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416637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D3B6-2447-EC05-2BF3-2AB6EECE2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22BAA3-4805-55AA-E3B7-EE18C5B95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AABFA51-C81A-3FFC-0AE5-C6923CA4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F396F-69E6-FA2A-EDE3-C8AD7380A27D}"/>
              </a:ext>
            </a:extLst>
          </p:cNvPr>
          <p:cNvSpPr>
            <a:spLocks noGrp="1"/>
          </p:cNvSpPr>
          <p:nvPr>
            <p:ph type="dt" sz="half" idx="10"/>
          </p:nvPr>
        </p:nvSpPr>
        <p:spPr/>
        <p:txBody>
          <a:bodyPr/>
          <a:lstStyle/>
          <a:p>
            <a:fld id="{D13110D6-7188-4755-B535-EF227D259BBC}" type="datetimeFigureOut">
              <a:rPr lang="en-GB" smtClean="0"/>
              <a:t>25/01/2024</a:t>
            </a:fld>
            <a:endParaRPr lang="en-GB"/>
          </a:p>
        </p:txBody>
      </p:sp>
      <p:sp>
        <p:nvSpPr>
          <p:cNvPr id="6" name="Footer Placeholder 5">
            <a:extLst>
              <a:ext uri="{FF2B5EF4-FFF2-40B4-BE49-F238E27FC236}">
                <a16:creationId xmlns:a16="http://schemas.microsoft.com/office/drawing/2014/main" id="{A0D8255F-6E0D-C51A-DE0C-BBD0A00907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548F64-C1CD-4505-98E6-D82F069877A8}"/>
              </a:ext>
            </a:extLst>
          </p:cNvPr>
          <p:cNvSpPr>
            <a:spLocks noGrp="1"/>
          </p:cNvSpPr>
          <p:nvPr>
            <p:ph type="sldNum" sz="quarter" idx="12"/>
          </p:nvPr>
        </p:nvSpPr>
        <p:spPr/>
        <p:txBody>
          <a:bodyPr/>
          <a:lstStyle/>
          <a:p>
            <a:fld id="{794052F8-4E43-4D03-A1FF-5C199DEF9C2A}" type="slidenum">
              <a:rPr lang="en-GB" smtClean="0"/>
              <a:t>‹#›</a:t>
            </a:fld>
            <a:endParaRPr lang="en-GB"/>
          </a:p>
        </p:txBody>
      </p:sp>
    </p:spTree>
    <p:extLst>
      <p:ext uri="{BB962C8B-B14F-4D97-AF65-F5344CB8AC3E}">
        <p14:creationId xmlns:p14="http://schemas.microsoft.com/office/powerpoint/2010/main" val="733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AE40FF-A41A-6C55-F418-FA7BE12C1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27130C-C34F-03B5-2A95-D68D36F8D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38ABF4-AE86-AAB7-944E-61EC97DB6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110D6-7188-4755-B535-EF227D259BBC}" type="datetimeFigureOut">
              <a:rPr lang="en-GB" smtClean="0"/>
              <a:t>25/01/2024</a:t>
            </a:fld>
            <a:endParaRPr lang="en-GB"/>
          </a:p>
        </p:txBody>
      </p:sp>
      <p:sp>
        <p:nvSpPr>
          <p:cNvPr id="5" name="Footer Placeholder 4">
            <a:extLst>
              <a:ext uri="{FF2B5EF4-FFF2-40B4-BE49-F238E27FC236}">
                <a16:creationId xmlns:a16="http://schemas.microsoft.com/office/drawing/2014/main" id="{9AB5D988-1F91-4B39-5531-275A9E02C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3EB511-E28F-1A12-4E9B-1995FA8C3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052F8-4E43-4D03-A1FF-5C199DEF9C2A}" type="slidenum">
              <a:rPr lang="en-GB" smtClean="0"/>
              <a:t>‹#›</a:t>
            </a:fld>
            <a:endParaRPr lang="en-GB"/>
          </a:p>
        </p:txBody>
      </p:sp>
    </p:spTree>
    <p:extLst>
      <p:ext uri="{BB962C8B-B14F-4D97-AF65-F5344CB8AC3E}">
        <p14:creationId xmlns:p14="http://schemas.microsoft.com/office/powerpoint/2010/main" val="319185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911B-8863-0B79-76DD-4D8CD414A530}"/>
              </a:ext>
            </a:extLst>
          </p:cNvPr>
          <p:cNvSpPr>
            <a:spLocks noGrp="1"/>
          </p:cNvSpPr>
          <p:nvPr>
            <p:ph type="ctrTitle"/>
          </p:nvPr>
        </p:nvSpPr>
        <p:spPr/>
        <p:txBody>
          <a:bodyPr>
            <a:normAutofit fontScale="90000"/>
          </a:bodyPr>
          <a:lstStyle/>
          <a:p>
            <a:r>
              <a:rPr lang="en-GB" dirty="0"/>
              <a:t>The influence of COVID-19 lockdowns on the price of Bitcoin</a:t>
            </a:r>
          </a:p>
        </p:txBody>
      </p:sp>
      <p:sp>
        <p:nvSpPr>
          <p:cNvPr id="3" name="Subtitle 2">
            <a:extLst>
              <a:ext uri="{FF2B5EF4-FFF2-40B4-BE49-F238E27FC236}">
                <a16:creationId xmlns:a16="http://schemas.microsoft.com/office/drawing/2014/main" id="{EAF8DC0D-84D0-31C9-865F-F8874D27EA38}"/>
              </a:ext>
            </a:extLst>
          </p:cNvPr>
          <p:cNvSpPr>
            <a:spLocks noGrp="1"/>
          </p:cNvSpPr>
          <p:nvPr>
            <p:ph type="subTitle" idx="1"/>
          </p:nvPr>
        </p:nvSpPr>
        <p:spPr/>
        <p:txBody>
          <a:bodyPr/>
          <a:lstStyle/>
          <a:p>
            <a:r>
              <a:rPr lang="en-GB" dirty="0"/>
              <a:t>By </a:t>
            </a:r>
            <a:r>
              <a:rPr lang="en-GB" dirty="0" err="1"/>
              <a:t>Codrin</a:t>
            </a:r>
            <a:r>
              <a:rPr lang="en-GB" dirty="0"/>
              <a:t> </a:t>
            </a:r>
            <a:r>
              <a:rPr lang="en-GB" dirty="0" err="1"/>
              <a:t>Nane</a:t>
            </a:r>
            <a:r>
              <a:rPr lang="en-GB" dirty="0"/>
              <a:t> Popa</a:t>
            </a:r>
          </a:p>
        </p:txBody>
      </p:sp>
    </p:spTree>
    <p:extLst>
      <p:ext uri="{BB962C8B-B14F-4D97-AF65-F5344CB8AC3E}">
        <p14:creationId xmlns:p14="http://schemas.microsoft.com/office/powerpoint/2010/main" val="206809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E862D-B71A-DBDE-FA88-F373238882CC}"/>
              </a:ext>
            </a:extLst>
          </p:cNvPr>
          <p:cNvSpPr>
            <a:spLocks noGrp="1"/>
          </p:cNvSpPr>
          <p:nvPr>
            <p:ph idx="1"/>
          </p:nvPr>
        </p:nvSpPr>
        <p:spPr>
          <a:xfrm>
            <a:off x="838200" y="367645"/>
            <a:ext cx="10515600" cy="5809318"/>
          </a:xfrm>
        </p:spPr>
        <p:txBody>
          <a:bodyPr/>
          <a:lstStyle/>
          <a:p>
            <a:endParaRPr lang="en-GB" dirty="0"/>
          </a:p>
          <a:p>
            <a:endParaRPr lang="en-GB" dirty="0"/>
          </a:p>
          <a:p>
            <a:endParaRPr lang="en-GB" dirty="0"/>
          </a:p>
          <a:p>
            <a:endParaRPr lang="en-GB" dirty="0"/>
          </a:p>
          <a:p>
            <a:pPr marL="0" indent="0">
              <a:buNone/>
            </a:pPr>
            <a:r>
              <a:rPr lang="en-GB" dirty="0"/>
              <a:t>   In this project I researched to see if the covid-19 pandemic had any effect on the price of bitcoin</a:t>
            </a:r>
          </a:p>
        </p:txBody>
      </p:sp>
    </p:spTree>
    <p:extLst>
      <p:ext uri="{BB962C8B-B14F-4D97-AF65-F5344CB8AC3E}">
        <p14:creationId xmlns:p14="http://schemas.microsoft.com/office/powerpoint/2010/main" val="390799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EFA6-768C-291C-1DBD-CC77B4E035AD}"/>
              </a:ext>
            </a:extLst>
          </p:cNvPr>
          <p:cNvSpPr>
            <a:spLocks noGrp="1"/>
          </p:cNvSpPr>
          <p:nvPr>
            <p:ph type="title"/>
          </p:nvPr>
        </p:nvSpPr>
        <p:spPr/>
        <p:txBody>
          <a:bodyPr/>
          <a:lstStyle/>
          <a:p>
            <a:r>
              <a:rPr lang="en-GB" dirty="0"/>
              <a:t>I started with importing the data</a:t>
            </a:r>
          </a:p>
        </p:txBody>
      </p:sp>
      <p:pic>
        <p:nvPicPr>
          <p:cNvPr id="5" name="Content Placeholder 4">
            <a:extLst>
              <a:ext uri="{FF2B5EF4-FFF2-40B4-BE49-F238E27FC236}">
                <a16:creationId xmlns:a16="http://schemas.microsoft.com/office/drawing/2014/main" id="{BB41D70D-A2A7-EB5B-F516-AAE6C1C4E830}"/>
              </a:ext>
            </a:extLst>
          </p:cNvPr>
          <p:cNvPicPr>
            <a:picLocks noGrp="1" noChangeAspect="1"/>
          </p:cNvPicPr>
          <p:nvPr>
            <p:ph idx="1"/>
          </p:nvPr>
        </p:nvPicPr>
        <p:blipFill>
          <a:blip r:embed="rId2"/>
          <a:stretch>
            <a:fillRect/>
          </a:stretch>
        </p:blipFill>
        <p:spPr>
          <a:xfrm>
            <a:off x="838200" y="2701257"/>
            <a:ext cx="10515600" cy="2600074"/>
          </a:xfrm>
        </p:spPr>
      </p:pic>
    </p:spTree>
    <p:extLst>
      <p:ext uri="{BB962C8B-B14F-4D97-AF65-F5344CB8AC3E}">
        <p14:creationId xmlns:p14="http://schemas.microsoft.com/office/powerpoint/2010/main" val="164033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6CCB-573F-608E-0664-219B96A3F2DD}"/>
              </a:ext>
            </a:extLst>
          </p:cNvPr>
          <p:cNvSpPr>
            <a:spLocks noGrp="1"/>
          </p:cNvSpPr>
          <p:nvPr>
            <p:ph type="title"/>
          </p:nvPr>
        </p:nvSpPr>
        <p:spPr/>
        <p:txBody>
          <a:bodyPr>
            <a:normAutofit fontScale="90000"/>
          </a:bodyPr>
          <a:lstStyle/>
          <a:p>
            <a:r>
              <a:rPr lang="en-GB" dirty="0"/>
              <a:t>Since the data also included the hourly price, I decided to average them to see the daily price</a:t>
            </a:r>
          </a:p>
        </p:txBody>
      </p:sp>
      <p:pic>
        <p:nvPicPr>
          <p:cNvPr id="5" name="Content Placeholder 4">
            <a:extLst>
              <a:ext uri="{FF2B5EF4-FFF2-40B4-BE49-F238E27FC236}">
                <a16:creationId xmlns:a16="http://schemas.microsoft.com/office/drawing/2014/main" id="{5D719C9F-9600-EC7A-53B5-96E482DF286F}"/>
              </a:ext>
            </a:extLst>
          </p:cNvPr>
          <p:cNvPicPr>
            <a:picLocks noGrp="1" noChangeAspect="1"/>
          </p:cNvPicPr>
          <p:nvPr>
            <p:ph idx="1"/>
          </p:nvPr>
        </p:nvPicPr>
        <p:blipFill>
          <a:blip r:embed="rId2"/>
          <a:stretch>
            <a:fillRect/>
          </a:stretch>
        </p:blipFill>
        <p:spPr>
          <a:xfrm>
            <a:off x="838200" y="2370656"/>
            <a:ext cx="10515600" cy="3261276"/>
          </a:xfrm>
        </p:spPr>
      </p:pic>
    </p:spTree>
    <p:extLst>
      <p:ext uri="{BB962C8B-B14F-4D97-AF65-F5344CB8AC3E}">
        <p14:creationId xmlns:p14="http://schemas.microsoft.com/office/powerpoint/2010/main" val="180447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E97D-C856-7AD1-B5BE-1BB3343D3A95}"/>
              </a:ext>
            </a:extLst>
          </p:cNvPr>
          <p:cNvSpPr>
            <a:spLocks noGrp="1"/>
          </p:cNvSpPr>
          <p:nvPr>
            <p:ph type="title"/>
          </p:nvPr>
        </p:nvSpPr>
        <p:spPr/>
        <p:txBody>
          <a:bodyPr>
            <a:normAutofit fontScale="90000"/>
          </a:bodyPr>
          <a:lstStyle/>
          <a:p>
            <a:r>
              <a:rPr lang="en-GB" dirty="0"/>
              <a:t>I decided to plot the evolution of the "open" value from the dataset. This number represents the value of the bitcoin from the respective day.</a:t>
            </a:r>
          </a:p>
        </p:txBody>
      </p:sp>
      <p:pic>
        <p:nvPicPr>
          <p:cNvPr id="5" name="Content Placeholder 4">
            <a:extLst>
              <a:ext uri="{FF2B5EF4-FFF2-40B4-BE49-F238E27FC236}">
                <a16:creationId xmlns:a16="http://schemas.microsoft.com/office/drawing/2014/main" id="{599BB9AB-0E16-E26B-7DEE-B828851B5C30}"/>
              </a:ext>
            </a:extLst>
          </p:cNvPr>
          <p:cNvPicPr>
            <a:picLocks noGrp="1" noChangeAspect="1"/>
          </p:cNvPicPr>
          <p:nvPr>
            <p:ph idx="1"/>
          </p:nvPr>
        </p:nvPicPr>
        <p:blipFill>
          <a:blip r:embed="rId2"/>
          <a:stretch>
            <a:fillRect/>
          </a:stretch>
        </p:blipFill>
        <p:spPr>
          <a:xfrm>
            <a:off x="838200" y="2656208"/>
            <a:ext cx="10515600" cy="2690172"/>
          </a:xfrm>
        </p:spPr>
      </p:pic>
    </p:spTree>
    <p:extLst>
      <p:ext uri="{BB962C8B-B14F-4D97-AF65-F5344CB8AC3E}">
        <p14:creationId xmlns:p14="http://schemas.microsoft.com/office/powerpoint/2010/main" val="24790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E7DF-DBFA-4D96-0623-E852FAAB1E33}"/>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0CCEFBEF-FA3D-36B4-C3CA-54D40C657698}"/>
              </a:ext>
            </a:extLst>
          </p:cNvPr>
          <p:cNvPicPr>
            <a:picLocks noGrp="1" noChangeAspect="1"/>
          </p:cNvPicPr>
          <p:nvPr>
            <p:ph idx="1"/>
          </p:nvPr>
        </p:nvPicPr>
        <p:blipFill>
          <a:blip r:embed="rId2"/>
          <a:stretch>
            <a:fillRect/>
          </a:stretch>
        </p:blipFill>
        <p:spPr>
          <a:xfrm>
            <a:off x="1316323" y="556181"/>
            <a:ext cx="9397863" cy="5451099"/>
          </a:xfrm>
        </p:spPr>
      </p:pic>
    </p:spTree>
    <p:extLst>
      <p:ext uri="{BB962C8B-B14F-4D97-AF65-F5344CB8AC3E}">
        <p14:creationId xmlns:p14="http://schemas.microsoft.com/office/powerpoint/2010/main" val="404849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CEDA-8BAD-9F94-8E50-BAE40F54B8BE}"/>
              </a:ext>
            </a:extLst>
          </p:cNvPr>
          <p:cNvSpPr>
            <a:spLocks noGrp="1"/>
          </p:cNvSpPr>
          <p:nvPr>
            <p:ph type="title"/>
          </p:nvPr>
        </p:nvSpPr>
        <p:spPr>
          <a:xfrm>
            <a:off x="839788" y="457200"/>
            <a:ext cx="10802315" cy="763302"/>
          </a:xfrm>
        </p:spPr>
        <p:txBody>
          <a:bodyPr/>
          <a:lstStyle/>
          <a:p>
            <a:pPr algn="ctr"/>
            <a:r>
              <a:rPr lang="en-GB" dirty="0"/>
              <a:t>Conclusions</a:t>
            </a:r>
          </a:p>
        </p:txBody>
      </p:sp>
      <p:pic>
        <p:nvPicPr>
          <p:cNvPr id="6" name="Content Placeholder 5">
            <a:extLst>
              <a:ext uri="{FF2B5EF4-FFF2-40B4-BE49-F238E27FC236}">
                <a16:creationId xmlns:a16="http://schemas.microsoft.com/office/drawing/2014/main" id="{C8AA9337-C86D-9596-9253-E41420F63476}"/>
              </a:ext>
            </a:extLst>
          </p:cNvPr>
          <p:cNvPicPr>
            <a:picLocks noGrp="1" noChangeAspect="1"/>
          </p:cNvPicPr>
          <p:nvPr>
            <p:ph idx="1"/>
          </p:nvPr>
        </p:nvPicPr>
        <p:blipFill>
          <a:blip r:embed="rId2"/>
          <a:stretch>
            <a:fillRect/>
          </a:stretch>
        </p:blipFill>
        <p:spPr>
          <a:xfrm>
            <a:off x="5180012" y="2057400"/>
            <a:ext cx="6172200" cy="3580098"/>
          </a:xfrm>
        </p:spPr>
      </p:pic>
      <p:sp>
        <p:nvSpPr>
          <p:cNvPr id="4" name="Text Placeholder 3">
            <a:extLst>
              <a:ext uri="{FF2B5EF4-FFF2-40B4-BE49-F238E27FC236}">
                <a16:creationId xmlns:a16="http://schemas.microsoft.com/office/drawing/2014/main" id="{8EADC214-3B1F-0304-AD65-F3ABB868F4DD}"/>
              </a:ext>
            </a:extLst>
          </p:cNvPr>
          <p:cNvSpPr>
            <a:spLocks noGrp="1"/>
          </p:cNvSpPr>
          <p:nvPr>
            <p:ph type="body" sz="half" idx="2"/>
          </p:nvPr>
        </p:nvSpPr>
        <p:spPr/>
        <p:txBody>
          <a:bodyPr/>
          <a:lstStyle/>
          <a:p>
            <a:r>
              <a:rPr lang="en-GB" dirty="0"/>
              <a:t>As we can see, the price of BTC sharply dropped in March, which corresponds with the period of imposed lockdowns all around the world. My theory is that this happened due to uncertainty of what is to come. </a:t>
            </a:r>
            <a:br>
              <a:rPr lang="en-GB" dirty="0"/>
            </a:br>
            <a:br>
              <a:rPr lang="en-GB" dirty="0"/>
            </a:br>
            <a:r>
              <a:rPr lang="en-GB" dirty="0"/>
              <a:t>We see a steady growth afterwards, after the world started to adapt to the current situation at the time, following a sharp spike after the announcement that COVID-19 measures where to be relaxed</a:t>
            </a:r>
          </a:p>
        </p:txBody>
      </p:sp>
    </p:spTree>
    <p:extLst>
      <p:ext uri="{BB962C8B-B14F-4D97-AF65-F5344CB8AC3E}">
        <p14:creationId xmlns:p14="http://schemas.microsoft.com/office/powerpoint/2010/main" val="144827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C6AC-9C95-A69B-9E15-0BCCF92CE174}"/>
              </a:ext>
            </a:extLst>
          </p:cNvPr>
          <p:cNvSpPr>
            <a:spLocks noGrp="1"/>
          </p:cNvSpPr>
          <p:nvPr>
            <p:ph type="ctrTitle"/>
          </p:nvPr>
        </p:nvSpPr>
        <p:spPr/>
        <p:txBody>
          <a:bodyPr/>
          <a:lstStyle/>
          <a:p>
            <a:r>
              <a:rPr lang="en-GB"/>
              <a:t>Thank you!</a:t>
            </a:r>
          </a:p>
        </p:txBody>
      </p:sp>
      <p:sp>
        <p:nvSpPr>
          <p:cNvPr id="3" name="Subtitle 2">
            <a:extLst>
              <a:ext uri="{FF2B5EF4-FFF2-40B4-BE49-F238E27FC236}">
                <a16:creationId xmlns:a16="http://schemas.microsoft.com/office/drawing/2014/main" id="{B0858CF7-EF4B-6F0D-94F0-ADBBFF78880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3618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171</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influence of COVID-19 lockdowns on the price of Bitcoin</vt:lpstr>
      <vt:lpstr>PowerPoint Presentation</vt:lpstr>
      <vt:lpstr>I started with importing the data</vt:lpstr>
      <vt:lpstr>Since the data also included the hourly price, I decided to average them to see the daily price</vt:lpstr>
      <vt:lpstr>I decided to plot the evolution of the "open" value from the dataset. This number represents the value of the bitcoin from the respective day.</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influence of COVID-19 lockdowns on the price of Bitcoin</dc:title>
  <dc:creator>c n</dc:creator>
  <cp:lastModifiedBy>c n</cp:lastModifiedBy>
  <cp:revision>1</cp:revision>
  <dcterms:created xsi:type="dcterms:W3CDTF">2024-01-25T09:59:46Z</dcterms:created>
  <dcterms:modified xsi:type="dcterms:W3CDTF">2024-01-25T10:42:44Z</dcterms:modified>
</cp:coreProperties>
</file>