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7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86" autoAdjust="0"/>
  </p:normalViewPr>
  <p:slideViewPr>
    <p:cSldViewPr>
      <p:cViewPr varScale="1">
        <p:scale>
          <a:sx n="57" d="100"/>
          <a:sy n="5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4BE0-A2A8-4A21-A848-B72862AB11A6}" type="datetimeFigureOut">
              <a:rPr lang="en-US" smtClean="0"/>
              <a:t>21/10/2019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3695-620A-4B16-865C-2A5AED2C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Padding minimum by m-1 rows and n-1 cols top bottom right left</a:t>
            </a: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529670C-4939-45D8-A9DE-40DFB980E4B4}" type="slidenum">
              <a:rPr lang="en-US" alt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 altLang="en-US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A typical way to scale a Laplacian image is to add to it its minimum value to</a:t>
            </a:r>
          </a:p>
          <a:p>
            <a:r>
              <a:rPr lang="en-US" altLang="en-US" dirty="0" smtClean="0"/>
              <a:t>bring the new minimum to zero and then scale the result to the full </a:t>
            </a:r>
          </a:p>
          <a:p>
            <a:r>
              <a:rPr lang="en-US" altLang="en-US" dirty="0" smtClean="0"/>
              <a:t>intensity  range, as  explained  in  </a:t>
            </a:r>
            <a:r>
              <a:rPr lang="en-US" altLang="en-US" dirty="0" err="1" smtClean="0"/>
              <a:t>Eqs</a:t>
            </a:r>
            <a:r>
              <a:rPr lang="en-US" altLang="en-US" dirty="0" smtClean="0"/>
              <a:t>. (2.6-10)  and  (2.6-11).</a:t>
            </a:r>
          </a:p>
          <a:p>
            <a:r>
              <a:rPr lang="en-US" altLang="en-US" dirty="0" smtClean="0"/>
              <a:t>y= ((x-min)/(max-min))*255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E1BF33-F3D1-49E1-A705-36EB97E97FCB}" type="slidenum">
              <a:rPr lang="en-US" altLang="en-US">
                <a:solidFill>
                  <a:prstClr val="black"/>
                </a:solidFill>
                <a:latin typeface="Arial" charset="0"/>
              </a:rPr>
              <a:pPr/>
              <a:t>19</a:t>
            </a:fld>
            <a:endParaRPr lang="en-US" altLang="en-US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 The idea </a:t>
            </a:r>
            <a:r>
              <a:rPr lang="en-US" altLang="en-US" dirty="0" smtClean="0"/>
              <a:t>behind  </a:t>
            </a:r>
            <a:r>
              <a:rPr lang="en-US" altLang="en-US" dirty="0" smtClean="0"/>
              <a:t>using  a  weight  value  of  2  in  the  center  coefficient  is  to  achieve  some</a:t>
            </a:r>
          </a:p>
          <a:p>
            <a:r>
              <a:rPr lang="en-US" altLang="en-US" dirty="0" smtClean="0"/>
              <a:t>smoothing by giving more importance to the center point (we discuss this in</a:t>
            </a:r>
          </a:p>
          <a:p>
            <a:r>
              <a:rPr lang="en-US" altLang="en-US" dirty="0" smtClean="0"/>
              <a:t>more detail in Chapter 10). 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ADE33C1-95D6-4E8B-81AD-FAEBEB53687F}" type="slidenum">
              <a:rPr lang="en-US" altLang="en-US">
                <a:solidFill>
                  <a:prstClr val="black"/>
                </a:solidFill>
                <a:latin typeface="Arial" charset="0"/>
              </a:rPr>
              <a:pPr/>
              <a:t>27</a:t>
            </a:fld>
            <a:endParaRPr lang="en-US" altLang="en-US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 Note that the coefficients in all the masks shown in</a:t>
            </a:r>
          </a:p>
          <a:p>
            <a:r>
              <a:rPr lang="en-US" altLang="en-US" smtClean="0"/>
              <a:t>Fig. 3.41 sum to 0, indicating that they would give a response of 0 in an area of</a:t>
            </a:r>
          </a:p>
          <a:p>
            <a:r>
              <a:rPr lang="en-US" altLang="en-US" smtClean="0"/>
              <a:t>constant intensity, as is expected of a derivative operator.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A2421D-1F91-4561-86F6-4CFD283F69BD}" type="slidenum">
              <a:rPr lang="en-US" altLang="en-US">
                <a:solidFill>
                  <a:prstClr val="black"/>
                </a:solidFill>
                <a:latin typeface="Arial" charset="0"/>
              </a:rPr>
              <a:pPr/>
              <a:t>28</a:t>
            </a:fld>
            <a:endParaRPr lang="en-US" altLang="en-US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The  edge  defects  also  are  quite  visible  in  this  image, but  with  the</a:t>
            </a:r>
          </a:p>
          <a:p>
            <a:r>
              <a:rPr lang="en-US" altLang="en-US" smtClean="0"/>
              <a:t>added  advantage  that  constant  or  slowly  varying  shades  of  gray  have  been</a:t>
            </a:r>
          </a:p>
          <a:p>
            <a:r>
              <a:rPr lang="en-US" altLang="en-US" smtClean="0"/>
              <a:t>eliminated, thus simplifying considerably the computational task required for</a:t>
            </a:r>
          </a:p>
          <a:p>
            <a:r>
              <a:rPr lang="en-US" altLang="en-US" smtClean="0"/>
              <a:t>automated inspection.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90589D6-843F-471A-A308-568FD7CBB768}" type="slidenum">
              <a:rPr lang="en-US" altLang="en-US">
                <a:solidFill>
                  <a:prstClr val="black"/>
                </a:solidFill>
                <a:latin typeface="Arial" charset="0"/>
              </a:rPr>
              <a:pPr/>
              <a:t>29</a:t>
            </a:fld>
            <a:endParaRPr lang="en-US" altLang="en-US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978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978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C4DE5B87-F9F9-4001-8116-61618A06033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0ACDE1C-E8EA-4EFD-ACBB-967906027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9D30-D1A1-4E62-B90E-C7B3205882B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5FC2A-EFE7-46B5-9DB8-EF1B2CA1B7F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5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DA77-284F-4928-8503-285A50843913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C7B67-3CF6-4EDF-8C44-B487555473A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20478-4C90-4D18-AECC-6D505698969F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B39B-281C-45A9-BF89-CD4F05D183F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5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1356B-0542-46C3-8D19-A92413209D02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A6A8F-EDB0-433A-87B3-4B1E15FA9AA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93A25-48FE-4790-A3C3-73671F951A46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72EE-F6BB-4DC5-B532-047042ED848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8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3315-7CAD-4DC6-929E-E292E4D23737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439A-3A6E-40C0-8AF9-B2C93053D06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19B31-E9CE-4352-8EDC-1A4612DAC2D4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0B65D-34E1-4D7A-A66C-21FB5721F24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4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C9891-DBA7-43B1-92BD-96CBFBA841EC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BCB4-2F29-4522-8E32-544F8328633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4C3CF-8D21-489C-B4A0-60CCFE522799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00513-413D-4DDB-9D41-9433DC4B5F1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4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CA070-A11A-4BFB-A931-F39B78B03510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85BFB-DF43-44EA-93BE-C0250039DC3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9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E5351-C56F-4BE7-B991-53E432998353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0622C-E57A-45FA-8E5B-0028774F21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530BB-1BC7-45F7-BDCF-DB63F4B12C6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703B-E6F1-447F-A40F-FDD9D12BDD3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7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BF8A3-4430-4423-8254-501105DEF123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3688C-E9B5-4A6E-91CA-C1D049B066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08271-E4D6-486F-9CC9-E82916D83BED}" type="datetime1">
              <a:rPr lang="en-US" altLang="en-US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251C3-AC77-44DC-A715-2246A461E92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0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75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76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876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876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35D7F9-E70B-46A7-8B8A-AF09A723BE72}" type="datetime1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876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876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49B471-2BCF-4D8D-8931-D80AE55B0BAC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876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3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385094-A09C-40AC-974D-86C4C29635CC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71A167-C001-40C2-9660-35E07A217479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Spatial Filtering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5397" name="Rectangle 5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A spatial filter consists of (a) </a:t>
            </a:r>
            <a:r>
              <a:rPr lang="en-US" altLang="en-US" sz="2200" b="1">
                <a:solidFill>
                  <a:srgbClr val="000000"/>
                </a:solidFill>
              </a:rPr>
              <a:t>a neighborhood</a:t>
            </a:r>
            <a:r>
              <a:rPr lang="en-US" altLang="en-US" sz="2200">
                <a:solidFill>
                  <a:srgbClr val="000000"/>
                </a:solidFill>
              </a:rPr>
              <a:t>, and (b) </a:t>
            </a:r>
            <a:r>
              <a:rPr lang="en-US" altLang="en-US" sz="2200" b="1">
                <a:solidFill>
                  <a:srgbClr val="000000"/>
                </a:solidFill>
              </a:rPr>
              <a:t>a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000000"/>
                </a:solidFill>
              </a:rPr>
              <a:t>predefined operation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Linear (filter that implements a linear operation) spatial filtering of an image of size MxN with a filter of size mxn is given by the expression </a:t>
            </a: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1751013" y="3952875"/>
          <a:ext cx="46958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260600" imgH="431800" progId="Equation.DSMT4">
                  <p:embed/>
                </p:oleObj>
              </mc:Choice>
              <mc:Fallback>
                <p:oleObj name="Equation" r:id="rId3" imgW="2260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952875"/>
                        <a:ext cx="46958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6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A078FF-AE49-442D-9294-AB16506DD256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BFE863-19EF-42A8-9F1E-AB08C59B3FAB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168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271588"/>
            <a:ext cx="851535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402138"/>
            <a:ext cx="8483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5641" name="Rectangle 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Example: Gross Representation of Objects</a:t>
            </a:r>
          </a:p>
        </p:txBody>
      </p:sp>
    </p:spTree>
    <p:extLst>
      <p:ext uri="{BB962C8B-B14F-4D97-AF65-F5344CB8AC3E}">
        <p14:creationId xmlns:p14="http://schemas.microsoft.com/office/powerpoint/2010/main" val="12341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511A0D-7C6E-4099-AEA0-DDD326C9B1E9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6C4B9-0731-4A48-9CB6-C2ED39B78DD5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6663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Order-statistic (Nonlinear) Filters</a:t>
            </a:r>
          </a:p>
        </p:txBody>
      </p:sp>
      <p:sp>
        <p:nvSpPr>
          <p:cNvPr id="326664" name="Rectangle 8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</a:t>
            </a:r>
            <a:r>
              <a:rPr lang="en-US" altLang="en-US" sz="2200">
                <a:solidFill>
                  <a:srgbClr val="000000"/>
                </a:solidFill>
                <a:cs typeface="Tahoma" pitchFamily="34" charset="0"/>
              </a:rPr>
              <a:t>— </a:t>
            </a:r>
            <a:r>
              <a:rPr lang="en-US" altLang="en-US" sz="2200">
                <a:solidFill>
                  <a:srgbClr val="000000"/>
                </a:solidFill>
              </a:rPr>
              <a:t>Nonlinear 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</a:t>
            </a:r>
            <a:r>
              <a:rPr lang="en-US" altLang="en-US" sz="2200">
                <a:solidFill>
                  <a:srgbClr val="000000"/>
                </a:solidFill>
                <a:cs typeface="Tahoma" pitchFamily="34" charset="0"/>
              </a:rPr>
              <a:t>— </a:t>
            </a:r>
            <a:r>
              <a:rPr lang="en-US" altLang="en-US" sz="2200">
                <a:solidFill>
                  <a:srgbClr val="000000"/>
                </a:solidFill>
              </a:rPr>
              <a:t>Based on ordering (ranking) the pixels contained in the filter mask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</a:t>
            </a:r>
            <a:r>
              <a:rPr lang="en-US" altLang="en-US" sz="2200">
                <a:solidFill>
                  <a:srgbClr val="000000"/>
                </a:solidFill>
                <a:cs typeface="Tahoma" pitchFamily="34" charset="0"/>
              </a:rPr>
              <a:t>— </a:t>
            </a:r>
            <a:r>
              <a:rPr lang="en-US" altLang="en-US" sz="2200">
                <a:solidFill>
                  <a:srgbClr val="000000"/>
                </a:solidFill>
              </a:rPr>
              <a:t>Replacing the value of the center pixel with the value determined by the ranking result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E.g., median filter, max filter, min filter</a:t>
            </a: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6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C0F6C-829F-4E41-AB5D-7F867E6118F0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20DBC2-CB05-48FB-A362-730692618030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768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Example: Use of Median Filtering for Noise Reduction</a:t>
            </a:r>
          </a:p>
        </p:txBody>
      </p:sp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57338"/>
            <a:ext cx="86550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7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DD943A-B98D-41A0-9A35-4AA96BD92FCA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F884F-EE70-44C6-BF4F-D56281749456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870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Sharpening Spatial Filters</a:t>
            </a:r>
          </a:p>
        </p:txBody>
      </p:sp>
      <p:sp>
        <p:nvSpPr>
          <p:cNvPr id="328711" name="Rectangle 7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200">
                <a:solidFill>
                  <a:srgbClr val="000000"/>
                </a:solidFill>
              </a:rPr>
              <a:t>    Foundation 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200">
                <a:solidFill>
                  <a:srgbClr val="000000"/>
                </a:solidFill>
              </a:rPr>
              <a:t>    Laplacian Operator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200">
                <a:solidFill>
                  <a:srgbClr val="000000"/>
                </a:solidFill>
              </a:rPr>
              <a:t>    Unsharp Masking and Highboost Filtering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200">
                <a:solidFill>
                  <a:srgbClr val="000000"/>
                </a:solidFill>
                <a:cs typeface="Tahoma" pitchFamily="34" charset="0"/>
              </a:rPr>
              <a:t>    </a:t>
            </a:r>
            <a:r>
              <a:rPr lang="en-US" altLang="en-US" sz="2200">
                <a:solidFill>
                  <a:srgbClr val="000000"/>
                </a:solidFill>
              </a:rPr>
              <a:t>Using First-Order Derivatives for Nonlinear Image Sharpening </a:t>
            </a:r>
            <a:r>
              <a:rPr lang="en-US" altLang="en-US" sz="2200">
                <a:solidFill>
                  <a:srgbClr val="000000"/>
                </a:solidFill>
                <a:cs typeface="Tahoma" pitchFamily="34" charset="0"/>
              </a:rPr>
              <a:t> — </a:t>
            </a:r>
            <a:r>
              <a:rPr lang="en-US" altLang="en-US" sz="2200">
                <a:solidFill>
                  <a:srgbClr val="000000"/>
                </a:solidFill>
              </a:rPr>
              <a:t> The Gradient 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6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2EA6C-3C6D-4472-877F-6348B19F8DA9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2E0CFD-8BF2-4B52-BFAA-9AFF5DB353F7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973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Sharpening Spatial Filters: Foundation</a:t>
            </a:r>
          </a:p>
        </p:txBody>
      </p:sp>
      <p:sp>
        <p:nvSpPr>
          <p:cNvPr id="329734" name="Rectangle 6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200">
                <a:solidFill>
                  <a:srgbClr val="000000"/>
                </a:solidFill>
              </a:rPr>
              <a:t>The first-order derivative of a one-dimensional function f(x) is the difference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200">
                <a:solidFill>
                  <a:srgbClr val="000000"/>
                </a:solidFill>
              </a:rPr>
              <a:t>The second-order derivative of f(x) as the difference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329735" name="Object 7"/>
          <p:cNvGraphicFramePr>
            <a:graphicFrameLocks noChangeAspect="1"/>
          </p:cNvGraphicFramePr>
          <p:nvPr/>
        </p:nvGraphicFramePr>
        <p:xfrm>
          <a:off x="2230438" y="2535238"/>
          <a:ext cx="30940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269449" imgH="393529" progId="Equation.DSMT4">
                  <p:embed/>
                </p:oleObj>
              </mc:Choice>
              <mc:Fallback>
                <p:oleObj name="Equation" r:id="rId3" imgW="126944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535238"/>
                        <a:ext cx="309403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6" name="Object 8"/>
          <p:cNvGraphicFramePr>
            <a:graphicFrameLocks noChangeAspect="1"/>
          </p:cNvGraphicFramePr>
          <p:nvPr/>
        </p:nvGraphicFramePr>
        <p:xfrm>
          <a:off x="1938338" y="4772025"/>
          <a:ext cx="46990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2057400" imgH="419100" progId="Equation.DSMT4">
                  <p:embed/>
                </p:oleObj>
              </mc:Choice>
              <mc:Fallback>
                <p:oleObj name="Equation" r:id="rId5" imgW="2057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772025"/>
                        <a:ext cx="46990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9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D9F99E-F349-4EAF-9FD9-4076BAE41DF8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D0FDA2-383F-40FA-BDD5-93008204C310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6804" name="Picture 2" descr="nm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6115050"/>
            <a:ext cx="2381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680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58750"/>
            <a:ext cx="6988175" cy="665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520700"/>
            <a:ext cx="1827213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246063" y="2728913"/>
            <a:ext cx="6894512" cy="957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246063" y="3671888"/>
            <a:ext cx="6924675" cy="3186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4" grpId="0" animBg="1"/>
      <p:bldP spid="3307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AA9D8-47AD-4ECE-B345-C4EC1FCA6D97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7EE4D4-75EB-4DDD-B76C-FF3B5FFEE196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178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Sharpening Spatial Filters: Laplace Operator</a:t>
            </a:r>
          </a:p>
        </p:txBody>
      </p:sp>
      <p:sp>
        <p:nvSpPr>
          <p:cNvPr id="77831" name="Rectangle 6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The second-order isotropic derivative operator is the Laplacian for a function (image) f(x,y)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77832" name="Object 7"/>
          <p:cNvGraphicFramePr>
            <a:graphicFrameLocks noChangeAspect="1"/>
          </p:cNvGraphicFramePr>
          <p:nvPr/>
        </p:nvGraphicFramePr>
        <p:xfrm>
          <a:off x="2428875" y="2430463"/>
          <a:ext cx="26082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129810" imgH="444307" progId="Equation.DSMT4">
                  <p:embed/>
                </p:oleObj>
              </mc:Choice>
              <mc:Fallback>
                <p:oleObj name="Equation" r:id="rId3" imgW="112981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430463"/>
                        <a:ext cx="26082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4" name="Object 8"/>
          <p:cNvGraphicFramePr>
            <a:graphicFrameLocks noChangeAspect="1"/>
          </p:cNvGraphicFramePr>
          <p:nvPr/>
        </p:nvGraphicFramePr>
        <p:xfrm>
          <a:off x="1416050" y="3319463"/>
          <a:ext cx="48006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2489200" imgH="419100" progId="Equation.DSMT4">
                  <p:embed/>
                </p:oleObj>
              </mc:Choice>
              <mc:Fallback>
                <p:oleObj name="Equation" r:id="rId5" imgW="2489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319463"/>
                        <a:ext cx="48006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390650" y="4156075"/>
          <a:ext cx="48196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2489200" imgH="444500" progId="Equation.DSMT4">
                  <p:embed/>
                </p:oleObj>
              </mc:Choice>
              <mc:Fallback>
                <p:oleObj name="Equation" r:id="rId7" imgW="2489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156075"/>
                        <a:ext cx="48196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9" name="Object 13"/>
          <p:cNvGraphicFramePr>
            <a:graphicFrameLocks noChangeAspect="1"/>
          </p:cNvGraphicFramePr>
          <p:nvPr/>
        </p:nvGraphicFramePr>
        <p:xfrm>
          <a:off x="1422400" y="5076825"/>
          <a:ext cx="70659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3352800" imgH="457200" progId="Equation.DSMT4">
                  <p:embed/>
                </p:oleObj>
              </mc:Choice>
              <mc:Fallback>
                <p:oleObj name="Equation" r:id="rId9" imgW="3352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076825"/>
                        <a:ext cx="706596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26671D-7232-4213-97ED-1CBF2980F5A0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7C7AF-E064-4E16-B594-F769585B78E5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382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Sharpening Spatial Filters: Laplace Operator</a:t>
            </a:r>
          </a:p>
        </p:txBody>
      </p:sp>
      <p:pic>
        <p:nvPicPr>
          <p:cNvPr id="788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138238"/>
            <a:ext cx="5014913" cy="498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100138"/>
            <a:ext cx="2184400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5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9F9F1-71F1-4DEE-8AA0-B2CEE11C42E8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39599-2D63-47BD-8707-01F28EBE3FF6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4853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Sharpening Spatial Filters: Laplace Operator</a:t>
            </a:r>
          </a:p>
        </p:txBody>
      </p:sp>
      <p:sp>
        <p:nvSpPr>
          <p:cNvPr id="79879" name="Rectangle 8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Image sharpening in the way of using the Laplacian: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79880" name="Object 9"/>
          <p:cNvGraphicFramePr>
            <a:graphicFrameLocks noChangeAspect="1"/>
          </p:cNvGraphicFramePr>
          <p:nvPr/>
        </p:nvGraphicFramePr>
        <p:xfrm>
          <a:off x="1208088" y="2378075"/>
          <a:ext cx="7040562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3352800" imgH="1409700" progId="Equation.DSMT4">
                  <p:embed/>
                </p:oleObj>
              </mc:Choice>
              <mc:Fallback>
                <p:oleObj name="Equation" r:id="rId3" imgW="3352800" imgH="140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78075"/>
                        <a:ext cx="7040562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7BAA56-25B5-429C-9D29-7F61B688D7B6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A59B91-7AB6-4D93-8BB0-F87E79786A83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9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274638"/>
            <a:ext cx="2155825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0"/>
            <a:ext cx="45481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4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6335B-7BF3-43C7-9278-1B0D5B00050C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6A05BC-6C71-4127-A7E8-2F49CB06D08A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6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Spatial Filtering</a:t>
            </a:r>
          </a:p>
        </p:txBody>
      </p:sp>
      <p:pic>
        <p:nvPicPr>
          <p:cNvPr id="63493" name="Picture 3" descr="nm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6115050"/>
            <a:ext cx="2381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049338"/>
            <a:ext cx="5378450" cy="580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3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scaling (Ch2)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D19B31-E9CE-4352-8EDC-1A4612DAC2D4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21/10/2019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0B65D-34E1-4D7A-A66C-21FB5721F24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9" y="2057400"/>
            <a:ext cx="560324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895600"/>
            <a:ext cx="6705601" cy="63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9144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46482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/>
              <a:t>(OR)  y</a:t>
            </a:r>
            <a:r>
              <a:rPr lang="en-US" altLang="en-US" sz="2400" b="1" dirty="0"/>
              <a:t>= ((x-min)/(max-min))*255</a:t>
            </a:r>
          </a:p>
        </p:txBody>
      </p:sp>
    </p:spTree>
    <p:extLst>
      <p:ext uri="{BB962C8B-B14F-4D97-AF65-F5344CB8AC3E}">
        <p14:creationId xmlns:p14="http://schemas.microsoft.com/office/powerpoint/2010/main" val="163603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F726E-25FA-4312-B55D-17E36B07C572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B8212C-D45F-4DB3-8CFA-9C49698DBDB4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690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Unsharp Masking and Highboost Filtering</a:t>
            </a:r>
          </a:p>
        </p:txBody>
      </p:sp>
      <p:sp>
        <p:nvSpPr>
          <p:cNvPr id="336902" name="Rectangle 6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400">
                <a:solidFill>
                  <a:srgbClr val="000000"/>
                </a:solidFill>
              </a:rPr>
              <a:t>Unsharp masking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 Sharpen images consists of subtracting an unsharp (smoothed) version of an image from the original image 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 e.g., printing and publishing industry 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r>
              <a:rPr lang="en-US" altLang="en-US" sz="2400">
                <a:solidFill>
                  <a:srgbClr val="000000"/>
                </a:solidFill>
              </a:rPr>
              <a:t>Steps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</a:pPr>
            <a:endParaRPr lang="en-US" altLang="en-US" sz="1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1. Blur the original image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8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2. Subtract the blurred image from the original (creates a mask)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8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000">
                <a:solidFill>
                  <a:srgbClr val="000000"/>
                </a:solidFill>
              </a:rPr>
              <a:t>   3. Add the mask to the original</a:t>
            </a:r>
          </a:p>
        </p:txBody>
      </p:sp>
    </p:spTree>
    <p:extLst>
      <p:ext uri="{BB962C8B-B14F-4D97-AF65-F5344CB8AC3E}">
        <p14:creationId xmlns:p14="http://schemas.microsoft.com/office/powerpoint/2010/main" val="2108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6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69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69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1C52AE-FFE1-42B8-9362-3786BC121BD5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A63333-ED5B-4685-B0F0-1960328C68B6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894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Unsharp Masking: Demo</a:t>
            </a:r>
          </a:p>
        </p:txBody>
      </p:sp>
      <p:pic>
        <p:nvPicPr>
          <p:cNvPr id="829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331913"/>
            <a:ext cx="325755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1223963"/>
            <a:ext cx="1746250" cy="4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1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27AF9-DC24-49F7-AE3E-7ADFBF0D2B93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B4D44-45A0-4BC5-8DC2-555AD2C66549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792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Unsharp Masking and Highboost Filtering</a:t>
            </a:r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573088" y="1525588"/>
          <a:ext cx="80867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3759200" imgH="965200" progId="Equation.DSMT4">
                  <p:embed/>
                </p:oleObj>
              </mc:Choice>
              <mc:Fallback>
                <p:oleObj name="Equation" r:id="rId3" imgW="37592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525588"/>
                        <a:ext cx="808672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8" name="Object 8"/>
          <p:cNvGraphicFramePr>
            <a:graphicFrameLocks noChangeAspect="1"/>
          </p:cNvGraphicFramePr>
          <p:nvPr/>
        </p:nvGraphicFramePr>
        <p:xfrm>
          <a:off x="630238" y="4167188"/>
          <a:ext cx="74930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3619500" imgH="203200" progId="Equation.DSMT4">
                  <p:embed/>
                </p:oleObj>
              </mc:Choice>
              <mc:Fallback>
                <p:oleObj name="Equation" r:id="rId5" imgW="3619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167188"/>
                        <a:ext cx="74930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BD580-EA52-4359-BB8B-52DB16B1C588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E3788E-8C27-4DF1-95CE-7C8792D6648A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39973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128588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Unsharp Masking and Highboost Filtering: Example</a:t>
            </a:r>
          </a:p>
        </p:txBody>
      </p:sp>
      <p:pic>
        <p:nvPicPr>
          <p:cNvPr id="849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255713"/>
            <a:ext cx="1931987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973138"/>
            <a:ext cx="2970212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1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DEE8F-264B-46E1-BFB6-C12B98B4E1BA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F7FF0-7C09-451B-A174-00D95F90A901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0997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128588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Image Sharpening based on First-Order Derivatives</a:t>
            </a:r>
          </a:p>
        </p:txBody>
      </p:sp>
      <p:graphicFrame>
        <p:nvGraphicFramePr>
          <p:cNvPr id="86023" name="Object 8"/>
          <p:cNvGraphicFramePr>
            <a:graphicFrameLocks noChangeAspect="1"/>
          </p:cNvGraphicFramePr>
          <p:nvPr/>
        </p:nvGraphicFramePr>
        <p:xfrm>
          <a:off x="515938" y="1338263"/>
          <a:ext cx="8075612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3594100" imgH="1308100" progId="Equation.DSMT4">
                  <p:embed/>
                </p:oleObj>
              </mc:Choice>
              <mc:Fallback>
                <p:oleObj name="Equation" r:id="rId3" imgW="3594100" imgH="1308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338263"/>
                        <a:ext cx="8075612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01" name="Object 9"/>
          <p:cNvGraphicFramePr>
            <a:graphicFrameLocks noChangeAspect="1"/>
          </p:cNvGraphicFramePr>
          <p:nvPr/>
        </p:nvGraphicFramePr>
        <p:xfrm>
          <a:off x="869950" y="4756150"/>
          <a:ext cx="75152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3009900" imgH="533400" progId="Equation.DSMT4">
                  <p:embed/>
                </p:oleObj>
              </mc:Choice>
              <mc:Fallback>
                <p:oleObj name="Equation" r:id="rId5" imgW="30099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756150"/>
                        <a:ext cx="751522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285750" y="5507038"/>
            <a:ext cx="193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60033"/>
                </a:solidFill>
              </a:rPr>
              <a:t>Gradient Image</a:t>
            </a:r>
          </a:p>
        </p:txBody>
      </p:sp>
    </p:spTree>
    <p:extLst>
      <p:ext uri="{BB962C8B-B14F-4D97-AF65-F5344CB8AC3E}">
        <p14:creationId xmlns:p14="http://schemas.microsoft.com/office/powerpoint/2010/main" val="4030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3A8919-C91C-4354-91D9-14608FB08A6B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28879-454A-46BD-A841-7E155C3096C0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202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Image Sharpening based on First-Order Derivatives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869950" y="1455738"/>
          <a:ext cx="751522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3009900" imgH="533400" progId="Equation.DSMT4">
                  <p:embed/>
                </p:oleObj>
              </mc:Choice>
              <mc:Fallback>
                <p:oleObj name="Equation" r:id="rId3" imgW="30099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55738"/>
                        <a:ext cx="7515225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2395538" y="3117850"/>
          <a:ext cx="35448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1320227" imgH="241195" progId="Equation.DSMT4">
                  <p:embed/>
                </p:oleObj>
              </mc:Choice>
              <mc:Fallback>
                <p:oleObj name="Equation" r:id="rId5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117850"/>
                        <a:ext cx="35448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60" name="Group 44"/>
          <p:cNvGraphicFramePr>
            <a:graphicFrameLocks noGrp="1"/>
          </p:cNvGraphicFramePr>
          <p:nvPr>
            <p:ph idx="1"/>
          </p:nvPr>
        </p:nvGraphicFramePr>
        <p:xfrm>
          <a:off x="301625" y="4300538"/>
          <a:ext cx="1936750" cy="1570036"/>
        </p:xfrm>
        <a:graphic>
          <a:graphicData uri="http://schemas.openxmlformats.org/drawingml/2006/table">
            <a:tbl>
              <a:tblPr/>
              <a:tblGrid>
                <a:gridCol w="646113"/>
                <a:gridCol w="644525"/>
                <a:gridCol w="646112"/>
              </a:tblGrid>
              <a:tr h="5254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2061" name="Object 45"/>
          <p:cNvGraphicFramePr>
            <a:graphicFrameLocks noChangeAspect="1"/>
          </p:cNvGraphicFramePr>
          <p:nvPr/>
        </p:nvGraphicFramePr>
        <p:xfrm>
          <a:off x="2689225" y="4649788"/>
          <a:ext cx="4148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1778000" imgH="228600" progId="Equation.DSMT4">
                  <p:embed/>
                </p:oleObj>
              </mc:Choice>
              <mc:Fallback>
                <p:oleObj name="Equation" r:id="rId7" imgW="177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649788"/>
                        <a:ext cx="41481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3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B1F635-06D9-44ED-B6EF-693C542352B3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3945E-2D49-4EBA-AAAC-5FEA2743F683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611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Image Sharpening based on First-Order Derivatives</a:t>
            </a:r>
          </a:p>
        </p:txBody>
      </p:sp>
      <p:graphicFrame>
        <p:nvGraphicFramePr>
          <p:cNvPr id="346142" name="Group 30"/>
          <p:cNvGraphicFramePr>
            <a:graphicFrameLocks noGrp="1"/>
          </p:cNvGraphicFramePr>
          <p:nvPr>
            <p:ph idx="1"/>
          </p:nvPr>
        </p:nvGraphicFramePr>
        <p:xfrm>
          <a:off x="722313" y="4529138"/>
          <a:ext cx="1936750" cy="1562148"/>
        </p:xfrm>
        <a:graphic>
          <a:graphicData uri="http://schemas.openxmlformats.org/drawingml/2006/table">
            <a:tbl>
              <a:tblPr/>
              <a:tblGrid>
                <a:gridCol w="646112"/>
                <a:gridCol w="644525"/>
                <a:gridCol w="646113"/>
              </a:tblGrid>
              <a:tr h="518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6138" name="Object 26"/>
          <p:cNvGraphicFramePr>
            <a:graphicFrameLocks noChangeAspect="1"/>
          </p:cNvGraphicFramePr>
          <p:nvPr/>
        </p:nvGraphicFramePr>
        <p:xfrm>
          <a:off x="1684338" y="1835150"/>
          <a:ext cx="48879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2095500" imgH="431800" progId="Equation.DSMT4">
                  <p:embed/>
                </p:oleObj>
              </mc:Choice>
              <mc:Fallback>
                <p:oleObj name="Equation" r:id="rId4" imgW="2095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835150"/>
                        <a:ext cx="48879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39" name="Object 27"/>
          <p:cNvGraphicFramePr>
            <a:graphicFrameLocks noChangeAspect="1"/>
          </p:cNvGraphicFramePr>
          <p:nvPr/>
        </p:nvGraphicFramePr>
        <p:xfrm>
          <a:off x="2922588" y="3786188"/>
          <a:ext cx="5486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6" imgW="2692400" imgH="673100" progId="Equation.DSMT4">
                  <p:embed/>
                </p:oleObj>
              </mc:Choice>
              <mc:Fallback>
                <p:oleObj name="Equation" r:id="rId6" imgW="26924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786188"/>
                        <a:ext cx="5486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4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A39B7-B58F-4B01-9B58-9F138583E03F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56B00-D80D-4138-B8D0-238E7CE4AF15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7141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/>
              <a:t>Image Sharpening based on First-Order Derivatives</a:t>
            </a:r>
          </a:p>
        </p:txBody>
      </p:sp>
      <p:pic>
        <p:nvPicPr>
          <p:cNvPr id="89095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1400175"/>
            <a:ext cx="1598612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096" name="Group 28"/>
          <p:cNvGrpSpPr>
            <a:grpSpLocks noChangeAspect="1"/>
          </p:cNvGrpSpPr>
          <p:nvPr/>
        </p:nvGrpSpPr>
        <p:grpSpPr bwMode="auto">
          <a:xfrm>
            <a:off x="1862138" y="1023938"/>
            <a:ext cx="4097337" cy="5434012"/>
            <a:chOff x="2002" y="1118"/>
            <a:chExt cx="1752" cy="2323"/>
          </a:xfrm>
        </p:grpSpPr>
        <p:sp>
          <p:nvSpPr>
            <p:cNvPr id="89097" name="AutoShape 29"/>
            <p:cNvSpPr>
              <a:spLocks noChangeAspect="1" noChangeArrowheads="1" noTextEdit="1"/>
            </p:cNvSpPr>
            <p:nvPr/>
          </p:nvSpPr>
          <p:spPr bwMode="auto">
            <a:xfrm>
              <a:off x="2002" y="1118"/>
              <a:ext cx="1752" cy="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89098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" y="1118"/>
              <a:ext cx="1755" cy="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39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FC725A-0627-43BB-8373-1E2179BDA1EF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903B67-20E3-428A-AB7C-56CC23119F9B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6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en-US" sz="2800" smtClean="0"/>
              <a:t>Example</a:t>
            </a:r>
          </a:p>
        </p:txBody>
      </p:sp>
      <p:pic>
        <p:nvPicPr>
          <p:cNvPr id="9011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257425"/>
            <a:ext cx="8440737" cy="41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14288"/>
            <a:ext cx="13430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72" name="Oval 12"/>
          <p:cNvSpPr>
            <a:spLocks noChangeArrowheads="1"/>
          </p:cNvSpPr>
          <p:nvPr/>
        </p:nvSpPr>
        <p:spPr bwMode="auto">
          <a:xfrm>
            <a:off x="231775" y="2119313"/>
            <a:ext cx="798513" cy="827087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73" name="Oval 13"/>
          <p:cNvSpPr>
            <a:spLocks noChangeArrowheads="1"/>
          </p:cNvSpPr>
          <p:nvPr/>
        </p:nvSpPr>
        <p:spPr bwMode="auto">
          <a:xfrm>
            <a:off x="3798888" y="2114550"/>
            <a:ext cx="798512" cy="82708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74" name="Oval 14"/>
          <p:cNvSpPr>
            <a:spLocks noChangeArrowheads="1"/>
          </p:cNvSpPr>
          <p:nvPr/>
        </p:nvSpPr>
        <p:spPr bwMode="auto">
          <a:xfrm>
            <a:off x="184150" y="5657850"/>
            <a:ext cx="798513" cy="82708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75" name="Oval 15"/>
          <p:cNvSpPr>
            <a:spLocks noChangeArrowheads="1"/>
          </p:cNvSpPr>
          <p:nvPr/>
        </p:nvSpPr>
        <p:spPr bwMode="auto">
          <a:xfrm>
            <a:off x="3770313" y="5729288"/>
            <a:ext cx="798512" cy="827087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76" name="Oval 16"/>
          <p:cNvSpPr>
            <a:spLocks noChangeArrowheads="1"/>
          </p:cNvSpPr>
          <p:nvPr/>
        </p:nvSpPr>
        <p:spPr bwMode="auto">
          <a:xfrm>
            <a:off x="3556000" y="5197475"/>
            <a:ext cx="550863" cy="581025"/>
          </a:xfrm>
          <a:prstGeom prst="ellipse">
            <a:avLst/>
          </a:prstGeom>
          <a:noFill/>
          <a:ln w="22225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77" name="Oval 17"/>
          <p:cNvSpPr>
            <a:spLocks noChangeArrowheads="1"/>
          </p:cNvSpPr>
          <p:nvPr/>
        </p:nvSpPr>
        <p:spPr bwMode="auto">
          <a:xfrm>
            <a:off x="2968625" y="5668963"/>
            <a:ext cx="550863" cy="581025"/>
          </a:xfrm>
          <a:prstGeom prst="ellipse">
            <a:avLst/>
          </a:prstGeom>
          <a:noFill/>
          <a:ln w="22225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78" name="Oval 18"/>
          <p:cNvSpPr>
            <a:spLocks noChangeArrowheads="1"/>
          </p:cNvSpPr>
          <p:nvPr/>
        </p:nvSpPr>
        <p:spPr bwMode="auto">
          <a:xfrm>
            <a:off x="7837488" y="5249863"/>
            <a:ext cx="550862" cy="581025"/>
          </a:xfrm>
          <a:prstGeom prst="ellipse">
            <a:avLst/>
          </a:prstGeom>
          <a:noFill/>
          <a:ln w="22225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8179" name="Oval 19"/>
          <p:cNvSpPr>
            <a:spLocks noChangeArrowheads="1"/>
          </p:cNvSpPr>
          <p:nvPr/>
        </p:nvSpPr>
        <p:spPr bwMode="auto">
          <a:xfrm>
            <a:off x="7250113" y="5721350"/>
            <a:ext cx="550862" cy="581025"/>
          </a:xfrm>
          <a:prstGeom prst="ellipse">
            <a:avLst/>
          </a:prstGeom>
          <a:noFill/>
          <a:ln w="22225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2" grpId="0" animBg="1"/>
      <p:bldP spid="348173" grpId="0" animBg="1"/>
      <p:bldP spid="348174" grpId="0" animBg="1"/>
      <p:bldP spid="348175" grpId="0" animBg="1"/>
      <p:bldP spid="348176" grpId="0" animBg="1"/>
      <p:bldP spid="348177" grpId="0" animBg="1"/>
      <p:bldP spid="348178" grpId="0" animBg="1"/>
      <p:bldP spid="3481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84812-13BA-4E73-9D6E-22A7D0BACCF7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580F97-5B3C-4661-8DEC-CC22462803B5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Spatial Correlation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825500" y="1547813"/>
          <a:ext cx="77866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060700" imgH="431800" progId="Equation.DSMT4">
                  <p:embed/>
                </p:oleObj>
              </mc:Choice>
              <mc:Fallback>
                <p:oleObj name="Equation" r:id="rId3" imgW="3060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47813"/>
                        <a:ext cx="77866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7448" name="AutoShape 8"/>
          <p:cNvSpPr>
            <a:spLocks noChangeArrowheads="1"/>
          </p:cNvSpPr>
          <p:nvPr/>
        </p:nvSpPr>
        <p:spPr bwMode="auto">
          <a:xfrm>
            <a:off x="7243763" y="2263775"/>
            <a:ext cx="220662" cy="217488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089025" y="3184525"/>
          <a:ext cx="67357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2832100" imgH="431800" progId="Equation.DSMT4">
                  <p:embed/>
                </p:oleObj>
              </mc:Choice>
              <mc:Fallback>
                <p:oleObj name="Equation" r:id="rId5" imgW="2832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184525"/>
                        <a:ext cx="67357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50" name="AutoShape 10"/>
          <p:cNvSpPr>
            <a:spLocks noChangeArrowheads="1"/>
          </p:cNvSpPr>
          <p:nvPr/>
        </p:nvSpPr>
        <p:spPr bwMode="auto">
          <a:xfrm>
            <a:off x="2224088" y="3573463"/>
            <a:ext cx="220662" cy="217487"/>
          </a:xfrm>
          <a:prstGeom prst="star5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4523" name="TextBox 1"/>
          <p:cNvSpPr txBox="1">
            <a:spLocks noChangeArrowheads="1"/>
          </p:cNvSpPr>
          <p:nvPr/>
        </p:nvSpPr>
        <p:spPr bwMode="auto">
          <a:xfrm>
            <a:off x="1176338" y="4759325"/>
            <a:ext cx="6288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Sum of the product </a:t>
            </a:r>
          </a:p>
        </p:txBody>
      </p:sp>
    </p:spTree>
    <p:extLst>
      <p:ext uri="{BB962C8B-B14F-4D97-AF65-F5344CB8AC3E}">
        <p14:creationId xmlns:p14="http://schemas.microsoft.com/office/powerpoint/2010/main" val="24880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B5D02-DB00-4F8D-A1AF-36FF094D961B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555192-DB18-4FDA-AD7F-8F59C2279B30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1140" name="Picture 2" descr="nm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6115050"/>
            <a:ext cx="2381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1142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1143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2327275" cy="5686425"/>
          </a:xfrm>
          <a:noFill/>
        </p:spPr>
        <p:txBody>
          <a:bodyPr/>
          <a:lstStyle/>
          <a:p>
            <a:pPr algn="l" eaLnBrk="1" hangingPunct="1"/>
            <a:r>
              <a:rPr lang="en-US" altLang="en-US" sz="2400" smtClean="0">
                <a:effectLst/>
              </a:rPr>
              <a:t>Example:</a:t>
            </a:r>
            <a:br>
              <a:rPr lang="en-US" altLang="en-US" sz="2400" smtClean="0">
                <a:effectLst/>
              </a:rPr>
            </a:br>
            <a:r>
              <a:rPr lang="en-US" altLang="en-US" sz="2400" smtClean="0">
                <a:effectLst/>
              </a:rPr>
              <a:t/>
            </a:r>
            <a:br>
              <a:rPr lang="en-US" altLang="en-US" sz="2400" smtClean="0">
                <a:effectLst/>
              </a:rPr>
            </a:br>
            <a:r>
              <a:rPr lang="en-US" altLang="en-US" sz="2400" smtClean="0">
                <a:effectLst/>
              </a:rPr>
              <a:t>Combining Spatial Enhancement Methods</a:t>
            </a:r>
            <a:br>
              <a:rPr lang="en-US" altLang="en-US" sz="2400" smtClean="0">
                <a:effectLst/>
              </a:rPr>
            </a:br>
            <a:r>
              <a:rPr lang="en-US" altLang="en-US" sz="2400" smtClean="0">
                <a:effectLst/>
              </a:rPr>
              <a:t/>
            </a:r>
            <a:br>
              <a:rPr lang="en-US" altLang="en-US" sz="2400" smtClean="0">
                <a:effectLst/>
              </a:rPr>
            </a:br>
            <a:r>
              <a:rPr lang="en-US" altLang="en-US" sz="2400" smtClean="0">
                <a:effectLst/>
              </a:rPr>
              <a:t>Goal: </a:t>
            </a:r>
            <a:br>
              <a:rPr lang="en-US" altLang="en-US" sz="2400" smtClean="0">
                <a:effectLst/>
              </a:rPr>
            </a:br>
            <a:r>
              <a:rPr lang="en-US" altLang="en-US" sz="2400" smtClean="0">
                <a:effectLst/>
              </a:rPr>
              <a:t/>
            </a:r>
            <a:br>
              <a:rPr lang="en-US" altLang="en-US" sz="2400" smtClean="0">
                <a:effectLst/>
              </a:rPr>
            </a:br>
            <a:r>
              <a:rPr lang="en-US" altLang="en-US" sz="2400" smtClean="0">
                <a:effectLst/>
              </a:rPr>
              <a:t>Enhance the image by sharpening it and by bringing out more of the skeletal detail</a:t>
            </a:r>
          </a:p>
        </p:txBody>
      </p:sp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0"/>
            <a:ext cx="43529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4803775" y="0"/>
            <a:ext cx="2133600" cy="3440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2627313" y="3424238"/>
            <a:ext cx="2133600" cy="34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4808538" y="3419475"/>
            <a:ext cx="2133600" cy="3440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911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838200"/>
            <a:ext cx="2016125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9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3" grpId="0" animBg="1"/>
      <p:bldP spid="349194" grpId="0" animBg="1"/>
      <p:bldP spid="3491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8967EE-8A88-4B62-A1AF-DEC0455B7830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3D7D1-69BE-4FD7-9A3B-960C8B764ADC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2164" name="Picture 2" descr="nm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6115050"/>
            <a:ext cx="2381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Rectangle 3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4803775" y="0"/>
            <a:ext cx="2133600" cy="3440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2168" name="Rectangle 9"/>
          <p:cNvSpPr>
            <a:spLocks noChangeArrowheads="1"/>
          </p:cNvSpPr>
          <p:nvPr/>
        </p:nvSpPr>
        <p:spPr bwMode="auto">
          <a:xfrm>
            <a:off x="4808538" y="3419475"/>
            <a:ext cx="2133600" cy="3440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921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4288"/>
            <a:ext cx="43529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4784725" y="-19050"/>
            <a:ext cx="2133600" cy="3440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2636838" y="3433763"/>
            <a:ext cx="2133600" cy="34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50222" name="Rectangle 14"/>
          <p:cNvSpPr>
            <a:spLocks noChangeArrowheads="1"/>
          </p:cNvSpPr>
          <p:nvPr/>
        </p:nvSpPr>
        <p:spPr bwMode="auto">
          <a:xfrm>
            <a:off x="4789488" y="3443288"/>
            <a:ext cx="2133600" cy="34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9217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0"/>
            <a:ext cx="1679575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0224" name="Rectangle 1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175" name="Rectangle 17"/>
          <p:cNvSpPr>
            <a:spLocks noRot="1" noChangeArrowheads="1"/>
          </p:cNvSpPr>
          <p:nvPr/>
        </p:nvSpPr>
        <p:spPr bwMode="auto">
          <a:xfrm>
            <a:off x="301625" y="228600"/>
            <a:ext cx="232727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Example:</a:t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/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Combining Spatial Enhancement Methods</a:t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/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Goal: </a:t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/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Enhance the image by sharpening it and by bringing out more of the skeletal detail</a:t>
            </a:r>
          </a:p>
        </p:txBody>
      </p:sp>
    </p:spTree>
    <p:extLst>
      <p:ext uri="{BB962C8B-B14F-4D97-AF65-F5344CB8AC3E}">
        <p14:creationId xmlns:p14="http://schemas.microsoft.com/office/powerpoint/2010/main" val="7809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11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0" grpId="0" animBg="1"/>
      <p:bldP spid="350221" grpId="0" animBg="1"/>
      <p:bldP spid="3502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78F5FA-8217-4214-9EA5-4D5A4500E666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CB3AE-4243-49F1-8AA7-C5741F79A145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8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Spatial Convolution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825500" y="1547813"/>
          <a:ext cx="77866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3060700" imgH="431800" progId="Equation.DSMT4">
                  <p:embed/>
                </p:oleObj>
              </mc:Choice>
              <mc:Fallback>
                <p:oleObj name="Equation" r:id="rId3" imgW="3060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47813"/>
                        <a:ext cx="77866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8471" name="AutoShape 7"/>
          <p:cNvSpPr>
            <a:spLocks noChangeArrowheads="1"/>
          </p:cNvSpPr>
          <p:nvPr/>
        </p:nvSpPr>
        <p:spPr bwMode="auto">
          <a:xfrm>
            <a:off x="7243763" y="2263775"/>
            <a:ext cx="220662" cy="217488"/>
          </a:xfrm>
          <a:prstGeom prst="star5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5545" name="Object 8"/>
          <p:cNvGraphicFramePr>
            <a:graphicFrameLocks noChangeAspect="1"/>
          </p:cNvGraphicFramePr>
          <p:nvPr/>
        </p:nvGraphicFramePr>
        <p:xfrm>
          <a:off x="1103313" y="3184525"/>
          <a:ext cx="6705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2819400" imgH="431800" progId="Equation.DSMT4">
                  <p:embed/>
                </p:oleObj>
              </mc:Choice>
              <mc:Fallback>
                <p:oleObj name="Equation" r:id="rId5" imgW="2819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184525"/>
                        <a:ext cx="67056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3" name="AutoShape 9"/>
          <p:cNvSpPr>
            <a:spLocks noChangeArrowheads="1"/>
          </p:cNvSpPr>
          <p:nvPr/>
        </p:nvSpPr>
        <p:spPr bwMode="auto">
          <a:xfrm>
            <a:off x="2224088" y="3573463"/>
            <a:ext cx="220662" cy="217487"/>
          </a:xfrm>
          <a:prstGeom prst="star5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5547" name="TextBox 1"/>
          <p:cNvSpPr txBox="1">
            <a:spLocks noChangeArrowheads="1"/>
          </p:cNvSpPr>
          <p:nvPr/>
        </p:nvSpPr>
        <p:spPr bwMode="auto">
          <a:xfrm>
            <a:off x="1074738" y="5124450"/>
            <a:ext cx="729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Same thing but convolution is associative !!</a:t>
            </a:r>
          </a:p>
        </p:txBody>
      </p:sp>
    </p:spTree>
    <p:extLst>
      <p:ext uri="{BB962C8B-B14F-4D97-AF65-F5344CB8AC3E}">
        <p14:creationId xmlns:p14="http://schemas.microsoft.com/office/powerpoint/2010/main" val="14400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673816-9042-4161-8018-46953D17C1A0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30339-EBDA-4C09-A246-FF06FA881AA3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9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194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0"/>
            <a:ext cx="64309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3019425" y="0"/>
            <a:ext cx="2119313" cy="222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3057525" y="2209800"/>
            <a:ext cx="2119313" cy="229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5167313" y="2262188"/>
            <a:ext cx="2119312" cy="2263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895350" y="2262188"/>
            <a:ext cx="2119313" cy="22939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3095625" y="4562475"/>
            <a:ext cx="2119313" cy="229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5181600" y="4562475"/>
            <a:ext cx="2119313" cy="2293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852488" y="4576763"/>
            <a:ext cx="2119312" cy="22939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31950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730250"/>
            <a:ext cx="1792288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8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3" grpId="0" animBg="1"/>
      <p:bldP spid="319494" grpId="0" animBg="1"/>
      <p:bldP spid="319495" grpId="0" animBg="1"/>
      <p:bldP spid="319496" grpId="0" animBg="1"/>
      <p:bldP spid="319497" grpId="0" animBg="1"/>
      <p:bldP spid="319498" grpId="0" animBg="1"/>
      <p:bldP spid="3194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567EFC-716D-4344-9E69-39B93996803C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75D6C4-0EFD-4E0A-95C9-781FC7BFA068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0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Smoothing Spatial Filters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0522" name="Rectangle 10"/>
          <p:cNvSpPr>
            <a:spLocks noRot="1" noChangeArrowheads="1"/>
          </p:cNvSpPr>
          <p:nvPr/>
        </p:nvSpPr>
        <p:spPr bwMode="auto">
          <a:xfrm>
            <a:off x="658813" y="1600200"/>
            <a:ext cx="7953375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Smoothing filters are used for blurring and for noise reduction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Blurring is used in removal of small details and bridging of small gaps in lines or curves</a:t>
            </a: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2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r>
              <a:rPr lang="en-US" altLang="en-US" sz="2200">
                <a:solidFill>
                  <a:srgbClr val="000000"/>
                </a:solidFill>
              </a:rPr>
              <a:t>    Smoothing spatial filters include linear filters and nonlinear filters.</a:t>
            </a: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Clr>
                <a:srgbClr val="9966FF"/>
              </a:buClr>
              <a:buFont typeface="Arial" charset="0"/>
              <a:buNone/>
            </a:pP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0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CCBF4B-204A-4D65-998F-D5358C1E0559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B6389-A6C0-4190-95F7-2073068ABA79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2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Spatial Smoothing Linear Filters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68615" name="Object 8"/>
          <p:cNvGraphicFramePr>
            <a:graphicFrameLocks noChangeAspect="1"/>
          </p:cNvGraphicFramePr>
          <p:nvPr/>
        </p:nvGraphicFramePr>
        <p:xfrm>
          <a:off x="388938" y="1873250"/>
          <a:ext cx="8305800" cy="356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3492500" imgH="1498600" progId="Equation.DSMT4">
                  <p:embed/>
                </p:oleObj>
              </mc:Choice>
              <mc:Fallback>
                <p:oleObj name="Equation" r:id="rId3" imgW="3492500" imgH="149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873250"/>
                        <a:ext cx="8305800" cy="356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69C18-8541-4283-955C-B342E9802D97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DA6F98-06D3-4282-B6F2-3B8316780EA2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1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/>
              <a:t>Two Smoothing Averaging Filter Masks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879600"/>
            <a:ext cx="595312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906588"/>
            <a:ext cx="1781175" cy="345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5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420A7-70D8-4F9B-8E21-15144B68C32B}" type="datetime1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21/10/2019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A72AD5-2FE1-4D02-A3FE-961D3D980855}" type="slidenum">
              <a:rPr lang="en-US" altLang="en-US" sz="10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8509000" y="4759325"/>
            <a:ext cx="515938" cy="365125"/>
          </a:xfrm>
          <a:prstGeom prst="rect">
            <a:avLst/>
          </a:prstGeom>
          <a:solidFill>
            <a:srgbClr val="F3F2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47700" y="36306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9213"/>
            <a:ext cx="58832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93725"/>
            <a:ext cx="3768725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0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11">
      <a:dk1>
        <a:srgbClr val="000000"/>
      </a:dk1>
      <a:lt1>
        <a:srgbClr val="FFFFFF"/>
      </a:lt1>
      <a:dk2>
        <a:srgbClr val="000000"/>
      </a:dk2>
      <a:lt2>
        <a:srgbClr val="FFFEF7"/>
      </a:lt2>
      <a:accent1>
        <a:srgbClr val="E1E1FF"/>
      </a:accent1>
      <a:accent2>
        <a:srgbClr val="D9FFF8"/>
      </a:accent2>
      <a:accent3>
        <a:srgbClr val="FFFFFF"/>
      </a:accent3>
      <a:accent4>
        <a:srgbClr val="000000"/>
      </a:accent4>
      <a:accent5>
        <a:srgbClr val="EEEEFF"/>
      </a:accent5>
      <a:accent6>
        <a:srgbClr val="C4E7E1"/>
      </a:accent6>
      <a:hlink>
        <a:srgbClr val="9966FF"/>
      </a:hlink>
      <a:folHlink>
        <a:srgbClr val="666699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10">
        <a:dk1>
          <a:srgbClr val="000000"/>
        </a:dk1>
        <a:lt1>
          <a:srgbClr val="FFFFFF"/>
        </a:lt1>
        <a:dk2>
          <a:srgbClr val="000000"/>
        </a:dk2>
        <a:lt2>
          <a:srgbClr val="DEF6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11">
        <a:dk1>
          <a:srgbClr val="000000"/>
        </a:dk1>
        <a:lt1>
          <a:srgbClr val="FFFFFF"/>
        </a:lt1>
        <a:dk2>
          <a:srgbClr val="000000"/>
        </a:dk2>
        <a:lt2>
          <a:srgbClr val="FFFEF7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680</Words>
  <Application>Microsoft Office PowerPoint</Application>
  <PresentationFormat>On-screen Show (4:3)</PresentationFormat>
  <Paragraphs>181</Paragraphs>
  <Slides>31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Compass</vt:lpstr>
      <vt:lpstr>Equation</vt:lpstr>
      <vt:lpstr>Spatial Filtering</vt:lpstr>
      <vt:lpstr>Spatial Filtering</vt:lpstr>
      <vt:lpstr>Spatial Correlation</vt:lpstr>
      <vt:lpstr>Spatial Convolution</vt:lpstr>
      <vt:lpstr>PowerPoint Presentation</vt:lpstr>
      <vt:lpstr>Smoothing Spatial Filters</vt:lpstr>
      <vt:lpstr>Spatial Smoothing Linear Filters</vt:lpstr>
      <vt:lpstr>Two Smoothing Averaging Filter Masks</vt:lpstr>
      <vt:lpstr>PowerPoint Presentation</vt:lpstr>
      <vt:lpstr>Example: Gross Representation of Objects</vt:lpstr>
      <vt:lpstr>Order-statistic (Nonlinear) Filters</vt:lpstr>
      <vt:lpstr>Example: Use of Median Filtering for Noise Reduction</vt:lpstr>
      <vt:lpstr>Sharpening Spatial Filters</vt:lpstr>
      <vt:lpstr>Sharpening Spatial Filters: Foundation</vt:lpstr>
      <vt:lpstr>PowerPoint Presentation</vt:lpstr>
      <vt:lpstr>Sharpening Spatial Filters: Laplace Operator</vt:lpstr>
      <vt:lpstr>Sharpening Spatial Filters: Laplace Operator</vt:lpstr>
      <vt:lpstr>Sharpening Spatial Filters: Laplace Operator</vt:lpstr>
      <vt:lpstr>PowerPoint Presentation</vt:lpstr>
      <vt:lpstr>Image scaling (Ch2)</vt:lpstr>
      <vt:lpstr>Unsharp Masking and Highboost Filtering</vt:lpstr>
      <vt:lpstr>Unsharp Masking: Demo</vt:lpstr>
      <vt:lpstr>Unsharp Masking and Highboost Filtering</vt:lpstr>
      <vt:lpstr>Unsharp Masking and Highboost Filtering: Example</vt:lpstr>
      <vt:lpstr>Image Sharpening based on First-Order Derivatives</vt:lpstr>
      <vt:lpstr>Image Sharpening based on First-Order Derivatives</vt:lpstr>
      <vt:lpstr>Image Sharpening based on First-Order Derivatives</vt:lpstr>
      <vt:lpstr>Image Sharpening based on First-Order Derivatives</vt:lpstr>
      <vt:lpstr>Example</vt:lpstr>
      <vt:lpstr>Example:  Combining Spatial Enhancement Methods  Goal:   Enhance the image by sharpening it and by bringing out more of the skeletal detail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Filtering</dc:title>
  <dc:creator>Ehab</dc:creator>
  <cp:lastModifiedBy>Ehab</cp:lastModifiedBy>
  <cp:revision>5</cp:revision>
  <dcterms:created xsi:type="dcterms:W3CDTF">2019-10-21T18:48:12Z</dcterms:created>
  <dcterms:modified xsi:type="dcterms:W3CDTF">2019-10-25T15:55:25Z</dcterms:modified>
</cp:coreProperties>
</file>