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6" r:id="rId5"/>
    <p:sldId id="264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20273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-706" y="-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651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75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30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490573" y="3512224"/>
            <a:ext cx="585978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Dijkstra Algorithm</a:t>
            </a:r>
            <a:endParaRPr lang="en-US" sz="5249" dirty="0"/>
          </a:p>
        </p:txBody>
      </p:sp>
      <p:sp>
        <p:nvSpPr>
          <p:cNvPr id="7" name="Shape 4"/>
          <p:cNvSpPr/>
          <p:nvPr/>
        </p:nvSpPr>
        <p:spPr>
          <a:xfrm>
            <a:off x="6319599" y="51782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19" y="5185886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5161598"/>
            <a:ext cx="195072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FARES WAEL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-1" y="0"/>
            <a:ext cx="14630401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833199" y="925473"/>
            <a:ext cx="91135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Overview of Shortest Path Problem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1953101"/>
            <a:ext cx="44410" cy="5351026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4"/>
          <p:cNvSpPr/>
          <p:nvPr/>
        </p:nvSpPr>
        <p:spPr>
          <a:xfrm>
            <a:off x="1416427" y="2354401"/>
            <a:ext cx="777597" cy="44410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5"/>
          <p:cNvSpPr/>
          <p:nvPr/>
        </p:nvSpPr>
        <p:spPr>
          <a:xfrm>
            <a:off x="916484" y="212669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1097816" y="2168366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1752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shortest path problem involves finding the shortest path between two nodes in a graph.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212134"/>
            <a:ext cx="777597" cy="44410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10"/>
          <p:cNvSpPr/>
          <p:nvPr/>
        </p:nvSpPr>
        <p:spPr>
          <a:xfrm>
            <a:off x="916484" y="398442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1074956" y="402609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033004"/>
            <a:ext cx="2255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Weighted Graphs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this problem, the graph is often weighted, meaning that each edge has a numerical weight associated with it.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069866"/>
            <a:ext cx="777597" cy="44410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5"/>
          <p:cNvSpPr/>
          <p:nvPr/>
        </p:nvSpPr>
        <p:spPr>
          <a:xfrm>
            <a:off x="916484" y="584215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6"/>
          <p:cNvSpPr/>
          <p:nvPr/>
        </p:nvSpPr>
        <p:spPr>
          <a:xfrm>
            <a:off x="1074956" y="5883831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890736"/>
            <a:ext cx="2362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Optimization Goal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goal is to minimize the total weight of the path</a:t>
            </a:r>
            <a:endParaRPr lang="en-US" sz="175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49EEE0-AD52-A917-4CAD-62805E69F82E}"/>
              </a:ext>
            </a:extLst>
          </p:cNvPr>
          <p:cNvGrpSpPr/>
          <p:nvPr/>
        </p:nvGrpSpPr>
        <p:grpSpPr>
          <a:xfrm>
            <a:off x="9633652" y="1588109"/>
            <a:ext cx="4395333" cy="4258409"/>
            <a:chOff x="3883591" y="2157234"/>
            <a:chExt cx="5039207" cy="488222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CCAE405-11F1-91F7-A7C9-19964177090B}"/>
                </a:ext>
              </a:extLst>
            </p:cNvPr>
            <p:cNvSpPr/>
            <p:nvPr/>
          </p:nvSpPr>
          <p:spPr>
            <a:xfrm>
              <a:off x="3883591" y="4521521"/>
              <a:ext cx="657205" cy="6238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44D58B1-AB01-32B0-AD2E-0D4A61481237}"/>
                </a:ext>
              </a:extLst>
            </p:cNvPr>
            <p:cNvGrpSpPr/>
            <p:nvPr/>
          </p:nvGrpSpPr>
          <p:grpSpPr>
            <a:xfrm>
              <a:off x="4444550" y="2157234"/>
              <a:ext cx="4478248" cy="4882225"/>
              <a:chOff x="4444550" y="2157234"/>
              <a:chExt cx="4478248" cy="4882225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5C527A9-C18D-C037-1B8B-2E98D764114B}"/>
                  </a:ext>
                </a:extLst>
              </p:cNvPr>
              <p:cNvCxnSpPr>
                <a:cxnSpLocks/>
                <a:stCxn id="24" idx="7"/>
                <a:endCxn id="29" idx="3"/>
              </p:cNvCxnSpPr>
              <p:nvPr/>
            </p:nvCxnSpPr>
            <p:spPr>
              <a:xfrm flipV="1">
                <a:off x="4444550" y="3789089"/>
                <a:ext cx="1281002" cy="823789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5FDE2F4-D368-E824-EB00-5509D0552889}"/>
                  </a:ext>
                </a:extLst>
              </p:cNvPr>
              <p:cNvCxnSpPr>
                <a:cxnSpLocks/>
                <a:stCxn id="24" idx="5"/>
                <a:endCxn id="30" idx="1"/>
              </p:cNvCxnSpPr>
              <p:nvPr/>
            </p:nvCxnSpPr>
            <p:spPr>
              <a:xfrm>
                <a:off x="4444551" y="5053982"/>
                <a:ext cx="1292660" cy="145301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6C2961D-A449-BC6B-5016-7F23BAFB61B3}"/>
                  </a:ext>
                </a:extLst>
              </p:cNvPr>
              <p:cNvGrpSpPr/>
              <p:nvPr/>
            </p:nvGrpSpPr>
            <p:grpSpPr>
              <a:xfrm>
                <a:off x="4735617" y="2157234"/>
                <a:ext cx="4187181" cy="4882225"/>
                <a:chOff x="4735617" y="2157234"/>
                <a:chExt cx="4187181" cy="4882225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F9817B0-E788-4C68-799C-DEE06ADA0C6C}"/>
                    </a:ext>
                  </a:extLst>
                </p:cNvPr>
                <p:cNvSpPr/>
                <p:nvPr/>
              </p:nvSpPr>
              <p:spPr>
                <a:xfrm>
                  <a:off x="5629305" y="3256629"/>
                  <a:ext cx="657205" cy="623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CD58D4F9-CF97-0E20-1271-D1CA73BDC56D}"/>
                    </a:ext>
                  </a:extLst>
                </p:cNvPr>
                <p:cNvSpPr/>
                <p:nvPr/>
              </p:nvSpPr>
              <p:spPr>
                <a:xfrm>
                  <a:off x="5640966" y="6415642"/>
                  <a:ext cx="657205" cy="623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44F09BD-6C8A-A7BA-3E19-FBD097FC7689}"/>
                    </a:ext>
                  </a:extLst>
                </p:cNvPr>
                <p:cNvSpPr txBox="1"/>
                <p:nvPr/>
              </p:nvSpPr>
              <p:spPr>
                <a:xfrm>
                  <a:off x="4756447" y="3931986"/>
                  <a:ext cx="3016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FCF9876-7ED8-0D26-6418-5F4AF36C3D6A}"/>
                    </a:ext>
                  </a:extLst>
                </p:cNvPr>
                <p:cNvSpPr txBox="1"/>
                <p:nvPr/>
              </p:nvSpPr>
              <p:spPr>
                <a:xfrm>
                  <a:off x="6790493" y="3771402"/>
                  <a:ext cx="3016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rPr>
                    <a:t>4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FA5606D-2B8D-9E45-3635-433D5D997F50}"/>
                    </a:ext>
                  </a:extLst>
                </p:cNvPr>
                <p:cNvSpPr txBox="1"/>
                <p:nvPr/>
              </p:nvSpPr>
              <p:spPr>
                <a:xfrm>
                  <a:off x="4735617" y="5145338"/>
                  <a:ext cx="3016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rPr>
                    <a:t>3</a:t>
                  </a: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41D8BF8-1031-65CF-F6D0-3AAC5623A048}"/>
                    </a:ext>
                  </a:extLst>
                </p:cNvPr>
                <p:cNvCxnSpPr>
                  <a:cxnSpLocks/>
                  <a:stCxn id="29" idx="4"/>
                  <a:endCxn id="30" idx="0"/>
                </p:cNvCxnSpPr>
                <p:nvPr/>
              </p:nvCxnSpPr>
              <p:spPr>
                <a:xfrm>
                  <a:off x="5957908" y="3880446"/>
                  <a:ext cx="11661" cy="2535197"/>
                </a:xfrm>
                <a:prstGeom prst="line">
                  <a:avLst/>
                </a:prstGeom>
                <a:ln>
                  <a:tailEnd type="non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6026FBA-9167-1CFD-E6F2-294CDA870D06}"/>
                    </a:ext>
                  </a:extLst>
                </p:cNvPr>
                <p:cNvSpPr txBox="1"/>
                <p:nvPr/>
              </p:nvSpPr>
              <p:spPr>
                <a:xfrm>
                  <a:off x="6028050" y="5053982"/>
                  <a:ext cx="3016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7DA019E3-2C2E-4E4B-976A-9EA94A78805B}"/>
                    </a:ext>
                  </a:extLst>
                </p:cNvPr>
                <p:cNvSpPr/>
                <p:nvPr/>
              </p:nvSpPr>
              <p:spPr>
                <a:xfrm>
                  <a:off x="7854235" y="3797636"/>
                  <a:ext cx="657205" cy="623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AD9008D-6DA0-042D-358F-74CBFB7077A8}"/>
                    </a:ext>
                  </a:extLst>
                </p:cNvPr>
                <p:cNvSpPr/>
                <p:nvPr/>
              </p:nvSpPr>
              <p:spPr>
                <a:xfrm>
                  <a:off x="8265593" y="2157234"/>
                  <a:ext cx="657205" cy="623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36E7743-C847-8105-3761-BBA5E929018E}"/>
                    </a:ext>
                  </a:extLst>
                </p:cNvPr>
                <p:cNvCxnSpPr>
                  <a:cxnSpLocks/>
                  <a:stCxn id="29" idx="6"/>
                  <a:endCxn id="36" idx="2"/>
                </p:cNvCxnSpPr>
                <p:nvPr/>
              </p:nvCxnSpPr>
              <p:spPr>
                <a:xfrm>
                  <a:off x="6286510" y="3568537"/>
                  <a:ext cx="1567725" cy="541007"/>
                </a:xfrm>
                <a:prstGeom prst="line">
                  <a:avLst/>
                </a:prstGeom>
                <a:ln>
                  <a:headEnd type="none"/>
                  <a:tailEnd type="non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B1A656A-5C88-EAAB-C945-37219C00548F}"/>
                    </a:ext>
                  </a:extLst>
                </p:cNvPr>
                <p:cNvCxnSpPr>
                  <a:cxnSpLocks/>
                  <a:stCxn id="37" idx="2"/>
                  <a:endCxn id="29" idx="7"/>
                </p:cNvCxnSpPr>
                <p:nvPr/>
              </p:nvCxnSpPr>
              <p:spPr>
                <a:xfrm flipH="1">
                  <a:off x="6190264" y="2469142"/>
                  <a:ext cx="2075329" cy="878843"/>
                </a:xfrm>
                <a:prstGeom prst="line">
                  <a:avLst/>
                </a:prstGeom>
                <a:ln>
                  <a:headEnd type="non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0165015-3B98-06D7-DBCE-0071D4C5A5F1}"/>
                    </a:ext>
                  </a:extLst>
                </p:cNvPr>
                <p:cNvSpPr txBox="1"/>
                <p:nvPr/>
              </p:nvSpPr>
              <p:spPr>
                <a:xfrm>
                  <a:off x="6979693" y="2626558"/>
                  <a:ext cx="301685" cy="369332"/>
                </a:xfrm>
                <a:prstGeom prst="rect">
                  <a:avLst/>
                </a:prstGeom>
                <a:ln>
                  <a:noFill/>
                  <a:headEnd type="non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rPr>
                    <a:t>6</a:t>
                  </a: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F5518D57-B42F-759A-5851-6381C4B8FE2E}"/>
                    </a:ext>
                  </a:extLst>
                </p:cNvPr>
                <p:cNvCxnSpPr>
                  <a:cxnSpLocks/>
                  <a:stCxn id="30" idx="6"/>
                  <a:endCxn id="36" idx="3"/>
                </p:cNvCxnSpPr>
                <p:nvPr/>
              </p:nvCxnSpPr>
              <p:spPr>
                <a:xfrm flipV="1">
                  <a:off x="6298171" y="4330096"/>
                  <a:ext cx="1652309" cy="2397454"/>
                </a:xfrm>
                <a:prstGeom prst="line">
                  <a:avLst/>
                </a:prstGeom>
                <a:ln>
                  <a:headEnd type="none"/>
                  <a:tailEnd type="non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3388290-B96C-AD88-0EB8-24B9DA62D39A}"/>
                    </a:ext>
                  </a:extLst>
                </p:cNvPr>
                <p:cNvSpPr txBox="1"/>
                <p:nvPr/>
              </p:nvSpPr>
              <p:spPr>
                <a:xfrm>
                  <a:off x="6989265" y="4912137"/>
                  <a:ext cx="3016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rPr>
                    <a:t>1</a:t>
                  </a:r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DBD4A8FD-1B14-4016-7430-72783DBD1780}"/>
                    </a:ext>
                  </a:extLst>
                </p:cNvPr>
                <p:cNvCxnSpPr>
                  <a:cxnSpLocks/>
                  <a:stCxn id="37" idx="4"/>
                  <a:endCxn id="36" idx="0"/>
                </p:cNvCxnSpPr>
                <p:nvPr/>
              </p:nvCxnSpPr>
              <p:spPr>
                <a:xfrm flipH="1">
                  <a:off x="8182838" y="2781051"/>
                  <a:ext cx="411358" cy="1016585"/>
                </a:xfrm>
                <a:prstGeom prst="line">
                  <a:avLst/>
                </a:prstGeom>
                <a:ln>
                  <a:headEnd type="non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875B714-A1D4-86E0-882B-4DF8D54BF73B}"/>
                    </a:ext>
                  </a:extLst>
                </p:cNvPr>
                <p:cNvSpPr txBox="1"/>
                <p:nvPr/>
              </p:nvSpPr>
              <p:spPr>
                <a:xfrm>
                  <a:off x="8064909" y="3092959"/>
                  <a:ext cx="3016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rPr>
                    <a:t>1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198013" y="272177"/>
            <a:ext cx="92202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Pseudo code of Dijkstra's Algorithm</a:t>
            </a:r>
            <a:endParaRPr lang="en-US" sz="4374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5BFCC6-A2B3-F6D8-E6B4-78B4003743FC}"/>
              </a:ext>
            </a:extLst>
          </p:cNvPr>
          <p:cNvSpPr/>
          <p:nvPr/>
        </p:nvSpPr>
        <p:spPr>
          <a:xfrm>
            <a:off x="2400300" y="3234690"/>
            <a:ext cx="1337310" cy="388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DBE3EE-55B9-C9B7-E21E-F58504F9CE8F}"/>
              </a:ext>
            </a:extLst>
          </p:cNvPr>
          <p:cNvSpPr/>
          <p:nvPr/>
        </p:nvSpPr>
        <p:spPr>
          <a:xfrm>
            <a:off x="2400300" y="3623310"/>
            <a:ext cx="6652260" cy="1383030"/>
          </a:xfrm>
          <a:prstGeom prst="roundRect">
            <a:avLst>
              <a:gd name="adj" fmla="val 902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8EF1DE-6706-FA6C-8681-6FF2113D5635}"/>
              </a:ext>
            </a:extLst>
          </p:cNvPr>
          <p:cNvSpPr/>
          <p:nvPr/>
        </p:nvSpPr>
        <p:spPr>
          <a:xfrm>
            <a:off x="2400300" y="5006340"/>
            <a:ext cx="1074420" cy="3886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58E273D-54AE-BE33-EB3F-67073487AA9F}"/>
              </a:ext>
            </a:extLst>
          </p:cNvPr>
          <p:cNvSpPr/>
          <p:nvPr/>
        </p:nvSpPr>
        <p:spPr>
          <a:xfrm>
            <a:off x="2400300" y="5394960"/>
            <a:ext cx="6469380" cy="99441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8DBE6ED-79C1-6F00-04F4-5871D6762098}"/>
              </a:ext>
            </a:extLst>
          </p:cNvPr>
          <p:cNvSpPr/>
          <p:nvPr/>
        </p:nvSpPr>
        <p:spPr>
          <a:xfrm>
            <a:off x="2400300" y="6445092"/>
            <a:ext cx="5806440" cy="160020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D03CB9-A158-B802-44C5-069B5FA23625}"/>
              </a:ext>
            </a:extLst>
          </p:cNvPr>
          <p:cNvSpPr/>
          <p:nvPr/>
        </p:nvSpPr>
        <p:spPr>
          <a:xfrm>
            <a:off x="2400300" y="5394960"/>
            <a:ext cx="6812280" cy="2684623"/>
          </a:xfrm>
          <a:prstGeom prst="roundRect">
            <a:avLst>
              <a:gd name="adj" fmla="val 772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2198013" y="1056562"/>
            <a:ext cx="8208466" cy="69330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ts val="2799"/>
              </a:lnSpc>
              <a:buSzPct val="100000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ALGORITHM Dijkstra(G, s)</a:t>
            </a:r>
          </a:p>
          <a:p>
            <a:pPr algn="l">
              <a:lnSpc>
                <a:spcPts val="2799"/>
              </a:lnSpc>
              <a:buSzPct val="100000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//Dijkstra’s algorithm for single-source shortest paths</a:t>
            </a:r>
          </a:p>
          <a:p>
            <a:pPr algn="l">
              <a:lnSpc>
                <a:spcPts val="2799"/>
              </a:lnSpc>
              <a:buSzPct val="100000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//Input: A weighted connected graph G = (V,E) with nonnegative weights</a:t>
            </a:r>
          </a:p>
          <a:p>
            <a:pPr algn="l">
              <a:lnSpc>
                <a:spcPts val="2799"/>
              </a:lnSpc>
              <a:buSzPct val="100000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// and its vertex s</a:t>
            </a:r>
          </a:p>
          <a:p>
            <a:pPr algn="l">
              <a:lnSpc>
                <a:spcPts val="2799"/>
              </a:lnSpc>
              <a:buSzPct val="100000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//Output: The length dv of a shortest path from s to v</a:t>
            </a:r>
          </a:p>
          <a:p>
            <a:pPr algn="l">
              <a:lnSpc>
                <a:spcPts val="2799"/>
              </a:lnSpc>
              <a:buSzPct val="100000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// and its penultimate vertex </a:t>
            </a:r>
            <a:r>
              <a:rPr lang="en-US" sz="1750" b="1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pv</a:t>
            </a: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for every vertex v in V</a:t>
            </a:r>
          </a:p>
          <a:p>
            <a:pPr algn="l">
              <a:lnSpc>
                <a:spcPts val="2799"/>
              </a:lnSpc>
              <a:buSzPct val="100000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Initialize(Q) //initialize priority queue to empty</a:t>
            </a:r>
          </a:p>
          <a:p>
            <a:pPr algn="l">
              <a:lnSpc>
                <a:spcPts val="2799"/>
              </a:lnSpc>
              <a:buSzPct val="100000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for every vertex v in V</a:t>
            </a:r>
          </a:p>
          <a:p>
            <a:pPr algn="l">
              <a:lnSpc>
                <a:spcPts val="2799"/>
              </a:lnSpc>
              <a:buSzPct val="100000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dv ← ∞; </a:t>
            </a:r>
            <a:r>
              <a:rPr lang="en-US" sz="1750" b="1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pv</a:t>
            </a: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← null</a:t>
            </a:r>
          </a:p>
          <a:p>
            <a:pPr algn="l">
              <a:lnSpc>
                <a:spcPts val="2799"/>
              </a:lnSpc>
              <a:buSzPct val="100000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Insert(Q, v, dv) //initialize vertex priority in the priority queue</a:t>
            </a:r>
          </a:p>
          <a:p>
            <a:pPr algn="l">
              <a:lnSpc>
                <a:spcPts val="2799"/>
              </a:lnSpc>
              <a:buSzPct val="100000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ds ← 0; Decrease(Q, s, ds) //update priority of s with ds</a:t>
            </a:r>
          </a:p>
          <a:p>
            <a:pPr algn="l">
              <a:lnSpc>
                <a:spcPts val="2799"/>
              </a:lnSpc>
              <a:buSzPct val="100000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VT ← ∅</a:t>
            </a:r>
          </a:p>
          <a:p>
            <a:pPr algn="l">
              <a:lnSpc>
                <a:spcPts val="2799"/>
              </a:lnSpc>
              <a:buSzPct val="100000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for </a:t>
            </a:r>
            <a:r>
              <a:rPr lang="en-US" sz="1750" b="1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</a:t>
            </a: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← 0 to |V | − 1 do</a:t>
            </a:r>
          </a:p>
          <a:p>
            <a:pPr algn="l">
              <a:lnSpc>
                <a:spcPts val="2799"/>
              </a:lnSpc>
              <a:buSzPct val="100000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u∗ ← </a:t>
            </a:r>
            <a:r>
              <a:rPr lang="en-US" sz="1750" b="1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DeleteMin</a:t>
            </a: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(Q) //delete the minimum priority element</a:t>
            </a:r>
          </a:p>
          <a:p>
            <a:pPr algn="l">
              <a:lnSpc>
                <a:spcPts val="2799"/>
              </a:lnSpc>
              <a:buSzPct val="100000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VT ← VT ∪ {u∗}</a:t>
            </a:r>
          </a:p>
          <a:p>
            <a:pPr algn="l">
              <a:lnSpc>
                <a:spcPts val="2799"/>
              </a:lnSpc>
              <a:buSzPct val="100000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for every vertex u in V − VT that is adjacent to u∗ do</a:t>
            </a:r>
          </a:p>
          <a:p>
            <a:pPr algn="l">
              <a:lnSpc>
                <a:spcPts val="2799"/>
              </a:lnSpc>
              <a:buSzPct val="100000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if du∗ + w(u∗, u) &lt; du</a:t>
            </a:r>
          </a:p>
          <a:p>
            <a:pPr algn="l">
              <a:lnSpc>
                <a:spcPts val="2799"/>
              </a:lnSpc>
              <a:buSzPct val="100000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    du ← du∗ + w(u∗, u); </a:t>
            </a:r>
            <a:r>
              <a:rPr lang="en-US" sz="1750" b="1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pu</a:t>
            </a: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← u∗</a:t>
            </a:r>
          </a:p>
          <a:p>
            <a:pPr algn="l">
              <a:lnSpc>
                <a:spcPts val="2799"/>
              </a:lnSpc>
              <a:buSzPct val="100000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    Decrease(Q, u, du)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1912" y="-84923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Text 2"/>
          <p:cNvSpPr/>
          <p:nvPr/>
        </p:nvSpPr>
        <p:spPr>
          <a:xfrm>
            <a:off x="2198013" y="272177"/>
            <a:ext cx="92202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Visualization </a:t>
            </a:r>
            <a:endParaRPr lang="en-US" sz="4374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1FAD21-31E2-89EB-D907-557EE8083304}"/>
              </a:ext>
            </a:extLst>
          </p:cNvPr>
          <p:cNvSpPr/>
          <p:nvPr/>
        </p:nvSpPr>
        <p:spPr>
          <a:xfrm>
            <a:off x="5215634" y="4143326"/>
            <a:ext cx="745084" cy="707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7D7390-83EF-152B-59AB-D04B5FA43A87}"/>
              </a:ext>
            </a:extLst>
          </p:cNvPr>
          <p:cNvSpPr/>
          <p:nvPr/>
        </p:nvSpPr>
        <p:spPr>
          <a:xfrm>
            <a:off x="7194777" y="2709298"/>
            <a:ext cx="745084" cy="707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243DC-EDC9-69C4-5039-A70D1D270342}"/>
              </a:ext>
            </a:extLst>
          </p:cNvPr>
          <p:cNvSpPr/>
          <p:nvPr/>
        </p:nvSpPr>
        <p:spPr>
          <a:xfrm>
            <a:off x="7207997" y="6290721"/>
            <a:ext cx="745084" cy="707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EC0F4C-A213-BD57-42FE-DBF18E43C2AF}"/>
              </a:ext>
            </a:extLst>
          </p:cNvPr>
          <p:cNvSpPr/>
          <p:nvPr/>
        </p:nvSpPr>
        <p:spPr>
          <a:xfrm>
            <a:off x="9717215" y="3322646"/>
            <a:ext cx="745084" cy="707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7839C-A5D6-A2E8-5595-B7ED7392EE85}"/>
              </a:ext>
            </a:extLst>
          </p:cNvPr>
          <p:cNvSpPr/>
          <p:nvPr/>
        </p:nvSpPr>
        <p:spPr>
          <a:xfrm>
            <a:off x="10183578" y="1462897"/>
            <a:ext cx="745084" cy="707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3ED78F-1BCE-E0ED-408B-A99A4E482A06}"/>
              </a:ext>
            </a:extLst>
          </p:cNvPr>
          <p:cNvSpPr txBox="1"/>
          <p:nvPr/>
        </p:nvSpPr>
        <p:spPr>
          <a:xfrm>
            <a:off x="10322939" y="856547"/>
            <a:ext cx="490840" cy="523220"/>
          </a:xfrm>
          <a:prstGeom prst="rect">
            <a:avLst/>
          </a:prstGeom>
          <a:ln>
            <a:noFill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∞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E0EFD0-C1D6-77A0-E5BB-D6768CC09149}"/>
              </a:ext>
            </a:extLst>
          </p:cNvPr>
          <p:cNvSpPr txBox="1"/>
          <p:nvPr/>
        </p:nvSpPr>
        <p:spPr>
          <a:xfrm>
            <a:off x="7303894" y="7054170"/>
            <a:ext cx="490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∞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7400B2-1D73-CA01-1FA7-DBB77B76C760}"/>
              </a:ext>
            </a:extLst>
          </p:cNvPr>
          <p:cNvSpPr txBox="1"/>
          <p:nvPr/>
        </p:nvSpPr>
        <p:spPr>
          <a:xfrm>
            <a:off x="10511604" y="3473066"/>
            <a:ext cx="490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∞</a:t>
            </a:r>
          </a:p>
        </p:txBody>
      </p:sp>
      <p:sp>
        <p:nvSpPr>
          <p:cNvPr id="29" name="Text 3">
            <a:extLst>
              <a:ext uri="{FF2B5EF4-FFF2-40B4-BE49-F238E27FC236}">
                <a16:creationId xmlns:a16="http://schemas.microsoft.com/office/drawing/2014/main" id="{19791147-C38D-C4E9-06DD-6DB3A0F9277B}"/>
              </a:ext>
            </a:extLst>
          </p:cNvPr>
          <p:cNvSpPr/>
          <p:nvPr/>
        </p:nvSpPr>
        <p:spPr>
          <a:xfrm>
            <a:off x="441150" y="1501340"/>
            <a:ext cx="3537203" cy="6321860"/>
          </a:xfrm>
          <a:prstGeom prst="rect">
            <a:avLst/>
          </a:prstGeom>
          <a:solidFill>
            <a:srgbClr val="202733"/>
          </a:solidFill>
          <a:ln/>
        </p:spPr>
        <p:txBody>
          <a:bodyPr wrap="square" rtlCol="0" anchor="t"/>
          <a:lstStyle/>
          <a:p>
            <a:pPr>
              <a:spcBef>
                <a:spcPts val="600"/>
              </a:spcBef>
            </a:pPr>
            <a:r>
              <a:rPr lang="en-US" sz="1600" b="0" i="1" dirty="0">
                <a:solidFill>
                  <a:srgbClr val="83D6C5"/>
                </a:solidFill>
                <a:effectLst/>
                <a:latin typeface="Consolas" panose="020B0609020204030204" pitchFamily="49" charset="0"/>
              </a:rPr>
              <a:t>Queue:(A , Cost:0)</a:t>
            </a:r>
          </a:p>
          <a:p>
            <a:pPr>
              <a:spcBef>
                <a:spcPts val="600"/>
              </a:spcBef>
            </a:pPr>
            <a:endParaRPr lang="en-US" sz="1600" b="0" dirty="0">
              <a:solidFill>
                <a:srgbClr val="D6D6DD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95E9F-952A-BE96-48D7-4579FB6621ED}"/>
              </a:ext>
            </a:extLst>
          </p:cNvPr>
          <p:cNvSpPr txBox="1"/>
          <p:nvPr/>
        </p:nvSpPr>
        <p:spPr>
          <a:xfrm>
            <a:off x="7317112" y="2138892"/>
            <a:ext cx="490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∞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EB93F52-D499-E6C9-2495-BD454D2BA973}"/>
              </a:ext>
            </a:extLst>
          </p:cNvPr>
          <p:cNvSpPr/>
          <p:nvPr/>
        </p:nvSpPr>
        <p:spPr>
          <a:xfrm>
            <a:off x="5215634" y="4132303"/>
            <a:ext cx="745084" cy="707231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40DE27-4868-24B9-9E83-B88FB8DDFA61}"/>
              </a:ext>
            </a:extLst>
          </p:cNvPr>
          <p:cNvCxnSpPr>
            <a:cxnSpLocks/>
            <a:stCxn id="7" idx="7"/>
            <a:endCxn id="12" idx="3"/>
          </p:cNvCxnSpPr>
          <p:nvPr/>
        </p:nvCxnSpPr>
        <p:spPr>
          <a:xfrm flipV="1">
            <a:off x="5851602" y="3312957"/>
            <a:ext cx="1452292" cy="933943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87CE89-B137-76EC-B436-772B45598F05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5851603" y="4746986"/>
            <a:ext cx="1465509" cy="1647306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4F4930-E9A9-6FDF-E27D-70533B13A1FE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7567320" y="3416529"/>
            <a:ext cx="13220" cy="2874193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17A85A-8C9F-C7A5-CA59-32815A91F037}"/>
              </a:ext>
            </a:extLst>
          </p:cNvPr>
          <p:cNvCxnSpPr>
            <a:cxnSpLocks/>
            <a:stCxn id="13" idx="6"/>
            <a:endCxn id="19" idx="3"/>
          </p:cNvCxnSpPr>
          <p:nvPr/>
        </p:nvCxnSpPr>
        <p:spPr>
          <a:xfrm flipV="1">
            <a:off x="7953081" y="3926305"/>
            <a:ext cx="1873249" cy="2718031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A10073-B561-ED95-3785-5FB97715D33E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>
            <a:off x="7939861" y="3062913"/>
            <a:ext cx="1777355" cy="613348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5FD264-7691-D46E-9759-C390390B52D3}"/>
              </a:ext>
            </a:extLst>
          </p:cNvPr>
          <p:cNvCxnSpPr>
            <a:cxnSpLocks/>
            <a:stCxn id="20" idx="2"/>
            <a:endCxn id="12" idx="7"/>
          </p:cNvCxnSpPr>
          <p:nvPr/>
        </p:nvCxnSpPr>
        <p:spPr>
          <a:xfrm flipH="1">
            <a:off x="7830745" y="1816512"/>
            <a:ext cx="2352833" cy="996358"/>
          </a:xfrm>
          <a:prstGeom prst="line">
            <a:avLst/>
          </a:prstGeom>
          <a:ln>
            <a:head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3461F2-A042-2FA6-19B6-AD30FBB9ECDF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 flipH="1">
            <a:off x="10089758" y="2170128"/>
            <a:ext cx="466363" cy="1152518"/>
          </a:xfrm>
          <a:prstGeom prst="line">
            <a:avLst/>
          </a:prstGeom>
          <a:ln>
            <a:head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2E5D0CA-E28F-F1EB-6252-91CD5E2FB080}"/>
              </a:ext>
            </a:extLst>
          </p:cNvPr>
          <p:cNvSpPr/>
          <p:nvPr/>
        </p:nvSpPr>
        <p:spPr>
          <a:xfrm>
            <a:off x="7207998" y="6295264"/>
            <a:ext cx="745084" cy="707231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075BB0A-5547-15B1-F6CD-19CC5066AD7C}"/>
              </a:ext>
            </a:extLst>
          </p:cNvPr>
          <p:cNvSpPr/>
          <p:nvPr/>
        </p:nvSpPr>
        <p:spPr>
          <a:xfrm>
            <a:off x="9712582" y="3322646"/>
            <a:ext cx="745084" cy="707231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EDE9DE1-6F09-2044-2AD2-F2392EE61E5D}"/>
              </a:ext>
            </a:extLst>
          </p:cNvPr>
          <p:cNvSpPr/>
          <p:nvPr/>
        </p:nvSpPr>
        <p:spPr>
          <a:xfrm>
            <a:off x="7194778" y="2715586"/>
            <a:ext cx="745084" cy="707231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57FD7A3-59BA-B568-F5E7-19A457E8BFFC}"/>
              </a:ext>
            </a:extLst>
          </p:cNvPr>
          <p:cNvSpPr/>
          <p:nvPr/>
        </p:nvSpPr>
        <p:spPr>
          <a:xfrm>
            <a:off x="10174090" y="1456352"/>
            <a:ext cx="745084" cy="707231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0BEF9D-8AA2-26FB-C5F8-9F24E9B6EB32}"/>
              </a:ext>
            </a:extLst>
          </p:cNvPr>
          <p:cNvSpPr txBox="1"/>
          <p:nvPr/>
        </p:nvSpPr>
        <p:spPr>
          <a:xfrm>
            <a:off x="7317112" y="2142764"/>
            <a:ext cx="500328" cy="523220"/>
          </a:xfrm>
          <a:prstGeom prst="rect">
            <a:avLst/>
          </a:prstGeom>
          <a:solidFill>
            <a:srgbClr val="202733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E6ADDE-4F0D-BF4E-9DE4-92C5908B96B1}"/>
              </a:ext>
            </a:extLst>
          </p:cNvPr>
          <p:cNvSpPr txBox="1"/>
          <p:nvPr/>
        </p:nvSpPr>
        <p:spPr>
          <a:xfrm>
            <a:off x="7301981" y="7054170"/>
            <a:ext cx="528763" cy="523220"/>
          </a:xfrm>
          <a:prstGeom prst="rect">
            <a:avLst/>
          </a:prstGeom>
          <a:solidFill>
            <a:srgbClr val="202733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Text 3">
            <a:extLst>
              <a:ext uri="{FF2B5EF4-FFF2-40B4-BE49-F238E27FC236}">
                <a16:creationId xmlns:a16="http://schemas.microsoft.com/office/drawing/2014/main" id="{9D2ADFC2-ED32-2AF4-C648-07ED430E1213}"/>
              </a:ext>
            </a:extLst>
          </p:cNvPr>
          <p:cNvSpPr/>
          <p:nvPr/>
        </p:nvSpPr>
        <p:spPr>
          <a:xfrm>
            <a:off x="438697" y="1501340"/>
            <a:ext cx="3537203" cy="6321860"/>
          </a:xfrm>
          <a:prstGeom prst="rect">
            <a:avLst/>
          </a:prstGeom>
          <a:solidFill>
            <a:srgbClr val="202733"/>
          </a:solidFill>
          <a:ln/>
        </p:spPr>
        <p:txBody>
          <a:bodyPr wrap="square" rtlCol="0" anchor="t"/>
          <a:lstStyle/>
          <a:p>
            <a:pPr>
              <a:spcBef>
                <a:spcPts val="600"/>
              </a:spcBef>
            </a:pPr>
            <a:r>
              <a:rPr lang="en-US" sz="1600" b="0" i="1" dirty="0">
                <a:solidFill>
                  <a:srgbClr val="83D6C5"/>
                </a:solidFill>
                <a:effectLst/>
                <a:latin typeface="Consolas" panose="020B0609020204030204" pitchFamily="49" charset="0"/>
              </a:rPr>
              <a:t>Queue:(</a:t>
            </a:r>
            <a:r>
              <a:rPr lang="en-US" sz="1600" i="1" dirty="0">
                <a:solidFill>
                  <a:srgbClr val="83D6C5"/>
                </a:solidFill>
                <a:latin typeface="Consolas" panose="020B0609020204030204" pitchFamily="49" charset="0"/>
              </a:rPr>
              <a:t>B</a:t>
            </a:r>
            <a:r>
              <a:rPr lang="en-US" sz="1600" b="0" i="1" dirty="0">
                <a:solidFill>
                  <a:srgbClr val="83D6C5"/>
                </a:solidFill>
                <a:effectLst/>
                <a:latin typeface="Consolas" panose="020B0609020204030204" pitchFamily="49" charset="0"/>
              </a:rPr>
              <a:t> , Cost:1)</a:t>
            </a:r>
          </a:p>
          <a:p>
            <a:pPr>
              <a:spcBef>
                <a:spcPts val="600"/>
              </a:spcBef>
            </a:pPr>
            <a:r>
              <a:rPr lang="en-US" sz="1600" i="1" dirty="0">
                <a:solidFill>
                  <a:srgbClr val="83D6C5"/>
                </a:solidFill>
                <a:latin typeface="Consolas" panose="020B0609020204030204" pitchFamily="49" charset="0"/>
              </a:rPr>
              <a:t>(C , Cost:3)</a:t>
            </a:r>
            <a:endParaRPr lang="en-US" sz="1600" b="0" i="1" dirty="0">
              <a:solidFill>
                <a:srgbClr val="83D6C5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1600" b="0" dirty="0">
              <a:solidFill>
                <a:srgbClr val="D6D6DD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1" name="Text 3">
            <a:extLst>
              <a:ext uri="{FF2B5EF4-FFF2-40B4-BE49-F238E27FC236}">
                <a16:creationId xmlns:a16="http://schemas.microsoft.com/office/drawing/2014/main" id="{40C39AD4-3517-91B8-F635-6BC297871146}"/>
              </a:ext>
            </a:extLst>
          </p:cNvPr>
          <p:cNvSpPr/>
          <p:nvPr/>
        </p:nvSpPr>
        <p:spPr>
          <a:xfrm>
            <a:off x="439682" y="1456352"/>
            <a:ext cx="3537203" cy="6321860"/>
          </a:xfrm>
          <a:prstGeom prst="rect">
            <a:avLst/>
          </a:prstGeom>
          <a:solidFill>
            <a:srgbClr val="202733"/>
          </a:solidFill>
          <a:ln/>
        </p:spPr>
        <p:txBody>
          <a:bodyPr wrap="square" rtlCol="0" anchor="t"/>
          <a:lstStyle/>
          <a:p>
            <a:pPr>
              <a:spcBef>
                <a:spcPts val="600"/>
              </a:spcBef>
            </a:pPr>
            <a:r>
              <a:rPr lang="en-US" sz="1600" b="0" i="1" dirty="0">
                <a:solidFill>
                  <a:srgbClr val="83D6C5"/>
                </a:solidFill>
                <a:effectLst/>
                <a:latin typeface="Consolas" panose="020B0609020204030204" pitchFamily="49" charset="0"/>
              </a:rPr>
              <a:t>Queue:(C , Cost</a:t>
            </a:r>
            <a:r>
              <a:rPr lang="en-US" sz="1600" i="1" dirty="0">
                <a:solidFill>
                  <a:srgbClr val="83D6C5"/>
                </a:solidFill>
                <a:latin typeface="Consolas" panose="020B0609020204030204" pitchFamily="49" charset="0"/>
              </a:rPr>
              <a:t>:3) </a:t>
            </a:r>
          </a:p>
          <a:p>
            <a:pPr>
              <a:spcBef>
                <a:spcPts val="600"/>
              </a:spcBef>
            </a:pPr>
            <a:r>
              <a:rPr lang="en-US" sz="1600" b="0" i="1" dirty="0">
                <a:solidFill>
                  <a:srgbClr val="83D6C5"/>
                </a:solidFill>
                <a:effectLst/>
                <a:latin typeface="Consolas" panose="020B0609020204030204" pitchFamily="49" charset="0"/>
              </a:rPr>
              <a:t>(D , Cost:5)</a:t>
            </a:r>
          </a:p>
          <a:p>
            <a:pPr>
              <a:spcBef>
                <a:spcPts val="600"/>
              </a:spcBef>
            </a:pPr>
            <a:r>
              <a:rPr lang="en-US" sz="1600" i="1" dirty="0">
                <a:solidFill>
                  <a:srgbClr val="83D6C5"/>
                </a:solidFill>
                <a:latin typeface="Consolas" panose="020B0609020204030204" pitchFamily="49" charset="0"/>
              </a:rPr>
              <a:t>(E , Cost:7)</a:t>
            </a:r>
            <a:endParaRPr lang="en-US" sz="1600" b="0" i="1" dirty="0">
              <a:solidFill>
                <a:srgbClr val="83D6C5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1600" b="0" dirty="0">
              <a:solidFill>
                <a:srgbClr val="D6D6DD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6B521BE-341A-EF08-88FD-FBB352B59786}"/>
              </a:ext>
            </a:extLst>
          </p:cNvPr>
          <p:cNvSpPr txBox="1"/>
          <p:nvPr/>
        </p:nvSpPr>
        <p:spPr>
          <a:xfrm>
            <a:off x="10556120" y="3507877"/>
            <a:ext cx="528763" cy="523220"/>
          </a:xfrm>
          <a:prstGeom prst="rect">
            <a:avLst/>
          </a:prstGeom>
          <a:solidFill>
            <a:srgbClr val="202733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B84422-5727-50E5-B36E-E42F39ECE494}"/>
              </a:ext>
            </a:extLst>
          </p:cNvPr>
          <p:cNvSpPr txBox="1"/>
          <p:nvPr/>
        </p:nvSpPr>
        <p:spPr>
          <a:xfrm>
            <a:off x="10342423" y="785100"/>
            <a:ext cx="528763" cy="523220"/>
          </a:xfrm>
          <a:prstGeom prst="rect">
            <a:avLst/>
          </a:prstGeom>
          <a:solidFill>
            <a:srgbClr val="202733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5" name="Text 3">
            <a:extLst>
              <a:ext uri="{FF2B5EF4-FFF2-40B4-BE49-F238E27FC236}">
                <a16:creationId xmlns:a16="http://schemas.microsoft.com/office/drawing/2014/main" id="{EEEB9259-C537-07FE-BB61-1BD05C577E24}"/>
              </a:ext>
            </a:extLst>
          </p:cNvPr>
          <p:cNvSpPr/>
          <p:nvPr/>
        </p:nvSpPr>
        <p:spPr>
          <a:xfrm>
            <a:off x="441150" y="1495392"/>
            <a:ext cx="3537203" cy="6321860"/>
          </a:xfrm>
          <a:prstGeom prst="rect">
            <a:avLst/>
          </a:prstGeom>
          <a:solidFill>
            <a:srgbClr val="202733"/>
          </a:solidFill>
          <a:ln/>
        </p:spPr>
        <p:txBody>
          <a:bodyPr wrap="square" rtlCol="0" anchor="t"/>
          <a:lstStyle/>
          <a:p>
            <a:pPr>
              <a:spcBef>
                <a:spcPts val="600"/>
              </a:spcBef>
            </a:pPr>
            <a:r>
              <a:rPr lang="en-US" sz="1600" b="0" i="1" dirty="0">
                <a:solidFill>
                  <a:srgbClr val="83D6C5"/>
                </a:solidFill>
                <a:effectLst/>
                <a:latin typeface="Consolas" panose="020B0609020204030204" pitchFamily="49" charset="0"/>
              </a:rPr>
              <a:t>Queue:(D , Cost</a:t>
            </a:r>
            <a:r>
              <a:rPr lang="en-US" sz="1600" i="1" dirty="0">
                <a:solidFill>
                  <a:srgbClr val="83D6C5"/>
                </a:solidFill>
                <a:latin typeface="Consolas" panose="020B0609020204030204" pitchFamily="49" charset="0"/>
              </a:rPr>
              <a:t>:4) </a:t>
            </a:r>
          </a:p>
          <a:p>
            <a:pPr>
              <a:spcBef>
                <a:spcPts val="600"/>
              </a:spcBef>
            </a:pPr>
            <a:r>
              <a:rPr lang="en-US" sz="1600" b="0" i="1" dirty="0">
                <a:solidFill>
                  <a:srgbClr val="83D6C5"/>
                </a:solidFill>
                <a:effectLst/>
                <a:latin typeface="Consolas" panose="020B0609020204030204" pitchFamily="49" charset="0"/>
              </a:rPr>
              <a:t>(D , Cost:5)</a:t>
            </a:r>
          </a:p>
          <a:p>
            <a:pPr>
              <a:spcBef>
                <a:spcPts val="600"/>
              </a:spcBef>
            </a:pPr>
            <a:r>
              <a:rPr lang="en-US" sz="1600" i="1" dirty="0">
                <a:solidFill>
                  <a:srgbClr val="83D6C5"/>
                </a:solidFill>
                <a:latin typeface="Consolas" panose="020B0609020204030204" pitchFamily="49" charset="0"/>
              </a:rPr>
              <a:t>(E , Cost:7)</a:t>
            </a:r>
            <a:endParaRPr lang="en-US" sz="1600" b="0" i="1" dirty="0">
              <a:solidFill>
                <a:srgbClr val="83D6C5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1600" b="0" dirty="0">
              <a:solidFill>
                <a:srgbClr val="D6D6DD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C03C4A-AC4C-1A7A-7EE0-4D7C016FEE6F}"/>
              </a:ext>
            </a:extLst>
          </p:cNvPr>
          <p:cNvSpPr txBox="1"/>
          <p:nvPr/>
        </p:nvSpPr>
        <p:spPr>
          <a:xfrm>
            <a:off x="10556120" y="3498230"/>
            <a:ext cx="528763" cy="523220"/>
          </a:xfrm>
          <a:prstGeom prst="rect">
            <a:avLst/>
          </a:prstGeom>
          <a:solidFill>
            <a:srgbClr val="202733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7" name="Text 3">
            <a:extLst>
              <a:ext uri="{FF2B5EF4-FFF2-40B4-BE49-F238E27FC236}">
                <a16:creationId xmlns:a16="http://schemas.microsoft.com/office/drawing/2014/main" id="{9B4219F3-FA76-0A45-7D32-9E99E69688B9}"/>
              </a:ext>
            </a:extLst>
          </p:cNvPr>
          <p:cNvSpPr/>
          <p:nvPr/>
        </p:nvSpPr>
        <p:spPr>
          <a:xfrm>
            <a:off x="441150" y="1495392"/>
            <a:ext cx="3537203" cy="6321860"/>
          </a:xfrm>
          <a:prstGeom prst="rect">
            <a:avLst/>
          </a:prstGeom>
          <a:solidFill>
            <a:srgbClr val="202733"/>
          </a:solidFill>
          <a:ln/>
        </p:spPr>
        <p:txBody>
          <a:bodyPr wrap="square" rtlCol="0" anchor="t"/>
          <a:lstStyle/>
          <a:p>
            <a:pPr>
              <a:spcBef>
                <a:spcPts val="600"/>
              </a:spcBef>
            </a:pPr>
            <a:r>
              <a:rPr lang="en-US" sz="1600" b="0" i="1" dirty="0">
                <a:solidFill>
                  <a:srgbClr val="83D6C5"/>
                </a:solidFill>
                <a:effectLst/>
                <a:latin typeface="Consolas" panose="020B0609020204030204" pitchFamily="49" charset="0"/>
              </a:rPr>
              <a:t>Queue:(D , Cost:5)</a:t>
            </a:r>
          </a:p>
          <a:p>
            <a:pPr>
              <a:spcBef>
                <a:spcPts val="600"/>
              </a:spcBef>
            </a:pPr>
            <a:r>
              <a:rPr lang="en-US" sz="1600" i="1" dirty="0">
                <a:solidFill>
                  <a:srgbClr val="83D6C5"/>
                </a:solidFill>
                <a:latin typeface="Consolas" panose="020B0609020204030204" pitchFamily="49" charset="0"/>
              </a:rPr>
              <a:t>(E , Cost:5)</a:t>
            </a:r>
          </a:p>
          <a:p>
            <a:pPr>
              <a:spcBef>
                <a:spcPts val="600"/>
              </a:spcBef>
            </a:pPr>
            <a:r>
              <a:rPr lang="en-US" sz="1600" i="1" dirty="0">
                <a:solidFill>
                  <a:srgbClr val="83D6C5"/>
                </a:solidFill>
                <a:latin typeface="Consolas" panose="020B0609020204030204" pitchFamily="49" charset="0"/>
              </a:rPr>
              <a:t>(E , Cost:7)</a:t>
            </a:r>
          </a:p>
          <a:p>
            <a:pPr>
              <a:spcBef>
                <a:spcPts val="600"/>
              </a:spcBef>
            </a:pPr>
            <a:endParaRPr lang="en-US" sz="1600" b="0" i="1" dirty="0">
              <a:solidFill>
                <a:srgbClr val="83D6C5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1600" b="0" dirty="0">
              <a:solidFill>
                <a:srgbClr val="D6D6DD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7AB280-72D9-C015-4D64-C0FF97D5A8D2}"/>
              </a:ext>
            </a:extLst>
          </p:cNvPr>
          <p:cNvSpPr txBox="1"/>
          <p:nvPr/>
        </p:nvSpPr>
        <p:spPr>
          <a:xfrm>
            <a:off x="10369171" y="794085"/>
            <a:ext cx="528763" cy="523220"/>
          </a:xfrm>
          <a:prstGeom prst="rect">
            <a:avLst/>
          </a:prstGeom>
          <a:solidFill>
            <a:srgbClr val="202733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9" name="Text 3">
            <a:extLst>
              <a:ext uri="{FF2B5EF4-FFF2-40B4-BE49-F238E27FC236}">
                <a16:creationId xmlns:a16="http://schemas.microsoft.com/office/drawing/2014/main" id="{4C5D46E0-8D9A-8112-EB1F-836258C50062}"/>
              </a:ext>
            </a:extLst>
          </p:cNvPr>
          <p:cNvSpPr/>
          <p:nvPr/>
        </p:nvSpPr>
        <p:spPr>
          <a:xfrm>
            <a:off x="438697" y="1503501"/>
            <a:ext cx="3537203" cy="6321860"/>
          </a:xfrm>
          <a:prstGeom prst="rect">
            <a:avLst/>
          </a:prstGeom>
          <a:solidFill>
            <a:srgbClr val="202733"/>
          </a:solidFill>
          <a:ln/>
        </p:spPr>
        <p:txBody>
          <a:bodyPr wrap="square" rtlCol="0" anchor="t"/>
          <a:lstStyle/>
          <a:p>
            <a:pPr>
              <a:spcBef>
                <a:spcPts val="600"/>
              </a:spcBef>
            </a:pPr>
            <a:r>
              <a:rPr lang="en-US" sz="1600" b="0" i="1" dirty="0">
                <a:solidFill>
                  <a:srgbClr val="83D6C5"/>
                </a:solidFill>
                <a:effectLst/>
                <a:latin typeface="Consolas" panose="020B0609020204030204" pitchFamily="49" charset="0"/>
              </a:rPr>
              <a:t>Queue:</a:t>
            </a:r>
            <a:r>
              <a:rPr lang="en-US" sz="1600" i="1" dirty="0">
                <a:solidFill>
                  <a:srgbClr val="83D6C5"/>
                </a:solidFill>
                <a:latin typeface="Consolas" panose="020B0609020204030204" pitchFamily="49" charset="0"/>
              </a:rPr>
              <a:t>(E , Cost:5)</a:t>
            </a:r>
          </a:p>
          <a:p>
            <a:pPr>
              <a:spcBef>
                <a:spcPts val="600"/>
              </a:spcBef>
            </a:pPr>
            <a:r>
              <a:rPr lang="en-US" sz="1600" i="1" dirty="0">
                <a:solidFill>
                  <a:srgbClr val="83D6C5"/>
                </a:solidFill>
                <a:latin typeface="Consolas" panose="020B0609020204030204" pitchFamily="49" charset="0"/>
              </a:rPr>
              <a:t>(E , Cost:7)</a:t>
            </a:r>
          </a:p>
          <a:p>
            <a:pPr>
              <a:spcBef>
                <a:spcPts val="600"/>
              </a:spcBef>
            </a:pPr>
            <a:endParaRPr lang="en-US" sz="1600" b="0" i="1" dirty="0">
              <a:solidFill>
                <a:srgbClr val="83D6C5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1600" b="0" dirty="0">
              <a:solidFill>
                <a:srgbClr val="D6D6DD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0" name="Text 3">
            <a:extLst>
              <a:ext uri="{FF2B5EF4-FFF2-40B4-BE49-F238E27FC236}">
                <a16:creationId xmlns:a16="http://schemas.microsoft.com/office/drawing/2014/main" id="{2D203049-74F1-C07F-EFFA-8A51052A08A4}"/>
              </a:ext>
            </a:extLst>
          </p:cNvPr>
          <p:cNvSpPr/>
          <p:nvPr/>
        </p:nvSpPr>
        <p:spPr>
          <a:xfrm>
            <a:off x="441150" y="1495392"/>
            <a:ext cx="3537203" cy="6321860"/>
          </a:xfrm>
          <a:prstGeom prst="rect">
            <a:avLst/>
          </a:prstGeom>
          <a:solidFill>
            <a:srgbClr val="202733"/>
          </a:solidFill>
          <a:ln/>
        </p:spPr>
        <p:txBody>
          <a:bodyPr wrap="square" rtlCol="0" anchor="t"/>
          <a:lstStyle/>
          <a:p>
            <a:pPr>
              <a:spcBef>
                <a:spcPts val="600"/>
              </a:spcBef>
            </a:pPr>
            <a:r>
              <a:rPr lang="en-US" sz="1600" b="0" i="1" dirty="0">
                <a:solidFill>
                  <a:srgbClr val="83D6C5"/>
                </a:solidFill>
                <a:effectLst/>
                <a:latin typeface="Consolas" panose="020B0609020204030204" pitchFamily="49" charset="0"/>
              </a:rPr>
              <a:t>Queue:</a:t>
            </a:r>
            <a:r>
              <a:rPr lang="en-US" sz="1600" i="1" dirty="0">
                <a:solidFill>
                  <a:srgbClr val="83D6C5"/>
                </a:solidFill>
                <a:latin typeface="Consolas" panose="020B0609020204030204" pitchFamily="49" charset="0"/>
              </a:rPr>
              <a:t>(E , Cost:7)</a:t>
            </a:r>
            <a:endParaRPr lang="en-US" sz="1600" b="0" i="1" dirty="0">
              <a:solidFill>
                <a:srgbClr val="83D6C5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1600" b="0" dirty="0">
              <a:solidFill>
                <a:srgbClr val="D6D6DD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1" name="Text 3">
            <a:extLst>
              <a:ext uri="{FF2B5EF4-FFF2-40B4-BE49-F238E27FC236}">
                <a16:creationId xmlns:a16="http://schemas.microsoft.com/office/drawing/2014/main" id="{D9AA1E92-BE5B-69F7-4286-5E540464E1CB}"/>
              </a:ext>
            </a:extLst>
          </p:cNvPr>
          <p:cNvSpPr/>
          <p:nvPr/>
        </p:nvSpPr>
        <p:spPr>
          <a:xfrm>
            <a:off x="441149" y="1462897"/>
            <a:ext cx="3537203" cy="6321860"/>
          </a:xfrm>
          <a:prstGeom prst="rect">
            <a:avLst/>
          </a:prstGeom>
          <a:solidFill>
            <a:srgbClr val="202733"/>
          </a:solidFill>
          <a:ln/>
        </p:spPr>
        <p:txBody>
          <a:bodyPr wrap="square" rtlCol="0" anchor="t"/>
          <a:lstStyle/>
          <a:p>
            <a:pPr>
              <a:spcBef>
                <a:spcPts val="600"/>
              </a:spcBef>
            </a:pPr>
            <a:r>
              <a:rPr lang="en-US" sz="1600" b="0" i="1" dirty="0">
                <a:solidFill>
                  <a:srgbClr val="83D6C5"/>
                </a:solidFill>
                <a:effectLst/>
                <a:latin typeface="Consolas" panose="020B0609020204030204" pitchFamily="49" charset="0"/>
              </a:rPr>
              <a:t>Queue:</a:t>
            </a:r>
            <a:endParaRPr lang="en-US" sz="1600" b="0" dirty="0">
              <a:solidFill>
                <a:srgbClr val="D6D6D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94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43" grpId="0" animBg="1"/>
      <p:bldP spid="43" grpId="1" animBg="1"/>
      <p:bldP spid="47" grpId="0" animBg="1"/>
      <p:bldP spid="47" grpId="1" animBg="1"/>
      <p:bldP spid="52" grpId="0" animBg="1"/>
      <p:bldP spid="52" grpId="1" animBg="1"/>
      <p:bldP spid="55" grpId="0" animBg="1"/>
      <p:bldP spid="56" grpId="0" animBg="1"/>
      <p:bldP spid="57" grpId="0" animBg="1"/>
      <p:bldP spid="58" grpId="0" animBg="1"/>
      <p:bldP spid="61" grpId="0" animBg="1"/>
      <p:bldP spid="62" grpId="0" animBg="1"/>
      <p:bldP spid="6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198013" y="272177"/>
            <a:ext cx="92202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Implementation 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89963" y="1791296"/>
            <a:ext cx="10199013" cy="53511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spcBef>
                <a:spcPts val="600"/>
              </a:spcBef>
            </a:pPr>
            <a:r>
              <a:rPr lang="en-US" sz="1600" b="0" i="1" dirty="0">
                <a:solidFill>
                  <a:srgbClr val="83D6C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1D1D1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83D6C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BC88D"/>
                </a:solidFill>
                <a:effectLst/>
                <a:latin typeface="Consolas" panose="020B0609020204030204" pitchFamily="49" charset="0"/>
              </a:rPr>
              <a:t>PriorityQueue</a:t>
            </a:r>
            <a:endParaRPr lang="en-US" sz="1600" b="0" dirty="0">
              <a:solidFill>
                <a:srgbClr val="D6D6DD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b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2D2CE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EFB080"/>
                </a:solidFill>
                <a:effectLst/>
                <a:latin typeface="Consolas" panose="020B0609020204030204" pitchFamily="49" charset="0"/>
              </a:rPr>
              <a:t>dijkstra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1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600"/>
              </a:spcBef>
            </a:pP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94C1FA"/>
                </a:solidFill>
                <a:effectLst/>
                <a:latin typeface="Consolas" panose="020B0609020204030204" pitchFamily="49" charset="0"/>
              </a:rPr>
              <a:t>shortest_paths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sz="1600" b="0" i="1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sz="1600" b="0" dirty="0">
                <a:solidFill>
                  <a:srgbClr val="82D2CE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EBC88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pPr>
              <a:spcBef>
                <a:spcPts val="600"/>
              </a:spcBef>
            </a:pP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4C1FA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EBC88D"/>
                </a:solidFill>
                <a:effectLst/>
                <a:latin typeface="Consolas" panose="020B0609020204030204" pitchFamily="49" charset="0"/>
              </a:rPr>
              <a:t>PriorityQueue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94C1FA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sz="1600" b="0" dirty="0" err="1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EBC88D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600" b="0" dirty="0">
                <a:solidFill>
                  <a:srgbClr val="EBC88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1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spcBef>
                <a:spcPts val="600"/>
              </a:spcBef>
            </a:pPr>
            <a:b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83D6C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4C1F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83D6C5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2D2CE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82D2C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>
              <a:spcBef>
                <a:spcPts val="600"/>
              </a:spcBef>
            </a:pP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sz="1600" b="0" dirty="0" err="1">
                <a:solidFill>
                  <a:srgbClr val="94C1FA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4C1FA"/>
                </a:solidFill>
                <a:effectLst/>
                <a:latin typeface="Consolas" panose="020B0609020204030204" pitchFamily="49" charset="0"/>
              </a:rPr>
              <a:t>current_node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sz="1600" b="0" dirty="0" err="1">
                <a:solidFill>
                  <a:srgbClr val="94C1FA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sz="1600" b="0" dirty="0" err="1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EBC88D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dirty="0">
                <a:solidFill>
                  <a:srgbClr val="83D6C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4C1FA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4C1FA"/>
                </a:solidFill>
                <a:effectLst/>
                <a:latin typeface="Consolas" panose="020B0609020204030204" pitchFamily="49" charset="0"/>
              </a:rPr>
              <a:t>neighbor_dist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83D6C5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94C1FA"/>
                </a:solidFill>
                <a:effectLst/>
                <a:latin typeface="Consolas" panose="020B0609020204030204" pitchFamily="49" charset="0"/>
              </a:rPr>
              <a:t>current_node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600" b="0" dirty="0">
                <a:solidFill>
                  <a:srgbClr val="AAA0FA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spcBef>
                <a:spcPts val="600"/>
              </a:spcBef>
            </a:pP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94C1FA"/>
                </a:solidFill>
                <a:effectLst/>
                <a:latin typeface="Consolas" panose="020B0609020204030204" pitchFamily="49" charset="0"/>
              </a:rPr>
              <a:t>old_cost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4C1FA"/>
                </a:solidFill>
                <a:effectLst/>
                <a:latin typeface="Consolas" panose="020B0609020204030204" pitchFamily="49" charset="0"/>
              </a:rPr>
              <a:t>shortest_paths</a:t>
            </a:r>
            <a:r>
              <a:rPr lang="en-US" sz="1600" b="0" dirty="0" err="1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EBC88D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4C1FA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sz="1600" b="0" dirty="0">
                <a:solidFill>
                  <a:srgbClr val="82D2CE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2D2C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394DC"/>
                </a:solidFill>
                <a:effectLst/>
                <a:latin typeface="Consolas" panose="020B0609020204030204" pitchFamily="49" charset="0"/>
              </a:rPr>
              <a:t>'inf'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)))[</a:t>
            </a:r>
            <a:r>
              <a:rPr lang="en-US" sz="1600" b="0" dirty="0">
                <a:solidFill>
                  <a:srgbClr val="EBC88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94C1FA"/>
                </a:solidFill>
                <a:effectLst/>
                <a:latin typeface="Consolas" panose="020B0609020204030204" pitchFamily="49" charset="0"/>
              </a:rPr>
              <a:t>new_cost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4C1FA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 err="1">
                <a:solidFill>
                  <a:srgbClr val="94C1FA"/>
                </a:solidFill>
                <a:effectLst/>
                <a:latin typeface="Consolas" panose="020B0609020204030204" pitchFamily="49" charset="0"/>
              </a:rPr>
              <a:t>neighbor_dist</a:t>
            </a:r>
            <a:endParaRPr lang="en-US" sz="1600" b="0" dirty="0">
              <a:solidFill>
                <a:srgbClr val="D6D6DD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i="1" dirty="0">
                <a:solidFill>
                  <a:srgbClr val="83D6C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4C1FA"/>
                </a:solidFill>
                <a:effectLst/>
                <a:latin typeface="Consolas" panose="020B0609020204030204" pitchFamily="49" charset="0"/>
              </a:rPr>
              <a:t>new_cost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 err="1">
                <a:solidFill>
                  <a:srgbClr val="94C1FA"/>
                </a:solidFill>
                <a:effectLst/>
                <a:latin typeface="Consolas" panose="020B0609020204030204" pitchFamily="49" charset="0"/>
              </a:rPr>
              <a:t>old_cost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94C1FA"/>
                </a:solidFill>
                <a:effectLst/>
                <a:latin typeface="Consolas" panose="020B0609020204030204" pitchFamily="49" charset="0"/>
              </a:rPr>
              <a:t>shortest_paths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4C1FA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600" b="0" dirty="0" err="1">
                <a:solidFill>
                  <a:srgbClr val="94C1FA"/>
                </a:solidFill>
                <a:effectLst/>
                <a:latin typeface="Consolas" panose="020B0609020204030204" pitchFamily="49" charset="0"/>
              </a:rPr>
              <a:t>current_node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4C1FA"/>
                </a:solidFill>
                <a:effectLst/>
                <a:latin typeface="Consolas" panose="020B0609020204030204" pitchFamily="49" charset="0"/>
              </a:rPr>
              <a:t>new_cost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94C1FA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sz="1600" b="0" dirty="0" err="1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EBC88D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600" b="0" dirty="0" err="1">
                <a:solidFill>
                  <a:srgbClr val="94C1FA"/>
                </a:solidFill>
                <a:effectLst/>
                <a:latin typeface="Consolas" panose="020B0609020204030204" pitchFamily="49" charset="0"/>
              </a:rPr>
              <a:t>new_cost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4C1FA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spcBef>
                <a:spcPts val="600"/>
              </a:spcBef>
            </a:pPr>
            <a:b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83D6C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4C1FA"/>
                </a:solidFill>
                <a:effectLst/>
                <a:latin typeface="Consolas" panose="020B0609020204030204" pitchFamily="49" charset="0"/>
              </a:rPr>
              <a:t>shortest_paths</a:t>
            </a:r>
            <a:endParaRPr lang="en-US" sz="1600" b="0" dirty="0">
              <a:solidFill>
                <a:srgbClr val="D6D6DD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D6D6DD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C3A367-112F-F2A7-02AF-0F37026A0AF1}"/>
              </a:ext>
            </a:extLst>
          </p:cNvPr>
          <p:cNvSpPr/>
          <p:nvPr/>
        </p:nvSpPr>
        <p:spPr>
          <a:xfrm>
            <a:off x="2008939" y="1771381"/>
            <a:ext cx="3870999" cy="43104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B3046D-02E4-5033-B1B1-FA92F3A8983D}"/>
              </a:ext>
            </a:extLst>
          </p:cNvPr>
          <p:cNvSpPr/>
          <p:nvPr/>
        </p:nvSpPr>
        <p:spPr>
          <a:xfrm>
            <a:off x="2008939" y="2338086"/>
            <a:ext cx="8755517" cy="4804394"/>
          </a:xfrm>
          <a:prstGeom prst="roundRect">
            <a:avLst>
              <a:gd name="adj" fmla="val 269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0A96E7-507B-CD3F-2599-DC68EB209E12}"/>
              </a:ext>
            </a:extLst>
          </p:cNvPr>
          <p:cNvSpPr/>
          <p:nvPr/>
        </p:nvSpPr>
        <p:spPr>
          <a:xfrm>
            <a:off x="2430684" y="2685327"/>
            <a:ext cx="4421529" cy="100699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FDEDE6-CBF5-03A6-BBF9-8FE974589AAA}"/>
              </a:ext>
            </a:extLst>
          </p:cNvPr>
          <p:cNvSpPr/>
          <p:nvPr/>
        </p:nvSpPr>
        <p:spPr>
          <a:xfrm>
            <a:off x="2430684" y="3865944"/>
            <a:ext cx="8218025" cy="2835798"/>
          </a:xfrm>
          <a:prstGeom prst="roundRect">
            <a:avLst>
              <a:gd name="adj" fmla="val 319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F3480B-EE83-6BA6-1704-7B61B18E5C32}"/>
              </a:ext>
            </a:extLst>
          </p:cNvPr>
          <p:cNvSpPr/>
          <p:nvPr/>
        </p:nvSpPr>
        <p:spPr>
          <a:xfrm>
            <a:off x="2430684" y="6597570"/>
            <a:ext cx="2708475" cy="54491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6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>
              <a:solidFill>
                <a:srgbClr val="5B9BD5"/>
              </a:solidFill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140279" y="534770"/>
            <a:ext cx="69189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Time Complexity Analysis</a:t>
            </a:r>
            <a:endParaRPr lang="en-US" sz="4374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06E0E0-834B-D7FA-274C-94E0F4C51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279" y="1917240"/>
            <a:ext cx="6197051" cy="319324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E51BD53-18D9-62FE-D053-E3B4DEFB50F7}"/>
              </a:ext>
            </a:extLst>
          </p:cNvPr>
          <p:cNvGrpSpPr/>
          <p:nvPr/>
        </p:nvGrpSpPr>
        <p:grpSpPr>
          <a:xfrm>
            <a:off x="6391983" y="3072204"/>
            <a:ext cx="5025026" cy="773144"/>
            <a:chOff x="6391983" y="3072204"/>
            <a:chExt cx="5025026" cy="77314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E9B2804-544D-B6EC-0484-9F5271369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1983" y="3283992"/>
              <a:ext cx="2280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6A3A23-279B-7129-6FBD-9FC499D4C72D}"/>
                </a:ext>
              </a:extLst>
            </p:cNvPr>
            <p:cNvSpPr txBox="1"/>
            <p:nvPr/>
          </p:nvSpPr>
          <p:spPr>
            <a:xfrm>
              <a:off x="8734082" y="3072204"/>
              <a:ext cx="402002" cy="423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5B9BD5"/>
                  </a:solidFill>
                </a:rPr>
                <a:t>V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D9115E6-0746-67D1-4816-7E9184FE28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2908" y="3633559"/>
              <a:ext cx="2280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0F557-BD8A-137D-881C-0B7960A787F4}"/>
                </a:ext>
              </a:extLst>
            </p:cNvPr>
            <p:cNvSpPr txBox="1"/>
            <p:nvPr/>
          </p:nvSpPr>
          <p:spPr>
            <a:xfrm>
              <a:off x="11015007" y="3421771"/>
              <a:ext cx="402002" cy="423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5B9BD5"/>
                  </a:solidFill>
                </a:rPr>
                <a:t>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F2579C-66E9-B653-33CA-9DAD9DA92646}"/>
                  </a:ext>
                </a:extLst>
              </p:cNvPr>
              <p:cNvSpPr txBox="1"/>
              <p:nvPr/>
            </p:nvSpPr>
            <p:spPr>
              <a:xfrm>
                <a:off x="7671678" y="5556552"/>
                <a:ext cx="2665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0" dirty="0">
                    <a:solidFill>
                      <a:srgbClr val="5B9BD5"/>
                    </a:solidFill>
                  </a:rPr>
                  <a:t>V+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5B9BD5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0" smtClean="0">
                        <a:solidFill>
                          <a:srgbClr val="5B9BD5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5B9BD5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i="1">
                        <a:solidFill>
                          <a:srgbClr val="5B9BD5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3200" i="1">
                        <a:solidFill>
                          <a:srgbClr val="5B9BD5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i="1">
                        <a:solidFill>
                          <a:srgbClr val="5B9BD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5B9BD5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F2579C-66E9-B653-33CA-9DAD9DA92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678" y="5556552"/>
                <a:ext cx="2665652" cy="584775"/>
              </a:xfrm>
              <a:prstGeom prst="rect">
                <a:avLst/>
              </a:prstGeom>
              <a:blipFill>
                <a:blip r:embed="rId5"/>
                <a:stretch>
                  <a:fillRect l="-5708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710208"/>
            <a:ext cx="936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Applications of Dijkstra's Algorithm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1848922"/>
            <a:ext cx="44410" cy="5670352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7565172" y="2250222"/>
            <a:ext cx="777597" cy="44410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7065228" y="20225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7246560" y="2064187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071092"/>
            <a:ext cx="27355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Routing in Networks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2551509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Dijkstra's algorithm is commonly used in network routing protocols to find the shortest path between nodes.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361075"/>
            <a:ext cx="777597" cy="44410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/>
          <p:cNvSpPr/>
          <p:nvPr/>
        </p:nvSpPr>
        <p:spPr>
          <a:xfrm>
            <a:off x="7065228" y="313336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7223700" y="317504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816543" y="3181945"/>
            <a:ext cx="32766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Transportation Planning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3662363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can be applied to model transportation networks and optimize routes for various modes of transport.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4467642"/>
            <a:ext cx="777597" cy="44410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5"/>
          <p:cNvSpPr/>
          <p:nvPr/>
        </p:nvSpPr>
        <p:spPr>
          <a:xfrm>
            <a:off x="7065228" y="42399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7223700" y="428160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288512"/>
            <a:ext cx="2712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Robot Path Planning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4768929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Dijkstra's algorithm is utilized in robot path planning to calculate the most efficient path given obstacles and constraints.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6287631" y="5751850"/>
            <a:ext cx="777597" cy="44410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Shape 20"/>
          <p:cNvSpPr/>
          <p:nvPr/>
        </p:nvSpPr>
        <p:spPr>
          <a:xfrm>
            <a:off x="7065228" y="552414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Text 21"/>
          <p:cNvSpPr/>
          <p:nvPr/>
        </p:nvSpPr>
        <p:spPr>
          <a:xfrm>
            <a:off x="7219890" y="5565815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3456622" y="5572720"/>
            <a:ext cx="2636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Resource Allocation</a:t>
            </a:r>
            <a:endParaRPr lang="en-US" sz="2187" dirty="0"/>
          </a:p>
        </p:txBody>
      </p:sp>
      <p:sp>
        <p:nvSpPr>
          <p:cNvPr id="25" name="Text 23"/>
          <p:cNvSpPr/>
          <p:nvPr/>
        </p:nvSpPr>
        <p:spPr>
          <a:xfrm>
            <a:off x="2037993" y="6053138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aids in optimizing the allocation of resources in various industries, such as supply chain management and logistics.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712</Words>
  <Application>Microsoft Office PowerPoint</Application>
  <PresentationFormat>Custom</PresentationFormat>
  <Paragraphs>122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Consolas</vt:lpstr>
      <vt:lpstr>Roboto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fares wael</cp:lastModifiedBy>
  <cp:revision>10</cp:revision>
  <dcterms:created xsi:type="dcterms:W3CDTF">2023-12-31T17:39:07Z</dcterms:created>
  <dcterms:modified xsi:type="dcterms:W3CDTF">2024-01-02T21:32:51Z</dcterms:modified>
</cp:coreProperties>
</file>