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7" r:id="rId2"/>
    <p:sldId id="257" r:id="rId3"/>
    <p:sldId id="258" r:id="rId4"/>
    <p:sldId id="264"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3" autoAdjust="0"/>
    <p:restoredTop sz="94660" autoAdjust="0"/>
  </p:normalViewPr>
  <p:slideViewPr>
    <p:cSldViewPr snapToGrid="0">
      <p:cViewPr varScale="1">
        <p:scale>
          <a:sx n="114" d="100"/>
          <a:sy n="114" d="100"/>
        </p:scale>
        <p:origin x="75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5343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26022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769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2162651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4619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22716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200413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12626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53557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25753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386041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09488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207123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341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208928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432DF1-A1F1-4A82-ABD4-F47254BB23CF}" type="datetimeFigureOut">
              <a:rPr lang="ro-RO" smtClean="0"/>
              <a:pPr/>
              <a:t>20.12.2016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5C063B-5AE9-4D19-99CB-C1751A12E95D}" type="slidenum">
              <a:rPr lang="ro-RO" smtClean="0"/>
              <a:pPr/>
              <a:t>‹#›</a:t>
            </a:fld>
            <a:endParaRPr lang="ro-RO"/>
          </a:p>
        </p:txBody>
      </p:sp>
    </p:spTree>
    <p:extLst>
      <p:ext uri="{BB962C8B-B14F-4D97-AF65-F5344CB8AC3E}">
        <p14:creationId xmlns:p14="http://schemas.microsoft.com/office/powerpoint/2010/main" val="105666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432DF1-A1F1-4A82-ABD4-F47254BB23CF}" type="datetimeFigureOut">
              <a:rPr lang="ro-RO" smtClean="0"/>
              <a:pPr/>
              <a:t>20.12.2016</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5C063B-5AE9-4D19-99CB-C1751A12E95D}" type="slidenum">
              <a:rPr lang="ro-RO" smtClean="0"/>
              <a:pPr/>
              <a:t>‹#›</a:t>
            </a:fld>
            <a:endParaRPr lang="ro-RO"/>
          </a:p>
        </p:txBody>
      </p:sp>
    </p:spTree>
    <p:extLst>
      <p:ext uri="{BB962C8B-B14F-4D97-AF65-F5344CB8AC3E}">
        <p14:creationId xmlns:p14="http://schemas.microsoft.com/office/powerpoint/2010/main" val="3164240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590" y="394855"/>
            <a:ext cx="1562442" cy="20883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058" y="515125"/>
            <a:ext cx="2466975" cy="1847850"/>
          </a:xfrm>
          <a:prstGeom prst="rect">
            <a:avLst/>
          </a:prstGeom>
        </p:spPr>
      </p:pic>
      <p:sp>
        <p:nvSpPr>
          <p:cNvPr id="6" name="TextBox 5"/>
          <p:cNvSpPr txBox="1"/>
          <p:nvPr/>
        </p:nvSpPr>
        <p:spPr>
          <a:xfrm>
            <a:off x="3109624" y="904009"/>
            <a:ext cx="5823133" cy="830997"/>
          </a:xfrm>
          <a:prstGeom prst="rect">
            <a:avLst/>
          </a:prstGeom>
          <a:noFill/>
        </p:spPr>
        <p:txBody>
          <a:bodyPr wrap="none" rtlCol="0">
            <a:spAutoFit/>
          </a:bodyPr>
          <a:lstStyle/>
          <a:p>
            <a:r>
              <a:rPr lang="ro-RO" sz="2400" dirty="0"/>
              <a:t>Universitatea Tehnică </a:t>
            </a:r>
            <a:r>
              <a:rPr lang="en-US" sz="2400" dirty="0"/>
              <a:t>“Gheorghe </a:t>
            </a:r>
            <a:r>
              <a:rPr lang="en-US" sz="2400" dirty="0" err="1"/>
              <a:t>Asachi</a:t>
            </a:r>
            <a:r>
              <a:rPr lang="en-US" sz="2400" dirty="0"/>
              <a:t>”, </a:t>
            </a:r>
            <a:r>
              <a:rPr lang="en-US" sz="2400" dirty="0" err="1"/>
              <a:t>Ia</a:t>
            </a:r>
            <a:r>
              <a:rPr lang="ro-RO" sz="2400" dirty="0"/>
              <a:t>și</a:t>
            </a:r>
          </a:p>
          <a:p>
            <a:r>
              <a:rPr lang="ro-RO" sz="2400" dirty="0"/>
              <a:t>    Facultatea de Automatică și Calculatoare</a:t>
            </a:r>
          </a:p>
        </p:txBody>
      </p:sp>
      <p:sp>
        <p:nvSpPr>
          <p:cNvPr id="7" name="TextBox 6"/>
          <p:cNvSpPr txBox="1"/>
          <p:nvPr/>
        </p:nvSpPr>
        <p:spPr>
          <a:xfrm>
            <a:off x="1626388" y="2751859"/>
            <a:ext cx="8162488" cy="954107"/>
          </a:xfrm>
          <a:prstGeom prst="rect">
            <a:avLst/>
          </a:prstGeom>
          <a:noFill/>
        </p:spPr>
        <p:txBody>
          <a:bodyPr wrap="square" rtlCol="0">
            <a:spAutoFit/>
          </a:bodyPr>
          <a:lstStyle/>
          <a:p>
            <a:pPr algn="ctr"/>
            <a:r>
              <a:rPr lang="ro-RO" sz="2400" dirty="0"/>
              <a:t>	</a:t>
            </a:r>
            <a:r>
              <a:rPr lang="en-US" sz="2000" dirty="0"/>
              <a:t> </a:t>
            </a:r>
            <a:r>
              <a:rPr lang="ro-RO" sz="2800" dirty="0"/>
              <a:t>Proiect </a:t>
            </a:r>
            <a:r>
              <a:rPr lang="en-US" sz="2800" dirty="0" err="1"/>
              <a:t>Sisteme</a:t>
            </a:r>
            <a:r>
              <a:rPr lang="en-US" sz="2800" dirty="0"/>
              <a:t> de </a:t>
            </a:r>
            <a:r>
              <a:rPr lang="en-US" sz="2800" dirty="0" err="1"/>
              <a:t>vedere</a:t>
            </a:r>
            <a:r>
              <a:rPr lang="en-US" sz="2800" dirty="0"/>
              <a:t> artificial</a:t>
            </a:r>
            <a:r>
              <a:rPr lang="ro-RO" sz="2800" dirty="0"/>
              <a:t>ă</a:t>
            </a:r>
            <a:br>
              <a:rPr lang="en-US" sz="2800" dirty="0"/>
            </a:br>
            <a:r>
              <a:rPr lang="en-US" sz="2800" dirty="0"/>
              <a:t>	</a:t>
            </a:r>
            <a:r>
              <a:rPr lang="en-US" sz="2800" dirty="0" err="1"/>
              <a:t>Echipa</a:t>
            </a:r>
            <a:r>
              <a:rPr lang="en-US" sz="2800" dirty="0"/>
              <a:t> </a:t>
            </a:r>
            <a:r>
              <a:rPr lang="en-US" sz="2800" dirty="0" err="1"/>
              <a:t>nr</a:t>
            </a:r>
            <a:r>
              <a:rPr lang="en-US" sz="2800" dirty="0"/>
              <a:t>. </a:t>
            </a:r>
            <a:r>
              <a:rPr lang="ro-RO" sz="2800" dirty="0"/>
              <a:t>3</a:t>
            </a:r>
            <a:endParaRPr lang="ro-RO" sz="2800" dirty="0"/>
          </a:p>
        </p:txBody>
      </p:sp>
      <p:sp>
        <p:nvSpPr>
          <p:cNvPr id="8" name="TextBox 7"/>
          <p:cNvSpPr txBox="1"/>
          <p:nvPr/>
        </p:nvSpPr>
        <p:spPr>
          <a:xfrm>
            <a:off x="8654902" y="4276983"/>
            <a:ext cx="2386487" cy="1754326"/>
          </a:xfrm>
          <a:prstGeom prst="rect">
            <a:avLst/>
          </a:prstGeom>
          <a:noFill/>
        </p:spPr>
        <p:txBody>
          <a:bodyPr wrap="none" rtlCol="0">
            <a:spAutoFit/>
          </a:bodyPr>
          <a:lstStyle/>
          <a:p>
            <a:r>
              <a:rPr lang="ro-RO" dirty="0"/>
              <a:t>Bursuc Lucia-Georgiana</a:t>
            </a:r>
          </a:p>
          <a:p>
            <a:r>
              <a:rPr lang="ro-RO" dirty="0"/>
              <a:t>Despa Iulian-Ștefan</a:t>
            </a:r>
          </a:p>
          <a:p>
            <a:r>
              <a:rPr lang="ro-RO" dirty="0"/>
              <a:t>Mihalache Ștefan</a:t>
            </a:r>
          </a:p>
          <a:p>
            <a:r>
              <a:rPr lang="ro-RO" dirty="0"/>
              <a:t>Țapu Vasile-Codruț</a:t>
            </a:r>
          </a:p>
          <a:p>
            <a:endParaRPr lang="ro-RO" dirty="0"/>
          </a:p>
          <a:p>
            <a:r>
              <a:rPr lang="ro-RO" dirty="0"/>
              <a:t>Grupa 1401B</a:t>
            </a:r>
          </a:p>
        </p:txBody>
      </p:sp>
      <p:sp>
        <p:nvSpPr>
          <p:cNvPr id="9" name="TextBox 8"/>
          <p:cNvSpPr txBox="1"/>
          <p:nvPr/>
        </p:nvSpPr>
        <p:spPr>
          <a:xfrm>
            <a:off x="701748" y="5095411"/>
            <a:ext cx="2751266" cy="646331"/>
          </a:xfrm>
          <a:prstGeom prst="rect">
            <a:avLst/>
          </a:prstGeom>
          <a:noFill/>
        </p:spPr>
        <p:txBody>
          <a:bodyPr wrap="none" rtlCol="0">
            <a:spAutoFit/>
          </a:bodyPr>
          <a:lstStyle/>
          <a:p>
            <a:r>
              <a:rPr lang="ro-RO" dirty="0"/>
              <a:t>Prof Coordonator:</a:t>
            </a:r>
          </a:p>
          <a:p>
            <a:r>
              <a:rPr lang="ro-RO" dirty="0"/>
              <a:t>Conf. Dr. Ing Burlacu Adrian</a:t>
            </a:r>
          </a:p>
        </p:txBody>
      </p:sp>
      <p:sp>
        <p:nvSpPr>
          <p:cNvPr id="10" name="TextBox 9"/>
          <p:cNvSpPr txBox="1"/>
          <p:nvPr/>
        </p:nvSpPr>
        <p:spPr>
          <a:xfrm>
            <a:off x="5199320" y="6262576"/>
            <a:ext cx="1016625" cy="369332"/>
          </a:xfrm>
          <a:prstGeom prst="rect">
            <a:avLst/>
          </a:prstGeom>
          <a:noFill/>
        </p:spPr>
        <p:txBody>
          <a:bodyPr wrap="none" rtlCol="0">
            <a:spAutoFit/>
          </a:bodyPr>
          <a:lstStyle/>
          <a:p>
            <a:r>
              <a:rPr lang="ro-RO" dirty="0"/>
              <a:t>Iași 2016</a:t>
            </a:r>
          </a:p>
        </p:txBody>
      </p:sp>
    </p:spTree>
    <p:extLst>
      <p:ext uri="{BB962C8B-B14F-4D97-AF65-F5344CB8AC3E}">
        <p14:creationId xmlns:p14="http://schemas.microsoft.com/office/powerpoint/2010/main" val="345794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241873" cy="5472418"/>
          </a:xfrm>
        </p:spPr>
        <p:txBody>
          <a:bodyPr>
            <a:normAutofit/>
          </a:bodyPr>
          <a:lstStyle/>
          <a:p>
            <a:pPr algn="ctr"/>
            <a:r>
              <a:rPr lang="ro-RO" sz="6600" dirty="0">
                <a:solidFill>
                  <a:schemeClr val="tx1"/>
                </a:solidFill>
              </a:rPr>
              <a:t>Vă mulțumim pentru atenția acordată!</a:t>
            </a:r>
            <a:br>
              <a:rPr lang="ro-RO" sz="6600" dirty="0">
                <a:solidFill>
                  <a:schemeClr val="tx1"/>
                </a:solidFill>
              </a:rPr>
            </a:br>
            <a:br>
              <a:rPr lang="ro-RO" sz="6600" dirty="0">
                <a:solidFill>
                  <a:schemeClr val="tx1"/>
                </a:solidFill>
              </a:rPr>
            </a:br>
            <a:r>
              <a:rPr lang="ro-RO" sz="6600" dirty="0">
                <a:solidFill>
                  <a:schemeClr val="tx1"/>
                </a:solidFill>
              </a:rPr>
              <a:t>Crăciun Fericit!</a:t>
            </a:r>
            <a:endParaRPr lang="en-US" sz="6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489" y="0"/>
            <a:ext cx="4029512" cy="6858000"/>
          </a:xfrm>
          <a:prstGeom prst="rect">
            <a:avLst/>
          </a:prstGeom>
        </p:spPr>
      </p:pic>
    </p:spTree>
    <p:extLst>
      <p:ext uri="{BB962C8B-B14F-4D97-AF65-F5344CB8AC3E}">
        <p14:creationId xmlns:p14="http://schemas.microsoft.com/office/powerpoint/2010/main" val="30241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352" y="1504468"/>
            <a:ext cx="6841921" cy="2871163"/>
          </a:xfrm>
          <a:prstGeom prst="rect">
            <a:avLst/>
          </a:prstGeom>
        </p:spPr>
      </p:pic>
    </p:spTree>
    <p:extLst>
      <p:ext uri="{BB962C8B-B14F-4D97-AF65-F5344CB8AC3E}">
        <p14:creationId xmlns:p14="http://schemas.microsoft.com/office/powerpoint/2010/main" val="222105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1367" y="1148065"/>
            <a:ext cx="9097308" cy="1846659"/>
          </a:xfrm>
          <a:prstGeom prst="rect">
            <a:avLst/>
          </a:prstGeom>
        </p:spPr>
        <p:txBody>
          <a:bodyPr wrap="square">
            <a:spAutoFit/>
          </a:bodyPr>
          <a:lstStyle/>
          <a:p>
            <a:r>
              <a:rPr lang="ro-RO" sz="5400" dirty="0"/>
              <a:t>Obiectiv: </a:t>
            </a:r>
          </a:p>
          <a:p>
            <a:endParaRPr lang="ro-RO" sz="2000" dirty="0"/>
          </a:p>
          <a:p>
            <a:r>
              <a:rPr lang="ro-RO" sz="2000" dirty="0"/>
              <a:t>	Realizarea unui sistem de vedere artificială care să permită identificarea numărului de linii și coloane roșii complete de pe o față a unui cub rubik</a:t>
            </a:r>
            <a:r>
              <a:rPr lang="ro-RO" dirty="0"/>
              <a:t>.</a:t>
            </a:r>
          </a:p>
        </p:txBody>
      </p:sp>
      <p:sp>
        <p:nvSpPr>
          <p:cNvPr id="6" name="Rectangle 5"/>
          <p:cNvSpPr/>
          <p:nvPr/>
        </p:nvSpPr>
        <p:spPr>
          <a:xfrm>
            <a:off x="751367" y="2756361"/>
            <a:ext cx="11199628" cy="3600473"/>
          </a:xfrm>
          <a:prstGeom prst="rect">
            <a:avLst/>
          </a:prstGeom>
        </p:spPr>
        <p:txBody>
          <a:bodyPr wrap="square">
            <a:spAutoFit/>
          </a:bodyPr>
          <a:lstStyle/>
          <a:p>
            <a:pPr>
              <a:lnSpc>
                <a:spcPct val="115000"/>
              </a:lnSpc>
              <a:spcAft>
                <a:spcPts val="1000"/>
              </a:spcAft>
            </a:pPr>
            <a:endParaRPr lang="ro-RO"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ro-RO"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ro-RO"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o-RO" dirty="0"/>
              <a:t>Etape:</a:t>
            </a:r>
          </a:p>
          <a:p>
            <a:pPr marL="800100" lvl="1" indent="-342900">
              <a:lnSpc>
                <a:spcPct val="115000"/>
              </a:lnSpc>
              <a:buFont typeface="+mj-lt"/>
              <a:buAutoNum type="arabicPeriod"/>
            </a:pPr>
            <a:r>
              <a:rPr lang="ro-RO" dirty="0"/>
              <a:t>Realizarea unui GUI pentru achiziție de imagine în timp real</a:t>
            </a:r>
          </a:p>
          <a:p>
            <a:pPr marL="800100" lvl="1" indent="-342900">
              <a:lnSpc>
                <a:spcPct val="115000"/>
              </a:lnSpc>
              <a:buFont typeface="+mj-lt"/>
              <a:buAutoNum type="arabicPeriod"/>
            </a:pPr>
            <a:r>
              <a:rPr lang="ro-RO" dirty="0"/>
              <a:t>Segmentarea regiunilor de pe o față a unui cub rubik</a:t>
            </a:r>
          </a:p>
          <a:p>
            <a:pPr marL="800100" lvl="1" indent="-342900">
              <a:lnSpc>
                <a:spcPct val="115000"/>
              </a:lnSpc>
              <a:buFont typeface="+mj-lt"/>
              <a:buAutoNum type="arabicPeriod"/>
            </a:pPr>
            <a:r>
              <a:rPr lang="ro-RO" dirty="0"/>
              <a:t>Identificarea liniilor și coloanelor ce contin 3 culori roșii unite</a:t>
            </a:r>
          </a:p>
          <a:p>
            <a:pPr marL="800100" lvl="1" indent="-342900">
              <a:lnSpc>
                <a:spcPct val="115000"/>
              </a:lnSpc>
              <a:spcAft>
                <a:spcPts val="1000"/>
              </a:spcAft>
              <a:buFont typeface="+mj-lt"/>
              <a:buAutoNum type="arabicPeriod"/>
            </a:pPr>
            <a:r>
              <a:rPr lang="ro-RO" dirty="0"/>
              <a:t>Afisarea rezultatului in interfata grafică</a:t>
            </a:r>
          </a:p>
          <a:p>
            <a:pPr>
              <a:lnSpc>
                <a:spcPct val="115000"/>
              </a:lnSpc>
              <a:spcAft>
                <a:spcPts val="1000"/>
              </a:spcAft>
            </a:pPr>
            <a:r>
              <a:rPr lang="ro-RO"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1283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67" y="601211"/>
            <a:ext cx="8596668" cy="1320800"/>
          </a:xfrm>
        </p:spPr>
        <p:txBody>
          <a:bodyPr>
            <a:normAutofit/>
          </a:bodyPr>
          <a:lstStyle/>
          <a:p>
            <a:r>
              <a:rPr lang="ro-RO" sz="2000" dirty="0"/>
              <a:t>			</a:t>
            </a:r>
            <a:endParaRPr lang="ro-RO" sz="4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340640" y="590026"/>
            <a:ext cx="7219721" cy="769441"/>
          </a:xfrm>
          <a:prstGeom prst="rect">
            <a:avLst/>
          </a:prstGeom>
        </p:spPr>
        <p:txBody>
          <a:bodyPr wrap="square">
            <a:spAutoFit/>
          </a:bodyPr>
          <a:lstStyle/>
          <a:p>
            <a:pPr algn="ctr"/>
            <a:r>
              <a:rPr lang="ro-RO" sz="2200" dirty="0"/>
              <a:t>Etapa 1: </a:t>
            </a:r>
            <a:r>
              <a:rPr lang="it-IT" sz="2200" dirty="0"/>
              <a:t>Realizarea unui GUI pentru achizitie de </a:t>
            </a:r>
            <a:br>
              <a:rPr lang="ro-RO" sz="2200" dirty="0"/>
            </a:br>
            <a:r>
              <a:rPr lang="it-IT" sz="2200" dirty="0"/>
              <a:t>imagine in timp real </a:t>
            </a:r>
            <a:endParaRPr lang="en-US" sz="2200" dirty="0"/>
          </a:p>
        </p:txBody>
      </p:sp>
      <p:sp>
        <p:nvSpPr>
          <p:cNvPr id="7" name="Rectangle 6"/>
          <p:cNvSpPr/>
          <p:nvPr/>
        </p:nvSpPr>
        <p:spPr>
          <a:xfrm>
            <a:off x="652167" y="1922011"/>
            <a:ext cx="3340619" cy="2862322"/>
          </a:xfrm>
          <a:prstGeom prst="rect">
            <a:avLst/>
          </a:prstGeom>
        </p:spPr>
        <p:txBody>
          <a:bodyPr wrap="square">
            <a:spAutoFit/>
          </a:bodyPr>
          <a:lstStyle/>
          <a:p>
            <a:pPr lvl="1" algn="just"/>
            <a:r>
              <a:rPr lang="ro-RO" dirty="0"/>
              <a:t>	Pentru realizarea acestei etape am utilizat funcționalitatea Create Graphical User Interface disponibilă in Matlab. Interfața aplicației este cea din Figura 1. Ea este alcătuita din 4 butoane și 4 ferestre de afișare a informațiilor.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87" y="1933196"/>
            <a:ext cx="5345320" cy="4211047"/>
          </a:xfrm>
          <a:prstGeom prst="rect">
            <a:avLst/>
          </a:prstGeom>
        </p:spPr>
      </p:pic>
      <p:sp>
        <p:nvSpPr>
          <p:cNvPr id="9" name="TextBox 8"/>
          <p:cNvSpPr txBox="1"/>
          <p:nvPr/>
        </p:nvSpPr>
        <p:spPr>
          <a:xfrm>
            <a:off x="6494026" y="6144243"/>
            <a:ext cx="1162642" cy="307777"/>
          </a:xfrm>
          <a:prstGeom prst="rect">
            <a:avLst/>
          </a:prstGeom>
          <a:noFill/>
        </p:spPr>
        <p:txBody>
          <a:bodyPr wrap="square" rtlCol="0">
            <a:spAutoFit/>
          </a:bodyPr>
          <a:lstStyle/>
          <a:p>
            <a:pPr algn="ctr"/>
            <a:r>
              <a:rPr lang="ro-RO" sz="1400" dirty="0"/>
              <a:t>Figura 1</a:t>
            </a:r>
            <a:endParaRPr lang="en-US" sz="1400" dirty="0"/>
          </a:p>
        </p:txBody>
      </p:sp>
    </p:spTree>
    <p:extLst>
      <p:ext uri="{BB962C8B-B14F-4D97-AF65-F5344CB8AC3E}">
        <p14:creationId xmlns:p14="http://schemas.microsoft.com/office/powerpoint/2010/main" val="29483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49961"/>
            <a:ext cx="8944837" cy="1518406"/>
          </a:xfrm>
        </p:spPr>
        <p:txBody>
          <a:bodyPr>
            <a:normAutofit/>
          </a:bodyPr>
          <a:lstStyle/>
          <a:p>
            <a:pPr marL="0" indent="0" algn="just">
              <a:buNone/>
            </a:pPr>
            <a:r>
              <a:rPr lang="ro-RO" dirty="0">
                <a:solidFill>
                  <a:schemeClr val="tx1"/>
                </a:solidFill>
              </a:rPr>
              <a:t>	În cadrul acestei etape am </a:t>
            </a:r>
            <a:r>
              <a:rPr lang="it-IT" dirty="0">
                <a:solidFill>
                  <a:schemeClr val="tx1"/>
                </a:solidFill>
              </a:rPr>
              <a:t>sc</a:t>
            </a:r>
            <a:r>
              <a:rPr lang="ro-RO" dirty="0">
                <a:solidFill>
                  <a:schemeClr val="tx1"/>
                </a:solidFill>
              </a:rPr>
              <a:t>ăzut </a:t>
            </a:r>
            <a:r>
              <a:rPr lang="it-IT" dirty="0">
                <a:solidFill>
                  <a:schemeClr val="tx1"/>
                </a:solidFill>
              </a:rPr>
              <a:t>imaginea ce con</a:t>
            </a:r>
            <a:r>
              <a:rPr lang="ro-RO" dirty="0">
                <a:solidFill>
                  <a:schemeClr val="tx1"/>
                </a:solidFill>
              </a:rPr>
              <a:t>ț</a:t>
            </a:r>
            <a:r>
              <a:rPr lang="it-IT" dirty="0">
                <a:solidFill>
                  <a:schemeClr val="tx1"/>
                </a:solidFill>
              </a:rPr>
              <a:t>ine doar componentele ro</a:t>
            </a:r>
            <a:r>
              <a:rPr lang="ro-RO" dirty="0">
                <a:solidFill>
                  <a:schemeClr val="tx1"/>
                </a:solidFill>
              </a:rPr>
              <a:t>ș</a:t>
            </a:r>
            <a:r>
              <a:rPr lang="it-IT" dirty="0">
                <a:solidFill>
                  <a:schemeClr val="tx1"/>
                </a:solidFill>
              </a:rPr>
              <a:t>ii din imaginea original</a:t>
            </a:r>
            <a:r>
              <a:rPr lang="ro-RO" dirty="0">
                <a:solidFill>
                  <a:schemeClr val="tx1"/>
                </a:solidFill>
              </a:rPr>
              <a:t>ă (Figura 2) </a:t>
            </a:r>
            <a:r>
              <a:rPr lang="en-US" dirty="0" err="1">
                <a:solidFill>
                  <a:schemeClr val="tx1"/>
                </a:solidFill>
              </a:rPr>
              <a:t>transformat</a:t>
            </a:r>
            <a:r>
              <a:rPr lang="ro-RO" dirty="0">
                <a:solidFill>
                  <a:schemeClr val="tx1"/>
                </a:solidFill>
              </a:rPr>
              <a:t>ă</a:t>
            </a:r>
            <a:r>
              <a:rPr lang="en-US" dirty="0">
                <a:solidFill>
                  <a:schemeClr val="tx1"/>
                </a:solidFill>
              </a:rPr>
              <a:t> </a:t>
            </a:r>
            <a:r>
              <a:rPr lang="ro-RO" dirty="0">
                <a:solidFill>
                  <a:schemeClr val="tx1"/>
                </a:solidFill>
              </a:rPr>
              <a:t>î</a:t>
            </a:r>
            <a:r>
              <a:rPr lang="en-US" dirty="0">
                <a:solidFill>
                  <a:schemeClr val="tx1"/>
                </a:solidFill>
              </a:rPr>
              <a:t>n grayscale</a:t>
            </a:r>
            <a:r>
              <a:rPr lang="ro-RO" dirty="0">
                <a:solidFill>
                  <a:schemeClr val="tx1"/>
                </a:solidFill>
              </a:rPr>
              <a:t>. Am aplicat un filtru median de 9 elemente pentru a reduce zgomotul după care am binarizat imaginea folosind un prag experimental,obiectele roșii primind valoare 1 iar fundalul valoarea 0. Rezultatul fiind cel din Figura 3.</a:t>
            </a:r>
            <a:endParaRPr lang="en-US" dirty="0">
              <a:solidFill>
                <a:schemeClr val="tx1"/>
              </a:solidFill>
            </a:endParaRPr>
          </a:p>
          <a:p>
            <a:pPr marL="0" indent="0">
              <a:buNone/>
            </a:pPr>
            <a:endParaRPr lang="ro-RO" dirty="0"/>
          </a:p>
        </p:txBody>
      </p:sp>
      <p:sp>
        <p:nvSpPr>
          <p:cNvPr id="5" name="Title 4"/>
          <p:cNvSpPr>
            <a:spLocks noGrp="1"/>
          </p:cNvSpPr>
          <p:nvPr>
            <p:ph type="title"/>
          </p:nvPr>
        </p:nvSpPr>
        <p:spPr>
          <a:xfrm>
            <a:off x="677334" y="609600"/>
            <a:ext cx="8596668" cy="640360"/>
          </a:xfrm>
        </p:spPr>
        <p:txBody>
          <a:bodyPr>
            <a:normAutofit fontScale="90000"/>
          </a:bodyPr>
          <a:lstStyle/>
          <a:p>
            <a:pPr algn="ctr"/>
            <a:r>
              <a:rPr lang="ro-RO" sz="2400" dirty="0">
                <a:solidFill>
                  <a:schemeClr val="tx1"/>
                </a:solidFill>
                <a:latin typeface="+mn-lt"/>
                <a:ea typeface="+mn-ea"/>
                <a:cs typeface="+mn-cs"/>
              </a:rPr>
              <a:t>Etapa 2: Segmentarea regiunilor de pe o față a unui cub rubik</a:t>
            </a:r>
            <a:br>
              <a:rPr lang="ro-RO" sz="2400" dirty="0"/>
            </a:b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58178" y="2944535"/>
            <a:ext cx="3080827" cy="337237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413976" y="2944534"/>
            <a:ext cx="3386074" cy="3372373"/>
          </a:xfrm>
          <a:prstGeom prst="rect">
            <a:avLst/>
          </a:prstGeom>
        </p:spPr>
      </p:pic>
      <p:sp>
        <p:nvSpPr>
          <p:cNvPr id="8" name="TextBox 7"/>
          <p:cNvSpPr txBox="1"/>
          <p:nvPr/>
        </p:nvSpPr>
        <p:spPr>
          <a:xfrm>
            <a:off x="2603640" y="6339187"/>
            <a:ext cx="989901" cy="307777"/>
          </a:xfrm>
          <a:prstGeom prst="rect">
            <a:avLst/>
          </a:prstGeom>
          <a:noFill/>
        </p:spPr>
        <p:txBody>
          <a:bodyPr wrap="square" rtlCol="0">
            <a:spAutoFit/>
          </a:bodyPr>
          <a:lstStyle/>
          <a:p>
            <a:r>
              <a:rPr lang="ro-RO" sz="1400" dirty="0"/>
              <a:t>Figura 2</a:t>
            </a:r>
            <a:endParaRPr lang="en-US" sz="1400" dirty="0"/>
          </a:p>
        </p:txBody>
      </p:sp>
      <p:sp>
        <p:nvSpPr>
          <p:cNvPr id="9" name="TextBox 8"/>
          <p:cNvSpPr txBox="1"/>
          <p:nvPr/>
        </p:nvSpPr>
        <p:spPr>
          <a:xfrm>
            <a:off x="6498811" y="6316907"/>
            <a:ext cx="1216404" cy="307777"/>
          </a:xfrm>
          <a:prstGeom prst="rect">
            <a:avLst/>
          </a:prstGeom>
          <a:noFill/>
        </p:spPr>
        <p:txBody>
          <a:bodyPr wrap="square" rtlCol="0">
            <a:spAutoFit/>
          </a:bodyPr>
          <a:lstStyle/>
          <a:p>
            <a:pPr algn="ctr"/>
            <a:r>
              <a:rPr lang="ro-RO" sz="1400" dirty="0"/>
              <a:t>Figura 3</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3306"/>
          </a:xfrm>
        </p:spPr>
        <p:txBody>
          <a:bodyPr>
            <a:normAutofit fontScale="90000"/>
          </a:bodyPr>
          <a:lstStyle/>
          <a:p>
            <a:pPr algn="ctr"/>
            <a:r>
              <a:rPr lang="ro-RO" sz="2400" dirty="0">
                <a:solidFill>
                  <a:schemeClr val="tx1"/>
                </a:solidFill>
                <a:latin typeface="+mn-lt"/>
                <a:ea typeface="+mn-ea"/>
                <a:cs typeface="+mn-cs"/>
              </a:rPr>
              <a:t>Etapa 3: Identificarea liniilor și coloanelor ce contin 3 culori roșii unite</a:t>
            </a:r>
            <a:br>
              <a:rPr lang="ro-RO" dirty="0"/>
            </a:br>
            <a:br>
              <a:rPr lang="ro-RO" dirty="0"/>
            </a:br>
            <a:endParaRPr lang="en-US" dirty="0"/>
          </a:p>
        </p:txBody>
      </p:sp>
      <p:sp>
        <p:nvSpPr>
          <p:cNvPr id="3" name="Content Placeholder 2"/>
          <p:cNvSpPr>
            <a:spLocks noGrp="1"/>
          </p:cNvSpPr>
          <p:nvPr>
            <p:ph idx="1"/>
          </p:nvPr>
        </p:nvSpPr>
        <p:spPr>
          <a:xfrm>
            <a:off x="677334" y="1510019"/>
            <a:ext cx="3617829" cy="4531344"/>
          </a:xfrm>
        </p:spPr>
        <p:txBody>
          <a:bodyPr/>
          <a:lstStyle/>
          <a:p>
            <a:pPr marL="0" indent="0" algn="just">
              <a:buNone/>
            </a:pPr>
            <a:r>
              <a:rPr lang="ro-RO" dirty="0"/>
              <a:t>	In scopul identificării culorilor roșii unite am folosit ca descriptori: Aria, Perimetrul și Centroidul. Spațiul dintre două pătrățele de pe o față a cubului Rubik este de 42% din lugimea pătrățelului. Folosind acest spațiu am determinat distanțele de la un pătrațel roșu la celelalte,iar cu ajutorul acestora am aflat dispunerea patrățelelor roșii pe fața cubului rezultând o matrice care ilustrează acest lucru (Figura 4).</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360" y="2449586"/>
            <a:ext cx="4989206" cy="2055302"/>
          </a:xfrm>
          <a:prstGeom prst="rect">
            <a:avLst/>
          </a:prstGeom>
        </p:spPr>
      </p:pic>
      <p:sp>
        <p:nvSpPr>
          <p:cNvPr id="5" name="TextBox 4"/>
          <p:cNvSpPr txBox="1"/>
          <p:nvPr/>
        </p:nvSpPr>
        <p:spPr>
          <a:xfrm>
            <a:off x="6761541" y="4611703"/>
            <a:ext cx="880844" cy="307777"/>
          </a:xfrm>
          <a:prstGeom prst="rect">
            <a:avLst/>
          </a:prstGeom>
          <a:noFill/>
        </p:spPr>
        <p:txBody>
          <a:bodyPr wrap="square" rtlCol="0">
            <a:spAutoFit/>
          </a:bodyPr>
          <a:lstStyle/>
          <a:p>
            <a:pPr algn="ctr"/>
            <a:r>
              <a:rPr lang="ro-RO" sz="1400" dirty="0"/>
              <a:t>Figura 4</a:t>
            </a:r>
            <a:endParaRPr lang="en-US" sz="1400" dirty="0"/>
          </a:p>
        </p:txBody>
      </p:sp>
    </p:spTree>
    <p:extLst>
      <p:ext uri="{BB962C8B-B14F-4D97-AF65-F5344CB8AC3E}">
        <p14:creationId xmlns:p14="http://schemas.microsoft.com/office/powerpoint/2010/main" val="296956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7413"/>
          </a:xfrm>
        </p:spPr>
        <p:txBody>
          <a:bodyPr>
            <a:normAutofit fontScale="90000"/>
          </a:bodyPr>
          <a:lstStyle/>
          <a:p>
            <a:pPr algn="ctr"/>
            <a:r>
              <a:rPr lang="ro-RO" sz="2200" dirty="0">
                <a:solidFill>
                  <a:schemeClr val="tx1"/>
                </a:solidFill>
                <a:latin typeface="+mn-lt"/>
                <a:ea typeface="+mn-ea"/>
                <a:cs typeface="+mn-cs"/>
              </a:rPr>
              <a:t>Etapa 4: Afisarea rezultatului in interfata grafică</a:t>
            </a:r>
            <a:br>
              <a:rPr lang="ro-RO" sz="2400" dirty="0"/>
            </a:br>
            <a:endParaRPr lang="en-US" sz="2200" dirty="0">
              <a:solidFill>
                <a:schemeClr val="tx1"/>
              </a:solidFill>
              <a:latin typeface="+mn-lt"/>
              <a:ea typeface="+mn-ea"/>
              <a:cs typeface="+mn-cs"/>
            </a:endParaRPr>
          </a:p>
        </p:txBody>
      </p:sp>
      <p:sp>
        <p:nvSpPr>
          <p:cNvPr id="3" name="Content Placeholder 2"/>
          <p:cNvSpPr>
            <a:spLocks noGrp="1"/>
          </p:cNvSpPr>
          <p:nvPr>
            <p:ph idx="1"/>
          </p:nvPr>
        </p:nvSpPr>
        <p:spPr>
          <a:xfrm>
            <a:off x="677333" y="1451295"/>
            <a:ext cx="9154563" cy="4590067"/>
          </a:xfrm>
        </p:spPr>
        <p:txBody>
          <a:bodyPr/>
          <a:lstStyle/>
          <a:p>
            <a:pPr marL="0" indent="0" algn="just">
              <a:buNone/>
            </a:pPr>
            <a:r>
              <a:rPr lang="ro-RO" dirty="0"/>
              <a:t>	Folosind matricea din Figura 4 putem determina care sunt liniile și coloanele roșii complete  din imaginea achiziționată. Rezultatul grafic este afișat în fereastra Identificare (Figura 5) din GUI prin încadrarea într-un dreptunghi a coloanei sau a liniei, iar rezultatele în format text sunt afișate în fereastra Rezultate din GUI (Figura 6).</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077" y="2839171"/>
            <a:ext cx="3155670" cy="3202191"/>
          </a:xfrm>
          <a:prstGeom prst="rect">
            <a:avLst/>
          </a:prstGeom>
        </p:spPr>
      </p:pic>
      <p:sp>
        <p:nvSpPr>
          <p:cNvPr id="5" name="TextBox 4"/>
          <p:cNvSpPr txBox="1"/>
          <p:nvPr/>
        </p:nvSpPr>
        <p:spPr>
          <a:xfrm>
            <a:off x="2677710" y="6041362"/>
            <a:ext cx="1216403" cy="307777"/>
          </a:xfrm>
          <a:prstGeom prst="rect">
            <a:avLst/>
          </a:prstGeom>
          <a:noFill/>
        </p:spPr>
        <p:txBody>
          <a:bodyPr wrap="square" rtlCol="0">
            <a:spAutoFit/>
          </a:bodyPr>
          <a:lstStyle/>
          <a:p>
            <a:pPr algn="ctr"/>
            <a:r>
              <a:rPr lang="ro-RO" sz="1400" dirty="0"/>
              <a:t>Figura 5</a:t>
            </a:r>
            <a:endParaRPr lang="en-US" sz="1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614" y="3317715"/>
            <a:ext cx="4325614" cy="1514475"/>
          </a:xfrm>
          <a:prstGeom prst="rect">
            <a:avLst/>
          </a:prstGeom>
        </p:spPr>
      </p:pic>
      <p:sp>
        <p:nvSpPr>
          <p:cNvPr id="10" name="TextBox 9"/>
          <p:cNvSpPr txBox="1"/>
          <p:nvPr/>
        </p:nvSpPr>
        <p:spPr>
          <a:xfrm>
            <a:off x="6739620" y="4832190"/>
            <a:ext cx="1216403" cy="307777"/>
          </a:xfrm>
          <a:prstGeom prst="rect">
            <a:avLst/>
          </a:prstGeom>
          <a:noFill/>
        </p:spPr>
        <p:txBody>
          <a:bodyPr wrap="square" rtlCol="0">
            <a:spAutoFit/>
          </a:bodyPr>
          <a:lstStyle/>
          <a:p>
            <a:pPr algn="ctr"/>
            <a:r>
              <a:rPr lang="ro-RO" sz="1400" dirty="0"/>
              <a:t>Figura 6</a:t>
            </a:r>
            <a:endParaRPr lang="en-US" sz="1400" dirty="0"/>
          </a:p>
        </p:txBody>
      </p:sp>
    </p:spTree>
    <p:extLst>
      <p:ext uri="{BB962C8B-B14F-4D97-AF65-F5344CB8AC3E}">
        <p14:creationId xmlns:p14="http://schemas.microsoft.com/office/powerpoint/2010/main" val="419049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510" y="431180"/>
            <a:ext cx="8596668" cy="464191"/>
          </a:xfrm>
        </p:spPr>
        <p:txBody>
          <a:bodyPr/>
          <a:lstStyle/>
          <a:p>
            <a:pPr algn="ctr"/>
            <a:r>
              <a:rPr lang="ro-RO" sz="2000" dirty="0">
                <a:solidFill>
                  <a:schemeClr val="tx1"/>
                </a:solidFill>
                <a:latin typeface="+mn-lt"/>
                <a:ea typeface="+mn-ea"/>
                <a:cs typeface="+mn-cs"/>
              </a:rPr>
              <a:t>Teste pentru cazurile când avem linii sau coloane roșii complete</a:t>
            </a:r>
            <a:endParaRPr lang="en-US" sz="2000" dirty="0">
              <a:solidFill>
                <a:schemeClr val="tx1"/>
              </a:solidFill>
              <a:latin typeface="+mn-lt"/>
              <a:ea typeface="+mn-ea"/>
              <a:cs typeface="+mn-cs"/>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635" y="1080530"/>
            <a:ext cx="5156103" cy="4961495"/>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85646" y="1080530"/>
            <a:ext cx="5184442" cy="4961495"/>
          </a:xfrm>
        </p:spPr>
      </p:pic>
    </p:spTree>
    <p:extLst>
      <p:ext uri="{BB962C8B-B14F-4D97-AF65-F5344CB8AC3E}">
        <p14:creationId xmlns:p14="http://schemas.microsoft.com/office/powerpoint/2010/main" val="356209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510" y="431180"/>
            <a:ext cx="8596668" cy="464191"/>
          </a:xfrm>
        </p:spPr>
        <p:txBody>
          <a:bodyPr/>
          <a:lstStyle/>
          <a:p>
            <a:pPr algn="ctr"/>
            <a:r>
              <a:rPr lang="ro-RO" sz="2000" dirty="0">
                <a:solidFill>
                  <a:schemeClr val="tx1"/>
                </a:solidFill>
                <a:latin typeface="+mn-lt"/>
                <a:ea typeface="+mn-ea"/>
                <a:cs typeface="+mn-cs"/>
              </a:rPr>
              <a:t>Teste pentru cazurile când nu avem linii sau coloane roșii complete</a:t>
            </a:r>
            <a:endParaRPr lang="en-US" sz="2000" dirty="0">
              <a:solidFill>
                <a:schemeClr val="tx1"/>
              </a:solidFill>
              <a:latin typeface="+mn-lt"/>
              <a:ea typeface="+mn-ea"/>
              <a:cs typeface="+mn-cs"/>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340" y="1080530"/>
            <a:ext cx="5201175" cy="4961495"/>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31684" y="1080529"/>
            <a:ext cx="4983061" cy="4961495"/>
          </a:xfrm>
        </p:spPr>
      </p:pic>
    </p:spTree>
    <p:extLst>
      <p:ext uri="{BB962C8B-B14F-4D97-AF65-F5344CB8AC3E}">
        <p14:creationId xmlns:p14="http://schemas.microsoft.com/office/powerpoint/2010/main" val="406281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0877"/>
            <a:ext cx="8596668" cy="522914"/>
          </a:xfrm>
        </p:spPr>
        <p:txBody>
          <a:bodyPr/>
          <a:lstStyle/>
          <a:p>
            <a:pPr algn="ctr"/>
            <a:r>
              <a:rPr lang="ro-RO" sz="2200" dirty="0">
                <a:solidFill>
                  <a:schemeClr val="tx1"/>
                </a:solidFill>
                <a:latin typeface="+mn-lt"/>
                <a:ea typeface="+mn-ea"/>
                <a:cs typeface="+mn-cs"/>
              </a:rPr>
              <a:t>Concluzii</a:t>
            </a:r>
            <a:endParaRPr lang="en-US" sz="2200" dirty="0">
              <a:solidFill>
                <a:schemeClr val="tx1"/>
              </a:solidFill>
              <a:latin typeface="+mn-lt"/>
              <a:ea typeface="+mn-ea"/>
              <a:cs typeface="+mn-cs"/>
            </a:endParaRPr>
          </a:p>
        </p:txBody>
      </p:sp>
      <p:sp>
        <p:nvSpPr>
          <p:cNvPr id="3" name="Content Placeholder 2"/>
          <p:cNvSpPr>
            <a:spLocks noGrp="1"/>
          </p:cNvSpPr>
          <p:nvPr>
            <p:ph idx="1"/>
          </p:nvPr>
        </p:nvSpPr>
        <p:spPr>
          <a:xfrm>
            <a:off x="677334" y="1174460"/>
            <a:ext cx="8596668" cy="4169328"/>
          </a:xfrm>
        </p:spPr>
        <p:txBody>
          <a:bodyPr/>
          <a:lstStyle/>
          <a:p>
            <a:pPr marL="0" indent="0">
              <a:buNone/>
            </a:pPr>
            <a:r>
              <a:rPr lang="ro-RO" sz="2000" dirty="0">
                <a:latin typeface="Times New Roman" panose="02020603050405020304" pitchFamily="18" charset="0"/>
                <a:cs typeface="Times New Roman" panose="02020603050405020304" pitchFamily="18" charset="0"/>
              </a:rPr>
              <a:t>	</a:t>
            </a:r>
            <a:r>
              <a:rPr lang="ro-RO" dirty="0"/>
              <a:t>Algoritmul prezentat mai sus funcționează bine dar în anumite condiții poate returna unele erori. Pragul cu care a fost realizată segmentarea trebuie ajustat în funcție de condițiile de lumină în care este realizat experimentul. 	Deasemenea dacă avem alte obiecte roșii în scenă acestea pot interveni în generarea cubului mapat,genrând astfel erori. Am creat un un mini algoritm care ar permite eliminarea obiectelor care nu fac parte din cub folosind compactitatea unui obiect, dar eficiența acestuia nu a fost dovedită. </a:t>
            </a:r>
            <a:br>
              <a:rPr lang="ro-RO" dirty="0"/>
            </a:br>
            <a:r>
              <a:rPr lang="ro-RO" dirty="0"/>
              <a:t>	</a:t>
            </a:r>
            <a:br>
              <a:rPr lang="ro-RO" dirty="0"/>
            </a:br>
            <a:r>
              <a:rPr lang="ro-RO" dirty="0"/>
              <a:t>Ca și îmbunătățiri ulterioare ale proiectului putem considera: </a:t>
            </a:r>
            <a:br>
              <a:rPr lang="ro-RO" dirty="0"/>
            </a:br>
            <a:r>
              <a:rPr lang="ro-RO" dirty="0"/>
              <a:t> </a:t>
            </a:r>
            <a:br>
              <a:rPr lang="ro-RO" dirty="0"/>
            </a:br>
            <a:r>
              <a:rPr lang="ro-RO" dirty="0"/>
              <a:t>	- eliminarea porțiunilor redundante de cod;</a:t>
            </a:r>
            <a:br>
              <a:rPr lang="ro-RO" dirty="0"/>
            </a:br>
            <a:r>
              <a:rPr lang="ro-RO" dirty="0"/>
              <a:t>	- eliminare obiectelor roșii din scenă care nu fac parte din cub;</a:t>
            </a:r>
            <a:br>
              <a:rPr lang="ro-RO" dirty="0"/>
            </a:br>
            <a:r>
              <a:rPr lang="ro-RO" dirty="0"/>
              <a:t>	- îmbunătățirea pragului folosit la segmentare;</a:t>
            </a:r>
            <a:endParaRPr lang="en-US" dirty="0"/>
          </a:p>
        </p:txBody>
      </p:sp>
    </p:spTree>
    <p:extLst>
      <p:ext uri="{BB962C8B-B14F-4D97-AF65-F5344CB8AC3E}">
        <p14:creationId xmlns:p14="http://schemas.microsoft.com/office/powerpoint/2010/main" val="3119967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218</TotalTime>
  <Words>158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PowerPoint Presentation</vt:lpstr>
      <vt:lpstr>PowerPoint Presentation</vt:lpstr>
      <vt:lpstr>   </vt:lpstr>
      <vt:lpstr>Etapa 2: Segmentarea regiunilor de pe o față a unui cub rubik </vt:lpstr>
      <vt:lpstr>Etapa 3: Identificarea liniilor și coloanelor ce contin 3 culori roșii unite  </vt:lpstr>
      <vt:lpstr>Etapa 4: Afisarea rezultatului in interfata grafică </vt:lpstr>
      <vt:lpstr>Teste pentru cazurile când avem linii sau coloane roșii complete</vt:lpstr>
      <vt:lpstr>Teste pentru cazurile când nu avem linii sau coloane roșii complete</vt:lpstr>
      <vt:lpstr>Concluzii</vt:lpstr>
      <vt:lpstr>Vă mulțumim pentru atenția acordată!  Crăciun Fericit!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dc:creator>
  <cp:lastModifiedBy>Tapu Codrut</cp:lastModifiedBy>
  <cp:revision>65</cp:revision>
  <dcterms:created xsi:type="dcterms:W3CDTF">2016-12-18T15:39:27Z</dcterms:created>
  <dcterms:modified xsi:type="dcterms:W3CDTF">2016-12-20T19:14:04Z</dcterms:modified>
</cp:coreProperties>
</file>