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5" r:id="rId3"/>
    <p:sldId id="266" r:id="rId4"/>
    <p:sldId id="282" r:id="rId5"/>
    <p:sldId id="271" r:id="rId6"/>
    <p:sldId id="272" r:id="rId7"/>
    <p:sldId id="284" r:id="rId8"/>
    <p:sldId id="283" r:id="rId9"/>
    <p:sldId id="273" r:id="rId10"/>
    <p:sldId id="285" r:id="rId11"/>
    <p:sldId id="275" r:id="rId12"/>
    <p:sldId id="270" r:id="rId13"/>
    <p:sldId id="269" r:id="rId14"/>
    <p:sldId id="280" r:id="rId15"/>
    <p:sldId id="279" r:id="rId16"/>
    <p:sldId id="281" r:id="rId17"/>
    <p:sldId id="25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320"/>
    <p:restoredTop sz="94746"/>
  </p:normalViewPr>
  <p:slideViewPr>
    <p:cSldViewPr snapToGrid="0" snapToObjects="1">
      <p:cViewPr varScale="1">
        <p:scale>
          <a:sx n="95" d="100"/>
          <a:sy n="95" d="100"/>
        </p:scale>
        <p:origin x="-514"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0671B-B12D-B447-8C64-4662B2400CD6}" type="datetimeFigureOut">
              <a:rPr kumimoji="1" lang="zh-CN" altLang="en-US" smtClean="0"/>
              <a:pPr/>
              <a:t>2018/10/25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CFD78-3C62-A447-9412-3B1ABAA00B75}" type="slidenum">
              <a:rPr kumimoji="1" lang="zh-CN" altLang="en-US" smtClean="0"/>
              <a:pPr/>
              <a:t>‹#›</a:t>
            </a:fld>
            <a:endParaRPr kumimoji="1" lang="zh-CN" altLang="en-US"/>
          </a:p>
        </p:txBody>
      </p:sp>
    </p:spTree>
    <p:extLst>
      <p:ext uri="{BB962C8B-B14F-4D97-AF65-F5344CB8AC3E}">
        <p14:creationId xmlns:p14="http://schemas.microsoft.com/office/powerpoint/2010/main" xmlns="" val="560579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34CFD78-3C62-A447-9412-3B1ABAA00B75}" type="slidenum">
              <a:rPr kumimoji="1" lang="zh-CN" altLang="en-US" smtClean="0"/>
              <a:pPr/>
              <a:t>4</a:t>
            </a:fld>
            <a:endParaRPr kumimoji="1" lang="zh-CN" altLang="en-US"/>
          </a:p>
        </p:txBody>
      </p:sp>
    </p:spTree>
    <p:extLst>
      <p:ext uri="{BB962C8B-B14F-4D97-AF65-F5344CB8AC3E}">
        <p14:creationId xmlns:p14="http://schemas.microsoft.com/office/powerpoint/2010/main" xmlns="" val="110632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hasCustomPrompt="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hasCustomPrompt="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0215D0D0-A389-3843-8730-2E1E4C13A009}" type="datetimeFigureOut">
              <a:rPr kumimoji="1" lang="zh-CN" altLang="en-US" smtClean="0"/>
              <a:pPr/>
              <a:t>2018/10/25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9401F7B-1FFD-8440-92E6-4E6F22D7F6B0}"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5D0D0-A389-3843-8730-2E1E4C13A009}" type="datetimeFigureOut">
              <a:rPr kumimoji="1" lang="zh-CN" altLang="en-US" smtClean="0"/>
              <a:pPr/>
              <a:t>2018/10/25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01F7B-1FFD-8440-92E6-4E6F22D7F6B0}"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image" Target="../media/image2.jpeg"/><Relationship Id="rId16"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71638"/>
            <a:ext cx="9144000" cy="2387600"/>
          </a:xfrm>
        </p:spPr>
        <p:txBody>
          <a:bodyPr>
            <a:normAutofit fontScale="90000"/>
          </a:bodyPr>
          <a:lstStyle/>
          <a:p>
            <a:r>
              <a:rPr kumimoji="1" lang="en-US" altLang="zh-CN" dirty="0">
                <a:solidFill>
                  <a:schemeClr val="bg1"/>
                </a:solidFill>
              </a:rPr>
              <a:t> </a:t>
            </a:r>
            <a:r>
              <a:rPr kumimoji="1" lang="en-US" altLang="zh-CN" dirty="0" smtClean="0">
                <a:solidFill>
                  <a:schemeClr val="bg1"/>
                </a:solidFill>
              </a:rPr>
              <a:t/>
            </a:r>
            <a:br>
              <a:rPr kumimoji="1" lang="en-US" altLang="zh-CN" dirty="0" smtClean="0">
                <a:solidFill>
                  <a:schemeClr val="bg1"/>
                </a:solidFill>
              </a:rPr>
            </a:br>
            <a:r>
              <a:rPr kumimoji="1" lang="en-US" altLang="zh-CN" dirty="0">
                <a:solidFill>
                  <a:schemeClr val="bg1"/>
                </a:solidFill>
              </a:rPr>
              <a:t/>
            </a:r>
            <a:br>
              <a:rPr kumimoji="1" lang="en-US" altLang="zh-CN" dirty="0">
                <a:solidFill>
                  <a:schemeClr val="bg1"/>
                </a:solidFill>
              </a:rPr>
            </a:br>
            <a:r>
              <a:rPr kumimoji="1" lang="en-US" altLang="zh-CN" dirty="0" smtClean="0">
                <a:solidFill>
                  <a:schemeClr val="bg1"/>
                </a:solidFill>
              </a:rPr>
              <a:t/>
            </a:r>
            <a:br>
              <a:rPr kumimoji="1" lang="en-US" altLang="zh-CN" dirty="0" smtClean="0">
                <a:solidFill>
                  <a:schemeClr val="bg1"/>
                </a:solidFill>
              </a:rPr>
            </a:br>
            <a:r>
              <a:rPr kumimoji="1" lang="zh-CN" altLang="en-US" sz="5300" dirty="0" smtClean="0">
                <a:solidFill>
                  <a:schemeClr val="bg1"/>
                </a:solidFill>
                <a:latin typeface="Microsoft YaHei" charset="-122"/>
                <a:ea typeface="Microsoft YaHei" charset="-122"/>
                <a:cs typeface="Microsoft YaHei" charset="-122"/>
              </a:rPr>
              <a:t>易观性别年龄预测</a:t>
            </a:r>
            <a:r>
              <a:rPr kumimoji="1" lang="en-US" altLang="zh-CN" sz="5300" dirty="0" smtClean="0">
                <a:solidFill>
                  <a:schemeClr val="bg1"/>
                </a:solidFill>
                <a:latin typeface="Microsoft YaHei" charset="-122"/>
                <a:ea typeface="Microsoft YaHei" charset="-122"/>
                <a:cs typeface="Microsoft YaHei" charset="-122"/>
              </a:rPr>
              <a:t/>
            </a:r>
            <a:br>
              <a:rPr kumimoji="1" lang="en-US" altLang="zh-CN" sz="5300" dirty="0" smtClean="0">
                <a:solidFill>
                  <a:schemeClr val="bg1"/>
                </a:solidFill>
                <a:latin typeface="Microsoft YaHei" charset="-122"/>
                <a:ea typeface="Microsoft YaHei" charset="-122"/>
                <a:cs typeface="Microsoft YaHei" charset="-122"/>
              </a:rPr>
            </a:br>
            <a:endParaRPr kumimoji="1" lang="zh-CN" altLang="en-US" sz="5300" dirty="0">
              <a:solidFill>
                <a:schemeClr val="bg1"/>
              </a:solidFill>
              <a:latin typeface="Microsoft YaHei" charset="-122"/>
              <a:ea typeface="Microsoft YaHei" charset="-122"/>
              <a:cs typeface="Microsoft YaHei" charset="-122"/>
            </a:endParaRPr>
          </a:p>
        </p:txBody>
      </p:sp>
      <p:sp>
        <p:nvSpPr>
          <p:cNvPr id="3" name="副标题 2"/>
          <p:cNvSpPr>
            <a:spLocks noGrp="1"/>
          </p:cNvSpPr>
          <p:nvPr>
            <p:ph type="subTitle" idx="1"/>
          </p:nvPr>
        </p:nvSpPr>
        <p:spPr>
          <a:xfrm>
            <a:off x="1524000" y="4059238"/>
            <a:ext cx="9144000" cy="1655762"/>
          </a:xfrm>
        </p:spPr>
        <p:txBody>
          <a:bodyPr>
            <a:normAutofit/>
          </a:bodyPr>
          <a:lstStyle/>
          <a:p>
            <a:r>
              <a:rPr kumimoji="1" lang="en-US" altLang="zh-CN" sz="3200" dirty="0" smtClean="0">
                <a:solidFill>
                  <a:schemeClr val="bg1"/>
                </a:solidFill>
                <a:latin typeface="Microsoft YaHei" charset="-122"/>
                <a:ea typeface="Microsoft YaHei" charset="-122"/>
                <a:cs typeface="Microsoft YaHei" charset="-122"/>
              </a:rPr>
              <a:t>RNG</a:t>
            </a:r>
            <a:r>
              <a:rPr kumimoji="1" lang="zh-CN" altLang="en-US" sz="3200" dirty="0" smtClean="0">
                <a:solidFill>
                  <a:schemeClr val="bg1"/>
                </a:solidFill>
                <a:latin typeface="Microsoft YaHei" charset="-122"/>
                <a:ea typeface="Microsoft YaHei" charset="-122"/>
                <a:cs typeface="Microsoft YaHei" charset="-122"/>
              </a:rPr>
              <a:t>团队</a:t>
            </a:r>
            <a:r>
              <a:rPr kumimoji="1" lang="zh-CN" altLang="en-US" sz="3200" dirty="0">
                <a:solidFill>
                  <a:schemeClr val="bg1"/>
                </a:solidFill>
                <a:latin typeface="Microsoft YaHei" charset="-122"/>
                <a:ea typeface="Microsoft YaHei" charset="-122"/>
                <a:cs typeface="Microsoft YaHei" charset="-122"/>
              </a:rPr>
              <a:t>解决方案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313644" y="952214"/>
            <a:ext cx="10705441" cy="355481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solidFill>
                  <a:prstClr val="white"/>
                </a:solidFill>
                <a:latin typeface="微软雅黑" panose="020B0503020204020204" pitchFamily="34" charset="-122"/>
                <a:ea typeface="微软雅黑" panose="020B0503020204020204" pitchFamily="34" charset="-122"/>
              </a:rPr>
              <a:t>模型预测特征</a:t>
            </a:r>
            <a:endParaRPr lang="en-US" altLang="zh-CN"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400" dirty="0" smtClean="0">
                <a:solidFill>
                  <a:prstClr val="white"/>
                </a:solidFill>
                <a:latin typeface="微软雅黑" panose="020B0503020204020204" pitchFamily="34" charset="-122"/>
                <a:ea typeface="微软雅黑" panose="020B0503020204020204" pitchFamily="34" charset="-122"/>
              </a:rPr>
              <a:t>用模型单独预测用户属于性别的概率</a:t>
            </a:r>
            <a:r>
              <a:rPr lang="en-US" altLang="zh-CN" sz="1400" dirty="0" smtClean="0">
                <a:solidFill>
                  <a:prstClr val="white"/>
                </a:solidFill>
                <a:latin typeface="微软雅黑" panose="020B0503020204020204" pitchFamily="34" charset="-122"/>
                <a:ea typeface="微软雅黑" panose="020B0503020204020204" pitchFamily="34" charset="-122"/>
              </a:rPr>
              <a:t>,</a:t>
            </a:r>
            <a:r>
              <a:rPr lang="zh-CN" altLang="en-US" sz="1400" dirty="0" smtClean="0">
                <a:solidFill>
                  <a:prstClr val="white"/>
                </a:solidFill>
                <a:latin typeface="微软雅黑" panose="020B0503020204020204" pitchFamily="34" charset="-122"/>
                <a:ea typeface="微软雅黑" panose="020B0503020204020204" pitchFamily="34" charset="-122"/>
              </a:rPr>
              <a:t>输出</a:t>
            </a:r>
            <a:r>
              <a:rPr lang="en-US" altLang="zh-CN" sz="1400" dirty="0" smtClean="0">
                <a:solidFill>
                  <a:prstClr val="white"/>
                </a:solidFill>
                <a:latin typeface="微软雅黑" panose="020B0503020204020204" pitchFamily="34" charset="-122"/>
                <a:ea typeface="微软雅黑" panose="020B0503020204020204" pitchFamily="34" charset="-122"/>
              </a:rPr>
              <a:t>p(sex)</a:t>
            </a:r>
            <a:r>
              <a:rPr lang="zh-CN" altLang="en-US" sz="1400" dirty="0" smtClean="0">
                <a:solidFill>
                  <a:prstClr val="white"/>
                </a:solidFill>
                <a:latin typeface="微软雅黑" panose="020B0503020204020204" pitchFamily="34" charset="-122"/>
                <a:ea typeface="微软雅黑" panose="020B0503020204020204" pitchFamily="34" charset="-122"/>
              </a:rPr>
              <a:t>概率特征</a:t>
            </a:r>
            <a:endParaRPr lang="en-US" altLang="zh-CN" sz="14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400" dirty="0" smtClean="0">
                <a:solidFill>
                  <a:prstClr val="white"/>
                </a:solidFill>
                <a:latin typeface="微软雅黑" panose="020B0503020204020204" pitchFamily="34" charset="-122"/>
                <a:ea typeface="微软雅黑" panose="020B0503020204020204" pitchFamily="34" charset="-122"/>
              </a:rPr>
              <a:t>用模型单独预测用户属于年龄的概率</a:t>
            </a:r>
            <a:r>
              <a:rPr lang="en-US" altLang="zh-CN" sz="1400" dirty="0" smtClean="0">
                <a:solidFill>
                  <a:prstClr val="white"/>
                </a:solidFill>
                <a:latin typeface="微软雅黑" panose="020B0503020204020204" pitchFamily="34" charset="-122"/>
                <a:ea typeface="微软雅黑" panose="020B0503020204020204" pitchFamily="34" charset="-122"/>
              </a:rPr>
              <a:t>,</a:t>
            </a:r>
            <a:r>
              <a:rPr lang="zh-CN" altLang="en-US" sz="1400" dirty="0" smtClean="0">
                <a:solidFill>
                  <a:prstClr val="white"/>
                </a:solidFill>
                <a:latin typeface="微软雅黑" panose="020B0503020204020204" pitchFamily="34" charset="-122"/>
                <a:ea typeface="微软雅黑" panose="020B0503020204020204" pitchFamily="34" charset="-122"/>
              </a:rPr>
              <a:t>输出</a:t>
            </a:r>
            <a:r>
              <a:rPr lang="en-US" altLang="zh-CN" sz="1400" dirty="0" smtClean="0">
                <a:solidFill>
                  <a:prstClr val="white"/>
                </a:solidFill>
                <a:latin typeface="微软雅黑" panose="020B0503020204020204" pitchFamily="34" charset="-122"/>
                <a:ea typeface="微软雅黑" panose="020B0503020204020204" pitchFamily="34" charset="-122"/>
              </a:rPr>
              <a:t>p(age)</a:t>
            </a:r>
            <a:r>
              <a:rPr lang="zh-CN" altLang="en-US" sz="1400" dirty="0" smtClean="0">
                <a:solidFill>
                  <a:prstClr val="white"/>
                </a:solidFill>
                <a:latin typeface="微软雅黑" panose="020B0503020204020204" pitchFamily="34" charset="-122"/>
                <a:ea typeface="微软雅黑" panose="020B0503020204020204" pitchFamily="34" charset="-122"/>
              </a:rPr>
              <a:t>概率特征</a:t>
            </a:r>
            <a:endParaRPr lang="en-US" altLang="zh-CN" sz="14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400" dirty="0" smtClean="0">
                <a:solidFill>
                  <a:prstClr val="white"/>
                </a:solidFill>
                <a:latin typeface="微软雅黑" panose="020B0503020204020204" pitchFamily="34" charset="-122"/>
                <a:ea typeface="微软雅黑" panose="020B0503020204020204" pitchFamily="34" charset="-122"/>
              </a:rPr>
              <a:t>将用户开启关闭</a:t>
            </a:r>
            <a:r>
              <a:rPr lang="en-US" altLang="zh-CN" sz="1400" dirty="0" smtClean="0">
                <a:solidFill>
                  <a:prstClr val="white"/>
                </a:solidFill>
                <a:latin typeface="微软雅黑" panose="020B0503020204020204" pitchFamily="34" charset="-122"/>
                <a:ea typeface="微软雅黑" panose="020B0503020204020204" pitchFamily="34" charset="-122"/>
              </a:rPr>
              <a:t>app</a:t>
            </a:r>
            <a:r>
              <a:rPr lang="zh-CN" altLang="en-US" sz="1400" dirty="0" smtClean="0">
                <a:solidFill>
                  <a:prstClr val="white"/>
                </a:solidFill>
                <a:latin typeface="微软雅黑" panose="020B0503020204020204" pitchFamily="34" charset="-122"/>
                <a:ea typeface="微软雅黑" panose="020B0503020204020204" pitchFamily="34" charset="-122"/>
              </a:rPr>
              <a:t>的行为看做一篇篇的文档</a:t>
            </a:r>
            <a:r>
              <a:rPr lang="en-US" altLang="zh-CN" sz="1400" dirty="0" smtClean="0">
                <a:solidFill>
                  <a:prstClr val="white"/>
                </a:solidFill>
                <a:latin typeface="微软雅黑" panose="020B0503020204020204" pitchFamily="34" charset="-122"/>
                <a:ea typeface="微软雅黑" panose="020B0503020204020204" pitchFamily="34" charset="-122"/>
              </a:rPr>
              <a:t>,</a:t>
            </a:r>
            <a:r>
              <a:rPr lang="zh-CN" altLang="en-US" sz="1400" dirty="0" smtClean="0">
                <a:solidFill>
                  <a:prstClr val="white"/>
                </a:solidFill>
                <a:latin typeface="微软雅黑" panose="020B0503020204020204" pitchFamily="34" charset="-122"/>
                <a:ea typeface="微软雅黑" panose="020B0503020204020204" pitchFamily="34" charset="-122"/>
              </a:rPr>
              <a:t> </a:t>
            </a:r>
            <a:r>
              <a:rPr lang="en-US" altLang="zh-CN" sz="1400" dirty="0" smtClean="0">
                <a:solidFill>
                  <a:prstClr val="white"/>
                </a:solidFill>
                <a:latin typeface="微软雅黑" panose="020B0503020204020204" pitchFamily="34" charset="-122"/>
                <a:ea typeface="微软雅黑" panose="020B0503020204020204" pitchFamily="34" charset="-122"/>
              </a:rPr>
              <a:t>app</a:t>
            </a:r>
            <a:r>
              <a:rPr lang="zh-CN" altLang="en-US" sz="1400" dirty="0" smtClean="0">
                <a:solidFill>
                  <a:prstClr val="white"/>
                </a:solidFill>
                <a:latin typeface="微软雅黑" panose="020B0503020204020204" pitchFamily="34" charset="-122"/>
                <a:ea typeface="微软雅黑" panose="020B0503020204020204" pitchFamily="34" charset="-122"/>
              </a:rPr>
              <a:t>看作词</a:t>
            </a:r>
            <a:r>
              <a:rPr lang="en-US" altLang="zh-CN" sz="1400" dirty="0" smtClean="0">
                <a:solidFill>
                  <a:prstClr val="white"/>
                </a:solidFill>
                <a:latin typeface="微软雅黑" panose="020B0503020204020204" pitchFamily="34" charset="-122"/>
                <a:ea typeface="微软雅黑" panose="020B0503020204020204" pitchFamily="34" charset="-122"/>
              </a:rPr>
              <a:t>,</a:t>
            </a:r>
            <a:r>
              <a:rPr lang="zh-CN" altLang="en-US" sz="1400" dirty="0" smtClean="0">
                <a:solidFill>
                  <a:prstClr val="white"/>
                </a:solidFill>
                <a:latin typeface="微软雅黑" panose="020B0503020204020204" pitchFamily="34" charset="-122"/>
                <a:ea typeface="微软雅黑" panose="020B0503020204020204" pitchFamily="34" charset="-122"/>
              </a:rPr>
              <a:t>用</a:t>
            </a:r>
            <a:r>
              <a:rPr lang="en-US" altLang="zh-CN" sz="1400" dirty="0" err="1" smtClean="0">
                <a:solidFill>
                  <a:prstClr val="white"/>
                </a:solidFill>
                <a:latin typeface="微软雅黑" panose="020B0503020204020204" pitchFamily="34" charset="-122"/>
                <a:ea typeface="微软雅黑" panose="020B0503020204020204" pitchFamily="34" charset="-122"/>
              </a:rPr>
              <a:t>GRU,LSTM,TextCNN</a:t>
            </a:r>
            <a:r>
              <a:rPr lang="zh-CN" altLang="en-US" sz="1400" dirty="0" smtClean="0">
                <a:solidFill>
                  <a:prstClr val="white"/>
                </a:solidFill>
                <a:latin typeface="微软雅黑" panose="020B0503020204020204" pitchFamily="34" charset="-122"/>
                <a:ea typeface="微软雅黑" panose="020B0503020204020204" pitchFamily="34" charset="-122"/>
              </a:rPr>
              <a:t>等模型预测用户属于性别年龄的概率</a:t>
            </a:r>
            <a:r>
              <a:rPr lang="en-US" altLang="zh-CN" sz="1400" dirty="0" smtClean="0">
                <a:solidFill>
                  <a:prstClr val="white"/>
                </a:solidFill>
                <a:latin typeface="微软雅黑" panose="020B0503020204020204" pitchFamily="34" charset="-122"/>
                <a:ea typeface="微软雅黑" panose="020B0503020204020204" pitchFamily="34" charset="-122"/>
              </a:rPr>
              <a:t>,</a:t>
            </a:r>
            <a:r>
              <a:rPr lang="zh-CN" altLang="en-US" sz="1400" dirty="0" smtClean="0">
                <a:solidFill>
                  <a:prstClr val="white"/>
                </a:solidFill>
                <a:latin typeface="微软雅黑" panose="020B0503020204020204" pitchFamily="34" charset="-122"/>
                <a:ea typeface="微软雅黑" panose="020B0503020204020204" pitchFamily="34" charset="-122"/>
              </a:rPr>
              <a:t>输出对应的</a:t>
            </a:r>
            <a:r>
              <a:rPr lang="en-US" altLang="zh-CN" sz="1400" dirty="0" smtClean="0">
                <a:solidFill>
                  <a:prstClr val="white"/>
                </a:solidFill>
                <a:latin typeface="微软雅黑" panose="020B0503020204020204" pitchFamily="34" charset="-122"/>
                <a:ea typeface="微软雅黑" panose="020B0503020204020204" pitchFamily="34" charset="-122"/>
              </a:rPr>
              <a:t>p(</a:t>
            </a:r>
            <a:r>
              <a:rPr lang="en-US" altLang="zh-CN" sz="1400" dirty="0" err="1" smtClean="0">
                <a:solidFill>
                  <a:prstClr val="white"/>
                </a:solidFill>
                <a:latin typeface="微软雅黑" panose="020B0503020204020204" pitchFamily="34" charset="-122"/>
                <a:ea typeface="微软雅黑" panose="020B0503020204020204" pitchFamily="34" charset="-122"/>
              </a:rPr>
              <a:t>sex,age</a:t>
            </a:r>
            <a:r>
              <a:rPr lang="en-US" altLang="zh-CN" sz="1400" dirty="0" smtClean="0">
                <a:solidFill>
                  <a:prstClr val="white"/>
                </a:solidFill>
                <a:latin typeface="微软雅黑" panose="020B0503020204020204" pitchFamily="34" charset="-122"/>
                <a:ea typeface="微软雅黑" panose="020B0503020204020204" pitchFamily="34" charset="-122"/>
              </a:rPr>
              <a:t>)</a:t>
            </a:r>
            <a:r>
              <a:rPr lang="zh-CN" altLang="en-US" sz="1400" dirty="0" smtClean="0">
                <a:solidFill>
                  <a:prstClr val="white"/>
                </a:solidFill>
                <a:latin typeface="微软雅黑" panose="020B0503020204020204" pitchFamily="34" charset="-122"/>
                <a:ea typeface="微软雅黑" panose="020B0503020204020204" pitchFamily="34" charset="-122"/>
              </a:rPr>
              <a:t>概率特征</a:t>
            </a:r>
            <a:r>
              <a:rPr lang="en-US" altLang="zh-CN" sz="1400" dirty="0" smtClean="0">
                <a:solidFill>
                  <a:prstClr val="white"/>
                </a:solidFill>
                <a:latin typeface="微软雅黑" panose="020B0503020204020204" pitchFamily="34" charset="-122"/>
                <a:ea typeface="微软雅黑" panose="020B0503020204020204" pitchFamily="34" charset="-122"/>
              </a:rPr>
              <a:t> </a:t>
            </a:r>
          </a:p>
          <a:p>
            <a:pPr marL="742950" lvl="1" indent="-285750">
              <a:lnSpc>
                <a:spcPct val="150000"/>
              </a:lnSpc>
              <a:buFont typeface="Wingdings" panose="05000000000000000000" pitchFamily="2" charset="2"/>
              <a:buChar char="l"/>
            </a:pPr>
            <a:endParaRPr lang="en-US" altLang="zh-CN" sz="14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endParaRPr lang="en-US" altLang="zh-CN" dirty="0" smtClean="0">
              <a:solidFill>
                <a:prstClr val="white"/>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dirty="0">
              <a:solidFill>
                <a:prstClr val="white"/>
              </a:solidFill>
            </a:endParaRPr>
          </a:p>
        </p:txBody>
      </p:sp>
      <p:sp>
        <p:nvSpPr>
          <p:cNvPr id="3" name="文本框 2"/>
          <p:cNvSpPr txBox="1"/>
          <p:nvPr/>
        </p:nvSpPr>
        <p:spPr>
          <a:xfrm>
            <a:off x="4307983" y="386366"/>
            <a:ext cx="1951149" cy="584775"/>
          </a:xfrm>
          <a:prstGeom prst="rect">
            <a:avLst/>
          </a:prstGeom>
          <a:noFill/>
        </p:spPr>
        <p:txBody>
          <a:bodyPr wrap="square" rtlCol="0">
            <a:spAutoFit/>
          </a:bodyPr>
          <a:lstStyle/>
          <a:p>
            <a:r>
              <a:rPr lang="zh-CN" altLang="en-US" sz="3200" dirty="0" smtClean="0">
                <a:solidFill>
                  <a:prstClr val="white"/>
                </a:solidFill>
                <a:latin typeface="微软雅黑" panose="020B0503020204020204" pitchFamily="34" charset="-122"/>
                <a:ea typeface="微软雅黑" panose="020B0503020204020204" pitchFamily="34" charset="-122"/>
              </a:rPr>
              <a:t>特征工程</a:t>
            </a:r>
            <a:endParaRPr lang="zh-CN" altLang="en-US" sz="3200" dirty="0">
              <a:solidFill>
                <a:prstClr val="white"/>
              </a:solidFill>
              <a:latin typeface="微软雅黑" panose="020B0503020204020204" pitchFamily="34" charset="-122"/>
              <a:ea typeface="微软雅黑" panose="020B0503020204020204" pitchFamily="34" charset="-122"/>
            </a:endParaRPr>
          </a:p>
        </p:txBody>
      </p:sp>
      <p:sp>
        <p:nvSpPr>
          <p:cNvPr id="4" name="矩形 3"/>
          <p:cNvSpPr/>
          <p:nvPr/>
        </p:nvSpPr>
        <p:spPr>
          <a:xfrm>
            <a:off x="1313644" y="2831125"/>
            <a:ext cx="10878356" cy="4016484"/>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smtClean="0">
                <a:solidFill>
                  <a:prstClr val="white"/>
                </a:solidFill>
                <a:latin typeface="微软雅黑" panose="020B0503020204020204" pitchFamily="34" charset="-122"/>
                <a:ea typeface="微软雅黑" panose="020B0503020204020204" pitchFamily="34" charset="-122"/>
              </a:rPr>
              <a:t>处理高基数类别特征</a:t>
            </a:r>
            <a:endParaRPr lang="en-US" altLang="zh-CN" dirty="0" smtClean="0">
              <a:solidFill>
                <a:prstClr val="white"/>
              </a:solidFill>
              <a:latin typeface="微软雅黑" panose="020B0503020204020204" pitchFamily="34" charset="-122"/>
              <a:ea typeface="微软雅黑" panose="020B0503020204020204" pitchFamily="34" charset="-122"/>
            </a:endParaRPr>
          </a:p>
          <a:p>
            <a:pPr marL="285750" indent="-285750">
              <a:lnSpc>
                <a:spcPct val="150000"/>
              </a:lnSpc>
            </a:pPr>
            <a:r>
              <a:rPr lang="en-US" altLang="zh-CN" sz="1600" dirty="0" smtClean="0">
                <a:solidFill>
                  <a:prstClr val="white"/>
                </a:solidFill>
                <a:latin typeface="微软雅黑" panose="020B0503020204020204" pitchFamily="34" charset="-122"/>
                <a:ea typeface="微软雅黑" panose="020B0503020204020204" pitchFamily="34" charset="-122"/>
              </a:rPr>
              <a:t>	</a:t>
            </a:r>
            <a:r>
              <a:rPr lang="zh-CN" altLang="en-US" sz="1400" dirty="0" smtClean="0">
                <a:solidFill>
                  <a:prstClr val="white"/>
                </a:solidFill>
                <a:latin typeface="微软雅黑" panose="020B0503020204020204" pitchFamily="34" charset="-122"/>
                <a:ea typeface="微软雅黑" panose="020B0503020204020204" pitchFamily="34" charset="-122"/>
              </a:rPr>
              <a:t>根据前面的</a:t>
            </a:r>
            <a:r>
              <a:rPr lang="en-US" altLang="zh-CN" sz="1400" dirty="0" smtClean="0">
                <a:solidFill>
                  <a:prstClr val="white"/>
                </a:solidFill>
                <a:latin typeface="微软雅黑" panose="020B0503020204020204" pitchFamily="34" charset="-122"/>
                <a:ea typeface="微软雅黑" panose="020B0503020204020204" pitchFamily="34" charset="-122"/>
              </a:rPr>
              <a:t>EDA</a:t>
            </a:r>
            <a:r>
              <a:rPr lang="zh-CN" altLang="en-US" sz="1400" dirty="0" smtClean="0">
                <a:solidFill>
                  <a:prstClr val="white"/>
                </a:solidFill>
                <a:latin typeface="微软雅黑" panose="020B0503020204020204" pitchFamily="34" charset="-122"/>
                <a:ea typeface="微软雅黑" panose="020B0503020204020204" pitchFamily="34" charset="-122"/>
              </a:rPr>
              <a:t>可知，大部分的手机品牌和手机型号都只出现过少数几次，不能直接统计，因此我们使用如下公式进行计算。</a:t>
            </a:r>
            <a:endParaRPr lang="en-US" altLang="zh-CN" sz="1400" dirty="0" smtClean="0">
              <a:solidFill>
                <a:prstClr val="white"/>
              </a:solidFill>
              <a:latin typeface="微软雅黑" panose="020B0503020204020204" pitchFamily="34" charset="-122"/>
              <a:ea typeface="微软雅黑" panose="020B0503020204020204" pitchFamily="34" charset="-122"/>
            </a:endParaRPr>
          </a:p>
          <a:p>
            <a:pPr marL="285750" indent="-285750">
              <a:lnSpc>
                <a:spcPct val="150000"/>
              </a:lnSpc>
            </a:pP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endParaRPr lang="en-US" altLang="zh-CN" dirty="0" smtClean="0">
              <a:solidFill>
                <a:prstClr val="white"/>
              </a:solidFill>
              <a:latin typeface="微软雅黑" panose="020B0503020204020204" pitchFamily="34" charset="-122"/>
              <a:ea typeface="微软雅黑" panose="020B0503020204020204" pitchFamily="34" charset="-122"/>
            </a:endParaRPr>
          </a:p>
          <a:p>
            <a:pPr marL="285750" indent="-285750">
              <a:lnSpc>
                <a:spcPct val="150000"/>
              </a:lnSpc>
            </a:pPr>
            <a:r>
              <a:rPr lang="en-US" altLang="zh-CN" sz="1400" dirty="0" smtClean="0">
                <a:solidFill>
                  <a:prstClr val="white"/>
                </a:solidFill>
                <a:latin typeface="微软雅黑" panose="020B0503020204020204" pitchFamily="34" charset="-122"/>
                <a:ea typeface="微软雅黑" panose="020B0503020204020204" pitchFamily="34" charset="-122"/>
              </a:rPr>
              <a:t>	</a:t>
            </a:r>
            <a:r>
              <a:rPr lang="zh-CN" altLang="en-US" sz="1400" dirty="0" smtClean="0">
                <a:solidFill>
                  <a:prstClr val="white"/>
                </a:solidFill>
                <a:latin typeface="微软雅黑" panose="020B0503020204020204" pitchFamily="34" charset="-122"/>
                <a:ea typeface="微软雅黑" panose="020B0503020204020204" pitchFamily="34" charset="-122"/>
              </a:rPr>
              <a:t>以估计手机品牌</a:t>
            </a:r>
            <a:r>
              <a:rPr lang="en-US" altLang="zh-CN" sz="1400" dirty="0" err="1" smtClean="0">
                <a:solidFill>
                  <a:prstClr val="white"/>
                </a:solidFill>
                <a:latin typeface="微软雅黑" panose="020B0503020204020204" pitchFamily="34" charset="-122"/>
                <a:ea typeface="微软雅黑" panose="020B0503020204020204" pitchFamily="34" charset="-122"/>
              </a:rPr>
              <a:t>oppo</a:t>
            </a:r>
            <a:r>
              <a:rPr lang="zh-CN" altLang="en-US" sz="1400" dirty="0" smtClean="0">
                <a:solidFill>
                  <a:prstClr val="white"/>
                </a:solidFill>
                <a:latin typeface="微软雅黑" panose="020B0503020204020204" pitchFamily="34" charset="-122"/>
                <a:ea typeface="微软雅黑" panose="020B0503020204020204" pitchFamily="34" charset="-122"/>
              </a:rPr>
              <a:t>属于男性的概率为例， 上面公式的左半部分</a:t>
            </a:r>
            <a:r>
              <a:rPr lang="en-US" altLang="zh-CN" sz="1400" dirty="0" smtClean="0">
                <a:solidFill>
                  <a:prstClr val="white"/>
                </a:solidFill>
                <a:latin typeface="微软雅黑" panose="020B0503020204020204" pitchFamily="34" charset="-122"/>
                <a:ea typeface="微软雅黑" panose="020B0503020204020204" pitchFamily="34" charset="-122"/>
              </a:rPr>
              <a:t>          </a:t>
            </a:r>
            <a:r>
              <a:rPr lang="zh-CN" altLang="en-US" sz="1400" dirty="0" smtClean="0">
                <a:solidFill>
                  <a:prstClr val="white"/>
                </a:solidFill>
                <a:latin typeface="微软雅黑" panose="020B0503020204020204" pitchFamily="34" charset="-122"/>
                <a:ea typeface="微软雅黑" panose="020B0503020204020204" pitchFamily="34" charset="-122"/>
              </a:rPr>
              <a:t>表示在样本中</a:t>
            </a:r>
            <a:r>
              <a:rPr lang="en-US" altLang="zh-CN" sz="1400" dirty="0" err="1" smtClean="0">
                <a:solidFill>
                  <a:prstClr val="white"/>
                </a:solidFill>
                <a:latin typeface="微软雅黑" panose="020B0503020204020204" pitchFamily="34" charset="-122"/>
                <a:ea typeface="微软雅黑" panose="020B0503020204020204" pitchFamily="34" charset="-122"/>
              </a:rPr>
              <a:t>oppo</a:t>
            </a:r>
            <a:r>
              <a:rPr lang="zh-CN" altLang="en-US" sz="1400" dirty="0" smtClean="0">
                <a:solidFill>
                  <a:prstClr val="white"/>
                </a:solidFill>
                <a:latin typeface="微软雅黑" panose="020B0503020204020204" pitchFamily="34" charset="-122"/>
                <a:ea typeface="微软雅黑" panose="020B0503020204020204" pitchFamily="34" charset="-122"/>
              </a:rPr>
              <a:t>手机为男性的比例，称之为后验概率。右半部分 </a:t>
            </a:r>
            <a:r>
              <a:rPr lang="en-US" altLang="zh-CN" sz="1400" dirty="0" smtClean="0">
                <a:solidFill>
                  <a:prstClr val="white"/>
                </a:solidFill>
                <a:latin typeface="微软雅黑" panose="020B0503020204020204" pitchFamily="34" charset="-122"/>
                <a:ea typeface="微软雅黑" panose="020B0503020204020204" pitchFamily="34" charset="-122"/>
              </a:rPr>
              <a:t>         </a:t>
            </a:r>
            <a:r>
              <a:rPr lang="zh-CN" altLang="en-US" sz="1400" dirty="0" smtClean="0">
                <a:solidFill>
                  <a:prstClr val="white"/>
                </a:solidFill>
                <a:latin typeface="微软雅黑" panose="020B0503020204020204" pitchFamily="34" charset="-122"/>
                <a:ea typeface="微软雅黑" panose="020B0503020204020204" pitchFamily="34" charset="-122"/>
              </a:rPr>
              <a:t>表示样本中男性的总体比例，称之为先验概率。</a:t>
            </a:r>
            <a:r>
              <a:rPr lang="en-US" altLang="zh-CN" sz="1400" b="1" dirty="0" smtClean="0">
                <a:solidFill>
                  <a:prstClr val="white"/>
                </a:solidFill>
                <a:latin typeface="微软雅黑" panose="020B0503020204020204" pitchFamily="34" charset="-122"/>
                <a:ea typeface="微软雅黑" panose="020B0503020204020204" pitchFamily="34" charset="-122"/>
              </a:rPr>
              <a:t>Si</a:t>
            </a:r>
            <a:r>
              <a:rPr lang="zh-CN" altLang="en-US" sz="1400" dirty="0" smtClean="0">
                <a:solidFill>
                  <a:prstClr val="white"/>
                </a:solidFill>
                <a:latin typeface="微软雅黑" panose="020B0503020204020204" pitchFamily="34" charset="-122"/>
                <a:ea typeface="微软雅黑" panose="020B0503020204020204" pitchFamily="34" charset="-122"/>
              </a:rPr>
              <a:t>表示最终的结果，即估计</a:t>
            </a:r>
            <a:r>
              <a:rPr lang="en-US" altLang="zh-CN" sz="1400" dirty="0" err="1" smtClean="0">
                <a:solidFill>
                  <a:prstClr val="white"/>
                </a:solidFill>
                <a:latin typeface="微软雅黑" panose="020B0503020204020204" pitchFamily="34" charset="-122"/>
                <a:ea typeface="微软雅黑" panose="020B0503020204020204" pitchFamily="34" charset="-122"/>
              </a:rPr>
              <a:t>oppo</a:t>
            </a:r>
            <a:r>
              <a:rPr lang="zh-CN" altLang="en-US" sz="1400" dirty="0" smtClean="0">
                <a:solidFill>
                  <a:prstClr val="white"/>
                </a:solidFill>
                <a:latin typeface="微软雅黑" panose="020B0503020204020204" pitchFamily="34" charset="-122"/>
                <a:ea typeface="微软雅黑" panose="020B0503020204020204" pitchFamily="34" charset="-122"/>
              </a:rPr>
              <a:t>手机属于男性的概率。</a:t>
            </a:r>
            <a:r>
              <a:rPr lang="el-GR" sz="1600" b="1" dirty="0" smtClean="0">
                <a:solidFill>
                  <a:schemeClr val="bg1"/>
                </a:solidFill>
              </a:rPr>
              <a:t>λ(</a:t>
            </a:r>
            <a:r>
              <a:rPr lang="en-US" sz="1600" b="1" dirty="0" smtClean="0">
                <a:solidFill>
                  <a:schemeClr val="bg1"/>
                </a:solidFill>
              </a:rPr>
              <a:t>n)</a:t>
            </a:r>
            <a:r>
              <a:rPr lang="zh-CN" altLang="en-US" sz="1400" dirty="0" smtClean="0">
                <a:solidFill>
                  <a:schemeClr val="bg1"/>
                </a:solidFill>
                <a:latin typeface="微软雅黑" pitchFamily="34" charset="-122"/>
                <a:ea typeface="微软雅黑" pitchFamily="34" charset="-122"/>
              </a:rPr>
              <a:t>为调权函数</a:t>
            </a:r>
            <a:r>
              <a:rPr lang="zh-CN" altLang="en-US" sz="1400" dirty="0" smtClean="0">
                <a:solidFill>
                  <a:prstClr val="white"/>
                </a:solidFill>
                <a:latin typeface="微软雅黑" panose="020B0503020204020204" pitchFamily="34" charset="-122"/>
                <a:ea typeface="微软雅黑" panose="020B0503020204020204" pitchFamily="34" charset="-122"/>
              </a:rPr>
              <a:t>，具体形式如上，此函数与</a:t>
            </a:r>
            <a:r>
              <a:rPr lang="en-US" altLang="zh-CN" sz="1400" dirty="0" err="1" smtClean="0">
                <a:solidFill>
                  <a:prstClr val="white"/>
                </a:solidFill>
                <a:latin typeface="微软雅黑" panose="020B0503020204020204" pitchFamily="34" charset="-122"/>
                <a:ea typeface="微软雅黑" panose="020B0503020204020204" pitchFamily="34" charset="-122"/>
              </a:rPr>
              <a:t>oppo</a:t>
            </a:r>
            <a:r>
              <a:rPr lang="zh-CN" altLang="en-US" sz="1400" dirty="0" smtClean="0">
                <a:solidFill>
                  <a:prstClr val="white"/>
                </a:solidFill>
                <a:latin typeface="微软雅黑" panose="020B0503020204020204" pitchFamily="34" charset="-122"/>
                <a:ea typeface="微软雅黑" panose="020B0503020204020204" pitchFamily="34" charset="-122"/>
              </a:rPr>
              <a:t>手机在样本中出现的次数成正比，当样本中出现的次数越多，则倾向于给后验概率更大的权重，如果样本中出现的次数很少，则倾向于给先验概率更大的权重。</a:t>
            </a:r>
            <a:endParaRPr lang="en-US" altLang="zh-CN" sz="1400" dirty="0" smtClean="0">
              <a:solidFill>
                <a:prstClr val="white"/>
              </a:solidFill>
              <a:latin typeface="微软雅黑" panose="020B0503020204020204" pitchFamily="34" charset="-122"/>
              <a:ea typeface="微软雅黑" panose="020B0503020204020204" pitchFamily="34" charset="-122"/>
            </a:endParaRPr>
          </a:p>
          <a:p>
            <a:pPr marL="285750" indent="-285750">
              <a:lnSpc>
                <a:spcPct val="150000"/>
              </a:lnSpc>
            </a:pPr>
            <a:r>
              <a:rPr lang="en-US" altLang="zh-CN" sz="1400" dirty="0" smtClean="0">
                <a:solidFill>
                  <a:prstClr val="white"/>
                </a:solidFill>
                <a:latin typeface="微软雅黑" panose="020B0503020204020204" pitchFamily="34" charset="-122"/>
                <a:ea typeface="微软雅黑" panose="020B0503020204020204" pitchFamily="34" charset="-122"/>
              </a:rPr>
              <a:t>	</a:t>
            </a:r>
            <a:r>
              <a:rPr lang="zh-CN" altLang="en-US" sz="1400" dirty="0" smtClean="0">
                <a:solidFill>
                  <a:prstClr val="white"/>
                </a:solidFill>
                <a:latin typeface="微软雅黑" panose="020B0503020204020204" pitchFamily="34" charset="-122"/>
                <a:ea typeface="微软雅黑" panose="020B0503020204020204" pitchFamily="34" charset="-122"/>
              </a:rPr>
              <a:t>由</a:t>
            </a:r>
            <a:r>
              <a:rPr lang="el-GR" sz="1400" b="1" dirty="0" smtClean="0">
                <a:solidFill>
                  <a:schemeClr val="bg1"/>
                </a:solidFill>
              </a:rPr>
              <a:t>λ(</a:t>
            </a:r>
            <a:r>
              <a:rPr lang="en-US" sz="1400" b="1" dirty="0" smtClean="0">
                <a:solidFill>
                  <a:schemeClr val="bg1"/>
                </a:solidFill>
              </a:rPr>
              <a:t>n)</a:t>
            </a:r>
            <a:r>
              <a:rPr lang="zh-CN" altLang="en-US" sz="1400" dirty="0" smtClean="0">
                <a:solidFill>
                  <a:schemeClr val="bg1"/>
                </a:solidFill>
                <a:latin typeface="微软雅黑" pitchFamily="34" charset="-122"/>
                <a:ea typeface="微软雅黑" pitchFamily="34" charset="-122"/>
              </a:rPr>
              <a:t>的函数形式可以看出，参数</a:t>
            </a:r>
            <a:r>
              <a:rPr lang="en-US" altLang="zh-CN" sz="1400" dirty="0" smtClean="0">
                <a:solidFill>
                  <a:schemeClr val="bg1"/>
                </a:solidFill>
                <a:latin typeface="微软雅黑" pitchFamily="34" charset="-122"/>
                <a:ea typeface="微软雅黑" pitchFamily="34" charset="-122"/>
              </a:rPr>
              <a:t>k</a:t>
            </a:r>
            <a:r>
              <a:rPr lang="zh-CN" altLang="en-US" sz="1400" dirty="0" smtClean="0">
                <a:solidFill>
                  <a:schemeClr val="bg1"/>
                </a:solidFill>
                <a:latin typeface="微软雅黑" pitchFamily="34" charset="-122"/>
                <a:ea typeface="微软雅黑" pitchFamily="34" charset="-122"/>
              </a:rPr>
              <a:t>控制了赋权的阈值，当</a:t>
            </a:r>
            <a:r>
              <a:rPr lang="en-US" altLang="zh-CN" sz="1400" dirty="0" err="1" smtClean="0">
                <a:solidFill>
                  <a:schemeClr val="bg1"/>
                </a:solidFill>
                <a:latin typeface="微软雅黑" pitchFamily="34" charset="-122"/>
                <a:ea typeface="微软雅黑" pitchFamily="34" charset="-122"/>
              </a:rPr>
              <a:t>oppo</a:t>
            </a:r>
            <a:r>
              <a:rPr lang="zh-CN" altLang="en-US" sz="1400" dirty="0" smtClean="0">
                <a:solidFill>
                  <a:schemeClr val="bg1"/>
                </a:solidFill>
                <a:latin typeface="微软雅黑" pitchFamily="34" charset="-122"/>
                <a:ea typeface="微软雅黑" pitchFamily="34" charset="-122"/>
              </a:rPr>
              <a:t>手机在样本中出现的次数</a:t>
            </a:r>
            <a:r>
              <a:rPr lang="en-US" altLang="zh-CN" sz="1400" dirty="0" smtClean="0">
                <a:solidFill>
                  <a:schemeClr val="bg1"/>
                </a:solidFill>
                <a:latin typeface="微软雅黑" pitchFamily="34" charset="-122"/>
                <a:ea typeface="微软雅黑" pitchFamily="34" charset="-122"/>
              </a:rPr>
              <a:t>n</a:t>
            </a:r>
            <a:r>
              <a:rPr lang="zh-CN" altLang="en-US" sz="1400" dirty="0" smtClean="0">
                <a:solidFill>
                  <a:schemeClr val="bg1"/>
                </a:solidFill>
                <a:latin typeface="微软雅黑" pitchFamily="34" charset="-122"/>
                <a:ea typeface="微软雅黑" pitchFamily="34" charset="-122"/>
              </a:rPr>
              <a:t>大于</a:t>
            </a:r>
            <a:r>
              <a:rPr lang="en-US" altLang="zh-CN" sz="1400" dirty="0" smtClean="0">
                <a:solidFill>
                  <a:schemeClr val="bg1"/>
                </a:solidFill>
                <a:latin typeface="微软雅黑" pitchFamily="34" charset="-122"/>
                <a:ea typeface="微软雅黑" pitchFamily="34" charset="-122"/>
              </a:rPr>
              <a:t>k</a:t>
            </a:r>
            <a:r>
              <a:rPr lang="zh-CN" altLang="en-US" sz="1400" dirty="0" smtClean="0">
                <a:solidFill>
                  <a:schemeClr val="bg1"/>
                </a:solidFill>
                <a:latin typeface="微软雅黑" pitchFamily="34" charset="-122"/>
                <a:ea typeface="微软雅黑" pitchFamily="34" charset="-122"/>
              </a:rPr>
              <a:t>时</a:t>
            </a:r>
            <a:r>
              <a:rPr lang="en-US" altLang="zh-CN" sz="1400" dirty="0" smtClean="0">
                <a:solidFill>
                  <a:schemeClr val="bg1"/>
                </a:solidFill>
                <a:latin typeface="微软雅黑" pitchFamily="34" charset="-122"/>
                <a:ea typeface="微软雅黑" pitchFamily="34" charset="-122"/>
              </a:rPr>
              <a:t>,</a:t>
            </a:r>
            <a:r>
              <a:rPr lang="zh-CN" altLang="en-US" sz="1400" dirty="0" smtClean="0">
                <a:solidFill>
                  <a:schemeClr val="bg1"/>
                </a:solidFill>
                <a:latin typeface="微软雅黑" pitchFamily="34" charset="-122"/>
                <a:ea typeface="微软雅黑" pitchFamily="34" charset="-122"/>
              </a:rPr>
              <a:t>则开始给后验概率更多的权重，</a:t>
            </a:r>
            <a:r>
              <a:rPr lang="en-US" altLang="zh-CN" sz="1400" dirty="0" smtClean="0">
                <a:solidFill>
                  <a:schemeClr val="bg1"/>
                </a:solidFill>
                <a:latin typeface="微软雅黑" pitchFamily="34" charset="-122"/>
                <a:ea typeface="微软雅黑" pitchFamily="34" charset="-122"/>
              </a:rPr>
              <a:t>n</a:t>
            </a:r>
            <a:r>
              <a:rPr lang="zh-CN" altLang="en-US" sz="1400" dirty="0" smtClean="0">
                <a:solidFill>
                  <a:schemeClr val="bg1"/>
                </a:solidFill>
                <a:latin typeface="微软雅黑" pitchFamily="34" charset="-122"/>
                <a:ea typeface="微软雅黑" pitchFamily="34" charset="-122"/>
              </a:rPr>
              <a:t>越大，后验概率被赋予的权重越大。</a:t>
            </a:r>
            <a:r>
              <a:rPr lang="en-US" altLang="zh-CN" sz="1400" dirty="0" smtClean="0">
                <a:solidFill>
                  <a:schemeClr val="bg1"/>
                </a:solidFill>
                <a:latin typeface="微软雅黑" pitchFamily="34" charset="-122"/>
                <a:ea typeface="微软雅黑" pitchFamily="34" charset="-122"/>
              </a:rPr>
              <a:t>f</a:t>
            </a:r>
            <a:r>
              <a:rPr lang="zh-CN" altLang="en-US" sz="1400" dirty="0" smtClean="0">
                <a:solidFill>
                  <a:schemeClr val="bg1"/>
                </a:solidFill>
                <a:latin typeface="微软雅黑" pitchFamily="34" charset="-122"/>
                <a:ea typeface="微软雅黑" pitchFamily="34" charset="-122"/>
              </a:rPr>
              <a:t>只是一个过渡参数，用来控制权值变化的敏感度。根据线下验证，我们最终设定</a:t>
            </a:r>
            <a:r>
              <a:rPr lang="en-US" altLang="zh-CN" sz="1400" dirty="0" smtClean="0">
                <a:solidFill>
                  <a:schemeClr val="bg1"/>
                </a:solidFill>
                <a:latin typeface="微软雅黑" pitchFamily="34" charset="-122"/>
                <a:ea typeface="微软雅黑" pitchFamily="34" charset="-122"/>
              </a:rPr>
              <a:t>k=5</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f=1</a:t>
            </a:r>
            <a:r>
              <a:rPr lang="zh-CN" altLang="en-US" sz="1400" dirty="0" smtClean="0">
                <a:solidFill>
                  <a:schemeClr val="bg1"/>
                </a:solidFill>
                <a:latin typeface="微软雅黑" pitchFamily="34" charset="-122"/>
                <a:ea typeface="微软雅黑" pitchFamily="34" charset="-122"/>
              </a:rPr>
              <a:t>。</a:t>
            </a:r>
            <a:endParaRPr lang="en-US" altLang="zh-CN" sz="1400" dirty="0" smtClean="0">
              <a:solidFill>
                <a:prstClr val="white"/>
              </a:solidFill>
              <a:latin typeface="微软雅黑" pitchFamily="34" charset="-122"/>
              <a:ea typeface="微软雅黑" pitchFamily="34" charset="-122"/>
            </a:endParaRPr>
          </a:p>
          <a:p>
            <a:pPr marL="285750" indent="-285750">
              <a:lnSpc>
                <a:spcPct val="150000"/>
              </a:lnSpc>
            </a:pPr>
            <a:r>
              <a:rPr lang="en-US" altLang="zh-CN" sz="1400" dirty="0" smtClean="0">
                <a:solidFill>
                  <a:prstClr val="white"/>
                </a:solidFill>
                <a:latin typeface="微软雅黑" pitchFamily="34" charset="-122"/>
                <a:ea typeface="微软雅黑" pitchFamily="34" charset="-122"/>
              </a:rPr>
              <a:t>	</a:t>
            </a:r>
            <a:r>
              <a:rPr lang="zh-CN" altLang="en-US" sz="1400" dirty="0" smtClean="0">
                <a:solidFill>
                  <a:prstClr val="white"/>
                </a:solidFill>
                <a:latin typeface="微软雅黑" panose="020B0503020204020204" pitchFamily="34" charset="-122"/>
                <a:ea typeface="微软雅黑" panose="020B0503020204020204" pitchFamily="34" charset="-122"/>
              </a:rPr>
              <a:t>                </a:t>
            </a:r>
            <a:endParaRPr lang="en-US" altLang="zh-CN" sz="1400" dirty="0" smtClean="0">
              <a:solidFill>
                <a:prstClr val="white"/>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3034280" y="3717561"/>
            <a:ext cx="3553357" cy="595066"/>
          </a:xfrm>
          <a:prstGeom prst="rect">
            <a:avLst/>
          </a:prstGeom>
          <a:solidFill>
            <a:schemeClr val="bg1"/>
          </a:solidFill>
        </p:spPr>
      </p:pic>
      <p:pic>
        <p:nvPicPr>
          <p:cNvPr id="9" name="图片 8"/>
          <p:cNvPicPr>
            <a:picLocks noChangeAspect="1"/>
          </p:cNvPicPr>
          <p:nvPr/>
        </p:nvPicPr>
        <p:blipFill>
          <a:blip r:embed="rId4"/>
          <a:stretch>
            <a:fillRect/>
          </a:stretch>
        </p:blipFill>
        <p:spPr>
          <a:xfrm>
            <a:off x="2281418" y="4748778"/>
            <a:ext cx="326871" cy="443938"/>
          </a:xfrm>
          <a:prstGeom prst="rect">
            <a:avLst/>
          </a:prstGeom>
          <a:solidFill>
            <a:schemeClr val="bg1"/>
          </a:solidFill>
        </p:spPr>
      </p:pic>
      <p:pic>
        <p:nvPicPr>
          <p:cNvPr id="10" name="图片 9"/>
          <p:cNvPicPr>
            <a:picLocks noChangeAspect="1"/>
          </p:cNvPicPr>
          <p:nvPr/>
        </p:nvPicPr>
        <p:blipFill>
          <a:blip r:embed="rId5"/>
          <a:stretch>
            <a:fillRect/>
          </a:stretch>
        </p:blipFill>
        <p:spPr>
          <a:xfrm>
            <a:off x="6912586" y="4312626"/>
            <a:ext cx="357644" cy="457200"/>
          </a:xfrm>
          <a:prstGeom prst="rect">
            <a:avLst/>
          </a:prstGeom>
          <a:solidFill>
            <a:schemeClr val="bg1"/>
          </a:solidFill>
        </p:spPr>
      </p:pic>
      <p:pic>
        <p:nvPicPr>
          <p:cNvPr id="11" name="图片 10"/>
          <p:cNvPicPr>
            <a:picLocks noChangeAspect="1"/>
          </p:cNvPicPr>
          <p:nvPr/>
        </p:nvPicPr>
        <p:blipFill>
          <a:blip r:embed="rId6"/>
          <a:stretch>
            <a:fillRect/>
          </a:stretch>
        </p:blipFill>
        <p:spPr>
          <a:xfrm>
            <a:off x="8308273" y="3717561"/>
            <a:ext cx="2253625" cy="595065"/>
          </a:xfrm>
          <a:prstGeom prst="rect">
            <a:avLst/>
          </a:prstGeom>
          <a:solidFill>
            <a:schemeClr val="bg1"/>
          </a:solidFill>
        </p:spPr>
      </p:pic>
    </p:spTree>
    <p:extLst>
      <p:ext uri="{BB962C8B-B14F-4D97-AF65-F5344CB8AC3E}">
        <p14:creationId xmlns:p14="http://schemas.microsoft.com/office/powerpoint/2010/main" xmlns="" val="631268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313644" y="952214"/>
            <a:ext cx="4752305" cy="78483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smtClean="0">
                <a:solidFill>
                  <a:prstClr val="white"/>
                </a:solidFill>
                <a:latin typeface="Microsoft YaHei" charset="-122"/>
                <a:ea typeface="Microsoft YaHei" charset="-122"/>
                <a:cs typeface="Microsoft YaHei" charset="-122"/>
              </a:rPr>
              <a:t>TF-IDF</a:t>
            </a:r>
            <a:r>
              <a:rPr lang="zh-CN" altLang="en-US" dirty="0" smtClean="0">
                <a:solidFill>
                  <a:prstClr val="white"/>
                </a:solidFill>
                <a:latin typeface="Microsoft YaHei" charset="-122"/>
                <a:ea typeface="Microsoft YaHei" charset="-122"/>
                <a:cs typeface="Microsoft YaHei" charset="-122"/>
              </a:rPr>
              <a:t>特征再处理</a:t>
            </a:r>
            <a:endParaRPr lang="en-US" altLang="zh-CN" dirty="0" smtClean="0">
              <a:solidFill>
                <a:prstClr val="white"/>
              </a:solidFill>
              <a:latin typeface="Microsoft YaHei" charset="-122"/>
              <a:ea typeface="Microsoft YaHei" charset="-122"/>
              <a:cs typeface="Microsoft YaHei" charset="-122"/>
            </a:endParaRPr>
          </a:p>
          <a:p>
            <a:pPr marL="285750" indent="-285750">
              <a:buFont typeface="Wingdings" panose="05000000000000000000" pitchFamily="2" charset="2"/>
              <a:buChar char="l"/>
            </a:pPr>
            <a:endParaRPr lang="zh-CN" altLang="en-US" dirty="0">
              <a:solidFill>
                <a:prstClr val="white"/>
              </a:solidFill>
            </a:endParaRPr>
          </a:p>
        </p:txBody>
      </p:sp>
      <p:sp>
        <p:nvSpPr>
          <p:cNvPr id="3" name="文本框 2"/>
          <p:cNvSpPr txBox="1"/>
          <p:nvPr/>
        </p:nvSpPr>
        <p:spPr>
          <a:xfrm>
            <a:off x="4307983" y="386366"/>
            <a:ext cx="1951149" cy="584775"/>
          </a:xfrm>
          <a:prstGeom prst="rect">
            <a:avLst/>
          </a:prstGeom>
          <a:noFill/>
        </p:spPr>
        <p:txBody>
          <a:bodyPr wrap="square" rtlCol="0">
            <a:spAutoFit/>
          </a:bodyPr>
          <a:lstStyle/>
          <a:p>
            <a:r>
              <a:rPr lang="zh-CN" altLang="en-US" sz="3200" dirty="0" smtClean="0">
                <a:solidFill>
                  <a:prstClr val="white"/>
                </a:solidFill>
                <a:latin typeface="微软雅黑" panose="020B0503020204020204" pitchFamily="34" charset="-122"/>
                <a:ea typeface="微软雅黑" panose="020B0503020204020204" pitchFamily="34" charset="-122"/>
              </a:rPr>
              <a:t>特征工程</a:t>
            </a:r>
            <a:endParaRPr lang="zh-CN" altLang="en-US" sz="32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313644" y="2116548"/>
            <a:ext cx="5544435" cy="2660257"/>
          </a:xfrm>
          <a:prstGeom prst="rect">
            <a:avLst/>
          </a:prstGeom>
        </p:spPr>
      </p:pic>
      <p:sp>
        <p:nvSpPr>
          <p:cNvPr id="4" name="圆角矩形 3"/>
          <p:cNvSpPr/>
          <p:nvPr/>
        </p:nvSpPr>
        <p:spPr>
          <a:xfrm>
            <a:off x="7710749" y="1536990"/>
            <a:ext cx="3067177" cy="51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APP</a:t>
            </a:r>
            <a:r>
              <a:rPr kumimoji="1" lang="zh-CN" altLang="en-US" dirty="0" smtClean="0">
                <a:latin typeface="Microsoft YaHei" charset="-122"/>
                <a:ea typeface="Microsoft YaHei" charset="-122"/>
                <a:cs typeface="Microsoft YaHei" charset="-122"/>
              </a:rPr>
              <a:t>列表</a:t>
            </a:r>
            <a:endParaRPr kumimoji="1" lang="zh-CN" altLang="en-US" dirty="0">
              <a:latin typeface="Microsoft YaHei" charset="-122"/>
              <a:ea typeface="Microsoft YaHei" charset="-122"/>
              <a:cs typeface="Microsoft YaHei" charset="-122"/>
            </a:endParaRPr>
          </a:p>
        </p:txBody>
      </p:sp>
      <p:sp>
        <p:nvSpPr>
          <p:cNvPr id="6" name="圆角矩形 5"/>
          <p:cNvSpPr/>
          <p:nvPr/>
        </p:nvSpPr>
        <p:spPr>
          <a:xfrm>
            <a:off x="7710748" y="2671966"/>
            <a:ext cx="3067178" cy="5719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TF-IDF(4000+</a:t>
            </a:r>
            <a:r>
              <a:rPr kumimoji="1" lang="zh-CN" altLang="en-US" dirty="0" smtClean="0">
                <a:latin typeface="Microsoft YaHei" charset="-122"/>
                <a:ea typeface="Microsoft YaHei" charset="-122"/>
                <a:cs typeface="Microsoft YaHei" charset="-122"/>
              </a:rPr>
              <a:t>维</a:t>
            </a:r>
            <a:r>
              <a:rPr kumimoji="1" lang="en-US" altLang="zh-CN" dirty="0" smtClean="0">
                <a:latin typeface="Microsoft YaHei" charset="-122"/>
                <a:ea typeface="Microsoft YaHei" charset="-122"/>
                <a:cs typeface="Microsoft YaHei" charset="-122"/>
              </a:rPr>
              <a:t>)</a:t>
            </a:r>
            <a:endParaRPr kumimoji="1" lang="zh-CN" altLang="en-US" dirty="0">
              <a:latin typeface="Microsoft YaHei" charset="-122"/>
              <a:ea typeface="Microsoft YaHei" charset="-122"/>
              <a:cs typeface="Microsoft YaHei" charset="-122"/>
            </a:endParaRPr>
          </a:p>
        </p:txBody>
      </p:sp>
      <p:sp>
        <p:nvSpPr>
          <p:cNvPr id="7" name="圆角矩形 6"/>
          <p:cNvSpPr/>
          <p:nvPr/>
        </p:nvSpPr>
        <p:spPr>
          <a:xfrm>
            <a:off x="7710748" y="3867220"/>
            <a:ext cx="1942916" cy="90958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8</a:t>
            </a:r>
            <a:r>
              <a:rPr kumimoji="1" lang="zh-CN" altLang="en-US" dirty="0" smtClean="0">
                <a:latin typeface="Microsoft YaHei" charset="-122"/>
                <a:ea typeface="Microsoft YaHei" charset="-122"/>
                <a:cs typeface="Microsoft YaHei" charset="-122"/>
              </a:rPr>
              <a:t>种线性</a:t>
            </a:r>
            <a:r>
              <a:rPr kumimoji="1" lang="en-US" altLang="zh-CN" dirty="0" smtClean="0">
                <a:latin typeface="Microsoft YaHei" charset="-122"/>
                <a:ea typeface="Microsoft YaHei" charset="-122"/>
                <a:cs typeface="Microsoft YaHei" charset="-122"/>
              </a:rPr>
              <a:t>22</a:t>
            </a:r>
            <a:r>
              <a:rPr kumimoji="1" lang="zh-CN" altLang="en-US" dirty="0" smtClean="0">
                <a:latin typeface="Microsoft YaHei" charset="-122"/>
                <a:ea typeface="Microsoft YaHei" charset="-122"/>
                <a:cs typeface="Microsoft YaHei" charset="-122"/>
              </a:rPr>
              <a:t>分类一层</a:t>
            </a:r>
            <a:r>
              <a:rPr kumimoji="1" lang="en-US" altLang="zh-CN" dirty="0" smtClean="0">
                <a:latin typeface="Microsoft YaHei" charset="-122"/>
                <a:ea typeface="Microsoft YaHei" charset="-122"/>
                <a:cs typeface="Microsoft YaHei" charset="-122"/>
              </a:rPr>
              <a:t>stacking</a:t>
            </a:r>
            <a:endParaRPr kumimoji="1" lang="zh-CN" altLang="en-US" dirty="0">
              <a:latin typeface="Microsoft YaHei" charset="-122"/>
              <a:ea typeface="Microsoft YaHei" charset="-122"/>
              <a:cs typeface="Microsoft YaHei" charset="-122"/>
            </a:endParaRPr>
          </a:p>
        </p:txBody>
      </p:sp>
      <p:sp>
        <p:nvSpPr>
          <p:cNvPr id="8" name="圆角矩形 7"/>
          <p:cNvSpPr/>
          <p:nvPr/>
        </p:nvSpPr>
        <p:spPr>
          <a:xfrm>
            <a:off x="9653664" y="3867221"/>
            <a:ext cx="1124262" cy="90958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latin typeface="Microsoft YaHei" charset="-122"/>
                <a:ea typeface="Microsoft YaHei" charset="-122"/>
                <a:cs typeface="Microsoft YaHei" charset="-122"/>
              </a:rPr>
              <a:t>3</a:t>
            </a:r>
            <a:r>
              <a:rPr kumimoji="1" lang="zh-CN" altLang="en-US" sz="1600" dirty="0" smtClean="0">
                <a:latin typeface="Microsoft YaHei" charset="-122"/>
                <a:ea typeface="Microsoft YaHei" charset="-122"/>
                <a:cs typeface="Microsoft YaHei" charset="-122"/>
              </a:rPr>
              <a:t>种线性回归一层</a:t>
            </a:r>
            <a:r>
              <a:rPr kumimoji="1" lang="en-US" altLang="zh-CN" sz="1600" dirty="0" smtClean="0">
                <a:latin typeface="Microsoft YaHei" charset="-122"/>
                <a:ea typeface="Microsoft YaHei" charset="-122"/>
                <a:cs typeface="Microsoft YaHei" charset="-122"/>
              </a:rPr>
              <a:t>stacking</a:t>
            </a:r>
            <a:endParaRPr kumimoji="1" lang="zh-CN" altLang="en-US" sz="1600" dirty="0">
              <a:latin typeface="Microsoft YaHei" charset="-122"/>
              <a:ea typeface="Microsoft YaHei" charset="-122"/>
              <a:cs typeface="Microsoft YaHei" charset="-122"/>
            </a:endParaRPr>
          </a:p>
        </p:txBody>
      </p:sp>
      <p:sp>
        <p:nvSpPr>
          <p:cNvPr id="9" name="圆角矩形 8"/>
          <p:cNvSpPr/>
          <p:nvPr/>
        </p:nvSpPr>
        <p:spPr>
          <a:xfrm>
            <a:off x="7710748" y="5400069"/>
            <a:ext cx="3067178" cy="625977"/>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Microsoft YaHei" charset="-122"/>
                <a:ea typeface="Microsoft YaHei" charset="-122"/>
                <a:cs typeface="Microsoft YaHei" charset="-122"/>
              </a:rPr>
              <a:t>转换后的</a:t>
            </a:r>
            <a:r>
              <a:rPr kumimoji="1" lang="en-US" altLang="zh-CN" dirty="0" smtClean="0">
                <a:latin typeface="Microsoft YaHei" charset="-122"/>
                <a:ea typeface="Microsoft YaHei" charset="-122"/>
                <a:cs typeface="Microsoft YaHei" charset="-122"/>
              </a:rPr>
              <a:t>TF-IDF</a:t>
            </a:r>
            <a:r>
              <a:rPr kumimoji="1" lang="zh-CN" altLang="en-US" dirty="0" smtClean="0">
                <a:latin typeface="Microsoft YaHei" charset="-122"/>
                <a:ea typeface="Microsoft YaHei" charset="-122"/>
                <a:cs typeface="Microsoft YaHei" charset="-122"/>
              </a:rPr>
              <a:t>特征（</a:t>
            </a:r>
            <a:r>
              <a:rPr kumimoji="1" lang="en-US" altLang="zh-CN" dirty="0" smtClean="0">
                <a:latin typeface="Microsoft YaHei" charset="-122"/>
                <a:ea typeface="Microsoft YaHei" charset="-122"/>
                <a:cs typeface="Microsoft YaHei" charset="-122"/>
              </a:rPr>
              <a:t>8</a:t>
            </a:r>
            <a:r>
              <a:rPr kumimoji="1" lang="zh-CN" altLang="en-US" dirty="0" smtClean="0">
                <a:latin typeface="Microsoft YaHei" charset="-122"/>
                <a:ea typeface="Microsoft YaHei" charset="-122"/>
                <a:cs typeface="Microsoft YaHei" charset="-122"/>
              </a:rPr>
              <a:t>*</a:t>
            </a:r>
            <a:r>
              <a:rPr kumimoji="1" lang="en-US" altLang="zh-CN" dirty="0" smtClean="0">
                <a:latin typeface="Microsoft YaHei" charset="-122"/>
                <a:ea typeface="Microsoft YaHei" charset="-122"/>
                <a:cs typeface="Microsoft YaHei" charset="-122"/>
              </a:rPr>
              <a:t>22+3</a:t>
            </a:r>
            <a:r>
              <a:rPr kumimoji="1" lang="zh-CN" altLang="en-US" dirty="0" smtClean="0">
                <a:latin typeface="Microsoft YaHei" charset="-122"/>
                <a:ea typeface="Microsoft YaHei" charset="-122"/>
                <a:cs typeface="Microsoft YaHei" charset="-122"/>
              </a:rPr>
              <a:t>）</a:t>
            </a:r>
            <a:endParaRPr kumimoji="1" lang="zh-CN" altLang="en-US" dirty="0">
              <a:latin typeface="Microsoft YaHei" charset="-122"/>
              <a:ea typeface="Microsoft YaHei" charset="-122"/>
              <a:cs typeface="Microsoft YaHei" charset="-122"/>
            </a:endParaRPr>
          </a:p>
        </p:txBody>
      </p:sp>
      <p:cxnSp>
        <p:nvCxnSpPr>
          <p:cNvPr id="11" name="直线箭头连接符 10"/>
          <p:cNvCxnSpPr>
            <a:stCxn id="4" idx="2"/>
            <a:endCxn id="6" idx="0"/>
          </p:cNvCxnSpPr>
          <p:nvPr/>
        </p:nvCxnSpPr>
        <p:spPr>
          <a:xfrm flipH="1">
            <a:off x="9244337" y="2048702"/>
            <a:ext cx="1" cy="6232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a:stCxn id="7" idx="1"/>
            <a:endCxn id="2" idx="3"/>
          </p:cNvCxnSpPr>
          <p:nvPr/>
        </p:nvCxnSpPr>
        <p:spPr>
          <a:xfrm flipH="1" flipV="1">
            <a:off x="6858079" y="3446677"/>
            <a:ext cx="852669" cy="8753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6" idx="2"/>
          </p:cNvCxnSpPr>
          <p:nvPr/>
        </p:nvCxnSpPr>
        <p:spPr>
          <a:xfrm>
            <a:off x="9244337" y="3243956"/>
            <a:ext cx="0" cy="6232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endCxn id="9" idx="0"/>
          </p:cNvCxnSpPr>
          <p:nvPr/>
        </p:nvCxnSpPr>
        <p:spPr>
          <a:xfrm>
            <a:off x="9244337" y="4776805"/>
            <a:ext cx="0" cy="6232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89466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latin typeface="Microsoft YaHei" charset="-122"/>
                <a:ea typeface="Microsoft YaHei" charset="-122"/>
                <a:cs typeface="Microsoft YaHei" charset="-122"/>
              </a:rPr>
              <a:t>模型设计</a:t>
            </a:r>
            <a:endParaRPr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838200" y="1825625"/>
            <a:ext cx="10515600" cy="1547162"/>
          </a:xfrm>
        </p:spPr>
        <p:txBody>
          <a:bodyPr/>
          <a:lstStyle/>
          <a:p>
            <a:r>
              <a:rPr lang="en-US" altLang="zh-CN" dirty="0" smtClean="0">
                <a:solidFill>
                  <a:schemeClr val="bg1"/>
                </a:solidFill>
                <a:latin typeface="Microsoft YaHei" charset="-122"/>
                <a:ea typeface="Microsoft YaHei" charset="-122"/>
                <a:cs typeface="Microsoft YaHei" charset="-122"/>
              </a:rPr>
              <a:t>22</a:t>
            </a:r>
            <a:r>
              <a:rPr lang="zh-CN" altLang="en-US" dirty="0" smtClean="0">
                <a:solidFill>
                  <a:schemeClr val="bg1"/>
                </a:solidFill>
                <a:latin typeface="Microsoft YaHei" charset="-122"/>
                <a:ea typeface="Microsoft YaHei" charset="-122"/>
                <a:cs typeface="Microsoft YaHei" charset="-122"/>
              </a:rPr>
              <a:t>分类模型</a:t>
            </a:r>
            <a:endParaRPr lang="en-US" altLang="zh-CN" dirty="0">
              <a:solidFill>
                <a:schemeClr val="bg1"/>
              </a:solidFill>
              <a:latin typeface="Microsoft YaHei" charset="-122"/>
              <a:ea typeface="Microsoft YaHei" charset="-122"/>
              <a:cs typeface="Microsoft YaHei" charset="-122"/>
            </a:endParaRPr>
          </a:p>
          <a:p>
            <a:endParaRPr lang="en-US" altLang="zh-CN" dirty="0">
              <a:solidFill>
                <a:schemeClr val="bg1"/>
              </a:solidFill>
              <a:latin typeface="Microsoft YaHei" charset="-122"/>
              <a:ea typeface="Microsoft YaHei" charset="-122"/>
              <a:cs typeface="Microsoft YaHei" charset="-122"/>
            </a:endParaRPr>
          </a:p>
          <a:p>
            <a:r>
              <a:rPr lang="zh-CN" altLang="en-US" dirty="0" smtClean="0">
                <a:solidFill>
                  <a:schemeClr val="bg1"/>
                </a:solidFill>
                <a:latin typeface="Microsoft YaHei" charset="-122"/>
                <a:ea typeface="Microsoft YaHei" charset="-122"/>
                <a:cs typeface="Microsoft YaHei" charset="-122"/>
              </a:rPr>
              <a:t>条件概率模型</a:t>
            </a:r>
            <a:endParaRPr lang="en-US" altLang="zh-CN" dirty="0" smtClean="0">
              <a:solidFill>
                <a:schemeClr val="bg1"/>
              </a:solidFill>
              <a:latin typeface="Microsoft YaHei" charset="-122"/>
              <a:ea typeface="Microsoft YaHei" charset="-122"/>
              <a:cs typeface="Microsoft YaHei" charset="-122"/>
            </a:endParaRPr>
          </a:p>
          <a:p>
            <a:endParaRPr lang="en-US" altLang="zh-CN" dirty="0" smtClean="0">
              <a:solidFill>
                <a:schemeClr val="bg1"/>
              </a:solidFill>
            </a:endParaRPr>
          </a:p>
          <a:p>
            <a:endParaRPr lang="zh-CN" altLang="en-US" dirty="0">
              <a:solidFill>
                <a:schemeClr val="bg1"/>
              </a:solidFill>
            </a:endParaRPr>
          </a:p>
        </p:txBody>
      </p:sp>
      <p:sp>
        <p:nvSpPr>
          <p:cNvPr id="6" name="文本框 5"/>
          <p:cNvSpPr txBox="1"/>
          <p:nvPr/>
        </p:nvSpPr>
        <p:spPr>
          <a:xfrm>
            <a:off x="1334125" y="3507724"/>
            <a:ext cx="6955436" cy="2308324"/>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1</a:t>
            </a:r>
            <a:r>
              <a:rPr kumimoji="1" lang="zh-CN" altLang="en-US" dirty="0" smtClean="0">
                <a:solidFill>
                  <a:schemeClr val="bg1"/>
                </a:solidFill>
                <a:latin typeface="Microsoft YaHei" charset="-122"/>
                <a:ea typeface="Microsoft YaHei" charset="-122"/>
                <a:cs typeface="Microsoft YaHei" charset="-122"/>
              </a:rPr>
              <a:t>）预测</a:t>
            </a:r>
            <a:r>
              <a:rPr kumimoji="1" lang="zh-CN" altLang="en-US" dirty="0">
                <a:solidFill>
                  <a:schemeClr val="bg1"/>
                </a:solidFill>
                <a:latin typeface="Microsoft YaHei" charset="-122"/>
                <a:ea typeface="Microsoft YaHei" charset="-122"/>
                <a:cs typeface="Microsoft YaHei" charset="-122"/>
              </a:rPr>
              <a:t>性别概率</a:t>
            </a:r>
          </a:p>
          <a:p>
            <a:r>
              <a:rPr kumimoji="1" lang="en-US" altLang="zh-CN" dirty="0" smtClean="0">
                <a:solidFill>
                  <a:schemeClr val="bg1"/>
                </a:solidFill>
                <a:latin typeface="Microsoft YaHei" charset="-122"/>
                <a:ea typeface="Microsoft YaHei" charset="-122"/>
                <a:cs typeface="Microsoft YaHei" charset="-122"/>
              </a:rPr>
              <a:t>2</a:t>
            </a:r>
            <a:r>
              <a:rPr kumimoji="1" lang="zh-CN" altLang="en-US" dirty="0" smtClean="0">
                <a:solidFill>
                  <a:schemeClr val="bg1"/>
                </a:solidFill>
                <a:latin typeface="Microsoft YaHei" charset="-122"/>
                <a:ea typeface="Microsoft YaHei" charset="-122"/>
                <a:cs typeface="Microsoft YaHei" charset="-122"/>
              </a:rPr>
              <a:t>）使用</a:t>
            </a:r>
            <a:r>
              <a:rPr kumimoji="1" lang="zh-CN" altLang="en-US" dirty="0">
                <a:solidFill>
                  <a:schemeClr val="bg1"/>
                </a:solidFill>
                <a:latin typeface="Microsoft YaHei" charset="-122"/>
                <a:ea typeface="Microsoft YaHei" charset="-122"/>
                <a:cs typeface="Microsoft YaHei" charset="-122"/>
              </a:rPr>
              <a:t>性别作为附加功能并预测年龄组的概率</a:t>
            </a:r>
          </a:p>
          <a:p>
            <a:r>
              <a:rPr kumimoji="1" lang="zh-CN" altLang="en-US" dirty="0" smtClean="0">
                <a:solidFill>
                  <a:schemeClr val="bg1"/>
                </a:solidFill>
                <a:latin typeface="Microsoft YaHei" charset="-122"/>
                <a:ea typeface="Microsoft YaHei" charset="-122"/>
                <a:cs typeface="Microsoft YaHei" charset="-122"/>
              </a:rPr>
              <a:t>首先</a:t>
            </a:r>
            <a:r>
              <a:rPr kumimoji="1" lang="zh-CN" altLang="en-US" dirty="0">
                <a:solidFill>
                  <a:schemeClr val="bg1"/>
                </a:solidFill>
                <a:latin typeface="Microsoft YaHei" charset="-122"/>
                <a:ea typeface="Microsoft YaHei" charset="-122"/>
                <a:cs typeface="Microsoft YaHei" charset="-122"/>
              </a:rPr>
              <a:t>，我们假设用户是女性并预测，然后我们假设用户是男性并再次预测。</a:t>
            </a:r>
          </a:p>
          <a:p>
            <a:r>
              <a:rPr kumimoji="1" lang="zh-CN" altLang="en-US" dirty="0">
                <a:solidFill>
                  <a:schemeClr val="bg1"/>
                </a:solidFill>
                <a:latin typeface="Microsoft YaHei" charset="-122"/>
                <a:ea typeface="Microsoft YaHei" charset="-122"/>
                <a:cs typeface="Microsoft YaHei" charset="-122"/>
              </a:rPr>
              <a:t>使用条件概率的定义，我们可以结合性别和年龄组的预测。</a:t>
            </a:r>
          </a:p>
          <a:p>
            <a:r>
              <a:rPr kumimoji="1" lang="zh-CN" altLang="en-US" dirty="0">
                <a:solidFill>
                  <a:schemeClr val="bg1"/>
                </a:solidFill>
                <a:latin typeface="Microsoft YaHei" charset="-122"/>
                <a:ea typeface="Microsoft YaHei" charset="-122"/>
                <a:cs typeface="Microsoft YaHei" charset="-122"/>
              </a:rPr>
              <a:t>对于</a:t>
            </a:r>
            <a:r>
              <a:rPr kumimoji="1" lang="en-US" altLang="zh-CN" dirty="0" err="1">
                <a:solidFill>
                  <a:schemeClr val="bg1"/>
                </a:solidFill>
                <a:latin typeface="Microsoft YaHei" charset="-122"/>
                <a:ea typeface="Microsoft YaHei" charset="-122"/>
                <a:cs typeface="Microsoft YaHei" charset="-122"/>
              </a:rPr>
              <a:t>i</a:t>
            </a:r>
            <a:r>
              <a:rPr kumimoji="1" lang="en-US" altLang="zh-CN" dirty="0">
                <a:solidFill>
                  <a:schemeClr val="bg1"/>
                </a:solidFill>
                <a:latin typeface="Microsoft YaHei" charset="-122"/>
                <a:ea typeface="Microsoft YaHei" charset="-122"/>
                <a:cs typeface="Microsoft YaHei" charset="-122"/>
              </a:rPr>
              <a:t> = </a:t>
            </a:r>
            <a:r>
              <a:rPr kumimoji="1" lang="en-US" altLang="zh-CN" dirty="0" smtClean="0">
                <a:solidFill>
                  <a:schemeClr val="bg1"/>
                </a:solidFill>
                <a:latin typeface="Microsoft YaHei" charset="-122"/>
                <a:ea typeface="Microsoft YaHei" charset="-122"/>
                <a:cs typeface="Microsoft YaHei" charset="-122"/>
              </a:rPr>
              <a:t>0</a:t>
            </a:r>
            <a:r>
              <a:rPr kumimoji="1" lang="zh-CN" altLang="en-US" dirty="0" smtClean="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a:t>
            </a:r>
            <a:r>
              <a:rPr kumimoji="1" lang="en-US" altLang="zh-CN" smtClean="0">
                <a:solidFill>
                  <a:schemeClr val="bg1"/>
                </a:solidFill>
                <a:latin typeface="Microsoft YaHei" charset="-122"/>
                <a:ea typeface="Microsoft YaHei" charset="-122"/>
                <a:cs typeface="Microsoft YaHei" charset="-122"/>
              </a:rPr>
              <a:t>10</a:t>
            </a:r>
            <a:r>
              <a:rPr kumimoji="1" lang="zh-CN" altLang="en-US" smtClean="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P</a:t>
            </a:r>
            <a:r>
              <a:rPr kumimoji="1" lang="zh-CN" altLang="en-US" dirty="0">
                <a:solidFill>
                  <a:schemeClr val="bg1"/>
                </a:solidFill>
                <a:latin typeface="Microsoft YaHei" charset="-122"/>
                <a:ea typeface="Microsoft YaHei" charset="-122"/>
                <a:cs typeface="Microsoft YaHei" charset="-122"/>
              </a:rPr>
              <a:t>（</a:t>
            </a:r>
            <a:r>
              <a:rPr kumimoji="1" lang="en-US" altLang="zh-CN" dirty="0" err="1">
                <a:solidFill>
                  <a:schemeClr val="bg1"/>
                </a:solidFill>
                <a:latin typeface="Microsoft YaHei" charset="-122"/>
                <a:ea typeface="Microsoft YaHei" charset="-122"/>
                <a:cs typeface="Microsoft YaHei" charset="-122"/>
              </a:rPr>
              <a:t>A_i</a:t>
            </a:r>
            <a:r>
              <a:rPr kumimoji="1" lang="zh-CN" altLang="en-US" dirty="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F</a:t>
            </a:r>
            <a:r>
              <a:rPr kumimoji="1" lang="zh-CN" altLang="en-US" dirty="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 P</a:t>
            </a:r>
            <a:r>
              <a:rPr kumimoji="1" lang="zh-CN" altLang="en-US" dirty="0">
                <a:solidFill>
                  <a:schemeClr val="bg1"/>
                </a:solidFill>
                <a:latin typeface="Microsoft YaHei" charset="-122"/>
                <a:ea typeface="Microsoft YaHei" charset="-122"/>
                <a:cs typeface="Microsoft YaHei" charset="-122"/>
              </a:rPr>
              <a:t>（</a:t>
            </a:r>
            <a:r>
              <a:rPr kumimoji="1" lang="en-US" altLang="zh-CN" dirty="0" err="1">
                <a:solidFill>
                  <a:schemeClr val="bg1"/>
                </a:solidFill>
                <a:latin typeface="Microsoft YaHei" charset="-122"/>
                <a:ea typeface="Microsoft YaHei" charset="-122"/>
                <a:cs typeface="Microsoft YaHei" charset="-122"/>
              </a:rPr>
              <a:t>A_i</a:t>
            </a:r>
            <a:r>
              <a:rPr kumimoji="1" lang="en-US" altLang="zh-CN" dirty="0">
                <a:solidFill>
                  <a:schemeClr val="bg1"/>
                </a:solidFill>
                <a:latin typeface="Microsoft YaHei" charset="-122"/>
                <a:ea typeface="Microsoft YaHei" charset="-122"/>
                <a:cs typeface="Microsoft YaHei" charset="-122"/>
              </a:rPr>
              <a:t> | F</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P</a:t>
            </a:r>
            <a:r>
              <a:rPr kumimoji="1" lang="zh-CN" altLang="en-US" dirty="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F</a:t>
            </a:r>
            <a:r>
              <a:rPr kumimoji="1" lang="zh-CN" altLang="en-US" dirty="0">
                <a:solidFill>
                  <a:schemeClr val="bg1"/>
                </a:solidFill>
                <a:latin typeface="Microsoft YaHei" charset="-122"/>
                <a:ea typeface="Microsoft YaHei" charset="-122"/>
                <a:cs typeface="Microsoft YaHei" charset="-122"/>
              </a:rPr>
              <a:t>）</a:t>
            </a:r>
          </a:p>
          <a:p>
            <a:r>
              <a:rPr kumimoji="1" lang="zh-CN" altLang="en-US" dirty="0">
                <a:solidFill>
                  <a:schemeClr val="bg1"/>
                </a:solidFill>
                <a:latin typeface="Microsoft YaHei" charset="-122"/>
                <a:ea typeface="Microsoft YaHei" charset="-122"/>
                <a:cs typeface="Microsoft YaHei" charset="-122"/>
              </a:rPr>
              <a:t>对于</a:t>
            </a:r>
            <a:r>
              <a:rPr kumimoji="1" lang="en-US" altLang="zh-CN" dirty="0" err="1">
                <a:solidFill>
                  <a:schemeClr val="bg1"/>
                </a:solidFill>
                <a:latin typeface="Microsoft YaHei" charset="-122"/>
                <a:ea typeface="Microsoft YaHei" charset="-122"/>
                <a:cs typeface="Microsoft YaHei" charset="-122"/>
              </a:rPr>
              <a:t>i</a:t>
            </a:r>
            <a:r>
              <a:rPr kumimoji="1" lang="en-US" altLang="zh-CN" dirty="0">
                <a:solidFill>
                  <a:schemeClr val="bg1"/>
                </a:solidFill>
                <a:latin typeface="Microsoft YaHei" charset="-122"/>
                <a:ea typeface="Microsoft YaHei" charset="-122"/>
                <a:cs typeface="Microsoft YaHei" charset="-122"/>
              </a:rPr>
              <a:t> = </a:t>
            </a:r>
            <a:r>
              <a:rPr kumimoji="1" lang="en-US" altLang="zh-CN" dirty="0" smtClean="0">
                <a:solidFill>
                  <a:schemeClr val="bg1"/>
                </a:solidFill>
                <a:latin typeface="Microsoft YaHei" charset="-122"/>
                <a:ea typeface="Microsoft YaHei" charset="-122"/>
                <a:cs typeface="Microsoft YaHei" charset="-122"/>
              </a:rPr>
              <a:t>0</a:t>
            </a:r>
            <a:r>
              <a:rPr kumimoji="1" lang="zh-CN" altLang="en-US" dirty="0" smtClean="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a:t>
            </a:r>
            <a:r>
              <a:rPr kumimoji="1" lang="zh-CN" altLang="en-US" dirty="0" smtClean="0">
                <a:solidFill>
                  <a:schemeClr val="bg1"/>
                </a:solidFill>
                <a:latin typeface="Microsoft YaHei" charset="-122"/>
                <a:ea typeface="Microsoft YaHei" charset="-122"/>
                <a:cs typeface="Microsoft YaHei" charset="-122"/>
              </a:rPr>
              <a:t>，</a:t>
            </a:r>
            <a:r>
              <a:rPr kumimoji="1" lang="en-US" altLang="zh-CN" dirty="0" smtClean="0">
                <a:solidFill>
                  <a:schemeClr val="bg1"/>
                </a:solidFill>
                <a:latin typeface="Microsoft YaHei" charset="-122"/>
                <a:ea typeface="Microsoft YaHei" charset="-122"/>
                <a:cs typeface="Microsoft YaHei" charset="-122"/>
              </a:rPr>
              <a:t>10</a:t>
            </a:r>
            <a:r>
              <a:rPr kumimoji="1" lang="zh-CN" altLang="en-US" dirty="0" smtClean="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P</a:t>
            </a:r>
            <a:r>
              <a:rPr kumimoji="1" lang="zh-CN" altLang="en-US" dirty="0">
                <a:solidFill>
                  <a:schemeClr val="bg1"/>
                </a:solidFill>
                <a:latin typeface="Microsoft YaHei" charset="-122"/>
                <a:ea typeface="Microsoft YaHei" charset="-122"/>
                <a:cs typeface="Microsoft YaHei" charset="-122"/>
              </a:rPr>
              <a:t>（</a:t>
            </a:r>
            <a:r>
              <a:rPr kumimoji="1" lang="en-US" altLang="zh-CN" dirty="0" err="1">
                <a:solidFill>
                  <a:schemeClr val="bg1"/>
                </a:solidFill>
                <a:latin typeface="Microsoft YaHei" charset="-122"/>
                <a:ea typeface="Microsoft YaHei" charset="-122"/>
                <a:cs typeface="Microsoft YaHei" charset="-122"/>
              </a:rPr>
              <a:t>A_i</a:t>
            </a:r>
            <a:r>
              <a:rPr kumimoji="1" lang="zh-CN" altLang="en-US" dirty="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M</a:t>
            </a:r>
            <a:r>
              <a:rPr kumimoji="1" lang="zh-CN" altLang="en-US" dirty="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 P</a:t>
            </a:r>
            <a:r>
              <a:rPr kumimoji="1" lang="zh-CN" altLang="en-US" dirty="0">
                <a:solidFill>
                  <a:schemeClr val="bg1"/>
                </a:solidFill>
                <a:latin typeface="Microsoft YaHei" charset="-122"/>
                <a:ea typeface="Microsoft YaHei" charset="-122"/>
                <a:cs typeface="Microsoft YaHei" charset="-122"/>
              </a:rPr>
              <a:t>（</a:t>
            </a:r>
            <a:r>
              <a:rPr kumimoji="1" lang="en-US" altLang="zh-CN" dirty="0" err="1">
                <a:solidFill>
                  <a:schemeClr val="bg1"/>
                </a:solidFill>
                <a:latin typeface="Microsoft YaHei" charset="-122"/>
                <a:ea typeface="Microsoft YaHei" charset="-122"/>
                <a:cs typeface="Microsoft YaHei" charset="-122"/>
              </a:rPr>
              <a:t>A_i</a:t>
            </a:r>
            <a:r>
              <a:rPr kumimoji="1" lang="en-US" altLang="zh-CN" dirty="0">
                <a:solidFill>
                  <a:schemeClr val="bg1"/>
                </a:solidFill>
                <a:latin typeface="Microsoft YaHei" charset="-122"/>
                <a:ea typeface="Microsoft YaHei" charset="-122"/>
                <a:cs typeface="Microsoft YaHei" charset="-122"/>
              </a:rPr>
              <a:t> | M</a:t>
            </a:r>
            <a:r>
              <a:rPr kumimoji="1" lang="zh-CN" altLang="en-US" dirty="0">
                <a:solidFill>
                  <a:schemeClr val="bg1"/>
                </a:solidFill>
                <a:latin typeface="Microsoft YaHei" charset="-122"/>
                <a:ea typeface="Microsoft YaHei" charset="-122"/>
                <a:cs typeface="Microsoft YaHei" charset="-122"/>
              </a:rPr>
              <a:t>）* </a:t>
            </a:r>
            <a:r>
              <a:rPr kumimoji="1" lang="en-US" altLang="zh-CN" dirty="0">
                <a:solidFill>
                  <a:schemeClr val="bg1"/>
                </a:solidFill>
                <a:latin typeface="Microsoft YaHei" charset="-122"/>
                <a:ea typeface="Microsoft YaHei" charset="-122"/>
                <a:cs typeface="Microsoft YaHei" charset="-122"/>
              </a:rPr>
              <a:t>P</a:t>
            </a:r>
            <a:r>
              <a:rPr kumimoji="1" lang="zh-CN" altLang="en-US" dirty="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M</a:t>
            </a:r>
            <a:r>
              <a:rPr kumimoji="1" lang="zh-CN" altLang="en-US" dirty="0">
                <a:solidFill>
                  <a:schemeClr val="bg1"/>
                </a:solidFill>
                <a:latin typeface="Microsoft YaHei" charset="-122"/>
                <a:ea typeface="Microsoft YaHei" charset="-122"/>
                <a:cs typeface="Microsoft YaHei" charset="-122"/>
              </a:rPr>
              <a:t>）。</a:t>
            </a:r>
          </a:p>
          <a:p>
            <a:r>
              <a:rPr kumimoji="1" lang="zh-CN" altLang="en-US" dirty="0">
                <a:solidFill>
                  <a:schemeClr val="bg1"/>
                </a:solidFill>
                <a:latin typeface="Microsoft YaHei" charset="-122"/>
                <a:ea typeface="Microsoft YaHei" charset="-122"/>
                <a:cs typeface="Microsoft YaHei" charset="-122"/>
              </a:rPr>
              <a:t>其中</a:t>
            </a:r>
            <a:r>
              <a:rPr kumimoji="1" lang="en-US" altLang="zh-CN" dirty="0" err="1">
                <a:solidFill>
                  <a:schemeClr val="bg1"/>
                </a:solidFill>
                <a:latin typeface="Microsoft YaHei" charset="-122"/>
                <a:ea typeface="Microsoft YaHei" charset="-122"/>
                <a:cs typeface="Microsoft YaHei" charset="-122"/>
              </a:rPr>
              <a:t>A_i</a:t>
            </a:r>
            <a:r>
              <a:rPr kumimoji="1" lang="zh-CN" altLang="en-US" dirty="0">
                <a:solidFill>
                  <a:schemeClr val="bg1"/>
                </a:solidFill>
                <a:latin typeface="Microsoft YaHei" charset="-122"/>
                <a:ea typeface="Microsoft YaHei" charset="-122"/>
                <a:cs typeface="Microsoft YaHei" charset="-122"/>
              </a:rPr>
              <a:t>是年龄</a:t>
            </a:r>
            <a:r>
              <a:rPr kumimoji="1" lang="zh-CN" altLang="en-US" dirty="0" smtClean="0">
                <a:solidFill>
                  <a:schemeClr val="bg1"/>
                </a:solidFill>
                <a:latin typeface="Microsoft YaHei" charset="-122"/>
                <a:ea typeface="Microsoft YaHei" charset="-122"/>
                <a:cs typeface="Microsoft YaHei" charset="-122"/>
              </a:rPr>
              <a:t>组</a:t>
            </a:r>
            <a:r>
              <a:rPr kumimoji="1" lang="en-US" altLang="zh-CN" dirty="0" smtClean="0">
                <a:solidFill>
                  <a:schemeClr val="bg1"/>
                </a:solidFill>
                <a:latin typeface="Microsoft YaHei" charset="-122"/>
                <a:ea typeface="Microsoft YaHei" charset="-122"/>
                <a:cs typeface="Microsoft YaHei" charset="-122"/>
              </a:rPr>
              <a:t>0</a:t>
            </a:r>
            <a:r>
              <a:rPr kumimoji="1" lang="zh-CN" altLang="en-US" dirty="0" smtClean="0">
                <a:solidFill>
                  <a:schemeClr val="bg1"/>
                </a:solidFill>
                <a:latin typeface="Microsoft YaHei" charset="-122"/>
                <a:ea typeface="Microsoft YaHei" charset="-122"/>
                <a:cs typeface="Microsoft YaHei" charset="-122"/>
              </a:rPr>
              <a:t>至</a:t>
            </a:r>
            <a:r>
              <a:rPr kumimoji="1" lang="en-US" altLang="zh-CN" dirty="0" smtClean="0">
                <a:solidFill>
                  <a:schemeClr val="bg1"/>
                </a:solidFill>
                <a:latin typeface="Microsoft YaHei" charset="-122"/>
                <a:ea typeface="Microsoft YaHei" charset="-122"/>
                <a:cs typeface="Microsoft YaHei" charset="-122"/>
              </a:rPr>
              <a:t>10</a:t>
            </a:r>
            <a:r>
              <a:rPr kumimoji="1" lang="zh-CN" altLang="en-US" dirty="0" smtClean="0">
                <a:solidFill>
                  <a:schemeClr val="bg1"/>
                </a:solidFill>
                <a:latin typeface="Microsoft YaHei" charset="-122"/>
                <a:ea typeface="Microsoft YaHei" charset="-122"/>
                <a:cs typeface="Microsoft YaHei" charset="-122"/>
              </a:rPr>
              <a:t>，</a:t>
            </a:r>
            <a:r>
              <a:rPr kumimoji="1" lang="en-US" altLang="zh-CN" dirty="0">
                <a:solidFill>
                  <a:schemeClr val="bg1"/>
                </a:solidFill>
                <a:latin typeface="Microsoft YaHei" charset="-122"/>
                <a:ea typeface="Microsoft YaHei" charset="-122"/>
                <a:cs typeface="Microsoft YaHei" charset="-122"/>
              </a:rPr>
              <a:t>F</a:t>
            </a:r>
            <a:r>
              <a:rPr kumimoji="1" lang="zh-CN" altLang="en-US" dirty="0">
                <a:solidFill>
                  <a:schemeClr val="bg1"/>
                </a:solidFill>
                <a:latin typeface="Microsoft YaHei" charset="-122"/>
                <a:ea typeface="Microsoft YaHei" charset="-122"/>
                <a:cs typeface="Microsoft YaHei" charset="-122"/>
              </a:rPr>
              <a:t>和</a:t>
            </a:r>
            <a:r>
              <a:rPr kumimoji="1" lang="en-US" altLang="zh-CN" dirty="0">
                <a:solidFill>
                  <a:schemeClr val="bg1"/>
                </a:solidFill>
                <a:latin typeface="Microsoft YaHei" charset="-122"/>
                <a:ea typeface="Microsoft YaHei" charset="-122"/>
                <a:cs typeface="Microsoft YaHei" charset="-122"/>
              </a:rPr>
              <a:t>M</a:t>
            </a:r>
            <a:r>
              <a:rPr kumimoji="1" lang="zh-CN" altLang="en-US" dirty="0">
                <a:solidFill>
                  <a:schemeClr val="bg1"/>
                </a:solidFill>
                <a:latin typeface="Microsoft YaHei" charset="-122"/>
                <a:ea typeface="Microsoft YaHei" charset="-122"/>
                <a:cs typeface="Microsoft YaHei" charset="-122"/>
              </a:rPr>
              <a:t>分别是女性和男性。</a:t>
            </a:r>
          </a:p>
        </p:txBody>
      </p:sp>
      <p:sp>
        <p:nvSpPr>
          <p:cNvPr id="7" name="圆角矩形 6"/>
          <p:cNvSpPr/>
          <p:nvPr/>
        </p:nvSpPr>
        <p:spPr>
          <a:xfrm>
            <a:off x="1334125" y="5950985"/>
            <a:ext cx="8964118" cy="65956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Microsoft YaHei" charset="-122"/>
                <a:ea typeface="Microsoft YaHei" charset="-122"/>
                <a:cs typeface="Microsoft YaHei" charset="-122"/>
              </a:rPr>
              <a:t>条件概率模型普遍比直接</a:t>
            </a:r>
            <a:r>
              <a:rPr kumimoji="1" lang="en-US" altLang="zh-CN" dirty="0" smtClean="0">
                <a:latin typeface="Microsoft YaHei" charset="-122"/>
                <a:ea typeface="Microsoft YaHei" charset="-122"/>
                <a:cs typeface="Microsoft YaHei" charset="-122"/>
              </a:rPr>
              <a:t>22</a:t>
            </a:r>
            <a:r>
              <a:rPr kumimoji="1" lang="zh-CN" altLang="en-US" dirty="0" smtClean="0">
                <a:latin typeface="Microsoft YaHei" charset="-122"/>
                <a:ea typeface="Microsoft YaHei" charset="-122"/>
                <a:cs typeface="Microsoft YaHei" charset="-122"/>
              </a:rPr>
              <a:t>分类模型优</a:t>
            </a:r>
            <a:r>
              <a:rPr kumimoji="1" lang="zh-CN" altLang="en-US" dirty="0" smtClean="0">
                <a:solidFill>
                  <a:srgbClr val="FF0000"/>
                </a:solidFill>
                <a:latin typeface="Microsoft YaHei" charset="-122"/>
                <a:ea typeface="Microsoft YaHei" charset="-122"/>
                <a:cs typeface="Microsoft YaHei" charset="-122"/>
              </a:rPr>
              <a:t>三个千分点</a:t>
            </a:r>
            <a:endParaRPr kumimoji="1" lang="zh-CN" altLang="en-US" dirty="0">
              <a:solidFill>
                <a:srgbClr val="FF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xmlns="" val="263023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latin typeface="Microsoft YaHei" charset="-122"/>
                <a:ea typeface="Microsoft YaHei" charset="-122"/>
                <a:cs typeface="Microsoft YaHei" charset="-122"/>
              </a:rPr>
              <a:t>模型设计</a:t>
            </a:r>
            <a:endParaRPr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r>
              <a:rPr lang="zh-CN" altLang="en-US" dirty="0" smtClean="0">
                <a:solidFill>
                  <a:schemeClr val="bg1"/>
                </a:solidFill>
                <a:latin typeface="Microsoft YaHei" charset="-122"/>
                <a:ea typeface="Microsoft YaHei" charset="-122"/>
                <a:cs typeface="Microsoft YaHei" charset="-122"/>
              </a:rPr>
              <a:t>最优单模型</a:t>
            </a:r>
            <a:r>
              <a:rPr lang="en-US" altLang="zh-CN" dirty="0" smtClean="0">
                <a:solidFill>
                  <a:schemeClr val="bg1"/>
                </a:solidFill>
                <a:latin typeface="Microsoft YaHei" charset="-122"/>
                <a:ea typeface="Microsoft YaHei" charset="-122"/>
                <a:cs typeface="Microsoft YaHei" charset="-122"/>
              </a:rPr>
              <a:t>NN(</a:t>
            </a:r>
            <a:r>
              <a:rPr lang="zh-CN" altLang="en-US" dirty="0" smtClean="0">
                <a:solidFill>
                  <a:schemeClr val="bg1"/>
                </a:solidFill>
                <a:latin typeface="Microsoft YaHei" charset="-122"/>
                <a:ea typeface="Microsoft YaHei" charset="-122"/>
                <a:cs typeface="Microsoft YaHei" charset="-122"/>
              </a:rPr>
              <a:t>线上</a:t>
            </a:r>
            <a:r>
              <a:rPr lang="en-US" altLang="zh-CN" dirty="0" smtClean="0">
                <a:solidFill>
                  <a:schemeClr val="bg1"/>
                </a:solidFill>
                <a:latin typeface="Microsoft YaHei" charset="-122"/>
                <a:ea typeface="Microsoft YaHei" charset="-122"/>
                <a:cs typeface="Microsoft YaHei" charset="-122"/>
              </a:rPr>
              <a:t>2.570)</a:t>
            </a:r>
          </a:p>
          <a:p>
            <a:endParaRPr lang="en-US" altLang="zh-CN" dirty="0" smtClean="0">
              <a:solidFill>
                <a:schemeClr val="bg1"/>
              </a:solidFill>
            </a:endParaRPr>
          </a:p>
        </p:txBody>
      </p:sp>
      <p:sp>
        <p:nvSpPr>
          <p:cNvPr id="4" name="圆角矩形 3"/>
          <p:cNvSpPr/>
          <p:nvPr/>
        </p:nvSpPr>
        <p:spPr>
          <a:xfrm>
            <a:off x="4287185" y="5843638"/>
            <a:ext cx="4482059" cy="58461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APP</a:t>
            </a:r>
            <a:r>
              <a:rPr kumimoji="1" lang="zh-CN" altLang="en-US" dirty="0" smtClean="0">
                <a:latin typeface="Microsoft YaHei" charset="-122"/>
                <a:ea typeface="Microsoft YaHei" charset="-122"/>
                <a:cs typeface="Microsoft YaHei" charset="-122"/>
              </a:rPr>
              <a:t> </a:t>
            </a:r>
            <a:r>
              <a:rPr kumimoji="1" lang="en-US" altLang="zh-CN" dirty="0">
                <a:latin typeface="Microsoft YaHei" charset="-122"/>
                <a:ea typeface="Microsoft YaHei" charset="-122"/>
                <a:cs typeface="Microsoft YaHei" charset="-122"/>
              </a:rPr>
              <a:t>L</a:t>
            </a:r>
            <a:r>
              <a:rPr kumimoji="1" lang="en-US" altLang="zh-CN" dirty="0" smtClean="0">
                <a:latin typeface="Microsoft YaHei" charset="-122"/>
                <a:ea typeface="Microsoft YaHei" charset="-122"/>
                <a:cs typeface="Microsoft YaHei" charset="-122"/>
              </a:rPr>
              <a:t>ist</a:t>
            </a:r>
            <a:endParaRPr kumimoji="1" lang="zh-CN" altLang="en-US" dirty="0">
              <a:latin typeface="Microsoft YaHei" charset="-122"/>
              <a:ea typeface="Microsoft YaHei" charset="-122"/>
              <a:cs typeface="Microsoft YaHei" charset="-122"/>
            </a:endParaRPr>
          </a:p>
        </p:txBody>
      </p:sp>
      <p:sp>
        <p:nvSpPr>
          <p:cNvPr id="5" name="文本框 4"/>
          <p:cNvSpPr txBox="1"/>
          <p:nvPr/>
        </p:nvSpPr>
        <p:spPr>
          <a:xfrm>
            <a:off x="4300362" y="5992297"/>
            <a:ext cx="2278505" cy="369332"/>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Input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Layer</a:t>
            </a:r>
            <a:endParaRPr kumimoji="1" lang="zh-CN" altLang="en-US" dirty="0">
              <a:solidFill>
                <a:schemeClr val="bg1"/>
              </a:solidFill>
              <a:latin typeface="Microsoft YaHei" charset="-122"/>
              <a:ea typeface="Microsoft YaHei" charset="-122"/>
              <a:cs typeface="Microsoft YaHei" charset="-122"/>
            </a:endParaRPr>
          </a:p>
        </p:txBody>
      </p:sp>
      <p:sp>
        <p:nvSpPr>
          <p:cNvPr id="6" name="圆角矩形 5"/>
          <p:cNvSpPr/>
          <p:nvPr/>
        </p:nvSpPr>
        <p:spPr>
          <a:xfrm>
            <a:off x="4287185" y="4253508"/>
            <a:ext cx="4482059" cy="119921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箭头连接符 7"/>
          <p:cNvCxnSpPr/>
          <p:nvPr/>
        </p:nvCxnSpPr>
        <p:spPr>
          <a:xfrm flipH="1" flipV="1">
            <a:off x="6783284" y="5477479"/>
            <a:ext cx="1" cy="3589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287185" y="4668448"/>
            <a:ext cx="2068643" cy="646331"/>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Embedding</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Layer</a:t>
            </a:r>
            <a:endParaRPr kumimoji="1" lang="zh-CN" altLang="en-US" dirty="0">
              <a:solidFill>
                <a:schemeClr val="bg1"/>
              </a:solidFill>
              <a:latin typeface="Microsoft YaHei" charset="-122"/>
              <a:ea typeface="Microsoft YaHei" charset="-122"/>
              <a:cs typeface="Microsoft YaHei" charset="-122"/>
            </a:endParaRPr>
          </a:p>
        </p:txBody>
      </p:sp>
      <p:sp>
        <p:nvSpPr>
          <p:cNvPr id="10" name="圆角矩形 9"/>
          <p:cNvSpPr/>
          <p:nvPr/>
        </p:nvSpPr>
        <p:spPr>
          <a:xfrm>
            <a:off x="6355828" y="4349589"/>
            <a:ext cx="1184225" cy="1064300"/>
          </a:xfrm>
          <a:prstGeom prst="roundRect">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连接符 17"/>
          <p:cNvCxnSpPr/>
          <p:nvPr/>
        </p:nvCxnSpPr>
        <p:spPr>
          <a:xfrm flipH="1">
            <a:off x="6735969" y="4349589"/>
            <a:ext cx="14290" cy="110313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7137194" y="4349589"/>
            <a:ext cx="1168" cy="110313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6422229" y="4386557"/>
            <a:ext cx="313274" cy="3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6422229" y="4738611"/>
            <a:ext cx="313274" cy="3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6422229" y="5079891"/>
            <a:ext cx="313274" cy="3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6783285" y="4386556"/>
            <a:ext cx="313274" cy="3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7171739" y="4383122"/>
            <a:ext cx="313274" cy="3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6784010" y="4736037"/>
            <a:ext cx="313274" cy="3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7170945" y="4733606"/>
            <a:ext cx="313274" cy="3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6784192" y="5079890"/>
            <a:ext cx="313274" cy="3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a:off x="7172239" y="5079889"/>
            <a:ext cx="313274" cy="316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圆角矩形 38"/>
          <p:cNvSpPr/>
          <p:nvPr/>
        </p:nvSpPr>
        <p:spPr>
          <a:xfrm>
            <a:off x="4287185" y="3538408"/>
            <a:ext cx="4482059" cy="5211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Bi-GRU</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Layer</a:t>
            </a:r>
            <a:r>
              <a:rPr kumimoji="1" lang="zh-CN" altLang="en-US" dirty="0" smtClean="0">
                <a:latin typeface="Microsoft YaHei" charset="-122"/>
                <a:ea typeface="Microsoft YaHei" charset="-122"/>
                <a:cs typeface="Microsoft YaHei" charset="-122"/>
              </a:rPr>
              <a:t> </a:t>
            </a:r>
            <a:endParaRPr kumimoji="1" lang="zh-CN" altLang="en-US" dirty="0">
              <a:latin typeface="Microsoft YaHei" charset="-122"/>
              <a:ea typeface="Microsoft YaHei" charset="-122"/>
              <a:cs typeface="Microsoft YaHei" charset="-122"/>
            </a:endParaRPr>
          </a:p>
        </p:txBody>
      </p:sp>
      <p:cxnSp>
        <p:nvCxnSpPr>
          <p:cNvPr id="41" name="直线箭头连接符 40"/>
          <p:cNvCxnSpPr>
            <a:stCxn id="29" idx="1"/>
          </p:cNvCxnSpPr>
          <p:nvPr/>
        </p:nvCxnSpPr>
        <p:spPr>
          <a:xfrm flipH="1" flipV="1">
            <a:off x="6004977" y="4065007"/>
            <a:ext cx="463130" cy="3679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32" idx="0"/>
          </p:cNvCxnSpPr>
          <p:nvPr/>
        </p:nvCxnSpPr>
        <p:spPr>
          <a:xfrm flipV="1">
            <a:off x="6939922" y="4001295"/>
            <a:ext cx="1" cy="3852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a:stCxn id="33" idx="0"/>
          </p:cNvCxnSpPr>
          <p:nvPr/>
        </p:nvCxnSpPr>
        <p:spPr>
          <a:xfrm flipV="1">
            <a:off x="7328376" y="4057763"/>
            <a:ext cx="211677" cy="3253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4300363" y="2833101"/>
            <a:ext cx="4468882" cy="42065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CNN</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Layer</a:t>
            </a:r>
            <a:endParaRPr kumimoji="1" lang="zh-CN" altLang="en-US" dirty="0">
              <a:latin typeface="Microsoft YaHei" charset="-122"/>
              <a:ea typeface="Microsoft YaHei" charset="-122"/>
              <a:cs typeface="Microsoft YaHei" charset="-122"/>
            </a:endParaRPr>
          </a:p>
        </p:txBody>
      </p:sp>
      <p:sp>
        <p:nvSpPr>
          <p:cNvPr id="55" name="圆角矩形 54"/>
          <p:cNvSpPr/>
          <p:nvPr/>
        </p:nvSpPr>
        <p:spPr>
          <a:xfrm>
            <a:off x="9023286" y="2833101"/>
            <a:ext cx="2908886" cy="1168193"/>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err="1">
                <a:latin typeface="Microsoft YaHei" charset="-122"/>
                <a:ea typeface="Microsoft YaHei" charset="-122"/>
                <a:cs typeface="Microsoft YaHei" charset="-122"/>
              </a:rPr>
              <a:t>user_behavior</a:t>
            </a:r>
            <a:r>
              <a:rPr kumimoji="1" lang="zh-CN" altLang="en-US" sz="2000" dirty="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feature</a:t>
            </a:r>
          </a:p>
        </p:txBody>
      </p:sp>
      <p:sp>
        <p:nvSpPr>
          <p:cNvPr id="56" name="文本框 55"/>
          <p:cNvSpPr txBox="1"/>
          <p:nvPr/>
        </p:nvSpPr>
        <p:spPr>
          <a:xfrm>
            <a:off x="9023286" y="2833101"/>
            <a:ext cx="1980399" cy="369332"/>
          </a:xfrm>
          <a:prstGeom prst="rect">
            <a:avLst/>
          </a:prstGeom>
          <a:noFill/>
        </p:spPr>
        <p:txBody>
          <a:bodyPr wrap="square" rtlCol="0">
            <a:spAutoFit/>
          </a:bodyPr>
          <a:lstStyle/>
          <a:p>
            <a:r>
              <a:rPr kumimoji="1" lang="en-US" altLang="zh-CN" dirty="0" smtClean="0">
                <a:solidFill>
                  <a:schemeClr val="bg1"/>
                </a:solidFill>
                <a:latin typeface="Microsoft YaHei" charset="-122"/>
                <a:ea typeface="Microsoft YaHei" charset="-122"/>
                <a:cs typeface="Microsoft YaHei" charset="-122"/>
              </a:rPr>
              <a:t>Input</a:t>
            </a:r>
            <a:r>
              <a:rPr kumimoji="1" lang="zh-CN" altLang="en-US" dirty="0" smtClean="0">
                <a:solidFill>
                  <a:schemeClr val="bg1"/>
                </a:solidFill>
                <a:latin typeface="Microsoft YaHei" charset="-122"/>
                <a:ea typeface="Microsoft YaHei" charset="-122"/>
                <a:cs typeface="Microsoft YaHei" charset="-122"/>
              </a:rPr>
              <a:t> </a:t>
            </a:r>
            <a:r>
              <a:rPr kumimoji="1" lang="en-US" altLang="zh-CN" dirty="0" smtClean="0">
                <a:solidFill>
                  <a:schemeClr val="bg1"/>
                </a:solidFill>
                <a:latin typeface="Microsoft YaHei" charset="-122"/>
                <a:ea typeface="Microsoft YaHei" charset="-122"/>
                <a:cs typeface="Microsoft YaHei" charset="-122"/>
              </a:rPr>
              <a:t>Layer</a:t>
            </a:r>
            <a:endParaRPr kumimoji="1" lang="zh-CN" altLang="en-US" dirty="0">
              <a:solidFill>
                <a:schemeClr val="bg1"/>
              </a:solidFill>
              <a:latin typeface="Microsoft YaHei" charset="-122"/>
              <a:ea typeface="Microsoft YaHei" charset="-122"/>
              <a:cs typeface="Microsoft YaHei" charset="-122"/>
            </a:endParaRPr>
          </a:p>
        </p:txBody>
      </p:sp>
      <p:cxnSp>
        <p:nvCxnSpPr>
          <p:cNvPr id="61" name="肘形连接符 60"/>
          <p:cNvCxnSpPr>
            <a:stCxn id="54" idx="0"/>
          </p:cNvCxnSpPr>
          <p:nvPr/>
        </p:nvCxnSpPr>
        <p:spPr>
          <a:xfrm rot="5400000" flipH="1" flipV="1">
            <a:off x="7269009" y="1332866"/>
            <a:ext cx="766030" cy="2234440"/>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7869834" y="1843978"/>
            <a:ext cx="464697" cy="4353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smtClean="0">
                <a:solidFill>
                  <a:schemeClr val="tx1"/>
                </a:solidFill>
              </a:rPr>
              <a:t>+</a:t>
            </a:r>
            <a:endParaRPr kumimoji="1" lang="zh-CN" altLang="en-US" sz="3600" dirty="0">
              <a:solidFill>
                <a:schemeClr val="tx1"/>
              </a:solidFill>
            </a:endParaRPr>
          </a:p>
        </p:txBody>
      </p:sp>
      <p:cxnSp>
        <p:nvCxnSpPr>
          <p:cNvPr id="64" name="肘形连接符 63"/>
          <p:cNvCxnSpPr>
            <a:stCxn id="62" idx="6"/>
            <a:endCxn id="56" idx="0"/>
          </p:cNvCxnSpPr>
          <p:nvPr/>
        </p:nvCxnSpPr>
        <p:spPr>
          <a:xfrm>
            <a:off x="8334531" y="2061658"/>
            <a:ext cx="1678955" cy="7714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578866" y="1201805"/>
            <a:ext cx="2901653" cy="465805"/>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Full</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Connect</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Layer</a:t>
            </a:r>
            <a:endParaRPr kumimoji="1" lang="zh-CN" altLang="en-US" dirty="0">
              <a:latin typeface="Microsoft YaHei" charset="-122"/>
              <a:ea typeface="Microsoft YaHei" charset="-122"/>
              <a:cs typeface="Microsoft YaHei" charset="-122"/>
            </a:endParaRPr>
          </a:p>
        </p:txBody>
      </p:sp>
      <p:cxnSp>
        <p:nvCxnSpPr>
          <p:cNvPr id="69" name="直线箭头连接符 68"/>
          <p:cNvCxnSpPr>
            <a:stCxn id="62" idx="0"/>
          </p:cNvCxnSpPr>
          <p:nvPr/>
        </p:nvCxnSpPr>
        <p:spPr>
          <a:xfrm flipH="1" flipV="1">
            <a:off x="8102182" y="1575956"/>
            <a:ext cx="1" cy="268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p:nvPr/>
        </p:nvCxnSpPr>
        <p:spPr>
          <a:xfrm flipV="1">
            <a:off x="6783284" y="3202433"/>
            <a:ext cx="0" cy="3359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37672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latin typeface="Microsoft YaHei" charset="-122"/>
                <a:ea typeface="Microsoft YaHei" charset="-122"/>
                <a:cs typeface="Microsoft YaHei" charset="-122"/>
              </a:rPr>
              <a:t>模型融合</a:t>
            </a:r>
            <a:endParaRPr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r>
              <a:rPr lang="en-US" altLang="zh-CN" sz="3200" dirty="0" smtClean="0">
                <a:solidFill>
                  <a:schemeClr val="bg1"/>
                </a:solidFill>
                <a:latin typeface="Microsoft YaHei" charset="-122"/>
                <a:ea typeface="Microsoft YaHei" charset="-122"/>
                <a:cs typeface="Microsoft YaHei" charset="-122"/>
              </a:rPr>
              <a:t>Stacking(</a:t>
            </a:r>
            <a:r>
              <a:rPr lang="en-US" altLang="zh-CN" sz="3200" dirty="0" err="1" smtClean="0">
                <a:solidFill>
                  <a:schemeClr val="bg1"/>
                </a:solidFill>
                <a:latin typeface="Microsoft YaHei" charset="-122"/>
                <a:ea typeface="Microsoft YaHei" charset="-122"/>
                <a:cs typeface="Microsoft YaHei" charset="-122"/>
              </a:rPr>
              <a:t>LightGBM</a:t>
            </a:r>
            <a:r>
              <a:rPr lang="en-US" altLang="zh-CN" sz="3200" dirty="0" smtClean="0">
                <a:solidFill>
                  <a:schemeClr val="bg1"/>
                </a:solidFill>
                <a:latin typeface="Microsoft YaHei" charset="-122"/>
                <a:ea typeface="Microsoft YaHei" charset="-122"/>
                <a:cs typeface="Microsoft YaHei" charset="-122"/>
              </a:rPr>
              <a:t>/NN/</a:t>
            </a:r>
            <a:r>
              <a:rPr lang="en-US" altLang="zh-CN" sz="3200" dirty="0" err="1" smtClean="0">
                <a:solidFill>
                  <a:schemeClr val="bg1"/>
                </a:solidFill>
                <a:latin typeface="Microsoft YaHei" charset="-122"/>
                <a:ea typeface="Microsoft YaHei" charset="-122"/>
                <a:cs typeface="Microsoft YaHei" charset="-122"/>
              </a:rPr>
              <a:t>XGBoost</a:t>
            </a:r>
            <a:r>
              <a:rPr lang="en-US" altLang="zh-CN" sz="3200" dirty="0" smtClean="0">
                <a:solidFill>
                  <a:schemeClr val="bg1"/>
                </a:solidFill>
                <a:latin typeface="Microsoft YaHei" charset="-122"/>
                <a:ea typeface="Microsoft YaHei" charset="-122"/>
                <a:cs typeface="Microsoft YaHei" charset="-122"/>
              </a:rPr>
              <a:t>)</a:t>
            </a:r>
          </a:p>
          <a:p>
            <a:endParaRPr lang="en-US" altLang="zh-CN" dirty="0" smtClean="0">
              <a:solidFill>
                <a:schemeClr val="bg1"/>
              </a:solidFill>
            </a:endParaRPr>
          </a:p>
          <a:p>
            <a:endParaRPr lang="en-US" altLang="zh-CN" dirty="0">
              <a:solidFill>
                <a:schemeClr val="bg1"/>
              </a:solidFill>
            </a:endParaRPr>
          </a:p>
          <a:p>
            <a:r>
              <a:rPr lang="en-US" altLang="zh-CN" sz="3200" dirty="0" smtClean="0">
                <a:solidFill>
                  <a:schemeClr val="bg1"/>
                </a:solidFill>
                <a:latin typeface="Microsoft YaHei" charset="-122"/>
                <a:ea typeface="Microsoft YaHei" charset="-122"/>
                <a:cs typeface="Microsoft YaHei" charset="-122"/>
              </a:rPr>
              <a:t>Ensemble</a:t>
            </a:r>
          </a:p>
          <a:p>
            <a:pPr marL="0" indent="0">
              <a:buNone/>
            </a:pP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1)22</a:t>
            </a:r>
            <a:r>
              <a:rPr lang="zh-CN" altLang="en-US" dirty="0" smtClean="0">
                <a:solidFill>
                  <a:schemeClr val="bg1"/>
                </a:solidFill>
                <a:latin typeface="Microsoft YaHei" charset="-122"/>
                <a:ea typeface="Microsoft YaHei" charset="-122"/>
                <a:cs typeface="Microsoft YaHei" charset="-122"/>
              </a:rPr>
              <a:t>多分类和条件概率的加权</a:t>
            </a:r>
            <a:endParaRPr lang="en-US" altLang="zh-CN" dirty="0" smtClean="0">
              <a:solidFill>
                <a:schemeClr val="bg1"/>
              </a:solidFill>
              <a:latin typeface="Microsoft YaHei" charset="-122"/>
              <a:ea typeface="Microsoft YaHei" charset="-122"/>
              <a:cs typeface="Microsoft YaHei" charset="-122"/>
            </a:endParaRPr>
          </a:p>
          <a:p>
            <a:pPr marL="0" indent="0">
              <a:buNone/>
            </a:pP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2)</a:t>
            </a:r>
            <a:r>
              <a:rPr lang="en-US" altLang="zh-CN" dirty="0" err="1" smtClean="0">
                <a:solidFill>
                  <a:schemeClr val="bg1"/>
                </a:solidFill>
                <a:latin typeface="Microsoft YaHei" charset="-122"/>
                <a:ea typeface="Microsoft YaHei" charset="-122"/>
                <a:cs typeface="Microsoft YaHei" charset="-122"/>
              </a:rPr>
              <a:t>XGBoost+NN+LightGBM</a:t>
            </a:r>
            <a:r>
              <a:rPr lang="zh-CN" altLang="en-US" dirty="0" smtClean="0">
                <a:solidFill>
                  <a:schemeClr val="bg1"/>
                </a:solidFill>
                <a:latin typeface="Microsoft YaHei" charset="-122"/>
                <a:ea typeface="Microsoft YaHei" charset="-122"/>
                <a:cs typeface="Microsoft YaHei" charset="-122"/>
              </a:rPr>
              <a:t> </a:t>
            </a:r>
            <a:endParaRPr lang="en-US" altLang="zh-CN" dirty="0">
              <a:solidFill>
                <a:schemeClr val="bg1"/>
              </a:solidFill>
              <a:latin typeface="Microsoft YaHei" charset="-122"/>
              <a:ea typeface="Microsoft YaHei" charset="-122"/>
              <a:cs typeface="Microsoft YaHei" charset="-122"/>
            </a:endParaRPr>
          </a:p>
          <a:p>
            <a:pPr marL="0" indent="0">
              <a:buNone/>
            </a:pPr>
            <a:r>
              <a:rPr lang="zh-CN" altLang="en-US" dirty="0" smtClean="0">
                <a:solidFill>
                  <a:schemeClr val="bg1"/>
                </a:solidFill>
                <a:latin typeface="Microsoft YaHei" charset="-122"/>
                <a:ea typeface="Microsoft YaHei" charset="-122"/>
                <a:cs typeface="Microsoft YaHei" charset="-122"/>
              </a:rPr>
              <a:t>  </a:t>
            </a:r>
            <a:r>
              <a:rPr lang="en-US" altLang="zh-CN" dirty="0" smtClean="0">
                <a:solidFill>
                  <a:schemeClr val="bg1"/>
                </a:solidFill>
                <a:latin typeface="Microsoft YaHei" charset="-122"/>
                <a:ea typeface="Microsoft YaHei" charset="-122"/>
                <a:cs typeface="Microsoft YaHei" charset="-122"/>
              </a:rPr>
              <a:t>3) </a:t>
            </a:r>
            <a:r>
              <a:rPr lang="en-US" altLang="zh-CN" dirty="0" err="1" smtClean="0">
                <a:solidFill>
                  <a:schemeClr val="bg1"/>
                </a:solidFill>
                <a:latin typeface="Microsoft YaHei" charset="-122"/>
                <a:ea typeface="Microsoft YaHei" charset="-122"/>
                <a:cs typeface="Microsoft YaHei" charset="-122"/>
              </a:rPr>
              <a:t>TH_Stacking+NURBS_Stacking</a:t>
            </a:r>
            <a:endParaRPr lang="en-US" altLang="zh-CN" dirty="0" smtClean="0">
              <a:solidFill>
                <a:schemeClr val="bg1"/>
              </a:solidFill>
              <a:latin typeface="Microsoft YaHei" charset="-122"/>
              <a:ea typeface="Microsoft YaHei" charset="-122"/>
              <a:cs typeface="Microsoft YaHei" charset="-122"/>
            </a:endParaRPr>
          </a:p>
          <a:p>
            <a:endParaRPr lang="zh-CN" altLang="en-US"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xmlns="" val="202200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latin typeface="Microsoft YaHei" charset="-122"/>
                <a:ea typeface="Microsoft YaHei" charset="-122"/>
                <a:cs typeface="Microsoft YaHei" charset="-122"/>
              </a:rPr>
              <a:t>模型融合</a:t>
            </a:r>
            <a:endParaRPr lang="zh-CN" altLang="en-US" dirty="0">
              <a:solidFill>
                <a:schemeClr val="bg1"/>
              </a:solidFill>
              <a:latin typeface="Microsoft YaHei" charset="-122"/>
              <a:ea typeface="Microsoft YaHei" charset="-122"/>
              <a:cs typeface="Microsoft YaHei" charset="-122"/>
            </a:endParaRPr>
          </a:p>
        </p:txBody>
      </p:sp>
      <p:sp>
        <p:nvSpPr>
          <p:cNvPr id="38" name="矩形 37"/>
          <p:cNvSpPr/>
          <p:nvPr/>
        </p:nvSpPr>
        <p:spPr>
          <a:xfrm>
            <a:off x="433236" y="1891148"/>
            <a:ext cx="1700012" cy="69545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icrosoft YaHei" charset="-122"/>
                <a:ea typeface="Microsoft YaHei" charset="-122"/>
                <a:cs typeface="Microsoft YaHei" charset="-122"/>
              </a:rPr>
              <a:t>XGB+</a:t>
            </a:r>
            <a:r>
              <a:rPr lang="zh-CN" altLang="en-US" sz="1600" dirty="0">
                <a:latin typeface="Microsoft YaHei" charset="-122"/>
                <a:ea typeface="Microsoft YaHei" charset="-122"/>
                <a:cs typeface="Microsoft YaHei" charset="-122"/>
              </a:rPr>
              <a:t>条件概率</a:t>
            </a:r>
            <a:endParaRPr lang="en-US" altLang="zh-CN" sz="1600" dirty="0">
              <a:latin typeface="Microsoft YaHei" charset="-122"/>
              <a:ea typeface="Microsoft YaHei" charset="-122"/>
              <a:cs typeface="Microsoft YaHei" charset="-122"/>
            </a:endParaRPr>
          </a:p>
          <a:p>
            <a:pPr algn="ctr"/>
            <a:r>
              <a:rPr lang="en-US" altLang="zh-CN" sz="1600" dirty="0">
                <a:latin typeface="Microsoft YaHei" charset="-122"/>
                <a:ea typeface="Microsoft YaHei" charset="-122"/>
                <a:cs typeface="Microsoft YaHei" charset="-122"/>
              </a:rPr>
              <a:t>2.54509</a:t>
            </a:r>
            <a:endParaRPr lang="zh-CN" altLang="en-US" sz="1600" dirty="0">
              <a:latin typeface="Microsoft YaHei" charset="-122"/>
              <a:ea typeface="Microsoft YaHei" charset="-122"/>
              <a:cs typeface="Microsoft YaHei" charset="-122"/>
            </a:endParaRPr>
          </a:p>
        </p:txBody>
      </p:sp>
      <p:sp>
        <p:nvSpPr>
          <p:cNvPr id="40" name="矩形 39"/>
          <p:cNvSpPr/>
          <p:nvPr/>
        </p:nvSpPr>
        <p:spPr>
          <a:xfrm>
            <a:off x="433236" y="2997670"/>
            <a:ext cx="1700012" cy="69545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Microsoft YaHei" charset="-122"/>
                <a:ea typeface="Microsoft YaHei" charset="-122"/>
                <a:cs typeface="Microsoft YaHei" charset="-122"/>
              </a:rPr>
              <a:t>LGB+</a:t>
            </a:r>
            <a:r>
              <a:rPr lang="zh-CN" altLang="en-US" sz="1600" dirty="0">
                <a:solidFill>
                  <a:schemeClr val="bg1"/>
                </a:solidFill>
                <a:latin typeface="Microsoft YaHei" charset="-122"/>
                <a:ea typeface="Microsoft YaHei" charset="-122"/>
                <a:cs typeface="Microsoft YaHei" charset="-122"/>
              </a:rPr>
              <a:t>条件概率</a:t>
            </a:r>
            <a:endParaRPr lang="en-US" altLang="zh-CN" sz="1600" dirty="0">
              <a:solidFill>
                <a:schemeClr val="bg1"/>
              </a:solidFill>
              <a:latin typeface="Microsoft YaHei" charset="-122"/>
              <a:ea typeface="Microsoft YaHei" charset="-122"/>
              <a:cs typeface="Microsoft YaHei" charset="-122"/>
            </a:endParaRPr>
          </a:p>
          <a:p>
            <a:pPr algn="ctr"/>
            <a:r>
              <a:rPr lang="en-US" altLang="zh-CN" sz="1600" dirty="0">
                <a:solidFill>
                  <a:schemeClr val="bg1"/>
                </a:solidFill>
                <a:latin typeface="Microsoft YaHei" charset="-122"/>
                <a:ea typeface="Microsoft YaHei" charset="-122"/>
                <a:cs typeface="Microsoft YaHei" charset="-122"/>
              </a:rPr>
              <a:t>2.54935</a:t>
            </a:r>
            <a:endParaRPr lang="zh-CN" altLang="en-US" sz="1600" dirty="0">
              <a:solidFill>
                <a:schemeClr val="bg1"/>
              </a:solidFill>
              <a:latin typeface="Microsoft YaHei" charset="-122"/>
              <a:ea typeface="Microsoft YaHei" charset="-122"/>
              <a:cs typeface="Microsoft YaHei" charset="-122"/>
            </a:endParaRPr>
          </a:p>
        </p:txBody>
      </p:sp>
      <p:sp>
        <p:nvSpPr>
          <p:cNvPr id="42" name="矩形 41"/>
          <p:cNvSpPr/>
          <p:nvPr/>
        </p:nvSpPr>
        <p:spPr>
          <a:xfrm>
            <a:off x="3740962" y="3796108"/>
            <a:ext cx="1700012" cy="69545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Microsoft YaHei" charset="-122"/>
                <a:ea typeface="Microsoft YaHei" charset="-122"/>
                <a:cs typeface="Microsoft YaHei" charset="-122"/>
              </a:rPr>
              <a:t>TH</a:t>
            </a:r>
            <a:r>
              <a:rPr lang="zh-CN" altLang="en-US" sz="1600" dirty="0" smtClean="0">
                <a:solidFill>
                  <a:schemeClr val="bg1"/>
                </a:solidFill>
                <a:latin typeface="Microsoft YaHei" charset="-122"/>
                <a:ea typeface="Microsoft YaHei" charset="-122"/>
                <a:cs typeface="Microsoft YaHei" charset="-122"/>
              </a:rPr>
              <a:t>特征</a:t>
            </a:r>
            <a:r>
              <a:rPr lang="en-US" altLang="zh-CN" sz="1600" dirty="0" smtClean="0">
                <a:solidFill>
                  <a:schemeClr val="bg1"/>
                </a:solidFill>
                <a:latin typeface="Microsoft YaHei" charset="-122"/>
                <a:ea typeface="Microsoft YaHei" charset="-122"/>
                <a:cs typeface="Microsoft YaHei" charset="-122"/>
              </a:rPr>
              <a:t>(LGB+XGB+NN)</a:t>
            </a:r>
          </a:p>
          <a:p>
            <a:pPr algn="ctr"/>
            <a:r>
              <a:rPr lang="en-US" altLang="zh-CN" sz="1600" dirty="0" smtClean="0">
                <a:solidFill>
                  <a:schemeClr val="bg1"/>
                </a:solidFill>
                <a:latin typeface="Microsoft YaHei" charset="-122"/>
                <a:ea typeface="Microsoft YaHei" charset="-122"/>
                <a:cs typeface="Microsoft YaHei" charset="-122"/>
              </a:rPr>
              <a:t>2.5400</a:t>
            </a:r>
            <a:endParaRPr lang="zh-CN" altLang="en-US" sz="1600" dirty="0">
              <a:latin typeface="Microsoft YaHei" charset="-122"/>
              <a:ea typeface="Microsoft YaHei" charset="-122"/>
              <a:cs typeface="Microsoft YaHei" charset="-122"/>
            </a:endParaRPr>
          </a:p>
        </p:txBody>
      </p:sp>
      <p:sp>
        <p:nvSpPr>
          <p:cNvPr id="43" name="矩形 42"/>
          <p:cNvSpPr/>
          <p:nvPr/>
        </p:nvSpPr>
        <p:spPr>
          <a:xfrm>
            <a:off x="3740962" y="4826417"/>
            <a:ext cx="1700012" cy="69545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Microsoft YaHei" charset="-122"/>
                <a:ea typeface="Microsoft YaHei" charset="-122"/>
                <a:cs typeface="Microsoft YaHei" charset="-122"/>
              </a:rPr>
              <a:t>LGB+</a:t>
            </a:r>
            <a:r>
              <a:rPr lang="zh-CN" altLang="en-US" sz="1600" dirty="0">
                <a:solidFill>
                  <a:schemeClr val="bg1"/>
                </a:solidFill>
                <a:latin typeface="Microsoft YaHei" charset="-122"/>
                <a:ea typeface="Microsoft YaHei" charset="-122"/>
                <a:cs typeface="Microsoft YaHei" charset="-122"/>
              </a:rPr>
              <a:t>全部特征</a:t>
            </a:r>
            <a:endParaRPr lang="en-US" altLang="zh-CN" sz="1600" dirty="0">
              <a:solidFill>
                <a:schemeClr val="bg1"/>
              </a:solidFill>
              <a:latin typeface="Microsoft YaHei" charset="-122"/>
              <a:ea typeface="Microsoft YaHei" charset="-122"/>
              <a:cs typeface="Microsoft YaHei" charset="-122"/>
            </a:endParaRPr>
          </a:p>
          <a:p>
            <a:pPr algn="ctr"/>
            <a:r>
              <a:rPr lang="en-US" altLang="zh-CN" sz="1600" dirty="0">
                <a:solidFill>
                  <a:schemeClr val="bg1"/>
                </a:solidFill>
                <a:latin typeface="Microsoft YaHei" charset="-122"/>
                <a:ea typeface="Microsoft YaHei" charset="-122"/>
                <a:cs typeface="Microsoft YaHei" charset="-122"/>
              </a:rPr>
              <a:t>2.54121</a:t>
            </a:r>
            <a:endParaRPr lang="zh-CN" altLang="en-US" sz="1600" dirty="0">
              <a:solidFill>
                <a:schemeClr val="bg1"/>
              </a:solidFill>
              <a:latin typeface="Microsoft YaHei" charset="-122"/>
              <a:ea typeface="Microsoft YaHei" charset="-122"/>
              <a:cs typeface="Microsoft YaHei" charset="-122"/>
            </a:endParaRPr>
          </a:p>
        </p:txBody>
      </p:sp>
      <p:cxnSp>
        <p:nvCxnSpPr>
          <p:cNvPr id="49" name="直接连接符 12"/>
          <p:cNvCxnSpPr>
            <a:stCxn id="42" idx="3"/>
          </p:cNvCxnSpPr>
          <p:nvPr/>
        </p:nvCxnSpPr>
        <p:spPr>
          <a:xfrm flipV="1">
            <a:off x="2133248" y="2342993"/>
            <a:ext cx="7984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13"/>
          <p:cNvCxnSpPr/>
          <p:nvPr/>
        </p:nvCxnSpPr>
        <p:spPr>
          <a:xfrm flipV="1">
            <a:off x="2133248" y="3345397"/>
            <a:ext cx="7984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14"/>
          <p:cNvCxnSpPr/>
          <p:nvPr/>
        </p:nvCxnSpPr>
        <p:spPr>
          <a:xfrm flipV="1">
            <a:off x="5440974" y="4168401"/>
            <a:ext cx="7984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15"/>
          <p:cNvCxnSpPr/>
          <p:nvPr/>
        </p:nvCxnSpPr>
        <p:spPr>
          <a:xfrm flipV="1">
            <a:off x="5440974" y="5194058"/>
            <a:ext cx="7984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17"/>
          <p:cNvCxnSpPr/>
          <p:nvPr/>
        </p:nvCxnSpPr>
        <p:spPr>
          <a:xfrm>
            <a:off x="2931738" y="2342993"/>
            <a:ext cx="0" cy="1002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19"/>
          <p:cNvCxnSpPr/>
          <p:nvPr/>
        </p:nvCxnSpPr>
        <p:spPr>
          <a:xfrm>
            <a:off x="6239464" y="4168401"/>
            <a:ext cx="0" cy="1002404"/>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146127" y="1995264"/>
            <a:ext cx="785612" cy="338554"/>
          </a:xfrm>
          <a:prstGeom prst="rect">
            <a:avLst/>
          </a:prstGeom>
          <a:noFill/>
        </p:spPr>
        <p:txBody>
          <a:bodyPr wrap="square" rtlCol="0">
            <a:spAutoFit/>
          </a:bodyPr>
          <a:lstStyle/>
          <a:p>
            <a:r>
              <a:rPr lang="zh-CN" altLang="en-US" sz="1600" dirty="0" smtClean="0">
                <a:solidFill>
                  <a:schemeClr val="bg1"/>
                </a:solidFill>
                <a:latin typeface="Microsoft YaHei" charset="-122"/>
                <a:ea typeface="Microsoft YaHei" charset="-122"/>
                <a:cs typeface="Microsoft YaHei" charset="-122"/>
              </a:rPr>
              <a:t>*</a:t>
            </a:r>
            <a:r>
              <a:rPr lang="en-US" altLang="zh-CN" sz="1600" dirty="0" smtClean="0">
                <a:solidFill>
                  <a:schemeClr val="bg1"/>
                </a:solidFill>
                <a:latin typeface="Microsoft YaHei" charset="-122"/>
                <a:ea typeface="Microsoft YaHei" charset="-122"/>
                <a:cs typeface="Microsoft YaHei" charset="-122"/>
              </a:rPr>
              <a:t>0.5</a:t>
            </a:r>
            <a:endParaRPr lang="zh-CN" altLang="en-US" sz="1600" dirty="0">
              <a:solidFill>
                <a:schemeClr val="bg1"/>
              </a:solidFill>
              <a:latin typeface="Microsoft YaHei" charset="-122"/>
              <a:ea typeface="Microsoft YaHei" charset="-122"/>
              <a:cs typeface="Microsoft YaHei" charset="-122"/>
            </a:endParaRPr>
          </a:p>
        </p:txBody>
      </p:sp>
      <p:sp>
        <p:nvSpPr>
          <p:cNvPr id="60" name="文本框 59"/>
          <p:cNvSpPr txBox="1"/>
          <p:nvPr/>
        </p:nvSpPr>
        <p:spPr>
          <a:xfrm>
            <a:off x="2146127" y="3048595"/>
            <a:ext cx="785612" cy="338554"/>
          </a:xfrm>
          <a:prstGeom prst="rect">
            <a:avLst/>
          </a:prstGeom>
          <a:noFill/>
        </p:spPr>
        <p:txBody>
          <a:bodyPr wrap="square" rtlCol="0">
            <a:spAutoFit/>
          </a:bodyPr>
          <a:lstStyle/>
          <a:p>
            <a:r>
              <a:rPr lang="zh-CN" altLang="en-US" sz="1600" dirty="0" smtClean="0">
                <a:solidFill>
                  <a:schemeClr val="bg1"/>
                </a:solidFill>
                <a:latin typeface="Microsoft YaHei" charset="-122"/>
                <a:ea typeface="Microsoft YaHei" charset="-122"/>
                <a:cs typeface="Microsoft YaHei" charset="-122"/>
              </a:rPr>
              <a:t>*</a:t>
            </a:r>
            <a:r>
              <a:rPr lang="en-US" altLang="zh-CN" sz="1600" dirty="0" smtClean="0">
                <a:solidFill>
                  <a:schemeClr val="bg1"/>
                </a:solidFill>
                <a:latin typeface="Microsoft YaHei" charset="-122"/>
                <a:ea typeface="Microsoft YaHei" charset="-122"/>
                <a:cs typeface="Microsoft YaHei" charset="-122"/>
              </a:rPr>
              <a:t>0.5</a:t>
            </a:r>
            <a:endParaRPr lang="zh-CN" altLang="en-US" sz="1600" dirty="0">
              <a:solidFill>
                <a:schemeClr val="bg1"/>
              </a:solidFill>
              <a:latin typeface="Microsoft YaHei" charset="-122"/>
              <a:ea typeface="Microsoft YaHei" charset="-122"/>
              <a:cs typeface="Microsoft YaHei" charset="-122"/>
            </a:endParaRPr>
          </a:p>
        </p:txBody>
      </p:sp>
      <p:sp>
        <p:nvSpPr>
          <p:cNvPr id="63" name="文本框 62"/>
          <p:cNvSpPr txBox="1"/>
          <p:nvPr/>
        </p:nvSpPr>
        <p:spPr>
          <a:xfrm>
            <a:off x="5453853" y="3812196"/>
            <a:ext cx="785612" cy="369332"/>
          </a:xfrm>
          <a:prstGeom prst="rect">
            <a:avLst/>
          </a:prstGeom>
          <a:noFill/>
        </p:spPr>
        <p:txBody>
          <a:bodyPr wrap="square" rtlCol="0">
            <a:spAutoFit/>
          </a:bodyPr>
          <a:lstStyle/>
          <a:p>
            <a:r>
              <a:rPr lang="zh-CN" altLang="en-US" dirty="0" smtClean="0"/>
              <a:t>*</a:t>
            </a:r>
            <a:r>
              <a:rPr lang="en-US" altLang="zh-CN" sz="1600" dirty="0" smtClean="0">
                <a:solidFill>
                  <a:schemeClr val="bg1"/>
                </a:solidFill>
                <a:latin typeface="Microsoft YaHei" charset="-122"/>
                <a:ea typeface="Microsoft YaHei" charset="-122"/>
                <a:cs typeface="Microsoft YaHei" charset="-122"/>
              </a:rPr>
              <a:t>*0.55</a:t>
            </a:r>
            <a:endParaRPr lang="zh-CN" altLang="en-US" sz="1600" dirty="0">
              <a:solidFill>
                <a:schemeClr val="bg1"/>
              </a:solidFill>
              <a:latin typeface="Microsoft YaHei" charset="-122"/>
              <a:ea typeface="Microsoft YaHei" charset="-122"/>
              <a:cs typeface="Microsoft YaHei" charset="-122"/>
            </a:endParaRPr>
          </a:p>
        </p:txBody>
      </p:sp>
      <p:sp>
        <p:nvSpPr>
          <p:cNvPr id="65" name="文本框 64"/>
          <p:cNvSpPr txBox="1"/>
          <p:nvPr/>
        </p:nvSpPr>
        <p:spPr>
          <a:xfrm>
            <a:off x="5440973" y="4847772"/>
            <a:ext cx="785612" cy="369332"/>
          </a:xfrm>
          <a:prstGeom prst="rect">
            <a:avLst/>
          </a:prstGeom>
          <a:noFill/>
        </p:spPr>
        <p:txBody>
          <a:bodyPr wrap="square" rtlCol="0">
            <a:spAutoFit/>
          </a:bodyPr>
          <a:lstStyle/>
          <a:p>
            <a:r>
              <a:rPr lang="zh-CN" altLang="en-US" dirty="0" smtClean="0"/>
              <a:t>*</a:t>
            </a:r>
            <a:r>
              <a:rPr lang="en-US" altLang="zh-CN" sz="1600" dirty="0" smtClean="0">
                <a:solidFill>
                  <a:schemeClr val="bg1"/>
                </a:solidFill>
                <a:latin typeface="Microsoft YaHei" charset="-122"/>
                <a:ea typeface="Microsoft YaHei" charset="-122"/>
                <a:cs typeface="Microsoft YaHei" charset="-122"/>
              </a:rPr>
              <a:t>*0.45</a:t>
            </a:r>
            <a:endParaRPr lang="zh-CN" altLang="en-US" sz="1600" dirty="0">
              <a:solidFill>
                <a:schemeClr val="bg1"/>
              </a:solidFill>
              <a:latin typeface="Microsoft YaHei" charset="-122"/>
              <a:ea typeface="Microsoft YaHei" charset="-122"/>
              <a:cs typeface="Microsoft YaHei" charset="-122"/>
            </a:endParaRPr>
          </a:p>
        </p:txBody>
      </p:sp>
      <p:cxnSp>
        <p:nvCxnSpPr>
          <p:cNvPr id="67" name="直接连接符 25"/>
          <p:cNvCxnSpPr/>
          <p:nvPr/>
        </p:nvCxnSpPr>
        <p:spPr>
          <a:xfrm>
            <a:off x="6239464" y="4669603"/>
            <a:ext cx="811369"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050833" y="4321874"/>
            <a:ext cx="1700012" cy="6954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charset="-122"/>
                <a:ea typeface="Microsoft YaHei" charset="-122"/>
                <a:cs typeface="Microsoft YaHei" charset="-122"/>
              </a:rPr>
              <a:t>模型融合</a:t>
            </a:r>
            <a:r>
              <a:rPr lang="en-US" altLang="zh-CN" sz="1600" dirty="0">
                <a:solidFill>
                  <a:schemeClr val="bg1"/>
                </a:solidFill>
                <a:latin typeface="Microsoft YaHei" charset="-122"/>
                <a:ea typeface="Microsoft YaHei" charset="-122"/>
                <a:cs typeface="Microsoft YaHei" charset="-122"/>
              </a:rPr>
              <a:t>2</a:t>
            </a:r>
          </a:p>
          <a:p>
            <a:pPr algn="ctr"/>
            <a:r>
              <a:rPr lang="en-US" altLang="zh-CN" sz="1600" dirty="0">
                <a:solidFill>
                  <a:schemeClr val="bg1"/>
                </a:solidFill>
                <a:latin typeface="Microsoft YaHei" charset="-122"/>
                <a:ea typeface="Microsoft YaHei" charset="-122"/>
                <a:cs typeface="Microsoft YaHei" charset="-122"/>
              </a:rPr>
              <a:t>2.53864</a:t>
            </a:r>
            <a:endParaRPr lang="zh-CN" altLang="en-US" sz="1600" dirty="0">
              <a:solidFill>
                <a:schemeClr val="bg1"/>
              </a:solidFill>
              <a:latin typeface="Microsoft YaHei" charset="-122"/>
              <a:ea typeface="Microsoft YaHei" charset="-122"/>
              <a:cs typeface="Microsoft YaHei" charset="-122"/>
            </a:endParaRPr>
          </a:p>
        </p:txBody>
      </p:sp>
      <p:sp>
        <p:nvSpPr>
          <p:cNvPr id="71" name="矩形 70"/>
          <p:cNvSpPr/>
          <p:nvPr/>
        </p:nvSpPr>
        <p:spPr>
          <a:xfrm>
            <a:off x="3717350" y="2474822"/>
            <a:ext cx="1700012" cy="84803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charset="-122"/>
                <a:ea typeface="Microsoft YaHei" charset="-122"/>
                <a:cs typeface="Microsoft YaHei" charset="-122"/>
              </a:rPr>
              <a:t>条件概率模型</a:t>
            </a:r>
            <a:endParaRPr lang="en-US" altLang="zh-CN" sz="1600" dirty="0">
              <a:solidFill>
                <a:schemeClr val="bg1"/>
              </a:solidFill>
              <a:latin typeface="Microsoft YaHei" charset="-122"/>
              <a:ea typeface="Microsoft YaHei" charset="-122"/>
              <a:cs typeface="Microsoft YaHei" charset="-122"/>
            </a:endParaRPr>
          </a:p>
          <a:p>
            <a:pPr algn="ctr"/>
            <a:r>
              <a:rPr lang="en-US" altLang="zh-CN" sz="1600" dirty="0">
                <a:solidFill>
                  <a:schemeClr val="bg1"/>
                </a:solidFill>
                <a:latin typeface="Microsoft YaHei" charset="-122"/>
                <a:ea typeface="Microsoft YaHei" charset="-122"/>
                <a:cs typeface="Microsoft YaHei" charset="-122"/>
              </a:rPr>
              <a:t>2.5458</a:t>
            </a:r>
            <a:endParaRPr lang="zh-CN" altLang="en-US" sz="1600" dirty="0">
              <a:solidFill>
                <a:schemeClr val="bg1"/>
              </a:solidFill>
              <a:latin typeface="Microsoft YaHei" charset="-122"/>
              <a:ea typeface="Microsoft YaHei" charset="-122"/>
              <a:cs typeface="Microsoft YaHei" charset="-122"/>
            </a:endParaRPr>
          </a:p>
        </p:txBody>
      </p:sp>
      <p:cxnSp>
        <p:nvCxnSpPr>
          <p:cNvPr id="72" name="直接连接符 30"/>
          <p:cNvCxnSpPr/>
          <p:nvPr/>
        </p:nvCxnSpPr>
        <p:spPr>
          <a:xfrm>
            <a:off x="2905981" y="2822550"/>
            <a:ext cx="811369"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3717350" y="1308396"/>
            <a:ext cx="1700012" cy="83157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Microsoft YaHei" charset="-122"/>
                <a:ea typeface="Microsoft YaHei" charset="-122"/>
                <a:cs typeface="Microsoft YaHei" charset="-122"/>
              </a:rPr>
              <a:t>NURBS</a:t>
            </a:r>
            <a:r>
              <a:rPr lang="zh-CN" altLang="en-US" sz="1600" dirty="0" smtClean="0">
                <a:solidFill>
                  <a:schemeClr val="bg1"/>
                </a:solidFill>
                <a:latin typeface="Microsoft YaHei" charset="-122"/>
                <a:ea typeface="Microsoft YaHei" charset="-122"/>
                <a:cs typeface="Microsoft YaHei" charset="-122"/>
              </a:rPr>
              <a:t>特征</a:t>
            </a:r>
            <a:r>
              <a:rPr lang="en-US" altLang="zh-CN" sz="1600" dirty="0" smtClean="0">
                <a:solidFill>
                  <a:schemeClr val="bg1"/>
                </a:solidFill>
                <a:latin typeface="Microsoft YaHei" charset="-122"/>
                <a:ea typeface="Microsoft YaHei" charset="-122"/>
                <a:cs typeface="Microsoft YaHei" charset="-122"/>
              </a:rPr>
              <a:t>(LGB+XGB+NN)</a:t>
            </a:r>
          </a:p>
          <a:p>
            <a:pPr algn="ctr"/>
            <a:r>
              <a:rPr lang="en-US" altLang="zh-CN" sz="1600" dirty="0" smtClean="0">
                <a:solidFill>
                  <a:schemeClr val="bg1"/>
                </a:solidFill>
                <a:latin typeface="Microsoft YaHei" charset="-122"/>
                <a:ea typeface="Microsoft YaHei" charset="-122"/>
                <a:cs typeface="Microsoft YaHei" charset="-122"/>
              </a:rPr>
              <a:t>2.54889</a:t>
            </a:r>
            <a:endParaRPr lang="zh-CN" altLang="en-US" sz="1600" dirty="0">
              <a:solidFill>
                <a:schemeClr val="bg1"/>
              </a:solidFill>
              <a:latin typeface="Microsoft YaHei" charset="-122"/>
              <a:ea typeface="Microsoft YaHei" charset="-122"/>
              <a:cs typeface="Microsoft YaHei" charset="-122"/>
            </a:endParaRPr>
          </a:p>
        </p:txBody>
      </p:sp>
      <p:cxnSp>
        <p:nvCxnSpPr>
          <p:cNvPr id="76" name="直接连接符 36"/>
          <p:cNvCxnSpPr/>
          <p:nvPr/>
        </p:nvCxnSpPr>
        <p:spPr>
          <a:xfrm flipV="1">
            <a:off x="5393750" y="1848992"/>
            <a:ext cx="7984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37"/>
          <p:cNvCxnSpPr/>
          <p:nvPr/>
        </p:nvCxnSpPr>
        <p:spPr>
          <a:xfrm flipV="1">
            <a:off x="5393750" y="2851396"/>
            <a:ext cx="7984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38"/>
          <p:cNvCxnSpPr/>
          <p:nvPr/>
        </p:nvCxnSpPr>
        <p:spPr>
          <a:xfrm>
            <a:off x="6192240" y="1848992"/>
            <a:ext cx="0" cy="1002404"/>
          </a:xfrm>
          <a:prstGeom prst="line">
            <a:avLst/>
          </a:prstGeom>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5406629" y="1501263"/>
            <a:ext cx="785612" cy="369332"/>
          </a:xfrm>
          <a:prstGeom prst="rect">
            <a:avLst/>
          </a:prstGeom>
          <a:noFill/>
        </p:spPr>
        <p:txBody>
          <a:bodyPr wrap="square" rtlCol="0">
            <a:spAutoFit/>
          </a:bodyPr>
          <a:lstStyle/>
          <a:p>
            <a:r>
              <a:rPr lang="zh-CN" altLang="en-US" dirty="0" smtClean="0"/>
              <a:t>*</a:t>
            </a:r>
            <a:r>
              <a:rPr lang="en-US" altLang="zh-CN" sz="1600" dirty="0" smtClean="0">
                <a:solidFill>
                  <a:schemeClr val="bg1"/>
                </a:solidFill>
                <a:latin typeface="Microsoft YaHei" charset="-122"/>
                <a:ea typeface="Microsoft YaHei" charset="-122"/>
                <a:cs typeface="Microsoft YaHei" charset="-122"/>
              </a:rPr>
              <a:t>*0.5</a:t>
            </a:r>
            <a:endParaRPr lang="zh-CN" altLang="en-US" sz="1600" dirty="0">
              <a:solidFill>
                <a:schemeClr val="bg1"/>
              </a:solidFill>
              <a:latin typeface="Microsoft YaHei" charset="-122"/>
              <a:ea typeface="Microsoft YaHei" charset="-122"/>
              <a:cs typeface="Microsoft YaHei" charset="-122"/>
            </a:endParaRPr>
          </a:p>
        </p:txBody>
      </p:sp>
      <p:sp>
        <p:nvSpPr>
          <p:cNvPr id="81" name="文本框 80"/>
          <p:cNvSpPr txBox="1"/>
          <p:nvPr/>
        </p:nvSpPr>
        <p:spPr>
          <a:xfrm>
            <a:off x="5406629" y="2554594"/>
            <a:ext cx="785612" cy="369332"/>
          </a:xfrm>
          <a:prstGeom prst="rect">
            <a:avLst/>
          </a:prstGeom>
          <a:noFill/>
        </p:spPr>
        <p:txBody>
          <a:bodyPr wrap="square" rtlCol="0">
            <a:spAutoFit/>
          </a:bodyPr>
          <a:lstStyle/>
          <a:p>
            <a:r>
              <a:rPr lang="zh-CN" altLang="en-US" dirty="0" smtClean="0"/>
              <a:t>*</a:t>
            </a:r>
            <a:r>
              <a:rPr lang="en-US" altLang="zh-CN" sz="1600" dirty="0" smtClean="0">
                <a:solidFill>
                  <a:schemeClr val="bg1"/>
                </a:solidFill>
                <a:latin typeface="Microsoft YaHei" charset="-122"/>
                <a:ea typeface="Microsoft YaHei" charset="-122"/>
                <a:cs typeface="Microsoft YaHei" charset="-122"/>
              </a:rPr>
              <a:t>*0.5</a:t>
            </a:r>
            <a:endParaRPr lang="zh-CN" altLang="en-US" sz="1600" dirty="0">
              <a:solidFill>
                <a:schemeClr val="bg1"/>
              </a:solidFill>
              <a:latin typeface="Microsoft YaHei" charset="-122"/>
              <a:ea typeface="Microsoft YaHei" charset="-122"/>
              <a:cs typeface="Microsoft YaHei" charset="-122"/>
            </a:endParaRPr>
          </a:p>
        </p:txBody>
      </p:sp>
      <p:cxnSp>
        <p:nvCxnSpPr>
          <p:cNvPr id="82" name="直接连接符 41"/>
          <p:cNvCxnSpPr/>
          <p:nvPr/>
        </p:nvCxnSpPr>
        <p:spPr>
          <a:xfrm>
            <a:off x="6166483" y="2328549"/>
            <a:ext cx="811369"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977851" y="1995264"/>
            <a:ext cx="1700012" cy="6954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charset="-122"/>
                <a:ea typeface="Microsoft YaHei" charset="-122"/>
                <a:cs typeface="Microsoft YaHei" charset="-122"/>
              </a:rPr>
              <a:t>模型融合</a:t>
            </a:r>
            <a:r>
              <a:rPr lang="en-US" altLang="zh-CN" sz="1600" dirty="0">
                <a:solidFill>
                  <a:schemeClr val="bg1"/>
                </a:solidFill>
                <a:latin typeface="Microsoft YaHei" charset="-122"/>
                <a:ea typeface="Microsoft YaHei" charset="-122"/>
                <a:cs typeface="Microsoft YaHei" charset="-122"/>
              </a:rPr>
              <a:t>1</a:t>
            </a:r>
          </a:p>
          <a:p>
            <a:pPr algn="ctr"/>
            <a:r>
              <a:rPr lang="en-US" altLang="zh-CN" sz="1600" dirty="0">
                <a:solidFill>
                  <a:schemeClr val="bg1"/>
                </a:solidFill>
                <a:latin typeface="Microsoft YaHei" charset="-122"/>
                <a:ea typeface="Microsoft YaHei" charset="-122"/>
                <a:cs typeface="Microsoft YaHei" charset="-122"/>
              </a:rPr>
              <a:t>2.54053</a:t>
            </a:r>
            <a:endParaRPr lang="zh-CN" altLang="en-US" sz="1600" dirty="0">
              <a:solidFill>
                <a:schemeClr val="bg1"/>
              </a:solidFill>
              <a:latin typeface="Microsoft YaHei" charset="-122"/>
              <a:ea typeface="Microsoft YaHei" charset="-122"/>
              <a:cs typeface="Microsoft YaHei" charset="-122"/>
            </a:endParaRPr>
          </a:p>
        </p:txBody>
      </p:sp>
      <p:cxnSp>
        <p:nvCxnSpPr>
          <p:cNvPr id="85" name="直接连接符 45"/>
          <p:cNvCxnSpPr/>
          <p:nvPr/>
        </p:nvCxnSpPr>
        <p:spPr>
          <a:xfrm flipV="1">
            <a:off x="8664984" y="2351469"/>
            <a:ext cx="7984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46"/>
          <p:cNvCxnSpPr/>
          <p:nvPr/>
        </p:nvCxnSpPr>
        <p:spPr>
          <a:xfrm flipV="1">
            <a:off x="8677863" y="4669602"/>
            <a:ext cx="7984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47"/>
          <p:cNvCxnSpPr/>
          <p:nvPr/>
        </p:nvCxnSpPr>
        <p:spPr>
          <a:xfrm>
            <a:off x="9463474" y="2351469"/>
            <a:ext cx="12879" cy="2318133"/>
          </a:xfrm>
          <a:prstGeom prst="line">
            <a:avLst/>
          </a:prstGeom>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8677863" y="1995264"/>
            <a:ext cx="785612" cy="369332"/>
          </a:xfrm>
          <a:prstGeom prst="rect">
            <a:avLst/>
          </a:prstGeom>
          <a:noFill/>
        </p:spPr>
        <p:txBody>
          <a:bodyPr wrap="square" rtlCol="0">
            <a:spAutoFit/>
          </a:bodyPr>
          <a:lstStyle/>
          <a:p>
            <a:r>
              <a:rPr lang="zh-CN" altLang="en-US" dirty="0" smtClean="0"/>
              <a:t>*</a:t>
            </a:r>
            <a:r>
              <a:rPr lang="en-US" altLang="zh-CN" sz="1600" dirty="0" smtClean="0">
                <a:solidFill>
                  <a:schemeClr val="bg1"/>
                </a:solidFill>
                <a:latin typeface="Microsoft YaHei" charset="-122"/>
                <a:ea typeface="Microsoft YaHei" charset="-122"/>
                <a:cs typeface="Microsoft YaHei" charset="-122"/>
              </a:rPr>
              <a:t>*0.45</a:t>
            </a:r>
            <a:endParaRPr lang="zh-CN" altLang="en-US" sz="1600" dirty="0">
              <a:solidFill>
                <a:schemeClr val="bg1"/>
              </a:solidFill>
              <a:latin typeface="Microsoft YaHei" charset="-122"/>
              <a:ea typeface="Microsoft YaHei" charset="-122"/>
              <a:cs typeface="Microsoft YaHei" charset="-122"/>
            </a:endParaRPr>
          </a:p>
        </p:txBody>
      </p:sp>
      <p:sp>
        <p:nvSpPr>
          <p:cNvPr id="89" name="文本框 88"/>
          <p:cNvSpPr txBox="1"/>
          <p:nvPr/>
        </p:nvSpPr>
        <p:spPr>
          <a:xfrm>
            <a:off x="8720793" y="4326020"/>
            <a:ext cx="785612" cy="369332"/>
          </a:xfrm>
          <a:prstGeom prst="rect">
            <a:avLst/>
          </a:prstGeom>
          <a:noFill/>
        </p:spPr>
        <p:txBody>
          <a:bodyPr wrap="square" rtlCol="0">
            <a:spAutoFit/>
          </a:bodyPr>
          <a:lstStyle/>
          <a:p>
            <a:r>
              <a:rPr lang="zh-CN" altLang="en-US" dirty="0" smtClean="0"/>
              <a:t>*</a:t>
            </a:r>
            <a:r>
              <a:rPr lang="en-US" altLang="zh-CN" sz="1600" dirty="0" smtClean="0">
                <a:solidFill>
                  <a:schemeClr val="bg1"/>
                </a:solidFill>
                <a:latin typeface="Microsoft YaHei" charset="-122"/>
                <a:ea typeface="Microsoft YaHei" charset="-122"/>
                <a:cs typeface="Microsoft YaHei" charset="-122"/>
              </a:rPr>
              <a:t>*0.55</a:t>
            </a:r>
            <a:endParaRPr lang="zh-CN" altLang="en-US" sz="1600" dirty="0">
              <a:solidFill>
                <a:schemeClr val="bg1"/>
              </a:solidFill>
              <a:latin typeface="Microsoft YaHei" charset="-122"/>
              <a:ea typeface="Microsoft YaHei" charset="-122"/>
              <a:cs typeface="Microsoft YaHei" charset="-122"/>
            </a:endParaRPr>
          </a:p>
        </p:txBody>
      </p:sp>
      <p:cxnSp>
        <p:nvCxnSpPr>
          <p:cNvPr id="90" name="直接连接符 50"/>
          <p:cNvCxnSpPr/>
          <p:nvPr/>
        </p:nvCxnSpPr>
        <p:spPr>
          <a:xfrm>
            <a:off x="9476353" y="3510535"/>
            <a:ext cx="811369"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10285577" y="3174342"/>
            <a:ext cx="1700012" cy="6954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charset="-122"/>
                <a:ea typeface="Microsoft YaHei" charset="-122"/>
                <a:cs typeface="Microsoft YaHei" charset="-122"/>
              </a:rPr>
              <a:t>最终模型</a:t>
            </a:r>
            <a:endParaRPr lang="en-US" altLang="zh-CN" sz="1600" dirty="0">
              <a:solidFill>
                <a:schemeClr val="bg1"/>
              </a:solidFill>
              <a:latin typeface="Microsoft YaHei" charset="-122"/>
              <a:ea typeface="Microsoft YaHei" charset="-122"/>
              <a:cs typeface="Microsoft YaHei" charset="-122"/>
            </a:endParaRPr>
          </a:p>
          <a:p>
            <a:pPr algn="ctr"/>
            <a:r>
              <a:rPr lang="en-US" altLang="zh-CN" sz="1600" dirty="0">
                <a:solidFill>
                  <a:schemeClr val="bg1"/>
                </a:solidFill>
                <a:latin typeface="Microsoft YaHei" charset="-122"/>
                <a:ea typeface="Microsoft YaHei" charset="-122"/>
                <a:cs typeface="Microsoft YaHei" charset="-122"/>
              </a:rPr>
              <a:t>2.53623</a:t>
            </a:r>
            <a:endParaRPr lang="zh-CN" altLang="en-US" sz="16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xmlns="" val="756099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latin typeface="Microsoft YaHei" charset="-122"/>
                <a:ea typeface="Microsoft YaHei" charset="-122"/>
                <a:cs typeface="Microsoft YaHei" charset="-122"/>
              </a:rPr>
              <a:t>方案总结</a:t>
            </a:r>
            <a:endParaRPr lang="zh-CN" altLang="en-US" dirty="0">
              <a:solidFill>
                <a:schemeClr val="bg1"/>
              </a:solidFill>
              <a:latin typeface="Microsoft YaHei" charset="-122"/>
              <a:ea typeface="Microsoft YaHei" charset="-122"/>
              <a:cs typeface="Microsoft YaHei" charset="-122"/>
            </a:endParaRPr>
          </a:p>
        </p:txBody>
      </p:sp>
      <p:sp>
        <p:nvSpPr>
          <p:cNvPr id="10" name="文本框 9"/>
          <p:cNvSpPr txBox="1"/>
          <p:nvPr/>
        </p:nvSpPr>
        <p:spPr>
          <a:xfrm>
            <a:off x="838200" y="1690689"/>
            <a:ext cx="6970816" cy="3139321"/>
          </a:xfrm>
          <a:prstGeom prst="rect">
            <a:avLst/>
          </a:prstGeom>
          <a:noFill/>
        </p:spPr>
        <p:txBody>
          <a:bodyPr wrap="square" rtlCol="0">
            <a:spAutoFit/>
          </a:bodyPr>
          <a:lstStyle/>
          <a:p>
            <a:pPr marL="285750" indent="-285750" defTabSz="457200">
              <a:buFont typeface="Wingdings" panose="05000000000000000000" pitchFamily="2" charset="2"/>
              <a:buChar char="u"/>
            </a:pPr>
            <a:r>
              <a:rPr kumimoji="1" lang="en-US" altLang="zh-CN" dirty="0" smtClean="0">
                <a:solidFill>
                  <a:schemeClr val="bg1"/>
                </a:solidFill>
                <a:latin typeface="Microsoft YaHei" charset="-122"/>
                <a:ea typeface="Microsoft YaHei" charset="-122"/>
                <a:cs typeface="Microsoft YaHei" charset="-122"/>
              </a:rPr>
              <a:t>1.</a:t>
            </a:r>
            <a:r>
              <a:rPr kumimoji="1" lang="zh-CN" altLang="en-US" dirty="0" smtClean="0">
                <a:solidFill>
                  <a:schemeClr val="bg1"/>
                </a:solidFill>
                <a:latin typeface="Microsoft YaHei" charset="-122"/>
                <a:ea typeface="Microsoft YaHei" charset="-122"/>
                <a:cs typeface="Microsoft YaHei" charset="-122"/>
              </a:rPr>
              <a:t>数据探索</a:t>
            </a:r>
            <a:endParaRPr kumimoji="1" lang="en-US" altLang="zh-CN" dirty="0" smtClean="0">
              <a:solidFill>
                <a:schemeClr val="bg1"/>
              </a:solidFill>
              <a:latin typeface="Microsoft YaHei" charset="-122"/>
              <a:ea typeface="Microsoft YaHei" charset="-122"/>
              <a:cs typeface="Microsoft YaHei" charset="-122"/>
            </a:endParaRPr>
          </a:p>
          <a:p>
            <a:pPr defTabSz="457200"/>
            <a:r>
              <a:rPr kumimoji="1" lang="en-US" altLang="zh-CN" dirty="0" smtClean="0">
                <a:solidFill>
                  <a:schemeClr val="bg1"/>
                </a:solidFill>
                <a:latin typeface="Microsoft YaHei" charset="-122"/>
                <a:ea typeface="Microsoft YaHei" charset="-122"/>
                <a:cs typeface="Microsoft YaHei" charset="-122"/>
              </a:rPr>
              <a:t>	</a:t>
            </a:r>
            <a:r>
              <a:rPr kumimoji="1" lang="zh-CN" altLang="en-US" dirty="0" smtClean="0">
                <a:solidFill>
                  <a:schemeClr val="bg1"/>
                </a:solidFill>
                <a:latin typeface="Microsoft YaHei" charset="-122"/>
                <a:ea typeface="Microsoft YaHei" charset="-122"/>
                <a:cs typeface="Microsoft YaHei" charset="-122"/>
              </a:rPr>
              <a:t>对原始数据的探索与发现，采取合适的数据清洗方法会对之后</a:t>
            </a:r>
            <a:r>
              <a:rPr kumimoji="1" lang="en-US" altLang="zh-CN" dirty="0" smtClean="0">
                <a:solidFill>
                  <a:schemeClr val="bg1"/>
                </a:solidFill>
                <a:latin typeface="Microsoft YaHei" charset="-122"/>
                <a:ea typeface="Microsoft YaHei" charset="-122"/>
                <a:cs typeface="Microsoft YaHei" charset="-122"/>
              </a:rPr>
              <a:t>	</a:t>
            </a:r>
            <a:r>
              <a:rPr kumimoji="1" lang="zh-CN" altLang="en-US" dirty="0" smtClean="0">
                <a:solidFill>
                  <a:schemeClr val="bg1"/>
                </a:solidFill>
                <a:latin typeface="Microsoft YaHei" charset="-122"/>
                <a:ea typeface="Microsoft YaHei" charset="-122"/>
                <a:cs typeface="Microsoft YaHei" charset="-122"/>
              </a:rPr>
              <a:t>的工作事半功倍；</a:t>
            </a:r>
            <a:endParaRPr kumimoji="1" lang="en-US" altLang="zh-CN" dirty="0" smtClean="0">
              <a:solidFill>
                <a:schemeClr val="bg1"/>
              </a:solidFill>
              <a:latin typeface="Microsoft YaHei" charset="-122"/>
              <a:ea typeface="Microsoft YaHei" charset="-122"/>
              <a:cs typeface="Microsoft YaHei" charset="-122"/>
            </a:endParaRPr>
          </a:p>
          <a:p>
            <a:pPr defTabSz="457200"/>
            <a:endParaRPr kumimoji="1" lang="en-US" altLang="zh-CN" sz="1100" dirty="0" smtClean="0">
              <a:solidFill>
                <a:prstClr val="black"/>
              </a:solidFill>
              <a:latin typeface="Calibri"/>
              <a:ea typeface="宋体" charset="-122"/>
            </a:endParaRPr>
          </a:p>
          <a:p>
            <a:pPr defTabSz="457200"/>
            <a:endParaRPr kumimoji="1" lang="en-US" altLang="zh-CN" dirty="0" smtClean="0">
              <a:solidFill>
                <a:prstClr val="black"/>
              </a:solidFill>
              <a:latin typeface="Calibri"/>
              <a:ea typeface="宋体" charset="-122"/>
            </a:endParaRPr>
          </a:p>
          <a:p>
            <a:pPr marL="285750" indent="-285750" defTabSz="457200">
              <a:buFont typeface="Wingdings" panose="05000000000000000000" pitchFamily="2" charset="2"/>
              <a:buChar char="u"/>
            </a:pPr>
            <a:r>
              <a:rPr kumimoji="1" lang="en-US" altLang="zh-CN" dirty="0" smtClean="0">
                <a:solidFill>
                  <a:schemeClr val="bg1"/>
                </a:solidFill>
                <a:latin typeface="Microsoft YaHei" charset="-122"/>
                <a:ea typeface="Microsoft YaHei" charset="-122"/>
                <a:cs typeface="Microsoft YaHei" charset="-122"/>
              </a:rPr>
              <a:t>2.</a:t>
            </a:r>
            <a:r>
              <a:rPr kumimoji="1" lang="zh-CN" altLang="en-US" dirty="0" smtClean="0">
                <a:solidFill>
                  <a:schemeClr val="bg1"/>
                </a:solidFill>
                <a:latin typeface="Microsoft YaHei" charset="-122"/>
                <a:ea typeface="Microsoft YaHei" charset="-122"/>
                <a:cs typeface="Microsoft YaHei" charset="-122"/>
              </a:rPr>
              <a:t>特征工程</a:t>
            </a:r>
            <a:endParaRPr kumimoji="1" lang="en-US" altLang="zh-CN" dirty="0" smtClean="0">
              <a:solidFill>
                <a:schemeClr val="bg1"/>
              </a:solidFill>
              <a:latin typeface="Microsoft YaHei" charset="-122"/>
              <a:ea typeface="Microsoft YaHei" charset="-122"/>
              <a:cs typeface="Microsoft YaHei" charset="-122"/>
            </a:endParaRPr>
          </a:p>
          <a:p>
            <a:pPr defTabSz="457200"/>
            <a:r>
              <a:rPr kumimoji="1" lang="en-US" altLang="zh-CN" dirty="0" smtClean="0">
                <a:solidFill>
                  <a:schemeClr val="bg1"/>
                </a:solidFill>
                <a:latin typeface="Microsoft YaHei" charset="-122"/>
                <a:ea typeface="Microsoft YaHei" charset="-122"/>
                <a:cs typeface="Microsoft YaHei" charset="-122"/>
              </a:rPr>
              <a:t>	</a:t>
            </a:r>
            <a:r>
              <a:rPr kumimoji="1" lang="zh-CN" altLang="en-US" dirty="0" smtClean="0">
                <a:solidFill>
                  <a:schemeClr val="bg1"/>
                </a:solidFill>
                <a:latin typeface="Microsoft YaHei" charset="-122"/>
                <a:ea typeface="Microsoft YaHei" charset="-122"/>
                <a:cs typeface="Microsoft YaHei" charset="-122"/>
              </a:rPr>
              <a:t>强特决定你的高度，数据和业务双结合的方式去提取特征；</a:t>
            </a:r>
            <a:endParaRPr kumimoji="1" lang="en-US" altLang="zh-CN" dirty="0" smtClean="0">
              <a:solidFill>
                <a:schemeClr val="bg1"/>
              </a:solidFill>
              <a:latin typeface="Microsoft YaHei" charset="-122"/>
              <a:ea typeface="Microsoft YaHei" charset="-122"/>
              <a:cs typeface="Microsoft YaHei" charset="-122"/>
            </a:endParaRPr>
          </a:p>
          <a:p>
            <a:pPr defTabSz="457200"/>
            <a:endParaRPr kumimoji="1" lang="en-US" altLang="zh-CN" dirty="0" smtClean="0">
              <a:solidFill>
                <a:schemeClr val="bg1"/>
              </a:solidFill>
              <a:latin typeface="Microsoft YaHei" charset="-122"/>
              <a:ea typeface="Microsoft YaHei" charset="-122"/>
              <a:cs typeface="Microsoft YaHei" charset="-122"/>
            </a:endParaRPr>
          </a:p>
          <a:p>
            <a:pPr defTabSz="457200"/>
            <a:endParaRPr kumimoji="1" lang="en-US" altLang="zh-CN" dirty="0" smtClean="0">
              <a:solidFill>
                <a:prstClr val="black"/>
              </a:solidFill>
              <a:latin typeface="Calibri"/>
              <a:ea typeface="宋体" charset="-122"/>
            </a:endParaRPr>
          </a:p>
          <a:p>
            <a:pPr marL="285750" indent="-285750" defTabSz="457200">
              <a:buFont typeface="Wingdings" panose="05000000000000000000" pitchFamily="2" charset="2"/>
              <a:buChar char="u"/>
            </a:pPr>
            <a:r>
              <a:rPr kumimoji="1" lang="en-US" altLang="zh-CN" dirty="0" smtClean="0">
                <a:solidFill>
                  <a:schemeClr val="bg1"/>
                </a:solidFill>
                <a:latin typeface="Microsoft YaHei" charset="-122"/>
                <a:ea typeface="Microsoft YaHei" charset="-122"/>
                <a:cs typeface="Microsoft YaHei" charset="-122"/>
              </a:rPr>
              <a:t>3.</a:t>
            </a:r>
            <a:r>
              <a:rPr kumimoji="1" lang="zh-CN" altLang="en-US" dirty="0" smtClean="0">
                <a:solidFill>
                  <a:schemeClr val="bg1"/>
                </a:solidFill>
                <a:latin typeface="Microsoft YaHei" charset="-122"/>
                <a:ea typeface="Microsoft YaHei" charset="-122"/>
                <a:cs typeface="Microsoft YaHei" charset="-122"/>
              </a:rPr>
              <a:t>模型设计</a:t>
            </a:r>
            <a:endParaRPr kumimoji="1" lang="en-US" altLang="zh-CN" dirty="0" smtClean="0">
              <a:solidFill>
                <a:schemeClr val="bg1"/>
              </a:solidFill>
              <a:latin typeface="Microsoft YaHei" charset="-122"/>
              <a:ea typeface="Microsoft YaHei" charset="-122"/>
              <a:cs typeface="Microsoft YaHei" charset="-122"/>
            </a:endParaRPr>
          </a:p>
          <a:p>
            <a:pPr defTabSz="457200"/>
            <a:r>
              <a:rPr kumimoji="1" lang="en-US" altLang="zh-CN" dirty="0" smtClean="0">
                <a:solidFill>
                  <a:schemeClr val="bg1"/>
                </a:solidFill>
                <a:latin typeface="Microsoft YaHei" charset="-122"/>
                <a:ea typeface="Microsoft YaHei" charset="-122"/>
                <a:cs typeface="Microsoft YaHei" charset="-122"/>
              </a:rPr>
              <a:t>	</a:t>
            </a:r>
            <a:r>
              <a:rPr kumimoji="1" lang="zh-CN" altLang="en-US" dirty="0" smtClean="0">
                <a:solidFill>
                  <a:schemeClr val="bg1"/>
                </a:solidFill>
                <a:latin typeface="Microsoft YaHei" charset="-122"/>
                <a:ea typeface="Microsoft YaHei" charset="-122"/>
                <a:cs typeface="Microsoft YaHei" charset="-122"/>
              </a:rPr>
              <a:t>特征和模型差异性的融合往往会让你更上一层楼。</a:t>
            </a:r>
            <a:endParaRPr kumimoji="1" lang="en-US" altLang="zh-CN" dirty="0" smtClean="0">
              <a:solidFill>
                <a:schemeClr val="bg1"/>
              </a:solidFill>
              <a:latin typeface="Microsoft YaHei" charset="-122"/>
              <a:ea typeface="Microsoft YaHei" charset="-122"/>
              <a:cs typeface="Microsoft YaHei" charset="-122"/>
            </a:endParaRPr>
          </a:p>
        </p:txBody>
      </p:sp>
      <p:sp>
        <p:nvSpPr>
          <p:cNvPr id="11" name="圆角矩形 10"/>
          <p:cNvSpPr/>
          <p:nvPr/>
        </p:nvSpPr>
        <p:spPr>
          <a:xfrm>
            <a:off x="838200" y="1690688"/>
            <a:ext cx="6823763" cy="936345"/>
          </a:xfrm>
          <a:prstGeom prst="roundRect">
            <a:avLst/>
          </a:prstGeom>
          <a:noFill/>
          <a:ln w="57150" cap="flat" cmpd="sng" algn="ctr">
            <a:solidFill>
              <a:schemeClr val="accent1"/>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charset="-122"/>
              <a:cs typeface=""/>
            </a:endParaRPr>
          </a:p>
        </p:txBody>
      </p:sp>
      <p:sp>
        <p:nvSpPr>
          <p:cNvPr id="12" name="圆角矩形 11"/>
          <p:cNvSpPr/>
          <p:nvPr/>
        </p:nvSpPr>
        <p:spPr>
          <a:xfrm>
            <a:off x="838200" y="2956527"/>
            <a:ext cx="6512709" cy="655203"/>
          </a:xfrm>
          <a:prstGeom prst="roundRect">
            <a:avLst/>
          </a:prstGeom>
          <a:noFill/>
          <a:ln w="57150" cap="flat" cmpd="sng" algn="ctr">
            <a:solidFill>
              <a:schemeClr val="accent1"/>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charset="-122"/>
              <a:cs typeface=""/>
            </a:endParaRPr>
          </a:p>
        </p:txBody>
      </p:sp>
      <p:sp>
        <p:nvSpPr>
          <p:cNvPr id="13" name="圆角矩形 12"/>
          <p:cNvSpPr/>
          <p:nvPr/>
        </p:nvSpPr>
        <p:spPr>
          <a:xfrm>
            <a:off x="838200" y="4010553"/>
            <a:ext cx="6176211" cy="655203"/>
          </a:xfrm>
          <a:prstGeom prst="roundRect">
            <a:avLst/>
          </a:prstGeom>
          <a:noFill/>
          <a:ln w="57150" cap="flat" cmpd="sng" algn="ctr">
            <a:solidFill>
              <a:schemeClr val="accent1"/>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charset="-122"/>
              <a:cs typeface=""/>
            </a:endParaRPr>
          </a:p>
        </p:txBody>
      </p:sp>
    </p:spTree>
    <p:extLst>
      <p:ext uri="{BB962C8B-B14F-4D97-AF65-F5344CB8AC3E}">
        <p14:creationId xmlns:p14="http://schemas.microsoft.com/office/powerpoint/2010/main" xmlns="" val="157446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文本框 3"/>
          <p:cNvSpPr txBox="1"/>
          <p:nvPr/>
        </p:nvSpPr>
        <p:spPr>
          <a:xfrm>
            <a:off x="6248400" y="2147455"/>
            <a:ext cx="184731" cy="369332"/>
          </a:xfrm>
          <a:prstGeom prst="rect">
            <a:avLst/>
          </a:prstGeom>
          <a:noFill/>
        </p:spPr>
        <p:txBody>
          <a:bodyPr wrap="none" rtlCol="0">
            <a:spAutoFit/>
          </a:bodyPr>
          <a:lstStyle/>
          <a:p>
            <a:endParaRPr kumimoji="1"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latin typeface="Microsoft YaHei" charset="-122"/>
                <a:ea typeface="Microsoft YaHei" charset="-122"/>
                <a:cs typeface="Microsoft YaHei" charset="-122"/>
              </a:rPr>
              <a:t>目录</a:t>
            </a:r>
            <a:endParaRPr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p:txBody>
          <a:bodyPr/>
          <a:lstStyle/>
          <a:p>
            <a:r>
              <a:rPr lang="zh-CN" altLang="en-US" dirty="0" smtClean="0">
                <a:solidFill>
                  <a:schemeClr val="bg1"/>
                </a:solidFill>
                <a:latin typeface="Microsoft YaHei" charset="-122"/>
                <a:ea typeface="Microsoft YaHei" charset="-122"/>
                <a:cs typeface="Microsoft YaHei" charset="-122"/>
              </a:rPr>
              <a:t>团队介绍</a:t>
            </a:r>
            <a:endParaRPr lang="en-US" altLang="zh-CN" dirty="0" smtClean="0">
              <a:solidFill>
                <a:schemeClr val="bg1"/>
              </a:solidFill>
              <a:latin typeface="Microsoft YaHei" charset="-122"/>
              <a:ea typeface="Microsoft YaHei" charset="-122"/>
              <a:cs typeface="Microsoft YaHei" charset="-122"/>
            </a:endParaRPr>
          </a:p>
          <a:p>
            <a:r>
              <a:rPr lang="zh-CN" altLang="en-US" dirty="0" smtClean="0">
                <a:solidFill>
                  <a:schemeClr val="bg1"/>
                </a:solidFill>
                <a:latin typeface="Microsoft YaHei" charset="-122"/>
                <a:ea typeface="Microsoft YaHei" charset="-122"/>
                <a:cs typeface="Microsoft YaHei" charset="-122"/>
              </a:rPr>
              <a:t>赛题解读</a:t>
            </a:r>
            <a:endParaRPr lang="en-US" altLang="zh-CN" dirty="0" smtClean="0">
              <a:solidFill>
                <a:schemeClr val="bg1"/>
              </a:solidFill>
              <a:latin typeface="Microsoft YaHei" charset="-122"/>
              <a:ea typeface="Microsoft YaHei" charset="-122"/>
              <a:cs typeface="Microsoft YaHei" charset="-122"/>
            </a:endParaRPr>
          </a:p>
          <a:p>
            <a:r>
              <a:rPr lang="zh-CN" altLang="en-US" dirty="0" smtClean="0">
                <a:solidFill>
                  <a:schemeClr val="bg1"/>
                </a:solidFill>
                <a:latin typeface="Microsoft YaHei" charset="-122"/>
                <a:ea typeface="Microsoft YaHei" charset="-122"/>
                <a:cs typeface="Microsoft YaHei" charset="-122"/>
              </a:rPr>
              <a:t>数据探索以及预处理</a:t>
            </a:r>
            <a:endParaRPr lang="en-US" altLang="zh-CN" dirty="0" smtClean="0">
              <a:solidFill>
                <a:schemeClr val="bg1"/>
              </a:solidFill>
              <a:latin typeface="Microsoft YaHei" charset="-122"/>
              <a:ea typeface="Microsoft YaHei" charset="-122"/>
              <a:cs typeface="Microsoft YaHei" charset="-122"/>
            </a:endParaRPr>
          </a:p>
          <a:p>
            <a:r>
              <a:rPr lang="zh-CN" altLang="en-US" dirty="0" smtClean="0">
                <a:solidFill>
                  <a:schemeClr val="bg1"/>
                </a:solidFill>
                <a:latin typeface="Microsoft YaHei" charset="-122"/>
                <a:ea typeface="Microsoft YaHei" charset="-122"/>
                <a:cs typeface="Microsoft YaHei" charset="-122"/>
              </a:rPr>
              <a:t>特征工程</a:t>
            </a:r>
            <a:endParaRPr lang="en-US" altLang="zh-CN" dirty="0" smtClean="0">
              <a:solidFill>
                <a:schemeClr val="bg1"/>
              </a:solidFill>
              <a:latin typeface="Microsoft YaHei" charset="-122"/>
              <a:ea typeface="Microsoft YaHei" charset="-122"/>
              <a:cs typeface="Microsoft YaHei" charset="-122"/>
            </a:endParaRPr>
          </a:p>
          <a:p>
            <a:r>
              <a:rPr lang="zh-CN" altLang="en-US" dirty="0" smtClean="0">
                <a:solidFill>
                  <a:schemeClr val="bg1"/>
                </a:solidFill>
                <a:latin typeface="Microsoft YaHei" charset="-122"/>
                <a:ea typeface="Microsoft YaHei" charset="-122"/>
                <a:cs typeface="Microsoft YaHei" charset="-122"/>
              </a:rPr>
              <a:t>模型设计</a:t>
            </a:r>
            <a:endParaRPr lang="en-US" altLang="zh-CN" dirty="0" smtClean="0">
              <a:solidFill>
                <a:schemeClr val="bg1"/>
              </a:solidFill>
              <a:latin typeface="Microsoft YaHei" charset="-122"/>
              <a:ea typeface="Microsoft YaHei" charset="-122"/>
              <a:cs typeface="Microsoft YaHei" charset="-122"/>
            </a:endParaRPr>
          </a:p>
          <a:p>
            <a:r>
              <a:rPr lang="zh-CN" altLang="en-US" dirty="0" smtClean="0">
                <a:solidFill>
                  <a:schemeClr val="bg1"/>
                </a:solidFill>
                <a:latin typeface="Microsoft YaHei" charset="-122"/>
                <a:ea typeface="Microsoft YaHei" charset="-122"/>
                <a:cs typeface="Microsoft YaHei" charset="-122"/>
              </a:rPr>
              <a:t>模型融合</a:t>
            </a:r>
            <a:endParaRPr lang="en-US" altLang="zh-CN" dirty="0" smtClean="0">
              <a:solidFill>
                <a:schemeClr val="bg1"/>
              </a:solidFill>
              <a:latin typeface="Microsoft YaHei" charset="-122"/>
              <a:ea typeface="Microsoft YaHei" charset="-122"/>
              <a:cs typeface="Microsoft YaHei" charset="-122"/>
            </a:endParaRPr>
          </a:p>
          <a:p>
            <a:r>
              <a:rPr lang="zh-CN" altLang="en-US" dirty="0" smtClean="0">
                <a:solidFill>
                  <a:schemeClr val="bg1"/>
                </a:solidFill>
                <a:latin typeface="Microsoft YaHei" charset="-122"/>
                <a:ea typeface="Microsoft YaHei" charset="-122"/>
                <a:cs typeface="Microsoft YaHei" charset="-122"/>
              </a:rPr>
              <a:t>方案总结</a:t>
            </a:r>
            <a:endParaRPr lang="zh-CN" altLang="en-US" dirty="0">
              <a:solidFill>
                <a:schemeClr val="bg1"/>
              </a:solidFill>
              <a:latin typeface="Microsoft YaHei" charset="-122"/>
              <a:ea typeface="Microsoft YaHei" charset="-122"/>
              <a:cs typeface="Microsoft YaHei"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964" y="70570"/>
            <a:ext cx="10515600" cy="1325563"/>
          </a:xfrm>
        </p:spPr>
        <p:txBody>
          <a:bodyPr/>
          <a:lstStyle/>
          <a:p>
            <a:r>
              <a:rPr lang="zh-CN" altLang="en-US" dirty="0" smtClean="0">
                <a:solidFill>
                  <a:schemeClr val="bg1"/>
                </a:solidFill>
                <a:latin typeface="Microsoft YaHei" charset="-122"/>
                <a:ea typeface="Microsoft YaHei" charset="-122"/>
                <a:cs typeface="Microsoft YaHei" charset="-122"/>
              </a:rPr>
              <a:t>团队介绍</a:t>
            </a:r>
            <a:endParaRPr lang="zh-CN" altLang="en-US" dirty="0">
              <a:solidFill>
                <a:schemeClr val="bg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727363" y="994353"/>
            <a:ext cx="10515600" cy="5697394"/>
          </a:xfrm>
        </p:spPr>
        <p:txBody>
          <a:bodyPr>
            <a:normAutofit/>
          </a:bodyPr>
          <a:lstStyle/>
          <a:p>
            <a:pPr>
              <a:lnSpc>
                <a:spcPct val="110000"/>
              </a:lnSpc>
            </a:pPr>
            <a:r>
              <a:rPr lang="zh-CN" altLang="en-US" sz="2400" dirty="0">
                <a:solidFill>
                  <a:schemeClr val="bg1"/>
                </a:solidFill>
                <a:latin typeface="Microsoft YaHei" charset="-122"/>
                <a:ea typeface="Microsoft YaHei" charset="-122"/>
                <a:cs typeface="Microsoft YaHei" charset="-122"/>
              </a:rPr>
              <a:t>罗江</a:t>
            </a:r>
            <a:r>
              <a:rPr lang="zh-CN" altLang="en-US" sz="2400" dirty="0" smtClean="0">
                <a:solidFill>
                  <a:schemeClr val="bg1"/>
                </a:solidFill>
                <a:latin typeface="Microsoft YaHei" charset="-122"/>
                <a:ea typeface="Microsoft YaHei" charset="-122"/>
                <a:cs typeface="Microsoft YaHei" charset="-122"/>
              </a:rPr>
              <a:t>伟</a:t>
            </a:r>
            <a:endParaRPr lang="en-US" altLang="zh-CN" sz="2400" dirty="0" smtClean="0">
              <a:solidFill>
                <a:schemeClr val="bg1"/>
              </a:solidFill>
              <a:latin typeface="Microsoft YaHei" charset="-122"/>
              <a:ea typeface="Microsoft YaHei" charset="-122"/>
              <a:cs typeface="Microsoft YaHei" charset="-122"/>
            </a:endParaRPr>
          </a:p>
          <a:p>
            <a:pPr marL="0" indent="0">
              <a:lnSpc>
                <a:spcPct val="110000"/>
              </a:lnSpc>
              <a:buNone/>
            </a:pPr>
            <a:r>
              <a:rPr lang="zh-CN" altLang="en-US" sz="1600" dirty="0">
                <a:solidFill>
                  <a:schemeClr val="bg1"/>
                </a:solidFill>
                <a:latin typeface="Microsoft YaHei" charset="-122"/>
                <a:ea typeface="Microsoft YaHei" charset="-122"/>
                <a:cs typeface="Microsoft YaHei" charset="-122"/>
              </a:rPr>
              <a:t>数据挖掘</a:t>
            </a:r>
            <a:r>
              <a:rPr lang="zh-CN" altLang="en-US" sz="1600" dirty="0" smtClean="0">
                <a:solidFill>
                  <a:schemeClr val="bg1"/>
                </a:solidFill>
                <a:latin typeface="Microsoft YaHei" charset="-122"/>
                <a:ea typeface="Microsoft YaHei" charset="-122"/>
                <a:cs typeface="Microsoft YaHei" charset="-122"/>
              </a:rPr>
              <a:t>爱好者   </a:t>
            </a:r>
            <a:r>
              <a:rPr lang="en-US" altLang="zh-CN" sz="1600" dirty="0" err="1" smtClean="0">
                <a:solidFill>
                  <a:schemeClr val="bg1"/>
                </a:solidFill>
                <a:latin typeface="Microsoft YaHei" charset="-122"/>
                <a:ea typeface="Microsoft YaHei" charset="-122"/>
                <a:cs typeface="Microsoft YaHei" charset="-122"/>
              </a:rPr>
              <a:t>Kaggle</a:t>
            </a:r>
            <a:r>
              <a:rPr lang="en-US" altLang="zh-CN" sz="1600" dirty="0" smtClean="0">
                <a:solidFill>
                  <a:schemeClr val="bg1"/>
                </a:solidFill>
                <a:latin typeface="Microsoft YaHei" charset="-122"/>
                <a:ea typeface="Microsoft YaHei" charset="-122"/>
                <a:cs typeface="Microsoft YaHei" charset="-122"/>
              </a:rPr>
              <a:t> Master, 1</a:t>
            </a:r>
            <a:r>
              <a:rPr lang="zh-CN" altLang="en-US" sz="1600" dirty="0" smtClean="0">
                <a:solidFill>
                  <a:schemeClr val="bg1"/>
                </a:solidFill>
                <a:latin typeface="Microsoft YaHei" charset="-122"/>
                <a:ea typeface="Microsoft YaHei" charset="-122"/>
                <a:cs typeface="Microsoft YaHei" charset="-122"/>
              </a:rPr>
              <a:t>金</a:t>
            </a:r>
            <a:r>
              <a:rPr lang="en-US" altLang="zh-CN" sz="1600" dirty="0" smtClean="0">
                <a:solidFill>
                  <a:schemeClr val="bg1"/>
                </a:solidFill>
                <a:latin typeface="Microsoft YaHei" charset="-122"/>
                <a:ea typeface="Microsoft YaHei" charset="-122"/>
                <a:cs typeface="Microsoft YaHei" charset="-122"/>
              </a:rPr>
              <a:t>3</a:t>
            </a:r>
            <a:r>
              <a:rPr lang="zh-CN" altLang="en-US" sz="1600" dirty="0" smtClean="0">
                <a:solidFill>
                  <a:schemeClr val="bg1"/>
                </a:solidFill>
                <a:latin typeface="Microsoft YaHei" charset="-122"/>
                <a:ea typeface="Microsoft YaHei" charset="-122"/>
                <a:cs typeface="Microsoft YaHei" charset="-122"/>
              </a:rPr>
              <a:t>银</a:t>
            </a:r>
            <a:r>
              <a:rPr lang="en-US" altLang="zh-CN" sz="1600" dirty="0" smtClean="0">
                <a:solidFill>
                  <a:schemeClr val="bg1"/>
                </a:solidFill>
                <a:latin typeface="Microsoft YaHei" charset="-122"/>
                <a:ea typeface="Microsoft YaHei" charset="-122"/>
                <a:cs typeface="Microsoft YaHei" charset="-122"/>
              </a:rPr>
              <a:t>, JDATA</a:t>
            </a:r>
            <a:r>
              <a:rPr lang="zh-CN" altLang="en-US" sz="1600" dirty="0" smtClean="0">
                <a:solidFill>
                  <a:schemeClr val="bg1"/>
                </a:solidFill>
                <a:latin typeface="Microsoft YaHei" charset="-122"/>
                <a:ea typeface="Microsoft YaHei" charset="-122"/>
                <a:cs typeface="Microsoft YaHei" charset="-122"/>
              </a:rPr>
              <a:t>如期而至</a:t>
            </a:r>
            <a:r>
              <a:rPr lang="en-US" altLang="zh-CN" sz="1600" dirty="0" smtClean="0">
                <a:solidFill>
                  <a:schemeClr val="bg1"/>
                </a:solidFill>
                <a:latin typeface="Microsoft YaHei" charset="-122"/>
                <a:ea typeface="Microsoft YaHei" charset="-122"/>
                <a:cs typeface="Microsoft YaHei" charset="-122"/>
              </a:rPr>
              <a:t>-</a:t>
            </a:r>
            <a:r>
              <a:rPr lang="zh-CN" altLang="en-US" sz="1600" dirty="0" smtClean="0">
                <a:solidFill>
                  <a:schemeClr val="bg1"/>
                </a:solidFill>
                <a:latin typeface="Microsoft YaHei" charset="-122"/>
                <a:ea typeface="Microsoft YaHei" charset="-122"/>
                <a:cs typeface="Microsoft YaHei" charset="-122"/>
              </a:rPr>
              <a:t>用户购买时间预测竞赛第</a:t>
            </a:r>
            <a:r>
              <a:rPr lang="en-US" altLang="zh-CN" sz="1600" dirty="0" smtClean="0">
                <a:solidFill>
                  <a:schemeClr val="bg1"/>
                </a:solidFill>
                <a:latin typeface="Microsoft YaHei" charset="-122"/>
                <a:ea typeface="Microsoft YaHei" charset="-122"/>
                <a:cs typeface="Microsoft YaHei" charset="-122"/>
              </a:rPr>
              <a:t>6, 2017</a:t>
            </a:r>
            <a:r>
              <a:rPr lang="zh-CN" altLang="en-US" sz="1600" dirty="0" smtClean="0">
                <a:solidFill>
                  <a:schemeClr val="bg1"/>
                </a:solidFill>
                <a:latin typeface="Microsoft YaHei" charset="-122"/>
                <a:ea typeface="Microsoft YaHei" charset="-122"/>
                <a:cs typeface="Microsoft YaHei" charset="-122"/>
              </a:rPr>
              <a:t>达观杯个性化推荐算法竞赛第一</a:t>
            </a:r>
            <a:r>
              <a:rPr lang="en-US" altLang="zh-CN" sz="1600" dirty="0" smtClean="0">
                <a:solidFill>
                  <a:schemeClr val="bg1"/>
                </a:solidFill>
                <a:latin typeface="Microsoft YaHei" charset="-122"/>
                <a:ea typeface="Microsoft YaHei" charset="-122"/>
                <a:cs typeface="Microsoft YaHei" charset="-122"/>
              </a:rPr>
              <a:t>, </a:t>
            </a:r>
            <a:r>
              <a:rPr lang="zh-CN" altLang="en-US" sz="1600" dirty="0" smtClean="0">
                <a:solidFill>
                  <a:schemeClr val="bg1"/>
                </a:solidFill>
                <a:latin typeface="Microsoft YaHei" charset="-122"/>
                <a:ea typeface="Microsoft YaHei" charset="-122"/>
                <a:cs typeface="Microsoft YaHei" charset="-122"/>
              </a:rPr>
              <a:t>携程用户预订售卖房型概率预测第四</a:t>
            </a:r>
            <a:r>
              <a:rPr lang="en-US" altLang="zh-CN" sz="1600" dirty="0" smtClean="0">
                <a:solidFill>
                  <a:schemeClr val="bg1"/>
                </a:solidFill>
                <a:latin typeface="Microsoft YaHei" charset="-122"/>
                <a:ea typeface="Microsoft YaHei" charset="-122"/>
                <a:cs typeface="Microsoft YaHei" charset="-122"/>
              </a:rPr>
              <a:t>,</a:t>
            </a:r>
            <a:r>
              <a:rPr lang="zh-CN" altLang="en-US" sz="1600" dirty="0" smtClean="0">
                <a:solidFill>
                  <a:schemeClr val="bg1"/>
                </a:solidFill>
                <a:latin typeface="Microsoft YaHei" charset="-122"/>
                <a:ea typeface="Microsoft YaHei" charset="-122"/>
                <a:cs typeface="Microsoft YaHei" charset="-122"/>
              </a:rPr>
              <a:t>附加赛第一</a:t>
            </a:r>
          </a:p>
          <a:p>
            <a:pPr>
              <a:lnSpc>
                <a:spcPct val="110000"/>
              </a:lnSpc>
            </a:pPr>
            <a:r>
              <a:rPr lang="zh-CN" altLang="en-US" sz="2400" dirty="0" smtClean="0">
                <a:solidFill>
                  <a:schemeClr val="bg1"/>
                </a:solidFill>
                <a:latin typeface="Microsoft YaHei" charset="-122"/>
                <a:ea typeface="Microsoft YaHei" charset="-122"/>
                <a:cs typeface="Microsoft YaHei" charset="-122"/>
              </a:rPr>
              <a:t>林</a:t>
            </a:r>
            <a:r>
              <a:rPr lang="zh-CN" altLang="en-US" sz="2400" dirty="0">
                <a:solidFill>
                  <a:schemeClr val="bg1"/>
                </a:solidFill>
                <a:latin typeface="Microsoft YaHei" charset="-122"/>
                <a:ea typeface="Microsoft YaHei" charset="-122"/>
                <a:cs typeface="Microsoft YaHei" charset="-122"/>
              </a:rPr>
              <a:t>望</a:t>
            </a:r>
            <a:r>
              <a:rPr lang="zh-CN" altLang="en-US" sz="2400" dirty="0" smtClean="0">
                <a:solidFill>
                  <a:schemeClr val="bg1"/>
                </a:solidFill>
                <a:latin typeface="Microsoft YaHei" charset="-122"/>
                <a:ea typeface="Microsoft YaHei" charset="-122"/>
                <a:cs typeface="Microsoft YaHei" charset="-122"/>
              </a:rPr>
              <a:t>黎</a:t>
            </a:r>
            <a:endParaRPr lang="en-US" altLang="zh-CN" sz="2400" dirty="0" smtClean="0">
              <a:solidFill>
                <a:schemeClr val="bg1"/>
              </a:solidFill>
              <a:latin typeface="Microsoft YaHei" charset="-122"/>
              <a:ea typeface="Microsoft YaHei" charset="-122"/>
              <a:cs typeface="Microsoft YaHei" charset="-122"/>
            </a:endParaRPr>
          </a:p>
          <a:p>
            <a:pPr marL="0" indent="0">
              <a:lnSpc>
                <a:spcPct val="110000"/>
              </a:lnSpc>
              <a:buNone/>
            </a:pPr>
            <a:r>
              <a:rPr lang="zh-CN" altLang="en-US" sz="1600" dirty="0" smtClean="0">
                <a:solidFill>
                  <a:schemeClr val="bg1"/>
                </a:solidFill>
                <a:latin typeface="Microsoft YaHei" charset="-122"/>
                <a:ea typeface="Microsoft YaHei" charset="-122"/>
                <a:cs typeface="Microsoft YaHei" charset="-122"/>
              </a:rPr>
              <a:t>浙</a:t>
            </a:r>
            <a:r>
              <a:rPr lang="zh-CN" altLang="en-US" sz="1600" dirty="0">
                <a:solidFill>
                  <a:schemeClr val="bg1"/>
                </a:solidFill>
                <a:latin typeface="Microsoft YaHei" charset="-122"/>
                <a:ea typeface="Microsoft YaHei" charset="-122"/>
                <a:cs typeface="Microsoft YaHei" charset="-122"/>
              </a:rPr>
              <a:t>大研</a:t>
            </a:r>
            <a:r>
              <a:rPr lang="zh-CN" altLang="en-US" sz="1600" dirty="0" smtClean="0">
                <a:solidFill>
                  <a:schemeClr val="bg1"/>
                </a:solidFill>
                <a:latin typeface="Microsoft YaHei" charset="-122"/>
                <a:ea typeface="Microsoft YaHei" charset="-122"/>
                <a:cs typeface="Microsoft YaHei" charset="-122"/>
              </a:rPr>
              <a:t>三 控制</a:t>
            </a:r>
            <a:r>
              <a:rPr lang="zh-CN" altLang="en-US" sz="1600" dirty="0">
                <a:solidFill>
                  <a:schemeClr val="bg1"/>
                </a:solidFill>
                <a:latin typeface="Microsoft YaHei" charset="-122"/>
                <a:ea typeface="Microsoft YaHei" charset="-122"/>
                <a:cs typeface="Microsoft YaHei" charset="-122"/>
              </a:rPr>
              <a:t>工程</a:t>
            </a:r>
            <a:r>
              <a:rPr lang="zh-CN" altLang="en-US" sz="1600" dirty="0" smtClean="0">
                <a:solidFill>
                  <a:schemeClr val="bg1"/>
                </a:solidFill>
                <a:latin typeface="Microsoft YaHei" charset="-122"/>
                <a:ea typeface="Microsoft YaHei" charset="-122"/>
                <a:cs typeface="Microsoft YaHei" charset="-122"/>
              </a:rPr>
              <a:t>专业   半路出家</a:t>
            </a:r>
            <a:r>
              <a:rPr lang="zh-CN" altLang="en-US" sz="1600" dirty="0">
                <a:solidFill>
                  <a:schemeClr val="bg1"/>
                </a:solidFill>
                <a:latin typeface="Microsoft YaHei" charset="-122"/>
                <a:ea typeface="Microsoft YaHei" charset="-122"/>
                <a:cs typeface="Microsoft YaHei" charset="-122"/>
              </a:rPr>
              <a:t>的数据挖掘爱好者，热爱参与各种竞赛，享受在数据竞赛中的那份刺激感和获得的成长，曾获天池竞赛“气象数据领航无人飞行线路优化大赛”</a:t>
            </a:r>
            <a:r>
              <a:rPr lang="en-US" altLang="zh-CN" sz="1600" dirty="0" smtClean="0">
                <a:solidFill>
                  <a:schemeClr val="bg1"/>
                </a:solidFill>
                <a:latin typeface="Microsoft YaHei" charset="-122"/>
                <a:ea typeface="Microsoft YaHei" charset="-122"/>
                <a:cs typeface="Microsoft YaHei" charset="-122"/>
              </a:rPr>
              <a:t>Top5</a:t>
            </a:r>
            <a:endParaRPr lang="en-US" altLang="zh-CN" sz="1600" dirty="0">
              <a:solidFill>
                <a:schemeClr val="bg1"/>
              </a:solidFill>
              <a:latin typeface="Microsoft YaHei" charset="-122"/>
              <a:ea typeface="Microsoft YaHei" charset="-122"/>
              <a:cs typeface="Microsoft YaHei" charset="-122"/>
            </a:endParaRPr>
          </a:p>
          <a:p>
            <a:pPr>
              <a:lnSpc>
                <a:spcPct val="110000"/>
              </a:lnSpc>
            </a:pPr>
            <a:r>
              <a:rPr lang="zh-CN" altLang="en-US" sz="2400" dirty="0" smtClean="0">
                <a:solidFill>
                  <a:schemeClr val="bg1"/>
                </a:solidFill>
                <a:latin typeface="Microsoft YaHei" charset="-122"/>
                <a:ea typeface="Microsoft YaHei" charset="-122"/>
                <a:cs typeface="Microsoft YaHei" charset="-122"/>
              </a:rPr>
              <a:t>王灿明</a:t>
            </a:r>
            <a:endParaRPr lang="en-US" altLang="zh-CN" sz="2400" dirty="0" smtClean="0">
              <a:solidFill>
                <a:schemeClr val="bg1"/>
              </a:solidFill>
              <a:latin typeface="Microsoft YaHei" charset="-122"/>
              <a:ea typeface="Microsoft YaHei" charset="-122"/>
              <a:cs typeface="Microsoft YaHei" charset="-122"/>
            </a:endParaRPr>
          </a:p>
          <a:p>
            <a:pPr marL="0" indent="0">
              <a:lnSpc>
                <a:spcPct val="110000"/>
              </a:lnSpc>
              <a:buNone/>
            </a:pPr>
            <a:r>
              <a:rPr lang="zh-CN" altLang="en-US" sz="1600" dirty="0" smtClean="0">
                <a:solidFill>
                  <a:schemeClr val="bg1"/>
                </a:solidFill>
                <a:latin typeface="Microsoft YaHei" charset="-122"/>
                <a:ea typeface="Microsoft YaHei" charset="-122"/>
                <a:cs typeface="Microsoft YaHei" charset="-122"/>
              </a:rPr>
              <a:t>数据挖掘爱好者</a:t>
            </a:r>
            <a:endParaRPr lang="en-US" altLang="zh-CN" sz="1600" dirty="0" smtClean="0">
              <a:solidFill>
                <a:schemeClr val="bg1"/>
              </a:solidFill>
              <a:latin typeface="Microsoft YaHei" charset="-122"/>
              <a:ea typeface="Microsoft YaHei" charset="-122"/>
              <a:cs typeface="Microsoft YaHei" charset="-122"/>
            </a:endParaRPr>
          </a:p>
          <a:p>
            <a:pPr>
              <a:lnSpc>
                <a:spcPct val="110000"/>
              </a:lnSpc>
            </a:pPr>
            <a:r>
              <a:rPr lang="zh-CN" altLang="en-US" sz="2400" dirty="0" smtClean="0">
                <a:solidFill>
                  <a:schemeClr val="bg1"/>
                </a:solidFill>
                <a:latin typeface="Microsoft YaHei" charset="-122"/>
                <a:ea typeface="Microsoft YaHei" charset="-122"/>
                <a:cs typeface="Microsoft YaHei" charset="-122"/>
              </a:rPr>
              <a:t>林智敏</a:t>
            </a:r>
            <a:endParaRPr lang="en-US" altLang="zh-CN" sz="2400" dirty="0" smtClean="0">
              <a:solidFill>
                <a:schemeClr val="bg1"/>
              </a:solidFill>
              <a:latin typeface="Microsoft YaHei" charset="-122"/>
              <a:ea typeface="Microsoft YaHei" charset="-122"/>
              <a:cs typeface="Microsoft YaHei" charset="-122"/>
            </a:endParaRPr>
          </a:p>
          <a:p>
            <a:pPr marL="0" indent="0">
              <a:lnSpc>
                <a:spcPct val="110000"/>
              </a:lnSpc>
              <a:buNone/>
            </a:pPr>
            <a:r>
              <a:rPr lang="zh-CN" altLang="en-US" sz="1600" dirty="0" smtClean="0">
                <a:solidFill>
                  <a:schemeClr val="bg1"/>
                </a:solidFill>
                <a:latin typeface="Microsoft YaHei" charset="-122"/>
                <a:ea typeface="Microsoft YaHei" charset="-122"/>
                <a:cs typeface="Microsoft YaHei" charset="-122"/>
              </a:rPr>
              <a:t>重庆邮电大学研一 计算机科学与技术   </a:t>
            </a:r>
            <a:r>
              <a:rPr lang="en-US" altLang="zh-CN" sz="1600" dirty="0" smtClean="0">
                <a:solidFill>
                  <a:schemeClr val="bg1"/>
                </a:solidFill>
                <a:latin typeface="Microsoft YaHei" charset="-122"/>
                <a:ea typeface="Microsoft YaHei" charset="-122"/>
                <a:cs typeface="Microsoft YaHei" charset="-122"/>
              </a:rPr>
              <a:t>DC</a:t>
            </a:r>
            <a:r>
              <a:rPr lang="zh-CN" altLang="en-US" sz="1600" dirty="0" smtClean="0">
                <a:solidFill>
                  <a:schemeClr val="bg1"/>
                </a:solidFill>
                <a:latin typeface="Microsoft YaHei" charset="-122"/>
                <a:ea typeface="Microsoft YaHei" charset="-122"/>
                <a:cs typeface="Microsoft YaHei" charset="-122"/>
              </a:rPr>
              <a:t>第一届智慧中国杯第二名 商演第一获推荐书，拍拍贷第二届魔镜杯数据应用大赛第九名</a:t>
            </a:r>
            <a:endParaRPr lang="en-US" altLang="zh-CN" sz="1600" dirty="0" smtClean="0">
              <a:solidFill>
                <a:schemeClr val="bg1"/>
              </a:solidFill>
              <a:latin typeface="Microsoft YaHei" charset="-122"/>
              <a:ea typeface="Microsoft YaHei" charset="-122"/>
              <a:cs typeface="Microsoft YaHei" charset="-122"/>
            </a:endParaRPr>
          </a:p>
          <a:p>
            <a:pPr>
              <a:lnSpc>
                <a:spcPct val="110000"/>
              </a:lnSpc>
            </a:pPr>
            <a:r>
              <a:rPr lang="zh-CN" altLang="en-US" sz="2400" dirty="0" smtClean="0">
                <a:solidFill>
                  <a:schemeClr val="bg1"/>
                </a:solidFill>
                <a:latin typeface="Microsoft YaHei" charset="-122"/>
                <a:ea typeface="Microsoft YaHei" charset="-122"/>
                <a:cs typeface="Microsoft YaHei" charset="-122"/>
              </a:rPr>
              <a:t>周青松</a:t>
            </a:r>
            <a:endParaRPr lang="en-US" altLang="zh-CN" sz="2400" dirty="0" smtClean="0">
              <a:solidFill>
                <a:schemeClr val="bg1"/>
              </a:solidFill>
              <a:latin typeface="Microsoft YaHei" charset="-122"/>
              <a:ea typeface="Microsoft YaHei" charset="-122"/>
              <a:cs typeface="Microsoft YaHei" charset="-122"/>
            </a:endParaRPr>
          </a:p>
          <a:p>
            <a:pPr marL="0" indent="0">
              <a:lnSpc>
                <a:spcPct val="110000"/>
              </a:lnSpc>
              <a:buNone/>
            </a:pPr>
            <a:r>
              <a:rPr lang="zh-CN" altLang="en-US" sz="1600" dirty="0">
                <a:solidFill>
                  <a:schemeClr val="bg1"/>
                </a:solidFill>
                <a:latin typeface="Microsoft YaHei" charset="-122"/>
                <a:ea typeface="Microsoft YaHei" charset="-122"/>
                <a:cs typeface="Microsoft YaHei" charset="-122"/>
              </a:rPr>
              <a:t>重庆邮电</a:t>
            </a:r>
            <a:r>
              <a:rPr lang="zh-CN" altLang="en-US" sz="1600" dirty="0" smtClean="0">
                <a:solidFill>
                  <a:schemeClr val="bg1"/>
                </a:solidFill>
                <a:latin typeface="Microsoft YaHei" charset="-122"/>
                <a:ea typeface="Microsoft YaHei" charset="-122"/>
                <a:cs typeface="Microsoft YaHei" charset="-122"/>
              </a:rPr>
              <a:t>大学大四 数字</a:t>
            </a:r>
            <a:r>
              <a:rPr lang="zh-CN" altLang="en-US" sz="1600" dirty="0">
                <a:solidFill>
                  <a:schemeClr val="bg1"/>
                </a:solidFill>
                <a:latin typeface="Microsoft YaHei" charset="-122"/>
                <a:ea typeface="Microsoft YaHei" charset="-122"/>
                <a:cs typeface="Microsoft YaHei" charset="-122"/>
              </a:rPr>
              <a:t>媒体技术专业 爱好数据挖掘 曾获云移杯</a:t>
            </a:r>
            <a:r>
              <a:rPr lang="en-US" altLang="zh-CN" sz="1600" dirty="0">
                <a:solidFill>
                  <a:schemeClr val="bg1"/>
                </a:solidFill>
                <a:latin typeface="Microsoft YaHei" charset="-122"/>
                <a:ea typeface="Microsoft YaHei" charset="-122"/>
                <a:cs typeface="Microsoft YaHei" charset="-122"/>
              </a:rPr>
              <a:t>top1</a:t>
            </a:r>
            <a:r>
              <a:rPr lang="zh-CN" altLang="en-US" sz="1600" dirty="0">
                <a:solidFill>
                  <a:schemeClr val="bg1"/>
                </a:solidFill>
                <a:latin typeface="Microsoft YaHei" charset="-122"/>
                <a:ea typeface="Microsoft YaHei" charset="-122"/>
                <a:cs typeface="Microsoft YaHei" charset="-122"/>
              </a:rPr>
              <a:t>，中国高校大数据创新大赛</a:t>
            </a:r>
            <a:r>
              <a:rPr lang="en-US" altLang="zh-CN" sz="1600" dirty="0">
                <a:solidFill>
                  <a:schemeClr val="bg1"/>
                </a:solidFill>
                <a:latin typeface="Microsoft YaHei" charset="-122"/>
                <a:ea typeface="Microsoft YaHei" charset="-122"/>
                <a:cs typeface="Microsoft YaHei" charset="-122"/>
              </a:rPr>
              <a:t>top1</a:t>
            </a:r>
            <a:r>
              <a:rPr lang="zh-CN" altLang="en-US" sz="1600" dirty="0">
                <a:solidFill>
                  <a:schemeClr val="bg1"/>
                </a:solidFill>
                <a:latin typeface="Microsoft YaHei" charset="-122"/>
                <a:ea typeface="Microsoft YaHei" charset="-122"/>
                <a:cs typeface="Microsoft YaHei" charset="-122"/>
              </a:rPr>
              <a:t>，获拍拍</a:t>
            </a:r>
            <a:r>
              <a:rPr lang="zh-CN" altLang="en-US" sz="1600" dirty="0" smtClean="0">
                <a:solidFill>
                  <a:schemeClr val="bg1"/>
                </a:solidFill>
                <a:latin typeface="Microsoft YaHei" charset="-122"/>
                <a:ea typeface="Microsoft YaHei" charset="-122"/>
                <a:cs typeface="Microsoft YaHei" charset="-122"/>
              </a:rPr>
              <a:t>贷第四</a:t>
            </a:r>
            <a:r>
              <a:rPr lang="zh-CN" altLang="en-US" sz="1600" dirty="0">
                <a:solidFill>
                  <a:schemeClr val="bg1"/>
                </a:solidFill>
                <a:latin typeface="Microsoft YaHei" charset="-122"/>
                <a:ea typeface="Microsoft YaHei" charset="-122"/>
                <a:cs typeface="Microsoft YaHei" charset="-122"/>
              </a:rPr>
              <a:t>名，达观杯第四名</a:t>
            </a:r>
          </a:p>
          <a:p>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964" y="70570"/>
            <a:ext cx="10515600" cy="1325563"/>
          </a:xfrm>
        </p:spPr>
        <p:txBody>
          <a:bodyPr/>
          <a:lstStyle/>
          <a:p>
            <a:r>
              <a:rPr lang="zh-CN" altLang="en-US" dirty="0" smtClean="0">
                <a:solidFill>
                  <a:schemeClr val="bg1"/>
                </a:solidFill>
                <a:latin typeface="Microsoft YaHei" charset="-122"/>
                <a:ea typeface="Microsoft YaHei" charset="-122"/>
                <a:cs typeface="Microsoft YaHei" charset="-122"/>
              </a:rPr>
              <a:t>赛题解读</a:t>
            </a:r>
            <a:endParaRPr lang="zh-CN" altLang="en-US" dirty="0">
              <a:solidFill>
                <a:schemeClr val="bg1"/>
              </a:solidFill>
              <a:latin typeface="Microsoft YaHei" charset="-122"/>
              <a:ea typeface="Microsoft YaHei" charset="-122"/>
              <a:cs typeface="Microsoft YaHei" charset="-122"/>
            </a:endParaRPr>
          </a:p>
        </p:txBody>
      </p:sp>
      <p:sp>
        <p:nvSpPr>
          <p:cNvPr id="5" name="文本框 4"/>
          <p:cNvSpPr txBox="1"/>
          <p:nvPr/>
        </p:nvSpPr>
        <p:spPr>
          <a:xfrm>
            <a:off x="574964" y="1246909"/>
            <a:ext cx="11450781" cy="2031325"/>
          </a:xfrm>
          <a:prstGeom prst="rect">
            <a:avLst/>
          </a:prstGeom>
          <a:noFill/>
        </p:spPr>
        <p:txBody>
          <a:bodyPr wrap="square" rtlCol="0">
            <a:spAutoFit/>
          </a:bodyPr>
          <a:lstStyle/>
          <a:p>
            <a:pPr indent="457200"/>
            <a:r>
              <a:rPr lang="zh-CN" altLang="en-US" dirty="0" smtClean="0">
                <a:solidFill>
                  <a:schemeClr val="bg1"/>
                </a:solidFill>
                <a:latin typeface="Microsoft YaHei" charset="-122"/>
                <a:ea typeface="Microsoft YaHei" charset="-122"/>
                <a:cs typeface="Microsoft YaHei" charset="-122"/>
              </a:rPr>
              <a:t>当前</a:t>
            </a:r>
            <a:r>
              <a:rPr lang="zh-CN" altLang="en-US" dirty="0">
                <a:solidFill>
                  <a:schemeClr val="bg1"/>
                </a:solidFill>
                <a:latin typeface="Microsoft YaHei" charset="-122"/>
                <a:ea typeface="Microsoft YaHei" charset="-122"/>
                <a:cs typeface="Microsoft YaHei" charset="-122"/>
              </a:rPr>
              <a:t>社会，几乎人人都离不开手机。人们每天使用手机进行上网、购物、社交、办公等等。手机几乎承载了一个人全部的行为和偏好。那么我们对手机设备的用户画像就变得越来越重要了，它不但能帮助</a:t>
            </a:r>
            <a:r>
              <a:rPr lang="en-US" altLang="zh-CN" dirty="0">
                <a:solidFill>
                  <a:schemeClr val="bg1"/>
                </a:solidFill>
                <a:latin typeface="Microsoft YaHei" charset="-122"/>
                <a:ea typeface="Microsoft YaHei" charset="-122"/>
                <a:cs typeface="Microsoft YaHei" charset="-122"/>
              </a:rPr>
              <a:t>APP</a:t>
            </a:r>
            <a:r>
              <a:rPr lang="zh-CN" altLang="en-US" dirty="0">
                <a:solidFill>
                  <a:schemeClr val="bg1"/>
                </a:solidFill>
                <a:latin typeface="Microsoft YaHei" charset="-122"/>
                <a:ea typeface="Microsoft YaHei" charset="-122"/>
                <a:cs typeface="Microsoft YaHei" charset="-122"/>
              </a:rPr>
              <a:t>企业了解自己用户的行为特征，迭代产品；还能帮助企业更精准的投放互联网广告，节省广告费用</a:t>
            </a:r>
            <a:r>
              <a:rPr lang="zh-CN" altLang="en-US" dirty="0" smtClean="0">
                <a:solidFill>
                  <a:schemeClr val="bg1"/>
                </a:solidFill>
                <a:latin typeface="Microsoft YaHei" charset="-122"/>
                <a:ea typeface="Microsoft YaHei" charset="-122"/>
                <a:cs typeface="Microsoft YaHei" charset="-122"/>
              </a:rPr>
              <a:t>。</a:t>
            </a:r>
            <a:endParaRPr lang="en-US" altLang="zh-CN" dirty="0" smtClean="0">
              <a:solidFill>
                <a:schemeClr val="bg1"/>
              </a:solidFill>
              <a:latin typeface="Microsoft YaHei" charset="-122"/>
              <a:ea typeface="Microsoft YaHei" charset="-122"/>
              <a:cs typeface="Microsoft YaHei" charset="-122"/>
            </a:endParaRPr>
          </a:p>
          <a:p>
            <a:pPr indent="457200"/>
            <a:r>
              <a:rPr lang="zh-CN" altLang="en-US" dirty="0" smtClean="0">
                <a:solidFill>
                  <a:schemeClr val="bg1"/>
                </a:solidFill>
                <a:latin typeface="Microsoft YaHei" charset="-122"/>
                <a:ea typeface="Microsoft YaHei" charset="-122"/>
                <a:cs typeface="Microsoft YaHei" charset="-122"/>
              </a:rPr>
              <a:t>本次</a:t>
            </a:r>
            <a:r>
              <a:rPr lang="zh-CN" altLang="en-US" dirty="0">
                <a:solidFill>
                  <a:schemeClr val="bg1"/>
                </a:solidFill>
                <a:latin typeface="Microsoft YaHei" charset="-122"/>
                <a:ea typeface="Microsoft YaHei" charset="-122"/>
                <a:cs typeface="Microsoft YaHei" charset="-122"/>
              </a:rPr>
              <a:t>算法大赛，要求参赛者根据平台提供的设备数据、应用数据等，进行模型训练，并用训练好的模型预测测试数据的性别和年龄。</a:t>
            </a:r>
          </a:p>
          <a:p>
            <a:r>
              <a:rPr lang="zh-CN" altLang="en-US" dirty="0"/>
              <a:t/>
            </a:r>
            <a:br>
              <a:rPr lang="zh-CN" altLang="en-US" dirty="0"/>
            </a:br>
            <a:endParaRPr kumimoji="1" lang="zh-CN" altLang="en-US" dirty="0">
              <a:solidFill>
                <a:schemeClr val="bg1"/>
              </a:solidFill>
              <a:latin typeface="Microsoft YaHei" charset="-122"/>
              <a:ea typeface="Microsoft YaHei" charset="-122"/>
              <a:cs typeface="Microsoft YaHei" charset="-122"/>
            </a:endParaRPr>
          </a:p>
        </p:txBody>
      </p:sp>
      <p:sp>
        <p:nvSpPr>
          <p:cNvPr id="6" name="圆角矩形 5"/>
          <p:cNvSpPr/>
          <p:nvPr/>
        </p:nvSpPr>
        <p:spPr>
          <a:xfrm>
            <a:off x="2994008" y="3303631"/>
            <a:ext cx="1762222" cy="460979"/>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Microsoft YaHei" charset="-122"/>
                <a:ea typeface="Microsoft YaHei" charset="-122"/>
                <a:cs typeface="Microsoft YaHei" charset="-122"/>
              </a:rPr>
              <a:t>设备型号信息</a:t>
            </a:r>
            <a:endParaRPr lang="en-US" altLang="zh-CN" dirty="0">
              <a:latin typeface="Microsoft YaHei" charset="-122"/>
              <a:ea typeface="Microsoft YaHei" charset="-122"/>
              <a:cs typeface="Microsoft YaHei" charset="-122"/>
            </a:endParaRPr>
          </a:p>
        </p:txBody>
      </p:sp>
      <p:sp>
        <p:nvSpPr>
          <p:cNvPr id="7" name="椭圆 6"/>
          <p:cNvSpPr/>
          <p:nvPr/>
        </p:nvSpPr>
        <p:spPr>
          <a:xfrm>
            <a:off x="4854471" y="3707206"/>
            <a:ext cx="1730559" cy="1730559"/>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性别年龄</a:t>
            </a:r>
            <a:endParaRPr lang="zh-CN" altLang="en-US" sz="2000" b="1" dirty="0">
              <a:latin typeface="微软雅黑" panose="020B0503020204020204" pitchFamily="34" charset="-122"/>
              <a:ea typeface="微软雅黑" panose="020B0503020204020204" pitchFamily="34" charset="-122"/>
            </a:endParaRPr>
          </a:p>
        </p:txBody>
      </p:sp>
      <p:sp>
        <p:nvSpPr>
          <p:cNvPr id="9" name="圆角矩形 8"/>
          <p:cNvSpPr/>
          <p:nvPr/>
        </p:nvSpPr>
        <p:spPr>
          <a:xfrm>
            <a:off x="2994008" y="5350124"/>
            <a:ext cx="1762222" cy="460979"/>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Microsoft YaHei" charset="-122"/>
                <a:ea typeface="Microsoft YaHei" charset="-122"/>
                <a:cs typeface="Microsoft YaHei" charset="-122"/>
              </a:rPr>
              <a:t>APP</a:t>
            </a:r>
            <a:r>
              <a:rPr lang="zh-CN" altLang="en-US" dirty="0" smtClean="0">
                <a:latin typeface="Microsoft YaHei" charset="-122"/>
                <a:ea typeface="Microsoft YaHei" charset="-122"/>
                <a:cs typeface="Microsoft YaHei" charset="-122"/>
              </a:rPr>
              <a:t>列表信息</a:t>
            </a:r>
            <a:endParaRPr lang="en-US" altLang="zh-CN" dirty="0">
              <a:latin typeface="Microsoft YaHei" charset="-122"/>
              <a:ea typeface="Microsoft YaHei" charset="-122"/>
              <a:cs typeface="Microsoft YaHei" charset="-122"/>
            </a:endParaRPr>
          </a:p>
        </p:txBody>
      </p:sp>
      <p:sp>
        <p:nvSpPr>
          <p:cNvPr id="10" name="圆角矩形 9"/>
          <p:cNvSpPr/>
          <p:nvPr/>
        </p:nvSpPr>
        <p:spPr>
          <a:xfrm>
            <a:off x="6604532" y="3278234"/>
            <a:ext cx="1762222" cy="460979"/>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Microsoft YaHei" charset="-122"/>
                <a:ea typeface="Microsoft YaHei" charset="-122"/>
                <a:cs typeface="Microsoft YaHei" charset="-122"/>
              </a:rPr>
              <a:t>APP</a:t>
            </a:r>
            <a:r>
              <a:rPr lang="zh-CN" altLang="en-US" dirty="0" smtClean="0">
                <a:latin typeface="Microsoft YaHei" charset="-122"/>
                <a:ea typeface="Microsoft YaHei" charset="-122"/>
                <a:cs typeface="Microsoft YaHei" charset="-122"/>
              </a:rPr>
              <a:t>行为信息</a:t>
            </a:r>
            <a:endParaRPr lang="en-US" altLang="zh-CN" dirty="0">
              <a:latin typeface="Microsoft YaHei" charset="-122"/>
              <a:ea typeface="Microsoft YaHei" charset="-122"/>
              <a:cs typeface="Microsoft YaHei" charset="-122"/>
            </a:endParaRPr>
          </a:p>
        </p:txBody>
      </p:sp>
      <p:sp>
        <p:nvSpPr>
          <p:cNvPr id="12" name="圆角矩形 11"/>
          <p:cNvSpPr/>
          <p:nvPr/>
        </p:nvSpPr>
        <p:spPr>
          <a:xfrm>
            <a:off x="6758666" y="5350123"/>
            <a:ext cx="1762222" cy="460979"/>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Microsoft YaHei" charset="-122"/>
                <a:ea typeface="Microsoft YaHei" charset="-122"/>
                <a:cs typeface="Microsoft YaHei" charset="-122"/>
              </a:rPr>
              <a:t>APP</a:t>
            </a:r>
            <a:r>
              <a:rPr lang="zh-CN" altLang="en-US" dirty="0" smtClean="0">
                <a:latin typeface="Microsoft YaHei" charset="-122"/>
                <a:ea typeface="Microsoft YaHei" charset="-122"/>
                <a:cs typeface="Microsoft YaHei" charset="-122"/>
              </a:rPr>
              <a:t>类别信息</a:t>
            </a:r>
            <a:endParaRPr lang="en-US" altLang="zh-CN" dirty="0">
              <a:latin typeface="Microsoft YaHei" charset="-122"/>
              <a:ea typeface="Microsoft YaHei" charset="-122"/>
              <a:cs typeface="Microsoft YaHei" charset="-122"/>
            </a:endParaRPr>
          </a:p>
        </p:txBody>
      </p:sp>
      <p:cxnSp>
        <p:nvCxnSpPr>
          <p:cNvPr id="13" name="直接箭头连接符 13"/>
          <p:cNvCxnSpPr>
            <a:stCxn id="10" idx="3"/>
          </p:cNvCxnSpPr>
          <p:nvPr/>
        </p:nvCxnSpPr>
        <p:spPr>
          <a:xfrm>
            <a:off x="4756230" y="3534121"/>
            <a:ext cx="351675" cy="426519"/>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7"/>
          <p:cNvCxnSpPr>
            <a:stCxn id="13" idx="3"/>
          </p:cNvCxnSpPr>
          <p:nvPr/>
        </p:nvCxnSpPr>
        <p:spPr>
          <a:xfrm flipV="1">
            <a:off x="4756230" y="5184331"/>
            <a:ext cx="351675" cy="396283"/>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直接箭头连接符 20"/>
          <p:cNvCxnSpPr/>
          <p:nvPr/>
        </p:nvCxnSpPr>
        <p:spPr>
          <a:xfrm flipH="1">
            <a:off x="6331596" y="3508724"/>
            <a:ext cx="272936" cy="451916"/>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直接箭头连接符 26"/>
          <p:cNvCxnSpPr>
            <a:stCxn id="16" idx="1"/>
          </p:cNvCxnSpPr>
          <p:nvPr/>
        </p:nvCxnSpPr>
        <p:spPr>
          <a:xfrm flipH="1" flipV="1">
            <a:off x="6331596" y="5184331"/>
            <a:ext cx="427070" cy="396282"/>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9" name="文本框 18"/>
          <p:cNvSpPr txBox="1"/>
          <p:nvPr/>
        </p:nvSpPr>
        <p:spPr>
          <a:xfrm>
            <a:off x="5375459" y="3867964"/>
            <a:ext cx="1543987" cy="646331"/>
          </a:xfrm>
          <a:prstGeom prst="rect">
            <a:avLst/>
          </a:prstGeom>
          <a:noFill/>
        </p:spPr>
        <p:txBody>
          <a:bodyPr wrap="square" rtlCol="0">
            <a:spAutoFit/>
          </a:bodyPr>
          <a:lstStyle/>
          <a:p>
            <a:r>
              <a:rPr kumimoji="1" lang="zh-CN" altLang="en-US" sz="3600" dirty="0" smtClean="0">
                <a:solidFill>
                  <a:schemeClr val="bg1"/>
                </a:solidFill>
                <a:latin typeface="Microsoft YaHei" charset="-122"/>
                <a:ea typeface="Microsoft YaHei" charset="-122"/>
                <a:cs typeface="Microsoft YaHei" charset="-122"/>
              </a:rPr>
              <a:t>？</a:t>
            </a:r>
            <a:endParaRPr kumimoji="1" lang="zh-CN" altLang="en-US" sz="36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xmlns="" val="518417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7" name="组合 16"/>
          <p:cNvGrpSpPr/>
          <p:nvPr/>
        </p:nvGrpSpPr>
        <p:grpSpPr>
          <a:xfrm>
            <a:off x="1291513" y="380971"/>
            <a:ext cx="2212634" cy="5724482"/>
            <a:chOff x="994204" y="0"/>
            <a:chExt cx="2212634" cy="5724482"/>
          </a:xfrm>
        </p:grpSpPr>
        <p:pic>
          <p:nvPicPr>
            <p:cNvPr id="7" name="图片 6"/>
            <p:cNvPicPr>
              <a:picLocks noChangeAspect="1"/>
            </p:cNvPicPr>
            <p:nvPr/>
          </p:nvPicPr>
          <p:blipFill>
            <a:blip r:embed="rId3">
              <a:extLst>
                <a:ext uri="{BEBA8EAE-BF5A-486C-A8C5-ECC9F3942E4B}">
                  <a14:imgProps xmlns:a14="http://schemas.microsoft.com/office/drawing/2010/main" xmlns="">
                    <a14:imgLayer r:embed="rId4">
                      <a14:imgEffect>
                        <a14:backgroundRemoval t="9985" b="94931" l="3077" r="98769">
                          <a14:backgroundMark x1="13692" y1="5069" x2="13692" y2="5069"/>
                          <a14:backgroundMark x1="31077" y1="4455" x2="32923" y2="4455"/>
                          <a14:backgroundMark x1="86308" y1="5069" x2="86308" y2="5069"/>
                          <a14:backgroundMark x1="29846" y1="98003" x2="29846" y2="98003"/>
                          <a14:backgroundMark x1="73231" y1="97389" x2="73231" y2="97389"/>
                        </a14:backgroundRemoval>
                      </a14:imgEffect>
                    </a14:imgLayer>
                  </a14:imgProps>
                </a:ext>
              </a:extLst>
            </a:blip>
            <a:stretch>
              <a:fillRect/>
            </a:stretch>
          </p:blipFill>
          <p:spPr>
            <a:xfrm>
              <a:off x="1010669" y="3648834"/>
              <a:ext cx="2072460" cy="2075648"/>
            </a:xfrm>
            <a:prstGeom prst="rect">
              <a:avLst/>
            </a:prstGeom>
          </p:spPr>
        </p:pic>
        <p:pic>
          <p:nvPicPr>
            <p:cNvPr id="8" name="图片 7"/>
            <p:cNvPicPr>
              <a:picLocks noChangeAspect="1"/>
            </p:cNvPicPr>
            <p:nvPr/>
          </p:nvPicPr>
          <p:blipFill>
            <a:blip r:embed="rId5">
              <a:extLst>
                <a:ext uri="{BEBA8EAE-BF5A-486C-A8C5-ECC9F3942E4B}">
                  <a14:imgProps xmlns:a14="http://schemas.microsoft.com/office/drawing/2010/main" xmlns="">
                    <a14:imgLayer r:embed="rId6">
                      <a14:imgEffect>
                        <a14:backgroundRemoval t="10000" b="90000" l="385" r="98846"/>
                      </a14:imgEffect>
                    </a14:imgLayer>
                  </a14:imgProps>
                </a:ext>
              </a:extLst>
            </a:blip>
            <a:stretch>
              <a:fillRect/>
            </a:stretch>
          </p:blipFill>
          <p:spPr>
            <a:xfrm>
              <a:off x="994204" y="0"/>
              <a:ext cx="2088925" cy="2088925"/>
            </a:xfrm>
            <a:prstGeom prst="rect">
              <a:avLst/>
            </a:prstGeom>
          </p:spPr>
        </p:pic>
        <p:pic>
          <p:nvPicPr>
            <p:cNvPr id="12" name="图片 11"/>
            <p:cNvPicPr>
              <a:picLocks noChangeAspect="1"/>
            </p:cNvPicPr>
            <p:nvPr/>
          </p:nvPicPr>
          <p:blipFill>
            <a:blip r:embed="rId7">
              <a:extLst>
                <a:ext uri="{BEBA8EAE-BF5A-486C-A8C5-ECC9F3942E4B}">
                  <a14:imgProps xmlns:a14="http://schemas.microsoft.com/office/drawing/2010/main" xmlns="">
                    <a14:imgLayer r:embed="rId8">
                      <a14:imgEffect>
                        <a14:backgroundRemoval t="0" b="99857" l="0" r="98500">
                          <a14:foregroundMark x1="55500" y1="8584" x2="54700" y2="87840"/>
                          <a14:foregroundMark x1="32100" y1="6867" x2="35600" y2="66381"/>
                          <a14:foregroundMark x1="29400" y1="70243" x2="29000" y2="88126"/>
                          <a14:foregroundMark x1="29900" y1="9728" x2="29900" y2="13734"/>
                          <a14:foregroundMark x1="7600" y1="9013" x2="11600" y2="60944"/>
                          <a14:foregroundMark x1="36000" y1="79113" x2="35600" y2="88698"/>
                          <a14:foregroundMark x1="35400" y1="93991" x2="35900" y2="97711"/>
                          <a14:foregroundMark x1="78300" y1="93991" x2="78800" y2="96996"/>
                          <a14:foregroundMark x1="91900" y1="93705" x2="94000" y2="93848"/>
                          <a14:foregroundMark x1="68700" y1="96423" x2="70000" y2="96423"/>
                          <a14:foregroundMark x1="55400" y1="96567" x2="54300" y2="97568"/>
                          <a14:foregroundMark x1="32900" y1="7153" x2="33600" y2="9871"/>
                          <a14:foregroundMark x1="51800" y1="26609" x2="51800" y2="36195"/>
                          <a14:backgroundMark x1="81200" y1="84979" x2="83900" y2="84406"/>
                          <a14:backgroundMark x1="84000" y1="84979" x2="84200" y2="85551"/>
                          <a14:backgroundMark x1="84300" y1="88269" x2="84300" y2="88269"/>
                          <a14:backgroundMark x1="32200" y1="85408" x2="32500" y2="94993"/>
                          <a14:backgroundMark x1="39100" y1="39342" x2="39500" y2="43634"/>
                          <a14:backgroundMark x1="27500" y1="40343" x2="27500" y2="43634"/>
                        </a14:backgroundRemoval>
                      </a14:imgEffect>
                    </a14:imgLayer>
                  </a14:imgProps>
                </a:ext>
              </a:extLst>
            </a:blip>
            <a:stretch>
              <a:fillRect/>
            </a:stretch>
          </p:blipFill>
          <p:spPr>
            <a:xfrm>
              <a:off x="994204" y="2088925"/>
              <a:ext cx="2212634" cy="1546632"/>
            </a:xfrm>
            <a:prstGeom prst="rect">
              <a:avLst/>
            </a:prstGeom>
          </p:spPr>
        </p:pic>
      </p:grpSp>
      <p:pic>
        <p:nvPicPr>
          <p:cNvPr id="15" name="图片 14"/>
          <p:cNvPicPr>
            <a:picLocks noChangeAspect="1"/>
          </p:cNvPicPr>
          <p:nvPr/>
        </p:nvPicPr>
        <p:blipFill>
          <a:blip r:embed="rId9">
            <a:duotone>
              <a:prstClr val="black"/>
              <a:schemeClr val="accent5">
                <a:tint val="45000"/>
                <a:satMod val="400000"/>
              </a:schemeClr>
            </a:duotone>
          </a:blip>
          <a:stretch>
            <a:fillRect/>
          </a:stretch>
        </p:blipFill>
        <p:spPr>
          <a:xfrm>
            <a:off x="6841900" y="1564128"/>
            <a:ext cx="1236371" cy="1318527"/>
          </a:xfrm>
          <a:prstGeom prst="rect">
            <a:avLst/>
          </a:prstGeom>
        </p:spPr>
      </p:pic>
      <p:pic>
        <p:nvPicPr>
          <p:cNvPr id="16" name="图片 15"/>
          <p:cNvPicPr>
            <a:picLocks noChangeAspect="1"/>
          </p:cNvPicPr>
          <p:nvPr/>
        </p:nvPicPr>
        <p:blipFill>
          <a:blip r:embed="rId10">
            <a:duotone>
              <a:prstClr val="black"/>
              <a:schemeClr val="accent2">
                <a:tint val="45000"/>
                <a:satMod val="400000"/>
              </a:schemeClr>
            </a:duotone>
          </a:blip>
          <a:stretch>
            <a:fillRect/>
          </a:stretch>
        </p:blipFill>
        <p:spPr>
          <a:xfrm>
            <a:off x="8603087" y="3783301"/>
            <a:ext cx="1236371" cy="1217425"/>
          </a:xfrm>
          <a:prstGeom prst="rect">
            <a:avLst/>
          </a:prstGeom>
        </p:spPr>
      </p:pic>
      <p:pic>
        <p:nvPicPr>
          <p:cNvPr id="21" name="图片 20"/>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10491879" y="3462794"/>
            <a:ext cx="483509" cy="483509"/>
          </a:xfrm>
          <a:prstGeom prst="rect">
            <a:avLst/>
          </a:prstGeom>
        </p:spPr>
      </p:pic>
      <p:pic>
        <p:nvPicPr>
          <p:cNvPr id="22" name="图片 21"/>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8706308" y="1897308"/>
            <a:ext cx="601845" cy="601845"/>
          </a:xfrm>
          <a:prstGeom prst="rect">
            <a:avLst/>
          </a:prstGeom>
        </p:spPr>
      </p:pic>
      <p:pic>
        <p:nvPicPr>
          <p:cNvPr id="23" name="图片 22"/>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8725824" y="1141255"/>
            <a:ext cx="495448" cy="495448"/>
          </a:xfrm>
          <a:prstGeom prst="rect">
            <a:avLst/>
          </a:prstGeom>
        </p:spPr>
      </p:pic>
      <p:pic>
        <p:nvPicPr>
          <p:cNvPr id="24" name="图片 23"/>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10532669" y="4314423"/>
            <a:ext cx="442719" cy="442719"/>
          </a:xfrm>
          <a:prstGeom prst="rect">
            <a:avLst/>
          </a:prstGeom>
        </p:spPr>
      </p:pic>
      <p:pic>
        <p:nvPicPr>
          <p:cNvPr id="25" name="图片 24"/>
          <p:cNvPicPr>
            <a:picLocks noChangeAspect="1"/>
          </p:cNvPicPr>
          <p:nvPr/>
        </p:nvPicPr>
        <p:blipFill>
          <a:blip r:embed="rId15">
            <a:extLst>
              <a:ext uri="{28A0092B-C50C-407E-A947-70E740481C1C}">
                <a14:useLocalDpi xmlns:a14="http://schemas.microsoft.com/office/drawing/2010/main" xmlns="" val="0"/>
              </a:ext>
            </a:extLst>
          </a:blip>
          <a:stretch>
            <a:fillRect/>
          </a:stretch>
        </p:blipFill>
        <p:spPr>
          <a:xfrm>
            <a:off x="10532669" y="5125262"/>
            <a:ext cx="483509" cy="483509"/>
          </a:xfrm>
          <a:prstGeom prst="rect">
            <a:avLst/>
          </a:prstGeom>
        </p:spPr>
      </p:pic>
      <p:pic>
        <p:nvPicPr>
          <p:cNvPr id="26" name="图片 25"/>
          <p:cNvPicPr>
            <a:picLocks noChangeAspect="1"/>
          </p:cNvPicPr>
          <p:nvPr/>
        </p:nvPicPr>
        <p:blipFill>
          <a:blip r:embed="rId16">
            <a:extLst>
              <a:ext uri="{28A0092B-C50C-407E-A947-70E740481C1C}">
                <a14:useLocalDpi xmlns:a14="http://schemas.microsoft.com/office/drawing/2010/main" xmlns="" val="0"/>
              </a:ext>
            </a:extLst>
          </a:blip>
          <a:stretch>
            <a:fillRect/>
          </a:stretch>
        </p:blipFill>
        <p:spPr>
          <a:xfrm>
            <a:off x="8646237" y="2759758"/>
            <a:ext cx="621942" cy="621942"/>
          </a:xfrm>
          <a:prstGeom prst="rect">
            <a:avLst/>
          </a:prstGeom>
        </p:spPr>
      </p:pic>
      <p:cxnSp>
        <p:nvCxnSpPr>
          <p:cNvPr id="28" name="直接箭头连接符 27"/>
          <p:cNvCxnSpPr>
            <a:stCxn id="15" idx="3"/>
          </p:cNvCxnSpPr>
          <p:nvPr/>
        </p:nvCxnSpPr>
        <p:spPr>
          <a:xfrm flipV="1">
            <a:off x="8078271" y="1468192"/>
            <a:ext cx="524816" cy="7552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5" idx="3"/>
          </p:cNvCxnSpPr>
          <p:nvPr/>
        </p:nvCxnSpPr>
        <p:spPr>
          <a:xfrm>
            <a:off x="8078271" y="2223392"/>
            <a:ext cx="524816"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3"/>
          </p:cNvCxnSpPr>
          <p:nvPr/>
        </p:nvCxnSpPr>
        <p:spPr>
          <a:xfrm>
            <a:off x="8078271" y="2223392"/>
            <a:ext cx="444257" cy="8473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9900073" y="3763623"/>
            <a:ext cx="524816" cy="7552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9900073" y="4518823"/>
            <a:ext cx="524816"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9900073" y="4518823"/>
            <a:ext cx="444257" cy="8473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31819" y="153024"/>
            <a:ext cx="4752305" cy="45589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solidFill>
                  <a:prstClr val="white"/>
                </a:solidFill>
                <a:latin typeface="微软雅黑" panose="020B0503020204020204" pitchFamily="34" charset="-122"/>
                <a:ea typeface="微软雅黑" panose="020B0503020204020204" pitchFamily="34" charset="-122"/>
              </a:rPr>
              <a:t>年龄 </a:t>
            </a:r>
            <a:r>
              <a:rPr lang="en-US" altLang="zh-CN" dirty="0" smtClean="0">
                <a:solidFill>
                  <a:prstClr val="white"/>
                </a:solidFill>
                <a:latin typeface="微软雅黑" panose="020B0503020204020204" pitchFamily="34" charset="-122"/>
                <a:ea typeface="微软雅黑" panose="020B0503020204020204" pitchFamily="34" charset="-122"/>
              </a:rPr>
              <a:t>&amp; </a:t>
            </a:r>
            <a:r>
              <a:rPr lang="zh-CN" altLang="en-US" dirty="0" smtClean="0">
                <a:solidFill>
                  <a:prstClr val="white"/>
                </a:solidFill>
                <a:latin typeface="微软雅黑" panose="020B0503020204020204" pitchFamily="34" charset="-122"/>
                <a:ea typeface="微软雅黑" panose="020B0503020204020204" pitchFamily="34" charset="-122"/>
              </a:rPr>
              <a:t>性别真的能预测吗？</a:t>
            </a:r>
            <a:endParaRPr lang="zh-CN" altLang="en-US" dirty="0">
              <a:solidFill>
                <a:prstClr val="white"/>
              </a:solidFill>
            </a:endParaRPr>
          </a:p>
        </p:txBody>
      </p:sp>
      <p:sp>
        <p:nvSpPr>
          <p:cNvPr id="38" name="文本框 37"/>
          <p:cNvSpPr txBox="1"/>
          <p:nvPr/>
        </p:nvSpPr>
        <p:spPr>
          <a:xfrm>
            <a:off x="3652925" y="1038406"/>
            <a:ext cx="2121857"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益智类居多</a:t>
            </a:r>
            <a:endParaRPr lang="en-US" altLang="zh-CN" sz="1600" dirty="0" smtClean="0">
              <a:solidFill>
                <a:prstClr val="white"/>
              </a:solidFill>
            </a:endParaRPr>
          </a:p>
          <a:p>
            <a:pPr marL="285750"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使用时长适中</a:t>
            </a:r>
            <a:endParaRPr lang="en-US" altLang="zh-CN" sz="1600" dirty="0" smtClean="0">
              <a:solidFill>
                <a:prstClr val="white"/>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3652924" y="2673052"/>
            <a:ext cx="2121857"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社交类居多</a:t>
            </a:r>
            <a:endParaRPr lang="en-US" altLang="zh-CN" sz="1600" dirty="0" smtClean="0">
              <a:solidFill>
                <a:prstClr val="white"/>
              </a:solidFill>
            </a:endParaRPr>
          </a:p>
          <a:p>
            <a:pPr marL="285750"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使用时长最久</a:t>
            </a:r>
            <a:endParaRPr lang="en-US" altLang="zh-CN" sz="1600" dirty="0" smtClean="0">
              <a:solidFill>
                <a:prstClr val="white"/>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3652923" y="4850126"/>
            <a:ext cx="2121857"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娱乐类居多</a:t>
            </a:r>
            <a:endParaRPr lang="en-US" altLang="zh-CN" sz="1600" dirty="0" smtClean="0">
              <a:solidFill>
                <a:prstClr val="white"/>
              </a:solidFill>
            </a:endParaRPr>
          </a:p>
          <a:p>
            <a:pPr marL="285750"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使用时长较少</a:t>
            </a:r>
            <a:endParaRPr lang="en-US" altLang="zh-CN" sz="1600" dirty="0" smtClean="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609930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307982" y="386366"/>
            <a:ext cx="4255726" cy="584775"/>
          </a:xfrm>
          <a:prstGeom prst="rect">
            <a:avLst/>
          </a:prstGeom>
          <a:noFill/>
        </p:spPr>
        <p:txBody>
          <a:bodyPr wrap="square" rtlCol="0">
            <a:spAutoFit/>
          </a:bodyPr>
          <a:lstStyle/>
          <a:p>
            <a:r>
              <a:rPr lang="zh-CN" altLang="en-US" sz="3200" dirty="0" smtClean="0">
                <a:solidFill>
                  <a:prstClr val="white"/>
                </a:solidFill>
                <a:latin typeface="微软雅黑" panose="020B0503020204020204" pitchFamily="34" charset="-122"/>
                <a:ea typeface="微软雅黑" panose="020B0503020204020204" pitchFamily="34" charset="-122"/>
              </a:rPr>
              <a:t>数据探索以及预处理</a:t>
            </a:r>
            <a:endParaRPr lang="zh-CN" altLang="en-US" sz="3200" dirty="0">
              <a:solidFill>
                <a:prstClr val="white"/>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96213" y="1352283"/>
            <a:ext cx="7250806" cy="998564"/>
            <a:chOff x="437881" y="1159099"/>
            <a:chExt cx="7250806" cy="998564"/>
          </a:xfrm>
        </p:grpSpPr>
        <p:sp>
          <p:nvSpPr>
            <p:cNvPr id="5" name="文本框 4"/>
            <p:cNvSpPr txBox="1"/>
            <p:nvPr/>
          </p:nvSpPr>
          <p:spPr>
            <a:xfrm>
              <a:off x="437881" y="1159099"/>
              <a:ext cx="4752305" cy="369332"/>
            </a:xfrm>
            <a:prstGeom prst="rect">
              <a:avLst/>
            </a:prstGeom>
            <a:noFill/>
          </p:spPr>
          <p:txBody>
            <a:bodyPr wrap="square" rtlCol="0">
              <a:spAutoFit/>
            </a:bodyPr>
            <a:lstStyle/>
            <a:p>
              <a:pPr marL="285750" indent="-285750"/>
              <a:endParaRPr lang="zh-CN" altLang="en-US" dirty="0">
                <a:solidFill>
                  <a:prstClr val="white"/>
                </a:solidFill>
              </a:endParaRPr>
            </a:p>
          </p:txBody>
        </p:sp>
        <p:sp>
          <p:nvSpPr>
            <p:cNvPr id="7" name="文本框 6"/>
            <p:cNvSpPr txBox="1"/>
            <p:nvPr/>
          </p:nvSpPr>
          <p:spPr>
            <a:xfrm>
              <a:off x="989526" y="1739472"/>
              <a:ext cx="6699161" cy="418191"/>
            </a:xfrm>
            <a:prstGeom prst="rect">
              <a:avLst/>
            </a:prstGeom>
            <a:noFill/>
          </p:spPr>
          <p:txBody>
            <a:bodyPr wrap="square" rtlCol="0">
              <a:spAutoFit/>
            </a:bodyPr>
            <a:lstStyle/>
            <a:p>
              <a:pPr marL="285750" indent="-285750">
                <a:lnSpc>
                  <a:spcPct val="150000"/>
                </a:lnSpc>
              </a:pPr>
              <a:endParaRPr lang="en-US" altLang="zh-CN" sz="1600" dirty="0" smtClean="0">
                <a:solidFill>
                  <a:prstClr val="white"/>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259132" y="1395653"/>
            <a:ext cx="5533623" cy="783700"/>
            <a:chOff x="6259132" y="1678986"/>
            <a:chExt cx="5533623" cy="783700"/>
          </a:xfrm>
        </p:grpSpPr>
        <p:sp>
          <p:nvSpPr>
            <p:cNvPr id="8" name="文本框 7"/>
            <p:cNvSpPr txBox="1"/>
            <p:nvPr/>
          </p:nvSpPr>
          <p:spPr>
            <a:xfrm>
              <a:off x="6259132" y="1678986"/>
              <a:ext cx="4752305" cy="369332"/>
            </a:xfrm>
            <a:prstGeom prst="rect">
              <a:avLst/>
            </a:prstGeom>
            <a:noFill/>
          </p:spPr>
          <p:txBody>
            <a:bodyPr wrap="square" rtlCol="0">
              <a:spAutoFit/>
            </a:bodyPr>
            <a:lstStyle/>
            <a:p>
              <a:pPr marL="285750" indent="-285750"/>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057623" y="2044495"/>
              <a:ext cx="4735132" cy="41819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endParaRPr lang="zh-CN" altLang="en-US" sz="16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7189797" y="1239823"/>
            <a:ext cx="4176464" cy="446449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zh-CN" altLang="en-US" dirty="0" smtClean="0">
                <a:solidFill>
                  <a:prstClr val="white"/>
                </a:solidFill>
                <a:latin typeface="微软雅黑" panose="020B0503020204020204" pitchFamily="34" charset="-122"/>
                <a:ea typeface="微软雅黑" panose="020B0503020204020204" pitchFamily="34" charset="-122"/>
              </a:rPr>
              <a:t>可以看到，本次比赛还是存在少量的数据噪音，从解析出的时间戳可知，用户打开关闭</a:t>
            </a:r>
            <a:r>
              <a:rPr lang="en-US" altLang="zh-CN" dirty="0" smtClean="0">
                <a:solidFill>
                  <a:prstClr val="white"/>
                </a:solidFill>
                <a:latin typeface="微软雅黑" panose="020B0503020204020204" pitchFamily="34" charset="-122"/>
                <a:ea typeface="微软雅黑" panose="020B0503020204020204" pitchFamily="34" charset="-122"/>
              </a:rPr>
              <a:t>app</a:t>
            </a:r>
            <a:r>
              <a:rPr lang="zh-CN" altLang="en-US" dirty="0" smtClean="0">
                <a:solidFill>
                  <a:prstClr val="white"/>
                </a:solidFill>
                <a:latin typeface="微软雅黑" panose="020B0503020204020204" pitchFamily="34" charset="-122"/>
                <a:ea typeface="微软雅黑" panose="020B0503020204020204" pitchFamily="34" charset="-122"/>
              </a:rPr>
              <a:t>的时间甚至包含了少量的</a:t>
            </a:r>
            <a:r>
              <a:rPr lang="en-US" altLang="zh-CN" dirty="0" smtClean="0">
                <a:solidFill>
                  <a:prstClr val="white"/>
                </a:solidFill>
                <a:latin typeface="微软雅黑" panose="020B0503020204020204" pitchFamily="34" charset="-122"/>
                <a:ea typeface="微软雅黑" panose="020B0503020204020204" pitchFamily="34" charset="-122"/>
              </a:rPr>
              <a:t>1970</a:t>
            </a:r>
            <a:r>
              <a:rPr lang="zh-CN" altLang="en-US" dirty="0" smtClean="0">
                <a:solidFill>
                  <a:prstClr val="white"/>
                </a:solidFill>
                <a:latin typeface="微软雅黑" panose="020B0503020204020204" pitchFamily="34" charset="-122"/>
                <a:ea typeface="微软雅黑" panose="020B0503020204020204" pitchFamily="34" charset="-122"/>
              </a:rPr>
              <a:t>，</a:t>
            </a:r>
            <a:r>
              <a:rPr lang="en-US" altLang="zh-CN" dirty="0" smtClean="0">
                <a:solidFill>
                  <a:prstClr val="white"/>
                </a:solidFill>
                <a:latin typeface="微软雅黑" panose="020B0503020204020204" pitchFamily="34" charset="-122"/>
                <a:ea typeface="微软雅黑" panose="020B0503020204020204" pitchFamily="34" charset="-122"/>
              </a:rPr>
              <a:t>1975</a:t>
            </a:r>
            <a:r>
              <a:rPr lang="zh-CN" altLang="en-US" dirty="0" smtClean="0">
                <a:solidFill>
                  <a:prstClr val="white"/>
                </a:solidFill>
                <a:latin typeface="微软雅黑" panose="020B0503020204020204" pitchFamily="34" charset="-122"/>
                <a:ea typeface="微软雅黑" panose="020B0503020204020204" pitchFamily="34" charset="-122"/>
              </a:rPr>
              <a:t>等比较久远的年份，而且还包含了少量的</a:t>
            </a:r>
            <a:r>
              <a:rPr lang="en-US" altLang="zh-CN" dirty="0" smtClean="0">
                <a:solidFill>
                  <a:prstClr val="white"/>
                </a:solidFill>
                <a:latin typeface="微软雅黑" panose="020B0503020204020204" pitchFamily="34" charset="-122"/>
                <a:ea typeface="微软雅黑" panose="020B0503020204020204" pitchFamily="34" charset="-122"/>
              </a:rPr>
              <a:t>2025</a:t>
            </a:r>
            <a:r>
              <a:rPr lang="zh-CN" altLang="en-US" dirty="0" smtClean="0">
                <a:solidFill>
                  <a:prstClr val="white"/>
                </a:solidFill>
                <a:latin typeface="微软雅黑" panose="020B0503020204020204" pitchFamily="34" charset="-122"/>
                <a:ea typeface="微软雅黑" panose="020B0503020204020204" pitchFamily="34" charset="-122"/>
              </a:rPr>
              <a:t>年这种未来年份，这显然是异常数据，绝大部分的数据都来自于</a:t>
            </a:r>
            <a:r>
              <a:rPr lang="en-US" altLang="zh-CN" dirty="0" smtClean="0">
                <a:solidFill>
                  <a:prstClr val="white"/>
                </a:solidFill>
                <a:latin typeface="微软雅黑" panose="020B0503020204020204" pitchFamily="34" charset="-122"/>
                <a:ea typeface="微软雅黑" panose="020B0503020204020204" pitchFamily="34" charset="-122"/>
              </a:rPr>
              <a:t>2017</a:t>
            </a:r>
            <a:r>
              <a:rPr lang="zh-CN" altLang="en-US" dirty="0" smtClean="0">
                <a:solidFill>
                  <a:prstClr val="white"/>
                </a:solidFill>
                <a:latin typeface="微软雅黑" panose="020B0503020204020204" pitchFamily="34" charset="-122"/>
                <a:ea typeface="微软雅黑" panose="020B0503020204020204" pitchFamily="34" charset="-122"/>
              </a:rPr>
              <a:t>年，因此我们只保留</a:t>
            </a:r>
            <a:r>
              <a:rPr lang="en-US" altLang="zh-CN" dirty="0" smtClean="0">
                <a:solidFill>
                  <a:prstClr val="white"/>
                </a:solidFill>
                <a:latin typeface="微软雅黑" panose="020B0503020204020204" pitchFamily="34" charset="-122"/>
                <a:ea typeface="微软雅黑" panose="020B0503020204020204" pitchFamily="34" charset="-122"/>
              </a:rPr>
              <a:t>2017</a:t>
            </a:r>
            <a:r>
              <a:rPr lang="zh-CN" altLang="en-US" dirty="0" smtClean="0">
                <a:solidFill>
                  <a:prstClr val="white"/>
                </a:solidFill>
                <a:latin typeface="微软雅黑" panose="020B0503020204020204" pitchFamily="34" charset="-122"/>
                <a:ea typeface="微软雅黑" panose="020B0503020204020204" pitchFamily="34" charset="-122"/>
              </a:rPr>
              <a:t>这一年的数据，并且根据月份可以看出，绝大部分都是</a:t>
            </a:r>
            <a:r>
              <a:rPr lang="en-US" altLang="zh-CN" dirty="0" smtClean="0">
                <a:solidFill>
                  <a:prstClr val="white"/>
                </a:solidFill>
                <a:latin typeface="微软雅黑" panose="020B0503020204020204" pitchFamily="34" charset="-122"/>
                <a:ea typeface="微软雅黑" panose="020B0503020204020204" pitchFamily="34" charset="-122"/>
              </a:rPr>
              <a:t>2-3</a:t>
            </a:r>
            <a:r>
              <a:rPr lang="zh-CN" altLang="en-US" dirty="0" smtClean="0">
                <a:solidFill>
                  <a:prstClr val="white"/>
                </a:solidFill>
                <a:latin typeface="微软雅黑" panose="020B0503020204020204" pitchFamily="34" charset="-122"/>
                <a:ea typeface="微软雅黑" panose="020B0503020204020204" pitchFamily="34" charset="-122"/>
              </a:rPr>
              <a:t>月的数据，因此我们也只保留了</a:t>
            </a:r>
            <a:r>
              <a:rPr lang="en-US" altLang="zh-CN" dirty="0" smtClean="0">
                <a:solidFill>
                  <a:prstClr val="white"/>
                </a:solidFill>
                <a:latin typeface="微软雅黑" panose="020B0503020204020204" pitchFamily="34" charset="-122"/>
                <a:ea typeface="微软雅黑" panose="020B0503020204020204" pitchFamily="34" charset="-122"/>
              </a:rPr>
              <a:t>2-3</a:t>
            </a:r>
            <a:r>
              <a:rPr lang="zh-CN" altLang="en-US" dirty="0" smtClean="0">
                <a:solidFill>
                  <a:prstClr val="white"/>
                </a:solidFill>
                <a:latin typeface="微软雅黑" panose="020B0503020204020204" pitchFamily="34" charset="-122"/>
                <a:ea typeface="微软雅黑" panose="020B0503020204020204" pitchFamily="34" charset="-122"/>
              </a:rPr>
              <a:t>月的数据，其他月份的数据视为噪音</a:t>
            </a:r>
            <a:endParaRPr lang="zh-CN" altLang="en-US" dirty="0">
              <a:solidFill>
                <a:schemeClr val="tx1"/>
              </a:solidFill>
            </a:endParaRPr>
          </a:p>
        </p:txBody>
      </p:sp>
      <p:pic>
        <p:nvPicPr>
          <p:cNvPr id="1028" name="Picture 4"/>
          <p:cNvPicPr>
            <a:picLocks noChangeAspect="1" noChangeArrowheads="1"/>
          </p:cNvPicPr>
          <p:nvPr/>
        </p:nvPicPr>
        <p:blipFill>
          <a:blip r:embed="rId3"/>
          <a:srcRect/>
          <a:stretch>
            <a:fillRect/>
          </a:stretch>
        </p:blipFill>
        <p:spPr bwMode="auto">
          <a:xfrm>
            <a:off x="847858" y="1081454"/>
            <a:ext cx="5983764" cy="2338754"/>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847858" y="3420208"/>
            <a:ext cx="5983764" cy="2391508"/>
          </a:xfrm>
          <a:prstGeom prst="rect">
            <a:avLst/>
          </a:prstGeom>
          <a:noFill/>
          <a:ln w="9525">
            <a:noFill/>
            <a:miter lim="800000"/>
            <a:headEnd/>
            <a:tailEnd/>
          </a:ln>
          <a:effectLst/>
        </p:spPr>
      </p:pic>
    </p:spTree>
    <p:extLst>
      <p:ext uri="{BB962C8B-B14F-4D97-AF65-F5344CB8AC3E}">
        <p14:creationId xmlns:p14="http://schemas.microsoft.com/office/powerpoint/2010/main" xmlns="" val="213138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307982" y="386366"/>
            <a:ext cx="4255726" cy="584775"/>
          </a:xfrm>
          <a:prstGeom prst="rect">
            <a:avLst/>
          </a:prstGeom>
          <a:noFill/>
        </p:spPr>
        <p:txBody>
          <a:bodyPr wrap="square" rtlCol="0">
            <a:spAutoFit/>
          </a:bodyPr>
          <a:lstStyle/>
          <a:p>
            <a:r>
              <a:rPr lang="zh-CN" altLang="en-US" sz="3200" dirty="0" smtClean="0">
                <a:solidFill>
                  <a:prstClr val="white"/>
                </a:solidFill>
                <a:latin typeface="微软雅黑" panose="020B0503020204020204" pitchFamily="34" charset="-122"/>
                <a:ea typeface="微软雅黑" panose="020B0503020204020204" pitchFamily="34" charset="-122"/>
              </a:rPr>
              <a:t>数据探索以及预处理</a:t>
            </a:r>
            <a:endParaRPr lang="zh-CN" altLang="en-US" sz="3200" dirty="0">
              <a:solidFill>
                <a:prstClr val="white"/>
              </a:solidFill>
              <a:latin typeface="微软雅黑" panose="020B0503020204020204" pitchFamily="34" charset="-122"/>
              <a:ea typeface="微软雅黑" panose="020B0503020204020204" pitchFamily="34" charset="-122"/>
            </a:endParaRPr>
          </a:p>
        </p:txBody>
      </p:sp>
      <p:grpSp>
        <p:nvGrpSpPr>
          <p:cNvPr id="2" name="组合 9"/>
          <p:cNvGrpSpPr/>
          <p:nvPr/>
        </p:nvGrpSpPr>
        <p:grpSpPr>
          <a:xfrm>
            <a:off x="296213" y="1352283"/>
            <a:ext cx="7250806" cy="998564"/>
            <a:chOff x="437881" y="1159099"/>
            <a:chExt cx="7250806" cy="998564"/>
          </a:xfrm>
        </p:grpSpPr>
        <p:sp>
          <p:nvSpPr>
            <p:cNvPr id="5" name="文本框 4"/>
            <p:cNvSpPr txBox="1"/>
            <p:nvPr/>
          </p:nvSpPr>
          <p:spPr>
            <a:xfrm>
              <a:off x="437881" y="1159099"/>
              <a:ext cx="4752305" cy="369332"/>
            </a:xfrm>
            <a:prstGeom prst="rect">
              <a:avLst/>
            </a:prstGeom>
            <a:noFill/>
          </p:spPr>
          <p:txBody>
            <a:bodyPr wrap="square" rtlCol="0">
              <a:spAutoFit/>
            </a:bodyPr>
            <a:lstStyle/>
            <a:p>
              <a:pPr marL="285750" indent="-285750"/>
              <a:endParaRPr lang="zh-CN" altLang="en-US" dirty="0">
                <a:solidFill>
                  <a:prstClr val="white"/>
                </a:solidFill>
              </a:endParaRPr>
            </a:p>
          </p:txBody>
        </p:sp>
        <p:sp>
          <p:nvSpPr>
            <p:cNvPr id="7" name="文本框 6"/>
            <p:cNvSpPr txBox="1"/>
            <p:nvPr/>
          </p:nvSpPr>
          <p:spPr>
            <a:xfrm>
              <a:off x="989526" y="1739472"/>
              <a:ext cx="6699161" cy="418191"/>
            </a:xfrm>
            <a:prstGeom prst="rect">
              <a:avLst/>
            </a:prstGeom>
            <a:noFill/>
          </p:spPr>
          <p:txBody>
            <a:bodyPr wrap="square" rtlCol="0">
              <a:spAutoFit/>
            </a:bodyPr>
            <a:lstStyle/>
            <a:p>
              <a:pPr marL="285750" indent="-285750">
                <a:lnSpc>
                  <a:spcPct val="150000"/>
                </a:lnSpc>
              </a:pPr>
              <a:endParaRPr lang="en-US" altLang="zh-CN" sz="1600" dirty="0" smtClean="0">
                <a:solidFill>
                  <a:prstClr val="white"/>
                </a:solidFill>
                <a:latin typeface="微软雅黑" panose="020B0503020204020204" pitchFamily="34" charset="-122"/>
                <a:ea typeface="微软雅黑" panose="020B0503020204020204" pitchFamily="34" charset="-122"/>
              </a:endParaRPr>
            </a:p>
          </p:txBody>
        </p:sp>
      </p:grpSp>
      <p:grpSp>
        <p:nvGrpSpPr>
          <p:cNvPr id="3" name="组合 10"/>
          <p:cNvGrpSpPr/>
          <p:nvPr/>
        </p:nvGrpSpPr>
        <p:grpSpPr>
          <a:xfrm>
            <a:off x="6259132" y="1395653"/>
            <a:ext cx="5533623" cy="783700"/>
            <a:chOff x="6259132" y="1678986"/>
            <a:chExt cx="5533623" cy="783700"/>
          </a:xfrm>
        </p:grpSpPr>
        <p:sp>
          <p:nvSpPr>
            <p:cNvPr id="8" name="文本框 7"/>
            <p:cNvSpPr txBox="1"/>
            <p:nvPr/>
          </p:nvSpPr>
          <p:spPr>
            <a:xfrm>
              <a:off x="6259132" y="1678986"/>
              <a:ext cx="4752305" cy="369332"/>
            </a:xfrm>
            <a:prstGeom prst="rect">
              <a:avLst/>
            </a:prstGeom>
            <a:noFill/>
          </p:spPr>
          <p:txBody>
            <a:bodyPr wrap="square" rtlCol="0">
              <a:spAutoFit/>
            </a:bodyPr>
            <a:lstStyle/>
            <a:p>
              <a:pPr marL="285750" indent="-285750"/>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057623" y="2044495"/>
              <a:ext cx="4735132" cy="41819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endParaRPr lang="zh-CN" altLang="en-US" sz="1600" dirty="0">
                <a:solidFill>
                  <a:prstClr val="white"/>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7189797" y="1239823"/>
            <a:ext cx="4176464" cy="446449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zh-CN" altLang="en-US" dirty="0" smtClean="0">
                <a:solidFill>
                  <a:prstClr val="white"/>
                </a:solidFill>
                <a:latin typeface="微软雅黑" panose="020B0503020204020204" pitchFamily="34" charset="-122"/>
                <a:ea typeface="微软雅黑" panose="020B0503020204020204" pitchFamily="34" charset="-122"/>
              </a:rPr>
              <a:t>可以看到，大多数的手机品牌和手机类型只出现过少数几次，因此直接统计每个手机品牌和手机类型来估计用户的性别年龄的概率是不可取的，很容易造成过拟合，后面我们会介绍如何处理这种高基数类别的数据</a:t>
            </a:r>
            <a:r>
              <a:rPr lang="zh-CN" altLang="en-US" dirty="0" smtClean="0">
                <a:solidFill>
                  <a:schemeClr val="tx1"/>
                </a:solidFill>
              </a:rPr>
              <a:t>。</a:t>
            </a:r>
            <a:endParaRPr lang="zh-CN" altLang="en-US" dirty="0">
              <a:solidFill>
                <a:schemeClr val="tx1"/>
              </a:solidFill>
            </a:endParaRPr>
          </a:p>
        </p:txBody>
      </p:sp>
      <p:sp>
        <p:nvSpPr>
          <p:cNvPr id="2050" name="AutoShape 2" descr="data:image/png;base64,iVBORw0KGgoAAAANSUhEUgAAAs4AAAFvCAYAAABaRE36AAAABHNCSVQICAgIfAhkiAAAAAlwSFlzAAALEgAACxIB0t1+/AAAADl0RVh0U29mdHdhcmUAbWF0cGxvdGxpYiB2ZXJzaW9uIDIuMi4yLCBodHRwOi8vbWF0cGxvdGxpYi5vcmcvhp/UCwAAIABJREFUeJzt3XucTXXf//H3tgeDmTE55OIKoUSoRCY1DpOilNCQQ1NEOjgU5TBOQ3IaNIWuXOpSXUkpnXS4L3cSKadcekjNpaREl8MYh2FmMIe9v78//Oybmb33+lJ77PJ6/sNee332+qy9vmvt96xZs7bLGGMEAAAAIKhS57sBAAAA4I+A4AwAAABYIDgDAAAAFgjOAAAAgAWCMwAAAGCB4AwAAABYiDjfDdjIzMw+3y0AAADgAlC1anTA5zjjDAAAAFggOAMAAAAWCM4AAACABYIzAAAAYIHgDAAAAFggOAMAAAAWCM4AAACABYIzAAAAYIHgDAAAAFggOAMAAAAWCM4AAACABYIzAAAAYIHgDAAAAFggOAMAAAAWCM4AAACAhYjz3cDZGPLPlVbzze2TEOJOAAAAcKHhjDMAAABggeAMAAAAWCA4AwAAABYIzgAAAIAFgjMAAABggeAMAAAAWCA4AwAAABYIzgAAAICFkH4BSpcuXRQdHS1JuuSSS9SjRw9NmTJFbrdb8fHxGjx4sLxeryZOnKgffvhBZcqU0eTJk1W7du1QtgUAAACctZAF57y8PEnSwoULfdM6d+6suXPnqmbNmnrwwQeVnp6u3bt3Kz8/X2+++aY2b96s6dOna968eaFqCwAAADgnIQvO33//vY4fP65+/fqpsLBQQ4YMUX5+vmrVqiVJio+P17p165SZmalWrVpJkq655hp99913oWoJAAAAOGchC86RkZHq37+/unfvrl9++UUDBgxQTEyM7/kKFSro119/VU5OjqKionzT3W63CgsLFRER0qtIAAAAgLMSsnRap04d1a5dWy6XS3Xq1FF0dLSysrJ8z+fm5iomJkYnTpxQbm6ub7rX6y0WmqOiyioiwi13hN3fMsbGlv99VgIAAAD4/0IWnN9++21t27ZNEydOVEZGho4fP67y5ctr165dqlmzpr788ksNHjxY+/bt08qVK9WxY0dt3rxZ9evXL/ZaOTknr5f2FHqtlp2Vdex3XRcAAABcGKpWjQ74XMiCc7du3TR69Gj16tVLLpdLU6dOValSpTR8+HB5PB7Fx8fr6quvVpMmTbRmzRr17NlTxhhNnTo1VC0BAAAA58xljDHnuwknmZnZkqQh/1xpNf/cPgmhbAcAAAB/UsHOOPMFKAAAAIAFgjMAAABggeAMAAAAWCA4AwAAABYIzgAAAIAFgjMAAABggeAMAAAAWCA4AwAAABYIzgAAAIAFgjMAAABggeAMAAAAWCA4AwAAABYIzgAAAIAFgjMAAABggeAMAAAAWCA4AwAAABYIzgAAAIAFgjMAAABggeAMAAAAWCA4AwAAABYIzgAAAIAFgjMAAABggeAMAAAAWCA4AwAAABYIzgAAAIAFgjMAAABggeAMAAAAWCA4AwAAABYIzgAAAIAFgjMAAABggeAMAAAAWCA4AwAAABYIzgAAAIAFgjMAAABggeAMAAAAWCA4AwAAABYIzgAAAIAFgjMAAABggeAMAAAAWCA4AwAAABYIzgAAAIAFgjMAAABggeAMAAAAWCA4AwAAABYIzgAAAIAFgjMAAABggeAMAAAAWCA4AwAAABYIzgAAAIAFgjMAAABggeAMAAAAWCA4AwAAABZCGpwPHjyoNm3a6KefftLOnTvVq1cv9e7dWxMmTJDX65UkPffcc+rWrZt69uypLVu2hLIdAAAA4JyFLDgXFBQoJSVFkZGRkqRp06Zp6NChev3112WM0YoVK5Senq6vvvpKS5YsUVpamp588slQtQMAAAD8JiELzqmpqerZs6cuvvhiSVJ6erpatGghSWrdurXWrl2rTZs2KT4+Xi6XSzVq1JDH49GhQ4dC1RIAAABwziJC8aLvvvuuKlWqpFatWumFF16QJBlj5HK5JEkVKlRQdna2cnJyFBsb66s7Nb1SpUpnvF5UVFlFRLjljrDL+bGx5X+nNQEAAABOCklwfuedd+RyubRu3Tpt3bpVo0aNOuNMcm5urmJiYhQVFaXc3NwzpkdHRxd7vZycPEmSp9BrtfysrGO/cQ0AAABwIapatXgWPSUkl2osWrRIr732mhYuXKiGDRsqNTVVrVu31oYNGyRJq1evVvPmzXXttdfqyy+/lNfr1Z49e+T1eoudbQYAAADCQUjOOPszatQojR8/Xmlpaapbt646dOggt9ut5s2bq0ePHvJ6vUpJSSmpdgAAAICz4jLGmPPdhJPMzGxJ0pB/rrSaf26fhFC2AwAAgD+pEr9UAwAAAPizITgDAAAAFgjOAAAAgAWCMwAAAGCB4AwAAABYIDgDAAAAFgjOAAAAgAWCMwAAAGCB4AwAAABYIDgDAAAAFgjOAAAAgAWCMwAAAGCB4AwAAABYIDgDAAAAFgjOAAAAgAWCMwAAAGCB4AwAAABYIDgDAAAAFgjOAAAAgAWCMwAAAGDBMThnZGQUm7Z9+/aQNAMAAACEq4DBOSsrS1lZWRowYICOHDnie3zgwAENHjy4JHsEAAAAzruIQE888cQTWrNmjSQpLi7u/woiItShQ4fQdwYAAACEkYDBecGCBZKk0aNHa9q0aSXWEAAAABCOAgbnU6ZNm6bdu3fryJEjMsb4pjdq1CikjQEAAADhxDE4z5kzRwsWLFDlypV901wul1asWBHSxgAAAIBw4hic33//fX3yySeqVq1aSfQDAAAAhCXH29FVr16d0AwAAIALnuMZ55YtW2rGjBlq166dIiMjfdO5xhkAAAAXEsfg/O6770qSli1b5pvGNc4AAAC40DgG588++6wk+gAAAADCmmNwfvnll/1Ov//++3/3ZgAAAIBw5Rict23b5vt/fn6+Nm7cqJYtW4a0KQAAACDcWH0ByukyMjI0duzYkDUEAAAAhCPH29EVVa1aNe3evTsUvQAAAABh66yucTbG6LvvvjvjWwQBAACAC8FZXeMsnfxClJEjR4asIQAAACAcWV/jvHv3bhUWFqp27dohbwoAAAAIN47BeefOnRo4cKD2798vr9eriy66SPPnz1e9evVKoj8AAAAgLDj+ceCkSZP0wAMPaOPGjdq0aZMeeeQRPfnkkyXRGwAAABA2HIPzwYMH1bVrV9/jxMREHT58OKRNAQAAAOHGMTh7PB5lZWX5Hh86dCikDQEAAADhyPEa56SkJPXo0UO33XabXC6X/ud//kd9+vQpid4AAACAsOEYnHv06KHatWvriy++kNfr1cSJE/nKbQAAAFxwHC/VyMjI0LJlyzRixAh1795dCxcuVGZmZkn0BgAAAIQNx+A8atQo1a1bV5L017/+VS1atNCYMWNC3hgAAAAQThyD8+HDh3XfffdJksqWLau+fftyxhkAAAAXHKu7amRkZPgeHzhwQMaYkDYFAAAAhBvHPw7s27evunTpolatWsnlcmnt2rUaOXJkSfQGAAAAhA3H4NytWzc1btxY69evl9vtVv/+/VW/fv2S6A0AAAAIG47BWZIaNGigBg0ahLoXAAAAIGxZBedz4fF4NG7cOO3YsUNut1vTpk2TMUbJyclyuVy6/PLLNWHCBJUqVUrPPfecVq1apYiICI0ZM0ZXXXVVqNoCAAAAzknIgvPKlSslSYsXL9aGDRt8wXno0KGKi4tTSkqKVqxYoRo1auirr77SkiVLtHfvXg0ZMkTvvPNOqNoCAAAAzknIgvPNN9+stm3bSpL27NmjKlWqaNWqVWrRooUkqXXr1lqzZo3q1Kmj+Ph4uVwu1ahRQx6PR4cOHVKlSpVC1RoAAABw1gIG53vvvVculytg4auvvur84hERGjVqlJYvX645c+Zo5cqVvtesUKGCsrOzlZOTo9jYWF/NqekEZwAAAISTgME5KSlJkrR8+XLl5OQoMTFRbrdbS5cuVUxMjPUCUlNTNXz4cN19993Ky8vzTc/NzVVMTIyioqKUm5t7xvTo6OgzXiMqqqwiItxyRzjedlqSFBtb3ro/AAAAwEbA4NyhQwdJ0oIFC7R48WKVKnUytLZt21Y9evRwfOH3339fGRkZeuihh1SuXDm5XC41btxYGzZsUFxcnFavXq3rr79etWrV0syZM9W/f3/t27dPXq+32NnmnJyTgdtT6LVaqaysY1bzAQAAAKerWjU64HOO1zgfPnxYeXl5KleunKSTZ4SPHDniuND27dtr9OjRuueee1RYWKgxY8aoXr16Gj9+vNLS0lS3bl116NBBbrdbzZs3V48ePeT1epWSknIWqwYAAACUDJdx+P7s2bNn69NPP9Utt9wiY4yWLVumxMREPfDAAyXVozIzsyVJQ/650mr+uX0SQtkOAAAA/qR+0xnnxx57TI0aNdL69eslScnJyWrTps3v1x0AAADwB2B1O7qGDRuqRo0aOnVyOj09XY0aNQppYwAAAEA4cQzOs2fP1ksvvaTKlSv7prlcLq1YsSKkjQEAAADhxDE4L126VJ988omqVatWEv0AAAAAYcnxxsjVq1cnNAMAAOCC53jGuWXLlpoxY4batWunyMhI33SucQYAAMCFxDE4v/vuu5KkZcuW+aZxjTMAAAAuNI7B+bPPPiuJPgAAAICw5hicDx06pA8++EC5ubkyxsjr9Wrnzp16+umnS6I/AAAAICw4BuehQ4cqMjJS27dv1w033KC1a9eqWbNmJdEbAAAAEDYc76qxZ88evfDCC2rdurWSkpL0xhtv6Oeffy6J3gAAAICw4Ricq1SpIkm69NJLtW3bNlWrVk2FhYUhbwwAAAAIJ46XalSuXFn/+Mc/dM0112ju3LmKiorSiRMnSqI3AAAAIGw4nnGeNGmSypQpo+bNm6tx48aaM2eOhg8fXhK9AQAAAGHDZYwxwWYYOXKkZsyYUVL9+JWZmS1JGvLPlVbzz+2TEMp2AAAA8CdVtWp0wOcczzhv3bpVDtkaAAAA+NNzvMb54osv1u23366rr75aFSpU8E0fN25cSBsDAAAAwoljcG7atKmaNm1aEr0AAAAAYcsxOA8ePFiFhYX6+eefFRERoUsvvVSlSjle4QEAAAD8qTgG5y1btujRRx+Vy+WSx+NRuXLlNHfuXNWvX78k+gMAAADCgmNwnjx5sqZMmaIbb7xRkvTZZ59pwoQJeuONN0LeHAAAABAuHK+5KCgo8IVmSbrpppt0/PjxkDYFAAAAhBvH4NyoUSMtW7bM9/jzzz/XlVdeGdKmAAAAgHAT8FKNpk2byuVyyev16u2331bFihVVqlQpHT58WFWqVCnJHgEAAIDzLmBw/uijj0qyDwAAACCsBQzOf/3rX0uyDwAAACCscUNmAAAAwALBGQAAALBgFZxPnDihH374QcYYbkUHAACAC5JjcN68ebNuvvlmPfTQQ8rIyFDbtm319ddfl0RvAAAAQNhwDM4zZszQK6+8otjYWP3lL3/RjBkzNGXKlJLoDQAAAAgbjsH5xIkTuuyyy3yP27RpI4/HE9KmAAAAgHDjGJwjIiJ05MgRuVwuSdLPP/8c8qYAAACAcBPwPs6nPPLII0pKStKBAwf0+OOPa82aNZo0aVJJ9AYAAACEDcfgnJCQoLp162rNmjXyer0aNGiQ6tWrVxK9AQAAAGHD8VKNffv26eWXX1bv3r11ww036Omnn1ZmZmZJ9AYAAACEDcfgnJycrLp160o6+TXcLVq00JgxY0LeGAAAABBOHIPz4cOHdd9990mSypYtq759+3LGGQAAABccx+Ds8XiUkZHhe3zgwAEZY0LaFAAAABBuHP84sG/fvurSpYtatWoll8ultWvXauTIkSXRGwAAABA2HINzt27d1LhxY61fv15ut1v9+/dX/fr1S6I3AAAAIGwEvFTjp59+kiSlp6fL4/Houuuu07XXXquCggKlp6eXWIMAAABAOAh4xnnGjBmaP3++hgwZUuw5l8ulFStWhLQxAAAAIJwEDM7z58+XJC1dulTR0dEl1hAAAAAQjhzvqtGuXTuNHDlS//73v0uiHwAAACAsOQbnFStWqGnTpkpNTdWtt96qBQsW6NChQyXRGwAAABA2HINzdHS0evXqpSVLlujZZ5/V//7v/6pNmzYl0RsAAAAQNhxvRyedvLPGe++9p2XLlqlx48aaPXt2qPsCAAAAwopjcO7UqZOOHz+uu+66S++8846qVatWEn0BAAAAYcUxOCcnJ+vGG28siV4AAACAsOV4jfPVV1+tSZMmqU+fPsrKylJKSopyc3NLojcAAAAgbDgG5ylTpig6OloHDx5U2bJllZOTo5SUlJLoDQAAAAgbjsF569atGjZsmCIiIlSuXDnNmjVLW7duDVpTUFCgESNGqHfv3urWrZtWrFihnTt3qlevXurdu7cmTJggr9crSXruuefUrVs39ezZU1u2bPl91goAAAD4nTle41yq1JnZ2uPxFJtW1AcffKDY2FjNnDlThw8fVteuXdWgQQMNHTpUcXFxSklJ0YoVK1SjRg199dVXWrJkifbu3ashQ4bonXfe+W1rBAAAAISAY3C+7rrrNHPmTJ04cUJffPGFFi1apLi4uKA1t956qzp06OB77Ha7lZ6erhYtWkiSWrdurTVr1qhOnTqKj4+Xy+VSjRo15PF4dOjQIVWqVOk3rhYAAADw+3IMzsOHD9cLL7yg6OhoPfPMM2rVqpUGDhwYtKZChQqSpJycHD366KMaOnSoUlNT5XK5fM9nZ2crJydHsbGxZ9RlZ2cXC85RUWUVEeGWO8LxyhJJUmxseav5AAAAAFuOwbl06dIaNGiQBg0adFYvvHfvXg0aNEi9e/dWp06dNHPmTN9zubm5iomJUVRU1Bl36MjNzVV0dHSx18rJyZMkeQq9VsvOyjp2Vr0CAAAAklS1avEsekrA4Hzvvff6zhD78+qrrwZ87sCBA+rXr59SUlLUsmVLSdKVV16pDRs2KC4uTqtXr9b111+vWrVqaebMmerfv7/27dsnr9fLZRoAAAAISwGDc1JSkiRp+fLlysnJUWJiotxut5YuXaqYmJigL/r3v/9dR48e1fPPP6/nn39ekjR27FhNnjxZaWlpqlu3rjp06CC3263mzZurR48e8nq93OYOAAAAYctljDHBZrj77ru1ePFi3500vF6vevTooSVLlpRIg5KUmZktSRryz5VW88/tkxDKdgAAAPAnFexSDce/tjt8+LDy8vJ8j3Nzc3XkyJHfpzMAAADgD8LxjwPvuOMO3X333brllltkjNGyZct09913l0RvAAAAQNhwDM6PPfaYGjVqpPXr10uSkpOT1aZNm5A3BgAAAIQTx+AsSTfffLNuvvnmUPcCAAAAhC27bxQBAAAALnAEZwAAAMACwRkAAACwYHWN8x+Z7b2fJe7/DAAAgMA44wwAAABYIDgDAAAAFgjOAAAAgAWCMwAAAGCB4AwAAABYIDgDAAAAFgjOAAAAgAWCMwAAAGCB4AwAAABYIDgDAAAAFgjOAAAAgAWCMwAAAGCB4AwAAABYIDgDAAAAFgjOAAAAgAWCMwAAAGCB4AwAAABYIDgDAAAAFgjOAAAAgAWCMwAAAGCB4AwAAABYIDgDAAAAFgjOAAAAgAWCMwAAAGCB4AwAAABYIDgDAAAAFgjOAAAAgAWCMwAAAGCB4AwAAABYIDgDAAAAFgjOAAAAgAWCMwAAAGCB4AwAAABYIDgDAAAAFgjOAAAAgAWCMwAAAGCB4AwAAABYIDgDAAAAFgjOAAAAgAWCMwAAAGCB4AwAAABYIDgDAAAAFgjOAAAAgIWQBudvvvlG9957ryRp586d6tWrl3r37q0JEybI6/VKkp577jl169ZNPXv21JYtW0LZDgAAAHDOQhacX3zxRY0bN055eXmSpGnTpmno0KF6/fXXZYzRihUrlJ6erq+++kpLlixRWlqannzyyVC1AwAAAPwmIQvOtWrV0ty5c32P09PT1aJFC0lS69attXbtWm3atEnx8fFyuVyqUaOGPB6PDh06FKqWAAAAgHMWsuDcoUMHRURE+B4bY+RyuSRJFSpUUHZ2tnJychQVFeWb59R0AAAAINxEOM/y+yhV6v8yem5urmJiYhQVFaXc3NwzpkdHRxerjYoqq4gIt9wRdjk/Nra87/+2NUXrAAAAgNOVWHC+8sortWHDBsXFxWn16tW6/vrrVatWLc2cOVP9+/fXvn375PV6ValSpWK1OTknr5P2FHqtlpWVdcz3f9uaonUAAAC48FStWvwk7iklFpxHjRql8ePHKy0tTXXr1lWHDh3kdrvVvHlz9ejRQ16vVykpKSXVDgAAAHBWXMYYc76bcJKZefK65yH/XGk1/9w+Cb7/29YUrQMAAMCFJ9gZZ74ABQAAALBQYpdq/JFwlhoAAABFccYZAAAAsEBwBgAAACwQnAEAAAALBGcAAADAAsEZAAAAsEBwBgAAACwQnAEAAAALBGcAAADAAsEZAAAAsEBwBgAAACwQnAEAAAALBGcAAADAAsEZAAAAsEBwBgAAACwQnAEAAAALBGcAAADAAsEZAAAAsEBwBgAAACwQnAEAAAALBGcAAADAAsEZAAAAsEBwBgAAACwQnAEAAAALBGcAAADAAsEZAAAAsBBxvhv4Mxnyz5XW887tkxDCTgAAAPB7IzifZ4RtAACAPwYu1QAAAAAsEJwBAAAACwRnAAAAwALBGQAAALBAcAYAAAAsEJwBAAAACwRnAAAAwALBGQAAALBAcAYAAAAsEJwBAAAAC3zl9h+U7Vd18zXdAAAAvw/OOAMAAAAWCM4AAACABYIzAAAAYIHgDAAAAFjgjwMRErZ/vCjxB4wAAOCPgeCMoAjAAAAAJ3GpBgAAAGCB4AwAAABY4FKNC0i4X3Zxrv3xZTAAAKAkEJwBS+H+gwcAAAgtgjMuSH/WEMzZdwAAQofgDITYuYTZP2uwBwDgjywsgrPX69XEiRP1ww8/qEyZMpo8ebJq1659vtsCAAAAfMIiOH/66afKz8/Xm2++qc2bN2v69OmaN2/e+W4LuCCU5Nntkjz7zmUrv82f8bceoR5LRevw27APIxyFRXDetGmTWrVqJUm65ppr9N13353njgAE82cNEn/WHyLCHe/F//kzvhf099vxQ0T4cBljzPluYuzYsWrfvr3atGkjSWrbtq0+/fRTRUSERa4HAAAAwuMLUKKiopSbm+t77PV6Cc0AAAAIK2ERnK+99lqtXr1akrR582bVr1//PHcEAAAAnCksLtU4dVeNbdu2yRijqVOnql69eue7LQAAAMAnLILzufrmm280a9YsLVy40Gr+goICjRkzRrt371Z+fr4eeeQRtWvXLmiNx+PRuHHjtGPHDrndbk2bNk21atWy7vHgwYO666679NJLL1n9MNClSxdFR0dLki655BJNmzbNajnz58/XZ599poKCAvXq1Uvdu3cPOv+7776r9957T5KUl5enrVu3as2aNYqJiQlYU1BQoOTkZO3evVulSpXSU089ZbVO+fn5Gj16tH799VdFRUUpJSVFl156acD5T9+uO3fuVHJyslwuly6//HJNmDBBpUoV/0WJv7EwdepU1alTR7169bJa1tatW/XUU0/J7XarTJkySk1NVZUqVYLWbN++XePHj5cxRg0aNND48ePldrsdl3XKhx9+qNdee01vvvmmY016eroefvhh33vXq1cvdezYMWjNwYMHNW7cOB09elQej0czZswIOH5Prxs2bJgOHDggSdq9e7euvvpqPfPMM47v34QJE+R2u3XppZdqypQpfreVv/WaMGGCypQpo4YNG2rs2LFn1Pnbby+77DLHcRFsfw80NvzV1KhRI+i48FdTu3Ztx3ERrL9A48JfzV/+8peg48JfzTXXXOM4LvzVffTRR0HHRaD3z2lcBFqvYOMi2LE52L7vry43NzfoNvZXk5+fH3QbB+sv2H7vr65ChQpBt5e/mmeeecZxHw70XgTbXv5qsrOzg26rU07/PIyIiLA6tvv7DLU5tp9el5+fb3VsP73mxIkTVsfbonWxsbFWx9yiy7J5/4rmgx49emjKlClyu92Kj4/X4MGDHWsSExOVmpoql8ul1q1b+63xV5eQkKAZM2aoevXqkqQhQ4aoRYsWQWv++9//+p77+eef1bVrVw0fPjxoTadOnTRr1ixFRESoZcuWGjZsmFV/t99+u2bNmqVy5cqpVatWGjhwYLGaojmpRYsWVmOwGPMH9cILL5g77rjDdO/e3brm7bffNpMnTzbGGHPo0CHTpk0bx5rly5eb5ORkY4wx69evNw8//LD18vLz883AgQNN+/btzfbt2x3nP3HihOncubP165+yfv1689BDDxmPx2NycnLMnDlzzqp+4sSJZvHixY7zLV++3Dz66KPGGGO+/PJLM3jwYKvXX7hwoRk3bpwxxpiffvrJ9OvXL+C8RbfrQw89ZNavX2+MMWb8+PHmk08+caw5ePCg6d+/v2nXrp15/fXXrZd1zz33mP/85z/GGGPeeOMNM3XqVMeaRx55xHz11VfGGGNGjRrltz9/dcYY85///Mfcd999Acdw0Zq33nrLLFiwIOD6+KsZNWqU+fjjj40xxqxbt86sXLnSuj9jjMnKyjJ33nmnycjIcKwZOHCgWbVqlTHGmMcff9ysWLHCalldu3Y1mzZtMsYYk5aWZt5///0z5ve339qMC391TmPDX43TuPBXYzMuAh2Pgo0LfzVO48Jfjc24CHa8DDQu/NXYjAt/dU7jwt+x2Wbf91fntI391Tht40CfHU77vb86p+0V7HMq2D7sr85pe/mrcdpWxhT/PLTZh4vW2B7bi9bZHNuL1tgcb/3V2exbRWts3j9/+eDOO+80O3fuNF6v1zzwwAPmu+++c6zp2rWr2bVrlzHGmKSkJJOenm61rLS0NLNs2bKA70Ow/LJr1y7TtWtXk5OT41jTuXNn8+OPPxqv12t69uxpvv/+e8dleTwe06ZNG996PfHEE2bjxo1n1PjLSTZj0J+wuMbG+eOwAAAUTklEQVT5XNSqVUtz5849q5pbb71Vjz32mO9xoDODp7v55pv11FNPSZL27Nnj96fUQFJTU9WzZ09dfPHFVvN///33On78uPr166f77rtPmzdvtqr78ssvVb9+fQ0aNEgPP/yw2rZta93jt99+q+3bt6tHjx6O89apU0cej0der1c5OTnWf8C5fft2tW7dWpJUt25d/fTTTwHnLbpd09PTfT/Vtm7dWmvXrnWsyc3N1ZAhQ9S5c+egfRWtS0tLU8OGDSWdPKtStmxZx5q5c+fquuuuU35+vjIzM1W5cmWrZR0+fFizZs3SmDFjrPv77rvvtGrVKt1zzz0aM2aMcnJyHGu+/vprZWRkqG/fvvrwww+LnSEIVHf6+iUlJfkdw0VrGjZsqKysLBljlJubG3B8FK3LyMjQtddeK+nk3zts2rTpjPn97bc248JfndPY8FfjNC781diMC391TuPCX43TuPBXYzMugh0vA40LfzU248JfndO48Hdsttn3/dU5bWN/NU7b2F+NzX7vr85pewX7nAq2D/urc9pe/mqctpVU/PPQZh8uWmN7bC9aZ3NsL1pjc7z1V2ezbxWtsXn/iuaDjRs3Kj8/X7Vq1ZLL5VJ8fLzWrVsXtGbz5s166623VLNmTeXm5ionJ0exsbGOy9q8ebPS09P1zjvvqHfv3po+fboKCwsda06ZMmWKRowYoQoVKjjWnBp/BQUFysvL85vTitZt2rRJMTExqlmzpu89/Prrr8+o8ZeTbMagP3/Y4NyhQ4ezvvNGhQoVFBUVpZycHD366KMaOnSoVV1ERIRGjRqlp556Sh06dLCqeffdd1WpUiXf/altREZGqn///lqwYIGefPJJDR8+vNjg9Ofw4cP67rvvNHv2bF+dsbwCZ/78+Ro0aJDVvOXLl9fu3bt12223afz48br33nut6ho2bKiVK1fKGKPNmzcrIyNDHo/H77xFt6sxRi6XS9LJ7Zedne1YU7NmTV199dWOfRWtO/3A99prr6lv376ONW63W7t379Ydd9yhw4cPq06dOo7L8ng8Gjt2rMaMGVPsQBJsWVdddZVGjhypRYsWqWbNmvrb3/7mWLN7927FxMTolVdeUfXq1fXiiy9aLUs6+avEdevW6a677rKqOfVr3dtuu00HDx5UXFycVV3NmjX11VdfSZJWrlyp48ePnzG/v/3WZlz4q3MaG/5qnMaFvxqbcVG07rHHHnMcF/6W5TQu/NXYjItAx8tg48Jfjc24CLStgo0Lqfix2XbfL1pns+8XrbHZxqfXtG/f3mq/97csm+3l73PKaR/2V2ezvfy978G2lb/PQ6d92F+Nzfb1V+e0ff3V2Bxv/dU5batA6+U01ovmg9GjR6tcuXK+5/29h/4yhXTyJgydOnVSlSpVVKlSJcdlDR8+XHFxcRo/frwWLVqkY8eOafHixY41hYWF+v7775Wbm6uWLVtaLadevXp6+OGH1bFjR1WvXl1169a1ei9ycnL0008/yePxaPXq1Tp27NgZNYFyktPniF9W56XD1K+//npWl2oYY8yePXtM165dzZIlS856efv37zdt27Y1ubm5jvP27t3b3HPPPSYpKck0a9bMJCYmmv379wetycvLM8ePH/c9TkxMNHv27HFc1syZM8/4lVKnTp3MgQMHHOuOHDlibrvtNsf5Tpk6daqZNWuWMebk+3jLLbeYEydOONYVFBSYKVOmmKSkJJOWlmYSExODzn/6dm3VqpVv+vLly82TTz7pWHPKnDlzgv46z1/dxx9/bO644w7fr3xsl2XMyUspRo4c6Vj3zTffmI4dO5qkpCTTvXt307RpU9+vqYMt68iRI77pP/74o7nvvvsca2644QZz6NAhY4wx6enp5oEHHrBer9dee808//zzAecvWnP99debbdu2+WonTpxoVXfq8p0BAwaYOXPmmClTphSbv+h+azsuAu3vwcaGvxqncRHsuBJsXJxeZzsuii7LZlwUrbEdF/7Wy2lcFK2xHRdF62zGxSlFj802+37ROpt939+yjHHe9/fv32+aNGliEhISrPb7osuKi4uz3o9P789mH/a3LNv9+FTN1q1bg24rf5+HDRs29D3vbx8O9hkabPsGqgu2fZ0+rwPtV/7qGjduHHRb+avZsGGD41gvmg+6dOliEhISfI9feeUV849//CNoTdFMkZaWZmbPnu24rKJ1q1atMqNHj7aqSU1NNUuXLi22DH817du3N/Xr1zf79u0zxhiTmppqXnzxRav+Nm7caJKSkszAgQPN9OnTzSuvvHJGjb+cdNVVV/keB/scKeoPe8b5XBw4cED9+vXTiBEj1K1bN6ua999/X/Pnz5cklStXTi6Xy+oSj0WLFum1117TwoUL1bBhQ6Wmpqpq1apBa95++21Nnz5d0slf3eTk5DjWSFKzZs30xRdfyBijjIwMHT9+3O+vX4rauHGjbrjhBsf5TomJifFdjF+xYkUVFhYGPHN8um+//VbNmjXTwoULdfPNN/t+nWLjyiuv1IYNGyRJq1evVvPmza1rz9bSpUt928y2x4cffli//PKLpJM/sdr8YcFVV12ljz/+WAsXLlRaWpouu+wyjR071rGuf//+2rJliyRp3bp1atSokWNNs2bN9Pnnn0s6ub0vu+wyx5pT1q1b57vExkbFihUVFRUl6eQZnqNHj1rVff7555o6dapeeOEFZWVl6cYbbzzjeX/7rc24OJf93V+N07jwV2MzLorW2YwLf8tyGhf+amzGRaD3L9i48FdjMy781TmNi3M9NvurW758edBt7K9m8ODBQbdx0ZoqVaroX//6l+N+729ZLVq0CLq9Ar0XTvuwv7rY2Nig28tfzapVq4JuK3+fh61btw66D5/LZ2igurVr1wbdvv5qBg4c6Hi89VeXkJAQdFv5q0lPTw/6/knF88Hx48dVvnx57dq1S8YYffnll8Xew6I12dnZGjp0qI4cOSIp8LHJX1337t21b9++gO9HoPyyfv36gL95L1pTUFCgSy65ROXLl5cU+Hjhb1lffPGF5s+fr+eee067du0qlm385aSWLVueU764oL5l5O9//7uOHj2q559/Xs8//7wk6cUXX1RkZGTAmvbt22v06NG65557VFhYqDFjxvi9Pur30K1bN40ePVq9evWSy+XS1KlTrS5HSUhI0MaNG9WtWzcZY5SSkmL1AbJjxw5dcskl1v317dtXY8aMUe/evVVQUKBhw4b5BngwtWvX1uzZs/XSSy8pOjpaU6ZMsV7mqFGjNH78eKWlpalu3brWl8qcLY/HoylTpqh69eoaMmSIJOm6667To48+GrTuwQcfVHJyskqXLq1y5cpp8uTJIelPkiZOnKinnnpKpUuXVpUqVXzXGQYzatQojRs3TosXL1ZUVJSefvpp6+Xt2LHjrH7ImTx5soYNG6aIiAiVLl3aqj/p5Ph48MEHVa5cOcXFxfm+QfQUf/vt2LFjNXny5KDj4lz296I1Ho9HP/74o2rUqBFwXPhbztChQx3Hxe/RnyQlJydr6tSpAceFv5rp06c7jotA/QUbF/5qbMaFv7r7778/6Lg412Ozv7oxY8YE3ff91VSqVCnoNv49+2vYsGHQ7RVoWU77sL+62NjYoNvLX02pUqWCbit/SurY7vV6z+nYfi7HW+ncjrlOx0DJfz4oVaqUhg8fLo/Ho/j4+GKXsRStmTZtmg4dOqQBAwaoTJkyqlq1qt9jk7+6Y8eOafDgwYqMjFS9evV09913O/YXERGhzMxMXXTRRX7Xu2jNrFmzdPDgQfXr109ly5ZVdHS0LyA7LWv79u3q1auXIiMj1alTJ11++eVn1PjLSZdccsk5jcE/9O3oAAAAgJJyQV2qAQAAAJwrgjMAAABggeAMAAAAWCA4AwAAABYIzgAAAIAFgjOAP5Vly5ZZf6ulPwMGDND27dt/cx///e9/1bRp09/8OrZ+63qfT1u2bFFKSoqkk/d9d7pVGACcLxfUfZwBwEmgryVH6Gzfvl0ZGRmSpCZNmmjOnDnnuSMA8I/gDOAPb/bs2frwww8VGxur2rVr+6bn5+dr1qxZ2rhxozwej6688kqNGzdOmzdvVmpqqj788ENJ0tGjR9WuXTt9+umn6tq1q2bPnq0mTZro7bff1ssvv6xSpUrpoosuUmpqqqpXr67PPvtM8+bNU0FBgSIjIzVq1Ci/Z5e9Xq/Gjh2r9PR0RUREaNy4cbrmmms0d+5cbd68Wfv379cVV1yh5ORkpaSk6ODBg8rMzNRf//pXPfvss6pcubJuuukmde3aVevWrdPevXvVuXNnDR06NOh6F+1h6tSp+uabb5SbmytjjCZPnqxmzZopOTlZZcuW1ffff6+DBw/qxhtv1Lhx41S6dGldeeWVGjBggL744gsdO3ZMjz/+uNq3by9JWrJkid544w15vV7FxsZq/Pjxqlevnnbs2KFJkyYpNzdXmZmZatCggZ599lmVLVtWjRs3Vrt27fT9999r1qxZatKkiSRp7969mjNnjrKzszV69Gh16dJFTz31lD766CMlJycrMjJS27Zt08GDB3XTTTcpNjZWK1euVGZmpiZPnqyWLVsG3M5RUVF6/fXXtXjxYpUuXVply5bVpEmTzuobNAHgDFZfzA0AYWr58uWmY8eOJjs72xQUFJgHH3zQJCUlGWOMmTt3rpk+fbrxer3GGGOefvppM2HCBOP1ek1CQoLZsmWLMcaYRYsWmSeeeMIYY3zTt27dauLi4syePXuMMca8/PLLZvz48WbHjh3mjjvuMIcOHTLGGLNt2zZz4403mtzc3DP6+vXXX039+vXNxx9/bIwx5osvvjCtW7c2eXl5Zs6cOaZDhw6moKDAGGPMK6+8YubPn2+MMcbr9ZoHHnjALFiwwNfP9OnTjTHG7Nu3zzRp0sTs2rUr6Hqf7uuvvzZDhgwxHo/HGGPM/PnzzUMPPWSMMWbUqFGmS5cuJicnx+Tl5Zl77rnHLFy40BhjTP369c28efOMMcZs3brVNGvWzBw8eNBs2LDB9O7d2xw7dsy3Xrfeeqsxxpjp06eb999/3xhjTH5+vrnjjjvMsmXLfK/33nvv+d2G77zzjnnwwQeNMcasX7/e3H777b7+unfvbvLz883+/ftN/fr1zauvvup7z+6///6g27mwsNA0atTIZGRkGGOMee+998zixYv99gAANjjjDOAPbd26dbrlllsUFRUlSUpMTNTChQslSatWrVJ2drbWrl0rSSooKFDlypXlcrmUmJio9957T02aNNG7776rkSNHFnvd+Ph4Va9eXdLJr5yXpEWLFmn//v2+x5Lkcrm0a9cuNWjQ4IzXiImJUceOHSVJ8fHxkqSff/5ZknTNNdcoIuLkIbhPnz7697//rZdfflm//PKLfvzxxzO+Prddu3aSpGrVqqly5co6cuRI0PU+XdOmTVWxYkUtXrxYv/76qzZs2KAKFSr4nu/atavvcefOnbVixQolJSVJku/fBg0aqH79+tq4caO++eYb7dy5Uz179vS9xtGjR5WVlaURI0ZozZo1evHFF/XLL79o//79OnbsmG++5s2bF+vPSUJCgkqXLq2qVauqfPnyatWqlSSpVq1aysrKkhR4O7vdbt16663q2bOn2rZtq/j4eKuvgwaAQAjOAP7wjDG+/7vdbt//vV6vxowZ4wtLubm5ysvLkyR169ZNXbt2Vffu3ZWdna0WLVqc8Zput1sul8v3+MSJE9q9e7e8Xq9atmypZ5991vfc3r17dfHFFxfrq1SpM//+2uv1qnTp0pKk8uXL+6bPnDlTW7ZsUWJiouLi4lRYWHjGOpUtW9b3f5fL5Xsu0HqfbtWqVZoyZYruv/9+tWvXTnXr1tUHH3zgt84Yc0bPRd9Lt9str9erzp07a8SIEb7p+/fvV8WKFTVs2DB5PB7ddtttatu2rfbu3XtGj6evs60yZcqc8fjUDxunC7adZ82apW3btmnt2rV64YUXtHTpUs2ePfus+wAAibtqAPiDa926tZYtW6ajR4/K6/Vq6dKlvufi4+O1aNEi5efny+v1avz48UpLS5N08uztVVddpZSUFHXr1q3Y68bFxWndunXav3+/JGnx4sWaOXOmWrZsqTVr1uinn36SJH3++ee68847deLEiWKvkZWVpZUrV0qSPvvsM0VGRvq9FvnLL79Unz591KVLF1WuXFlr166Vx+M55/U+3Zo1a5SQkKDevXurcePG+vTTT8947X/961/Kz89XXl6e3nvvPSUkJPiee//99yVJ6enp2rFjh6677jrFx8fr448/9r0vb7zxhvr06eNbj0GDBvnOsn/zzTeO6yGdDOiFhYWO8wUSaDsfOnRIbdq0UWxsrPr27auhQ4fq22+/PeflAABnnAH8obVp00Y//PCDEhMTFRMTowYNGujw4cOSpIEDByo1NVVdu3aVx+NRw4YNlZyc7Kvt3r27HnvsMc2bN6/Y615xxRUaMWKEHnjgAUlS1apVNXXqVFWrVk2TJk3S448/LmOMIiIiNG/evDMufzilcuXK+uSTT/Tss8+qXLlymjt3rt8zpoMGDdKMGTM0e/ZslS5dWtdee6127dp1zut9up49e+qJJ55Qp06dVFhYqBtvvFGffPKJvF6vJCkyMlK9e/fW0aNH1aFDByUmJvpqv/76a7311lvyer165plnVLFiRcXHx2vAgAHq16+fXC6XoqKi9Nxzz8nlcmnYsGEaNGiQypcvr6ioKF133XWO6yGdvGzlb3/7mwYPHnxOt9QLtJ2joqL0yCOPqG/fvoqMjJTb7dbkyZPP+vUB4BSXOf33aACAC0ZycrIuv/xy9e/fv9hzV1xxhdatW6dKlSqdh84AIDxxqQYAAABggTPOAAAAgAXOOAMAAAAWCM4AAACABYIzAAAAYIHgDAAAAFggOAMAAAAWCM4AAACAhf8Hyxb3qhdprJQ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53" name="Picture 5"/>
          <p:cNvPicPr>
            <a:picLocks noChangeAspect="1" noChangeArrowheads="1"/>
          </p:cNvPicPr>
          <p:nvPr/>
        </p:nvPicPr>
        <p:blipFill>
          <a:blip r:embed="rId3"/>
          <a:srcRect/>
          <a:stretch>
            <a:fillRect/>
          </a:stretch>
        </p:blipFill>
        <p:spPr bwMode="auto">
          <a:xfrm>
            <a:off x="847858" y="1081455"/>
            <a:ext cx="5992557" cy="236513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847858" y="3446584"/>
            <a:ext cx="5992557" cy="2382716"/>
          </a:xfrm>
          <a:prstGeom prst="rect">
            <a:avLst/>
          </a:prstGeom>
          <a:noFill/>
          <a:ln w="9525">
            <a:noFill/>
            <a:miter lim="800000"/>
            <a:headEnd/>
            <a:tailEnd/>
          </a:ln>
          <a:effectLst/>
        </p:spPr>
      </p:pic>
    </p:spTree>
    <p:extLst>
      <p:ext uri="{BB962C8B-B14F-4D97-AF65-F5344CB8AC3E}">
        <p14:creationId xmlns:p14="http://schemas.microsoft.com/office/powerpoint/2010/main" xmlns="" val="2131380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307983" y="386366"/>
            <a:ext cx="1951149" cy="584775"/>
          </a:xfrm>
          <a:prstGeom prst="rect">
            <a:avLst/>
          </a:prstGeom>
          <a:noFill/>
        </p:spPr>
        <p:txBody>
          <a:bodyPr wrap="square" rtlCol="0">
            <a:spAutoFit/>
          </a:bodyPr>
          <a:lstStyle/>
          <a:p>
            <a:r>
              <a:rPr lang="zh-CN" altLang="en-US" sz="3200" dirty="0" smtClean="0">
                <a:solidFill>
                  <a:prstClr val="white"/>
                </a:solidFill>
                <a:latin typeface="微软雅黑" panose="020B0503020204020204" pitchFamily="34" charset="-122"/>
                <a:ea typeface="微软雅黑" panose="020B0503020204020204" pitchFamily="34" charset="-122"/>
              </a:rPr>
              <a:t>特征工程</a:t>
            </a:r>
            <a:endParaRPr lang="zh-CN" altLang="en-US" sz="3200" dirty="0">
              <a:solidFill>
                <a:prstClr val="white"/>
              </a:solidFill>
              <a:latin typeface="微软雅黑" panose="020B0503020204020204" pitchFamily="34" charset="-122"/>
              <a:ea typeface="微软雅黑" panose="020B0503020204020204" pitchFamily="34" charset="-122"/>
            </a:endParaRPr>
          </a:p>
        </p:txBody>
      </p:sp>
      <p:grpSp>
        <p:nvGrpSpPr>
          <p:cNvPr id="2" name="组合 9"/>
          <p:cNvGrpSpPr/>
          <p:nvPr/>
        </p:nvGrpSpPr>
        <p:grpSpPr>
          <a:xfrm>
            <a:off x="296213" y="1352283"/>
            <a:ext cx="7250806" cy="4458358"/>
            <a:chOff x="437881" y="1159099"/>
            <a:chExt cx="7250806" cy="4458358"/>
          </a:xfrm>
        </p:grpSpPr>
        <p:sp>
          <p:nvSpPr>
            <p:cNvPr id="5" name="文本框 4"/>
            <p:cNvSpPr txBox="1"/>
            <p:nvPr/>
          </p:nvSpPr>
          <p:spPr>
            <a:xfrm>
              <a:off x="437881" y="1159099"/>
              <a:ext cx="4752305" cy="78483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solidFill>
                    <a:prstClr val="white"/>
                  </a:solidFill>
                  <a:latin typeface="微软雅黑" panose="020B0503020204020204" pitchFamily="34" charset="-122"/>
                  <a:ea typeface="微软雅黑" panose="020B0503020204020204" pitchFamily="34" charset="-122"/>
                </a:rPr>
                <a:t>基本特征 </a:t>
              </a:r>
              <a:r>
                <a:rPr lang="en-US" altLang="zh-CN" dirty="0" smtClean="0">
                  <a:solidFill>
                    <a:prstClr val="white"/>
                  </a:solidFill>
                  <a:latin typeface="微软雅黑" panose="020B0503020204020204" pitchFamily="34" charset="-122"/>
                  <a:ea typeface="微软雅黑" panose="020B0503020204020204" pitchFamily="34" charset="-122"/>
                </a:rPr>
                <a:t>&amp; </a:t>
              </a:r>
              <a:r>
                <a:rPr lang="zh-CN" altLang="en-US" dirty="0" smtClean="0">
                  <a:solidFill>
                    <a:prstClr val="white"/>
                  </a:solidFill>
                  <a:latin typeface="微软雅黑" panose="020B0503020204020204" pitchFamily="34" charset="-122"/>
                  <a:ea typeface="微软雅黑" panose="020B0503020204020204" pitchFamily="34" charset="-122"/>
                </a:rPr>
                <a:t>统计特征</a:t>
              </a:r>
              <a:endParaRPr lang="en-US" altLang="zh-CN" dirty="0" smtClean="0">
                <a:solidFill>
                  <a:prstClr val="white"/>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dirty="0">
                <a:solidFill>
                  <a:prstClr val="white"/>
                </a:solidFill>
              </a:endParaRPr>
            </a:p>
          </p:txBody>
        </p:sp>
        <p:sp>
          <p:nvSpPr>
            <p:cNvPr id="7" name="文本框 6"/>
            <p:cNvSpPr txBox="1"/>
            <p:nvPr/>
          </p:nvSpPr>
          <p:spPr>
            <a:xfrm>
              <a:off x="989526" y="1739472"/>
              <a:ext cx="6699161" cy="387798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基本特征：手机品牌 </a:t>
              </a:r>
              <a:r>
                <a:rPr lang="en-US" altLang="zh-CN" sz="1600" dirty="0" smtClean="0">
                  <a:solidFill>
                    <a:prstClr val="white"/>
                  </a:solidFill>
                  <a:latin typeface="微软雅黑" panose="020B0503020204020204" pitchFamily="34" charset="-122"/>
                  <a:ea typeface="微软雅黑" panose="020B0503020204020204" pitchFamily="34" charset="-122"/>
                </a:rPr>
                <a:t>/ </a:t>
              </a:r>
              <a:r>
                <a:rPr lang="zh-CN" altLang="en-US" sz="1600" dirty="0" smtClean="0">
                  <a:solidFill>
                    <a:prstClr val="white"/>
                  </a:solidFill>
                  <a:latin typeface="微软雅黑" panose="020B0503020204020204" pitchFamily="34" charset="-122"/>
                  <a:ea typeface="微软雅黑" panose="020B0503020204020204" pitchFamily="34" charset="-122"/>
                </a:rPr>
                <a:t>所安装的</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所属种类</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统计特征：</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每天</a:t>
              </a:r>
              <a:r>
                <a:rPr lang="en-US" altLang="zh-CN" sz="1600" dirty="0" smtClean="0">
                  <a:solidFill>
                    <a:prstClr val="white"/>
                  </a:solidFill>
                  <a:latin typeface="微软雅黑" panose="020B0503020204020204" pitchFamily="34" charset="-122"/>
                  <a:ea typeface="微软雅黑" panose="020B0503020204020204" pitchFamily="34" charset="-122"/>
                </a:rPr>
                <a:t>24h</a:t>
              </a:r>
              <a:r>
                <a:rPr lang="zh-CN" altLang="en-US" sz="1600" dirty="0" smtClean="0">
                  <a:solidFill>
                    <a:prstClr val="white"/>
                  </a:solidFill>
                  <a:latin typeface="微软雅黑" panose="020B0503020204020204" pitchFamily="34" charset="-122"/>
                  <a:ea typeface="微软雅黑" panose="020B0503020204020204" pitchFamily="34" charset="-122"/>
                </a:rPr>
                <a:t>的每小时的</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使用时长统计</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600" dirty="0">
                  <a:solidFill>
                    <a:prstClr val="white"/>
                  </a:solidFill>
                  <a:latin typeface="微软雅黑" panose="020B0503020204020204" pitchFamily="34" charset="-122"/>
                  <a:ea typeface="微软雅黑" panose="020B0503020204020204" pitchFamily="34" charset="-122"/>
                </a:rPr>
                <a:t>每</a:t>
              </a:r>
              <a:r>
                <a:rPr lang="zh-CN" altLang="en-US" sz="1600" dirty="0" smtClean="0">
                  <a:solidFill>
                    <a:prstClr val="white"/>
                  </a:solidFill>
                  <a:latin typeface="微软雅黑" panose="020B0503020204020204" pitchFamily="34" charset="-122"/>
                  <a:ea typeface="微软雅黑" panose="020B0503020204020204" pitchFamily="34" charset="-122"/>
                </a:rPr>
                <a:t>周七天的每天的</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使用时长统计</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手机所安装的</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数量统计</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每天打开各个</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的次数统计</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600" dirty="0" smtClean="0">
                  <a:solidFill>
                    <a:prstClr val="white"/>
                  </a:solidFill>
                  <a:latin typeface="微软雅黑" panose="020B0503020204020204" pitchFamily="34" charset="-122"/>
                  <a:ea typeface="微软雅黑" panose="020B0503020204020204" pitchFamily="34" charset="-122"/>
                </a:rPr>
                <a:t>总体使用时间</a:t>
              </a:r>
              <a:r>
                <a:rPr lang="en-US" altLang="zh-CN" sz="1600" dirty="0" smtClean="0">
                  <a:solidFill>
                    <a:prstClr val="white"/>
                  </a:solidFill>
                  <a:latin typeface="微软雅黑" panose="020B0503020204020204" pitchFamily="34" charset="-122"/>
                  <a:ea typeface="微软雅黑" panose="020B0503020204020204" pitchFamily="34" charset="-122"/>
                </a:rPr>
                <a:t>Top100</a:t>
              </a:r>
              <a:r>
                <a:rPr lang="zh-CN" altLang="en-US" sz="1600" dirty="0" smtClean="0">
                  <a:solidFill>
                    <a:prstClr val="white"/>
                  </a:solidFill>
                  <a:latin typeface="微软雅黑" panose="020B0503020204020204" pitchFamily="34" charset="-122"/>
                  <a:ea typeface="微软雅黑" panose="020B0503020204020204" pitchFamily="34" charset="-122"/>
                </a:rPr>
                <a:t>的</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a:solidFill>
                    <a:prstClr val="white"/>
                  </a:solidFill>
                  <a:latin typeface="微软雅黑" panose="020B0503020204020204" pitchFamily="34" charset="-122"/>
                  <a:ea typeface="微软雅黑" panose="020B0503020204020204" pitchFamily="34" charset="-122"/>
                </a:rPr>
                <a:t>的</a:t>
              </a:r>
              <a:r>
                <a:rPr lang="zh-CN" altLang="en-US" sz="1600" dirty="0" smtClean="0">
                  <a:solidFill>
                    <a:prstClr val="white"/>
                  </a:solidFill>
                  <a:latin typeface="微软雅黑" panose="020B0503020204020204" pitchFamily="34" charset="-122"/>
                  <a:ea typeface="微软雅黑" panose="020B0503020204020204" pitchFamily="34" charset="-122"/>
                </a:rPr>
                <a:t>使用时长统计</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en-US" altLang="zh-CN" sz="1600" dirty="0" smtClean="0">
                  <a:solidFill>
                    <a:prstClr val="white"/>
                  </a:solidFill>
                  <a:latin typeface="微软雅黑" panose="020B0503020204020204" pitchFamily="34" charset="-122"/>
                  <a:ea typeface="微软雅黑" panose="020B0503020204020204" pitchFamily="34" charset="-122"/>
                </a:rPr>
                <a:t>……</a:t>
              </a:r>
            </a:p>
            <a:p>
              <a:pPr marL="742950" lvl="1" indent="-285750">
                <a:lnSpc>
                  <a:spcPct val="150000"/>
                </a:lnSpc>
                <a:buFont typeface="Wingdings" panose="05000000000000000000" pitchFamily="2" charset="2"/>
                <a:buChar char="l"/>
              </a:pPr>
              <a:r>
                <a:rPr lang="zh-CN" altLang="en-US" sz="1600" dirty="0">
                  <a:solidFill>
                    <a:prstClr val="white"/>
                  </a:solidFill>
                  <a:latin typeface="微软雅黑" panose="020B0503020204020204" pitchFamily="34" charset="-122"/>
                  <a:ea typeface="微软雅黑" panose="020B0503020204020204" pitchFamily="34" charset="-122"/>
                </a:rPr>
                <a:t>还</a:t>
              </a:r>
              <a:r>
                <a:rPr lang="zh-CN" altLang="en-US" sz="1600" dirty="0" smtClean="0">
                  <a:solidFill>
                    <a:prstClr val="white"/>
                  </a:solidFill>
                  <a:latin typeface="微软雅黑" panose="020B0503020204020204" pitchFamily="34" charset="-122"/>
                  <a:ea typeface="微软雅黑" panose="020B0503020204020204" pitchFamily="34" charset="-122"/>
                </a:rPr>
                <a:t>包括上述统计特征中具有数学含义的一些值：</a:t>
              </a:r>
              <a:endParaRPr lang="en-US" altLang="zh-CN" sz="1600" dirty="0">
                <a:solidFill>
                  <a:prstClr val="white"/>
                </a:solidFill>
                <a:latin typeface="微软雅黑" panose="020B0503020204020204" pitchFamily="34" charset="-122"/>
                <a:ea typeface="微软雅黑" panose="020B0503020204020204" pitchFamily="34" charset="-122"/>
              </a:endParaRPr>
            </a:p>
            <a:p>
              <a:pPr lvl="1">
                <a:lnSpc>
                  <a:spcPct val="150000"/>
                </a:lnSpc>
              </a:pPr>
              <a:r>
                <a:rPr lang="en-US" altLang="zh-CN" sz="1600" dirty="0" smtClean="0">
                  <a:solidFill>
                    <a:prstClr val="white"/>
                  </a:solidFill>
                  <a:latin typeface="微软雅黑" panose="020B0503020204020204" pitchFamily="34" charset="-122"/>
                  <a:ea typeface="微软雅黑" panose="020B0503020204020204" pitchFamily="34" charset="-122"/>
                </a:rPr>
                <a:t>	</a:t>
              </a:r>
              <a:r>
                <a:rPr lang="zh-CN" altLang="en-US" sz="1600" dirty="0" smtClean="0">
                  <a:solidFill>
                    <a:prstClr val="white"/>
                  </a:solidFill>
                  <a:latin typeface="微软雅黑" panose="020B0503020204020204" pitchFamily="34" charset="-122"/>
                  <a:ea typeface="微软雅黑" panose="020B0503020204020204" pitchFamily="34" charset="-122"/>
                </a:rPr>
                <a:t>如：</a:t>
              </a:r>
              <a:r>
                <a:rPr lang="en-US" altLang="zh-CN" sz="1600" dirty="0" smtClean="0">
                  <a:solidFill>
                    <a:prstClr val="white"/>
                  </a:solidFill>
                  <a:latin typeface="微软雅黑" panose="020B0503020204020204" pitchFamily="34" charset="-122"/>
                  <a:ea typeface="微软雅黑" panose="020B0503020204020204" pitchFamily="34" charset="-122"/>
                </a:rPr>
                <a:t>mean / min / max / </a:t>
              </a:r>
              <a:r>
                <a:rPr lang="en-US" altLang="zh-CN" sz="1600" dirty="0" err="1" smtClean="0">
                  <a:solidFill>
                    <a:prstClr val="white"/>
                  </a:solidFill>
                  <a:latin typeface="微软雅黑" panose="020B0503020204020204" pitchFamily="34" charset="-122"/>
                  <a:ea typeface="微软雅黑" panose="020B0503020204020204" pitchFamily="34" charset="-122"/>
                </a:rPr>
                <a:t>std</a:t>
              </a:r>
              <a:r>
                <a:rPr lang="en-US" altLang="zh-CN" sz="1600" dirty="0" smtClean="0">
                  <a:solidFill>
                    <a:prstClr val="white"/>
                  </a:solidFill>
                  <a:latin typeface="微软雅黑" panose="020B0503020204020204" pitchFamily="34" charset="-122"/>
                  <a:ea typeface="微软雅黑" panose="020B0503020204020204" pitchFamily="34" charset="-122"/>
                </a:rPr>
                <a:t> </a:t>
              </a:r>
              <a:r>
                <a:rPr lang="zh-CN" altLang="en-US" sz="1600" dirty="0" smtClean="0">
                  <a:solidFill>
                    <a:prstClr val="white"/>
                  </a:solidFill>
                  <a:latin typeface="微软雅黑" panose="020B0503020204020204" pitchFamily="34" charset="-122"/>
                  <a:ea typeface="微软雅黑" panose="020B0503020204020204" pitchFamily="34" charset="-122"/>
                </a:rPr>
                <a:t>等</a:t>
              </a:r>
              <a:endParaRPr lang="en-US" altLang="zh-CN" sz="1600" dirty="0" smtClean="0">
                <a:solidFill>
                  <a:prstClr val="white"/>
                </a:solidFill>
                <a:latin typeface="微软雅黑" panose="020B0503020204020204" pitchFamily="34" charset="-122"/>
                <a:ea typeface="微软雅黑" panose="020B0503020204020204" pitchFamily="34" charset="-122"/>
              </a:endParaRPr>
            </a:p>
          </p:txBody>
        </p:sp>
      </p:grpSp>
      <p:grpSp>
        <p:nvGrpSpPr>
          <p:cNvPr id="3" name="组合 10"/>
          <p:cNvGrpSpPr/>
          <p:nvPr/>
        </p:nvGrpSpPr>
        <p:grpSpPr>
          <a:xfrm>
            <a:off x="6259132" y="1395653"/>
            <a:ext cx="5533623" cy="3043165"/>
            <a:chOff x="6259132" y="1678986"/>
            <a:chExt cx="5533623" cy="3043165"/>
          </a:xfrm>
        </p:grpSpPr>
        <p:sp>
          <p:nvSpPr>
            <p:cNvPr id="8" name="文本框 7"/>
            <p:cNvSpPr txBox="1"/>
            <p:nvPr/>
          </p:nvSpPr>
          <p:spPr>
            <a:xfrm>
              <a:off x="6259132" y="1678986"/>
              <a:ext cx="4752305"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err="1" smtClean="0">
                  <a:solidFill>
                    <a:prstClr val="white"/>
                  </a:solidFill>
                  <a:latin typeface="微软雅黑" panose="020B0503020204020204" pitchFamily="34" charset="-122"/>
                  <a:ea typeface="微软雅黑" panose="020B0503020204020204" pitchFamily="34" charset="-122"/>
                </a:rPr>
                <a:t>start_close</a:t>
              </a:r>
              <a:r>
                <a:rPr lang="en-US" altLang="zh-CN" dirty="0" smtClean="0">
                  <a:solidFill>
                    <a:prstClr val="white"/>
                  </a:solidFill>
                  <a:latin typeface="微软雅黑" panose="020B0503020204020204" pitchFamily="34" charset="-122"/>
                  <a:ea typeface="微软雅黑" panose="020B0503020204020204" pitchFamily="34" charset="-122"/>
                </a:rPr>
                <a:t> </a:t>
              </a:r>
              <a:r>
                <a:rPr lang="zh-CN" altLang="en-US" dirty="0" smtClean="0">
                  <a:solidFill>
                    <a:prstClr val="white"/>
                  </a:solidFill>
                  <a:latin typeface="微软雅黑" panose="020B0503020204020204" pitchFamily="34" charset="-122"/>
                  <a:ea typeface="微软雅黑" panose="020B0503020204020204" pitchFamily="34" charset="-122"/>
                </a:rPr>
                <a:t>表中的</a:t>
              </a:r>
              <a:r>
                <a:rPr lang="en-US" altLang="zh-CN" dirty="0" smtClean="0">
                  <a:solidFill>
                    <a:prstClr val="white"/>
                  </a:solidFill>
                  <a:latin typeface="微软雅黑" panose="020B0503020204020204" pitchFamily="34" charset="-122"/>
                  <a:ea typeface="微软雅黑" panose="020B0503020204020204" pitchFamily="34" charset="-122"/>
                </a:rPr>
                <a:t>app</a:t>
              </a:r>
              <a:r>
                <a:rPr lang="zh-CN" altLang="en-US" dirty="0" smtClean="0">
                  <a:solidFill>
                    <a:prstClr val="white"/>
                  </a:solidFill>
                  <a:latin typeface="微软雅黑" panose="020B0503020204020204" pitchFamily="34" charset="-122"/>
                  <a:ea typeface="微软雅黑" panose="020B0503020204020204" pitchFamily="34" charset="-122"/>
                </a:rPr>
                <a:t>的 </a:t>
              </a:r>
              <a:r>
                <a:rPr lang="en-US" altLang="zh-CN" dirty="0" smtClean="0">
                  <a:solidFill>
                    <a:prstClr val="white"/>
                  </a:solidFill>
                  <a:latin typeface="微软雅黑" panose="020B0503020204020204" pitchFamily="34" charset="-122"/>
                  <a:ea typeface="微软雅黑" panose="020B0503020204020204" pitchFamily="34" charset="-122"/>
                </a:rPr>
                <a:t>TF-IDF </a:t>
              </a:r>
              <a:r>
                <a:rPr lang="zh-CN" altLang="en-US" dirty="0" smtClean="0">
                  <a:solidFill>
                    <a:prstClr val="white"/>
                  </a:solidFill>
                  <a:latin typeface="微软雅黑" panose="020B0503020204020204" pitchFamily="34" charset="-122"/>
                  <a:ea typeface="微软雅黑" panose="020B0503020204020204" pitchFamily="34" charset="-122"/>
                </a:rPr>
                <a:t>特征</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057623" y="2044495"/>
              <a:ext cx="4735132" cy="267765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zh-CN" altLang="en-US" sz="1600" b="1" dirty="0" smtClean="0">
                  <a:solidFill>
                    <a:prstClr val="white"/>
                  </a:solidFill>
                  <a:latin typeface="微软雅黑" panose="020B0503020204020204" pitchFamily="34" charset="-122"/>
                  <a:ea typeface="微软雅黑" panose="020B0503020204020204" pitchFamily="34" charset="-122"/>
                </a:rPr>
                <a:t>思路：</a:t>
              </a:r>
              <a:r>
                <a:rPr lang="zh-CN" altLang="en-US" sz="1600" dirty="0" smtClean="0">
                  <a:solidFill>
                    <a:prstClr val="white"/>
                  </a:solidFill>
                  <a:latin typeface="微软雅黑" panose="020B0503020204020204" pitchFamily="34" charset="-122"/>
                  <a:ea typeface="微软雅黑" panose="020B0503020204020204" pitchFamily="34" charset="-122"/>
                </a:rPr>
                <a:t>将</a:t>
              </a:r>
              <a:r>
                <a:rPr lang="en-US" altLang="zh-CN" sz="1600" dirty="0" err="1" smtClean="0">
                  <a:solidFill>
                    <a:prstClr val="white"/>
                  </a:solidFill>
                  <a:latin typeface="微软雅黑" panose="020B0503020204020204" pitchFamily="34" charset="-122"/>
                  <a:ea typeface="微软雅黑" panose="020B0503020204020204" pitchFamily="34" charset="-122"/>
                </a:rPr>
                <a:t>start_close</a:t>
              </a:r>
              <a:r>
                <a:rPr lang="zh-CN" altLang="en-US" sz="1600" dirty="0" smtClean="0">
                  <a:solidFill>
                    <a:prstClr val="white"/>
                  </a:solidFill>
                  <a:latin typeface="微软雅黑" panose="020B0503020204020204" pitchFamily="34" charset="-122"/>
                  <a:ea typeface="微软雅黑" panose="020B0503020204020204" pitchFamily="34" charset="-122"/>
                </a:rPr>
                <a:t>表中用户使用过的</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集合看作一篇文档，将每个</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视为文档中的文字，利用</a:t>
              </a:r>
              <a:r>
                <a:rPr lang="en-US" altLang="zh-CN" sz="1600" dirty="0" smtClean="0">
                  <a:solidFill>
                    <a:prstClr val="white"/>
                  </a:solidFill>
                  <a:latin typeface="微软雅黑" panose="020B0503020204020204" pitchFamily="34" charset="-122"/>
                  <a:ea typeface="微软雅黑" panose="020B0503020204020204" pitchFamily="34" charset="-122"/>
                </a:rPr>
                <a:t>NLP</a:t>
              </a:r>
              <a:r>
                <a:rPr lang="zh-CN" altLang="en-US" sz="1600" dirty="0" smtClean="0">
                  <a:solidFill>
                    <a:prstClr val="white"/>
                  </a:solidFill>
                  <a:latin typeface="微软雅黑" panose="020B0503020204020204" pitchFamily="34" charset="-122"/>
                  <a:ea typeface="微软雅黑" panose="020B0503020204020204" pitchFamily="34" charset="-122"/>
                </a:rPr>
                <a:t>中常用的</a:t>
              </a:r>
              <a:r>
                <a:rPr lang="en-US" altLang="zh-CN" sz="1600" dirty="0" smtClean="0">
                  <a:solidFill>
                    <a:prstClr val="white"/>
                  </a:solidFill>
                  <a:latin typeface="微软雅黑" panose="020B0503020204020204" pitchFamily="34" charset="-122"/>
                  <a:ea typeface="微软雅黑" panose="020B0503020204020204" pitchFamily="34" charset="-122"/>
                </a:rPr>
                <a:t>TF-IDF</a:t>
              </a:r>
              <a:r>
                <a:rPr lang="zh-CN" altLang="en-US" sz="1600" dirty="0" smtClean="0">
                  <a:solidFill>
                    <a:prstClr val="white"/>
                  </a:solidFill>
                  <a:latin typeface="微软雅黑" panose="020B0503020204020204" pitchFamily="34" charset="-122"/>
                  <a:ea typeface="微软雅黑" panose="020B0503020204020204" pitchFamily="34" charset="-122"/>
                </a:rPr>
                <a:t>算法计算每个</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的频率特征。</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en-US" altLang="zh-CN" sz="1600" b="1" dirty="0" smtClean="0">
                  <a:solidFill>
                    <a:prstClr val="white"/>
                  </a:solidFill>
                  <a:latin typeface="微软雅黑" panose="020B0503020204020204" pitchFamily="34" charset="-122"/>
                  <a:ea typeface="微软雅黑" panose="020B0503020204020204" pitchFamily="34" charset="-122"/>
                </a:rPr>
                <a:t>trick</a:t>
              </a:r>
              <a:r>
                <a:rPr lang="zh-CN" altLang="en-US" sz="1600" b="1" dirty="0" smtClean="0">
                  <a:solidFill>
                    <a:prstClr val="white"/>
                  </a:solidFill>
                  <a:latin typeface="微软雅黑" panose="020B0503020204020204" pitchFamily="34" charset="-122"/>
                  <a:ea typeface="微软雅黑" panose="020B0503020204020204" pitchFamily="34" charset="-122"/>
                </a:rPr>
                <a:t>：</a:t>
              </a:r>
              <a:r>
                <a:rPr lang="zh-CN" altLang="en-US" sz="1600" dirty="0" smtClean="0">
                  <a:solidFill>
                    <a:prstClr val="white"/>
                  </a:solidFill>
                  <a:latin typeface="微软雅黑" panose="020B0503020204020204" pitchFamily="34" charset="-122"/>
                  <a:ea typeface="微软雅黑" panose="020B0503020204020204" pitchFamily="34" charset="-122"/>
                </a:rPr>
                <a:t>之所以是</a:t>
              </a:r>
              <a:r>
                <a:rPr lang="en-US" altLang="zh-CN" sz="1600" dirty="0" err="1" smtClean="0">
                  <a:solidFill>
                    <a:prstClr val="white"/>
                  </a:solidFill>
                  <a:latin typeface="微软雅黑" panose="020B0503020204020204" pitchFamily="34" charset="-122"/>
                  <a:ea typeface="微软雅黑" panose="020B0503020204020204" pitchFamily="34" charset="-122"/>
                </a:rPr>
                <a:t>start_close</a:t>
              </a:r>
              <a:r>
                <a:rPr lang="zh-CN" altLang="en-US" sz="1600" dirty="0" smtClean="0">
                  <a:solidFill>
                    <a:prstClr val="white"/>
                  </a:solidFill>
                  <a:latin typeface="微软雅黑" panose="020B0503020204020204" pitchFamily="34" charset="-122"/>
                  <a:ea typeface="微软雅黑" panose="020B0503020204020204" pitchFamily="34" charset="-122"/>
                </a:rPr>
                <a:t>表而不是</a:t>
              </a:r>
              <a:r>
                <a:rPr lang="en-US" altLang="zh-CN" sz="1600" dirty="0" smtClean="0">
                  <a:solidFill>
                    <a:prstClr val="white"/>
                  </a:solidFill>
                  <a:latin typeface="微软雅黑" panose="020B0503020204020204" pitchFamily="34" charset="-122"/>
                  <a:ea typeface="微软雅黑" panose="020B0503020204020204" pitchFamily="34" charset="-122"/>
                </a:rPr>
                <a:t>packages</a:t>
              </a:r>
              <a:r>
                <a:rPr lang="zh-CN" altLang="en-US" sz="1600" dirty="0" smtClean="0">
                  <a:solidFill>
                    <a:prstClr val="white"/>
                  </a:solidFill>
                  <a:latin typeface="微软雅黑" panose="020B0503020204020204" pitchFamily="34" charset="-122"/>
                  <a:ea typeface="微软雅黑" panose="020B0503020204020204" pitchFamily="34" charset="-122"/>
                </a:rPr>
                <a:t>表是因为考虑到用户有很多安装但几乎不使用的</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会干扰最后的预测结果。</a:t>
              </a:r>
              <a:endParaRPr lang="zh-CN" altLang="en-US" sz="1600" dirty="0">
                <a:solidFill>
                  <a:prstClr val="white"/>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3">
            <a:duotone>
              <a:prstClr val="black"/>
              <a:schemeClr val="accent5">
                <a:tint val="45000"/>
                <a:satMod val="400000"/>
              </a:schemeClr>
            </a:duotone>
          </a:blip>
          <a:stretch>
            <a:fillRect/>
          </a:stretch>
        </p:blipFill>
        <p:spPr>
          <a:xfrm>
            <a:off x="6465195" y="4524346"/>
            <a:ext cx="2440546" cy="675504"/>
          </a:xfrm>
          <a:prstGeom prst="rect">
            <a:avLst/>
          </a:prstGeom>
        </p:spPr>
      </p:pic>
      <p:pic>
        <p:nvPicPr>
          <p:cNvPr id="13" name="图片 12"/>
          <p:cNvPicPr>
            <a:picLocks noChangeAspect="1"/>
          </p:cNvPicPr>
          <p:nvPr/>
        </p:nvPicPr>
        <p:blipFill>
          <a:blip r:embed="rId4">
            <a:duotone>
              <a:prstClr val="black"/>
              <a:schemeClr val="accent5">
                <a:tint val="45000"/>
                <a:satMod val="400000"/>
              </a:schemeClr>
            </a:duotone>
          </a:blip>
          <a:stretch>
            <a:fillRect/>
          </a:stretch>
        </p:blipFill>
        <p:spPr>
          <a:xfrm>
            <a:off x="9007701" y="4524346"/>
            <a:ext cx="3039751" cy="663219"/>
          </a:xfrm>
          <a:prstGeom prst="rect">
            <a:avLst/>
          </a:prstGeom>
        </p:spPr>
      </p:pic>
      <p:pic>
        <p:nvPicPr>
          <p:cNvPr id="14" name="图片 13"/>
          <p:cNvPicPr>
            <a:picLocks noChangeAspect="1"/>
          </p:cNvPicPr>
          <p:nvPr/>
        </p:nvPicPr>
        <p:blipFill>
          <a:blip r:embed="rId5">
            <a:duotone>
              <a:prstClr val="black"/>
              <a:schemeClr val="accent2">
                <a:tint val="45000"/>
                <a:satMod val="400000"/>
              </a:schemeClr>
            </a:duotone>
          </a:blip>
          <a:stretch>
            <a:fillRect/>
          </a:stretch>
        </p:blipFill>
        <p:spPr>
          <a:xfrm>
            <a:off x="7075870" y="5353182"/>
            <a:ext cx="4435296" cy="548364"/>
          </a:xfrm>
          <a:prstGeom prst="rect">
            <a:avLst/>
          </a:prstGeom>
        </p:spPr>
      </p:pic>
    </p:spTree>
    <p:extLst>
      <p:ext uri="{BB962C8B-B14F-4D97-AF65-F5344CB8AC3E}">
        <p14:creationId xmlns:p14="http://schemas.microsoft.com/office/powerpoint/2010/main" xmlns="" val="213138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313643" y="1062898"/>
            <a:ext cx="9375821"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smtClean="0">
                <a:solidFill>
                  <a:prstClr val="white"/>
                </a:solidFill>
                <a:latin typeface="微软雅黑" panose="020B0503020204020204" pitchFamily="34" charset="-122"/>
                <a:ea typeface="微软雅黑" panose="020B0503020204020204" pitchFamily="34" charset="-122"/>
              </a:rPr>
              <a:t>word2vec</a:t>
            </a:r>
            <a:r>
              <a:rPr lang="zh-CN" altLang="en-US" dirty="0" smtClean="0">
                <a:solidFill>
                  <a:prstClr val="white"/>
                </a:solidFill>
                <a:latin typeface="微软雅黑" panose="020B0503020204020204" pitchFamily="34" charset="-122"/>
                <a:ea typeface="微软雅黑" panose="020B0503020204020204" pitchFamily="34" charset="-122"/>
              </a:rPr>
              <a:t>特征</a:t>
            </a:r>
            <a:endParaRPr lang="en-US" altLang="zh-CN" sz="1600" dirty="0" smtClean="0">
              <a:solidFill>
                <a:srgbClr val="ED7D3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07983" y="386366"/>
            <a:ext cx="1951149" cy="584775"/>
          </a:xfrm>
          <a:prstGeom prst="rect">
            <a:avLst/>
          </a:prstGeom>
          <a:noFill/>
        </p:spPr>
        <p:txBody>
          <a:bodyPr wrap="square" rtlCol="0">
            <a:spAutoFit/>
          </a:bodyPr>
          <a:lstStyle/>
          <a:p>
            <a:r>
              <a:rPr lang="zh-CN" altLang="en-US" sz="3200" dirty="0" smtClean="0">
                <a:solidFill>
                  <a:prstClr val="white"/>
                </a:solidFill>
                <a:latin typeface="微软雅黑" panose="020B0503020204020204" pitchFamily="34" charset="-122"/>
                <a:ea typeface="微软雅黑" panose="020B0503020204020204" pitchFamily="34" charset="-122"/>
              </a:rPr>
              <a:t>特征工程</a:t>
            </a:r>
            <a:endParaRPr lang="zh-CN" altLang="en-US" sz="3200" dirty="0">
              <a:solidFill>
                <a:prstClr val="whit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940416" y="1618915"/>
            <a:ext cx="8465713" cy="41819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zh-CN" altLang="en-US" sz="1600" b="1" dirty="0" smtClean="0">
                <a:solidFill>
                  <a:prstClr val="white"/>
                </a:solidFill>
                <a:latin typeface="微软雅黑" panose="020B0503020204020204" pitchFamily="34" charset="-122"/>
                <a:ea typeface="微软雅黑" panose="020B0503020204020204" pitchFamily="34" charset="-122"/>
              </a:rPr>
              <a:t>思路：</a:t>
            </a:r>
            <a:r>
              <a:rPr lang="zh-CN" altLang="en-US" sz="1600" dirty="0" smtClean="0">
                <a:solidFill>
                  <a:prstClr val="white"/>
                </a:solidFill>
                <a:latin typeface="微软雅黑" panose="020B0503020204020204" pitchFamily="34" charset="-122"/>
                <a:ea typeface="微软雅黑" panose="020B0503020204020204" pitchFamily="34" charset="-122"/>
              </a:rPr>
              <a:t>利用</a:t>
            </a:r>
            <a:r>
              <a:rPr lang="en-US" altLang="zh-CN" sz="1600" dirty="0" smtClean="0">
                <a:solidFill>
                  <a:prstClr val="white"/>
                </a:solidFill>
                <a:latin typeface="微软雅黑" panose="020B0503020204020204" pitchFamily="34" charset="-122"/>
                <a:ea typeface="微软雅黑" panose="020B0503020204020204" pitchFamily="34" charset="-122"/>
              </a:rPr>
              <a:t>NLP</a:t>
            </a:r>
            <a:r>
              <a:rPr lang="zh-CN" altLang="en-US" sz="1600" dirty="0" smtClean="0">
                <a:solidFill>
                  <a:prstClr val="white"/>
                </a:solidFill>
                <a:latin typeface="微软雅黑" panose="020B0503020204020204" pitchFamily="34" charset="-122"/>
                <a:ea typeface="微软雅黑" panose="020B0503020204020204" pitchFamily="34" charset="-122"/>
              </a:rPr>
              <a:t>中的</a:t>
            </a:r>
            <a:r>
              <a:rPr lang="en-US" altLang="zh-CN" sz="1600" dirty="0" smtClean="0">
                <a:solidFill>
                  <a:prstClr val="white"/>
                </a:solidFill>
                <a:latin typeface="微软雅黑" panose="020B0503020204020204" pitchFamily="34" charset="-122"/>
                <a:ea typeface="微软雅黑" panose="020B0503020204020204" pitchFamily="34" charset="-122"/>
              </a:rPr>
              <a:t>word2vec</a:t>
            </a:r>
            <a:r>
              <a:rPr lang="zh-CN" altLang="en-US" sz="1600" dirty="0" smtClean="0">
                <a:solidFill>
                  <a:prstClr val="white"/>
                </a:solidFill>
                <a:latin typeface="微软雅黑" panose="020B0503020204020204" pitchFamily="34" charset="-122"/>
                <a:ea typeface="微软雅黑" panose="020B0503020204020204" pitchFamily="34" charset="-122"/>
              </a:rPr>
              <a:t>算法将</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安装表中的</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用向量表示</a:t>
            </a:r>
            <a:endParaRPr lang="zh-CN" altLang="en-US" sz="1600" dirty="0">
              <a:solidFill>
                <a:prstClr val="white"/>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2215365" y="2134215"/>
            <a:ext cx="7572375" cy="1295400"/>
          </a:xfrm>
          <a:prstGeom prst="rect">
            <a:avLst/>
          </a:prstGeom>
        </p:spPr>
      </p:pic>
      <p:sp>
        <p:nvSpPr>
          <p:cNvPr id="12" name="文本框 11"/>
          <p:cNvSpPr txBox="1"/>
          <p:nvPr/>
        </p:nvSpPr>
        <p:spPr>
          <a:xfrm>
            <a:off x="2131550" y="3526724"/>
            <a:ext cx="7740004"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600" dirty="0" smtClean="0">
                <a:solidFill>
                  <a:prstClr val="white"/>
                </a:solidFill>
                <a:latin typeface="微软雅黑" panose="020B0503020204020204" pitchFamily="34" charset="-122"/>
                <a:ea typeface="微软雅黑" panose="020B0503020204020204" pitchFamily="34" charset="-122"/>
              </a:rPr>
              <a:t>Step 1</a:t>
            </a:r>
            <a:r>
              <a:rPr lang="zh-CN" altLang="en-US" sz="1600" dirty="0" smtClean="0">
                <a:solidFill>
                  <a:prstClr val="white"/>
                </a:solidFill>
                <a:latin typeface="微软雅黑" panose="020B0503020204020204" pitchFamily="34" charset="-122"/>
                <a:ea typeface="微软雅黑" panose="020B0503020204020204" pitchFamily="34" charset="-122"/>
              </a:rPr>
              <a:t>：利用如上代码思路训练得到每个</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经过</a:t>
            </a:r>
            <a:r>
              <a:rPr lang="en-US" altLang="zh-CN" sz="1600" dirty="0" smtClean="0">
                <a:solidFill>
                  <a:prstClr val="white"/>
                </a:solidFill>
                <a:latin typeface="微软雅黑" panose="020B0503020204020204" pitchFamily="34" charset="-122"/>
                <a:ea typeface="微软雅黑" panose="020B0503020204020204" pitchFamily="34" charset="-122"/>
              </a:rPr>
              <a:t>word2vec</a:t>
            </a:r>
            <a:r>
              <a:rPr lang="zh-CN" altLang="en-US" sz="1600" dirty="0" smtClean="0">
                <a:solidFill>
                  <a:prstClr val="white"/>
                </a:solidFill>
                <a:latin typeface="微软雅黑" panose="020B0503020204020204" pitchFamily="34" charset="-122"/>
                <a:ea typeface="微软雅黑" panose="020B0503020204020204" pitchFamily="34" charset="-122"/>
              </a:rPr>
              <a:t>的</a:t>
            </a:r>
            <a:r>
              <a:rPr lang="en-US" altLang="zh-CN" sz="1600" dirty="0" smtClean="0">
                <a:solidFill>
                  <a:prstClr val="white"/>
                </a:solidFill>
                <a:latin typeface="微软雅黑" panose="020B0503020204020204" pitchFamily="34" charset="-122"/>
                <a:ea typeface="微软雅黑" panose="020B0503020204020204" pitchFamily="34" charset="-122"/>
              </a:rPr>
              <a:t>embedding</a:t>
            </a:r>
            <a:r>
              <a:rPr lang="zh-CN" altLang="en-US" sz="1600" dirty="0" smtClean="0">
                <a:solidFill>
                  <a:prstClr val="white"/>
                </a:solidFill>
                <a:latin typeface="微软雅黑" panose="020B0503020204020204" pitchFamily="34" charset="-122"/>
                <a:ea typeface="微软雅黑" panose="020B0503020204020204" pitchFamily="34" charset="-122"/>
              </a:rPr>
              <a:t>表示</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600" dirty="0" smtClean="0">
                <a:solidFill>
                  <a:prstClr val="white"/>
                </a:solidFill>
                <a:latin typeface="微软雅黑" panose="020B0503020204020204" pitchFamily="34" charset="-122"/>
                <a:ea typeface="微软雅黑" panose="020B0503020204020204" pitchFamily="34" charset="-122"/>
              </a:rPr>
              <a:t>Step 2</a:t>
            </a:r>
            <a:r>
              <a:rPr lang="zh-CN" altLang="en-US" sz="1600" dirty="0" smtClean="0">
                <a:solidFill>
                  <a:prstClr val="white"/>
                </a:solidFill>
                <a:latin typeface="微软雅黑" panose="020B0503020204020204" pitchFamily="34" charset="-122"/>
                <a:ea typeface="微软雅黑" panose="020B0503020204020204" pitchFamily="34" charset="-122"/>
              </a:rPr>
              <a:t>：获取用户安装列表中的所有</a:t>
            </a:r>
            <a:r>
              <a:rPr lang="en-US" altLang="zh-CN" sz="1600" dirty="0" smtClean="0">
                <a:solidFill>
                  <a:prstClr val="white"/>
                </a:solidFill>
                <a:latin typeface="微软雅黑" panose="020B0503020204020204" pitchFamily="34" charset="-122"/>
                <a:ea typeface="微软雅黑" panose="020B0503020204020204" pitchFamily="34" charset="-122"/>
              </a:rPr>
              <a:t>app</a:t>
            </a:r>
            <a:r>
              <a:rPr lang="zh-CN" altLang="en-US" sz="1600" dirty="0" smtClean="0">
                <a:solidFill>
                  <a:prstClr val="white"/>
                </a:solidFill>
                <a:latin typeface="微软雅黑" panose="020B0503020204020204" pitchFamily="34" charset="-122"/>
                <a:ea typeface="微软雅黑" panose="020B0503020204020204" pitchFamily="34" charset="-122"/>
              </a:rPr>
              <a:t>及其</a:t>
            </a:r>
            <a:r>
              <a:rPr lang="en-US" altLang="zh-CN" sz="1600" dirty="0" smtClean="0">
                <a:solidFill>
                  <a:prstClr val="white"/>
                </a:solidFill>
                <a:latin typeface="微软雅黑" panose="020B0503020204020204" pitchFamily="34" charset="-122"/>
                <a:ea typeface="微软雅黑" panose="020B0503020204020204" pitchFamily="34" charset="-122"/>
              </a:rPr>
              <a:t>w2c</a:t>
            </a:r>
            <a:r>
              <a:rPr lang="zh-CN" altLang="en-US" sz="1600" dirty="0" smtClean="0">
                <a:solidFill>
                  <a:prstClr val="white"/>
                </a:solidFill>
                <a:latin typeface="微软雅黑" panose="020B0503020204020204" pitchFamily="34" charset="-122"/>
                <a:ea typeface="微软雅黑" panose="020B0503020204020204" pitchFamily="34" charset="-122"/>
              </a:rPr>
              <a:t>特征</a:t>
            </a:r>
            <a:endParaRPr lang="en-US" altLang="zh-CN" sz="1600" dirty="0" smtClean="0">
              <a:solidFill>
                <a:prstClr val="white"/>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600" dirty="0" smtClean="0">
                <a:solidFill>
                  <a:prstClr val="white"/>
                </a:solidFill>
                <a:latin typeface="微软雅黑" panose="020B0503020204020204" pitchFamily="34" charset="-122"/>
                <a:ea typeface="微软雅黑" panose="020B0503020204020204" pitchFamily="34" charset="-122"/>
              </a:rPr>
              <a:t>Step 3</a:t>
            </a:r>
            <a:r>
              <a:rPr lang="zh-CN" altLang="en-US" sz="1600" dirty="0" smtClean="0">
                <a:solidFill>
                  <a:prstClr val="white"/>
                </a:solidFill>
                <a:latin typeface="微软雅黑" panose="020B0503020204020204" pitchFamily="34" charset="-122"/>
                <a:ea typeface="微软雅黑" panose="020B0503020204020204" pitchFamily="34" charset="-122"/>
              </a:rPr>
              <a:t>：对该用户的所有</a:t>
            </a:r>
            <a:r>
              <a:rPr lang="en-US" altLang="zh-CN" sz="1600" dirty="0" smtClean="0">
                <a:solidFill>
                  <a:prstClr val="white"/>
                </a:solidFill>
                <a:latin typeface="微软雅黑" panose="020B0503020204020204" pitchFamily="34" charset="-122"/>
                <a:ea typeface="微软雅黑" panose="020B0503020204020204" pitchFamily="34" charset="-122"/>
              </a:rPr>
              <a:t>w2c</a:t>
            </a:r>
            <a:r>
              <a:rPr lang="zh-CN" altLang="en-US" sz="1600" dirty="0" smtClean="0">
                <a:solidFill>
                  <a:prstClr val="white"/>
                </a:solidFill>
                <a:latin typeface="微软雅黑" panose="020B0503020204020204" pitchFamily="34" charset="-122"/>
                <a:ea typeface="微软雅黑" panose="020B0503020204020204" pitchFamily="34" charset="-122"/>
              </a:rPr>
              <a:t>取平均得到最终的</a:t>
            </a:r>
            <a:r>
              <a:rPr lang="en-US" altLang="zh-CN" sz="1600" dirty="0" smtClean="0">
                <a:solidFill>
                  <a:prstClr val="white"/>
                </a:solidFill>
                <a:latin typeface="微软雅黑" panose="020B0503020204020204" pitchFamily="34" charset="-122"/>
                <a:ea typeface="微软雅黑" panose="020B0503020204020204" pitchFamily="34" charset="-122"/>
              </a:rPr>
              <a:t>w2c</a:t>
            </a:r>
            <a:r>
              <a:rPr lang="zh-CN" altLang="en-US" sz="1600" dirty="0" smtClean="0">
                <a:solidFill>
                  <a:prstClr val="white"/>
                </a:solidFill>
                <a:latin typeface="微软雅黑" panose="020B0503020204020204" pitchFamily="34" charset="-122"/>
                <a:ea typeface="微软雅黑" panose="020B0503020204020204" pitchFamily="34" charset="-122"/>
              </a:rPr>
              <a:t>特征，以此作为分类器的输入</a:t>
            </a:r>
            <a:endParaRPr lang="en-US" altLang="zh-CN" sz="1600" dirty="0" smtClean="0">
              <a:solidFill>
                <a:prstClr val="white"/>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215365" y="4919233"/>
            <a:ext cx="7701566" cy="721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prstClr val="white"/>
                </a:solidFill>
                <a:latin typeface="微软雅黑" panose="020B0503020204020204" pitchFamily="34" charset="-122"/>
                <a:ea typeface="微软雅黑" panose="020B0503020204020204" pitchFamily="34" charset="-122"/>
              </a:rPr>
              <a:t>单用这</a:t>
            </a:r>
            <a:r>
              <a:rPr lang="en-US" altLang="zh-CN" dirty="0">
                <a:solidFill>
                  <a:prstClr val="white"/>
                </a:solidFill>
                <a:latin typeface="微软雅黑" panose="020B0503020204020204" pitchFamily="34" charset="-122"/>
                <a:ea typeface="微软雅黑" panose="020B0503020204020204" pitchFamily="34" charset="-122"/>
              </a:rPr>
              <a:t>128</a:t>
            </a:r>
            <a:r>
              <a:rPr lang="zh-CN" altLang="en-US" dirty="0">
                <a:solidFill>
                  <a:prstClr val="white"/>
                </a:solidFill>
                <a:latin typeface="微软雅黑" panose="020B0503020204020204" pitchFamily="34" charset="-122"/>
                <a:ea typeface="微软雅黑" panose="020B0503020204020204" pitchFamily="34" charset="-122"/>
              </a:rPr>
              <a:t>维的</a:t>
            </a:r>
            <a:r>
              <a:rPr lang="en-US" altLang="zh-CN" dirty="0">
                <a:solidFill>
                  <a:prstClr val="white"/>
                </a:solidFill>
                <a:latin typeface="微软雅黑" panose="020B0503020204020204" pitchFamily="34" charset="-122"/>
                <a:ea typeface="微软雅黑" panose="020B0503020204020204" pitchFamily="34" charset="-122"/>
              </a:rPr>
              <a:t>word2vec</a:t>
            </a:r>
            <a:r>
              <a:rPr lang="zh-CN" altLang="en-US" dirty="0">
                <a:solidFill>
                  <a:prstClr val="white"/>
                </a:solidFill>
                <a:latin typeface="微软雅黑" panose="020B0503020204020204" pitchFamily="34" charset="-122"/>
                <a:ea typeface="微软雅黑" panose="020B0503020204020204" pitchFamily="34" charset="-122"/>
              </a:rPr>
              <a:t>特征，</a:t>
            </a:r>
            <a:r>
              <a:rPr lang="en-US" altLang="zh-CN" dirty="0" err="1">
                <a:solidFill>
                  <a:prstClr val="white"/>
                </a:solidFill>
                <a:latin typeface="微软雅黑" panose="020B0503020204020204" pitchFamily="34" charset="-122"/>
                <a:ea typeface="微软雅黑" panose="020B0503020204020204" pitchFamily="34" charset="-122"/>
              </a:rPr>
              <a:t>lgb</a:t>
            </a:r>
            <a:r>
              <a:rPr lang="zh-CN" altLang="en-US" dirty="0">
                <a:solidFill>
                  <a:prstClr val="white"/>
                </a:solidFill>
                <a:latin typeface="微软雅黑" panose="020B0503020204020204" pitchFamily="34" charset="-122"/>
                <a:ea typeface="微软雅黑" panose="020B0503020204020204" pitchFamily="34" charset="-122"/>
              </a:rPr>
              <a:t>模型可达</a:t>
            </a:r>
            <a:r>
              <a:rPr lang="en-US" altLang="zh-CN" dirty="0">
                <a:solidFill>
                  <a:prstClr val="white"/>
                </a:solidFill>
                <a:latin typeface="微软雅黑" panose="020B0503020204020204" pitchFamily="34" charset="-122"/>
                <a:ea typeface="微软雅黑" panose="020B0503020204020204" pitchFamily="34" charset="-122"/>
              </a:rPr>
              <a:t>2.59+</a:t>
            </a:r>
            <a:r>
              <a:rPr lang="zh-CN" altLang="en-US" dirty="0">
                <a:solidFill>
                  <a:prstClr val="white"/>
                </a:solidFill>
                <a:latin typeface="微软雅黑" panose="020B0503020204020204" pitchFamily="34" charset="-122"/>
                <a:ea typeface="微软雅黑" panose="020B0503020204020204" pitchFamily="34" charset="-122"/>
              </a:rPr>
              <a:t>，</a:t>
            </a:r>
            <a:r>
              <a:rPr lang="en-US" altLang="zh-CN" dirty="0" err="1">
                <a:solidFill>
                  <a:prstClr val="white"/>
                </a:solidFill>
                <a:latin typeface="微软雅黑" panose="020B0503020204020204" pitchFamily="34" charset="-122"/>
                <a:ea typeface="微软雅黑" panose="020B0503020204020204" pitchFamily="34" charset="-122"/>
              </a:rPr>
              <a:t>nn</a:t>
            </a:r>
            <a:r>
              <a:rPr lang="zh-CN" altLang="en-US" dirty="0">
                <a:solidFill>
                  <a:prstClr val="white"/>
                </a:solidFill>
                <a:latin typeface="微软雅黑" panose="020B0503020204020204" pitchFamily="34" charset="-122"/>
                <a:ea typeface="微软雅黑" panose="020B0503020204020204" pitchFamily="34" charset="-122"/>
              </a:rPr>
              <a:t>模型可达</a:t>
            </a:r>
            <a:r>
              <a:rPr lang="en-US" altLang="zh-CN" dirty="0">
                <a:solidFill>
                  <a:prstClr val="white"/>
                </a:solidFill>
                <a:latin typeface="微软雅黑" panose="020B0503020204020204" pitchFamily="34" charset="-122"/>
                <a:ea typeface="微软雅黑" panose="020B0503020204020204" pitchFamily="34" charset="-122"/>
              </a:rPr>
              <a:t>2.57+</a:t>
            </a:r>
          </a:p>
        </p:txBody>
      </p:sp>
    </p:spTree>
    <p:extLst>
      <p:ext uri="{BB962C8B-B14F-4D97-AF65-F5344CB8AC3E}">
        <p14:creationId xmlns:p14="http://schemas.microsoft.com/office/powerpoint/2010/main" xmlns="" val="1259715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2134</TotalTime>
  <Words>1154</Words>
  <Application>Microsoft Macintosh PowerPoint</Application>
  <PresentationFormat>自定义</PresentationFormat>
  <Paragraphs>156</Paragraphs>
  <Slides>17</Slides>
  <Notes>1</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    易观性别年龄预测 </vt:lpstr>
      <vt:lpstr>目录</vt:lpstr>
      <vt:lpstr>团队介绍</vt:lpstr>
      <vt:lpstr>赛题解读</vt:lpstr>
      <vt:lpstr>幻灯片 5</vt:lpstr>
      <vt:lpstr>幻灯片 6</vt:lpstr>
      <vt:lpstr>幻灯片 7</vt:lpstr>
      <vt:lpstr>幻灯片 8</vt:lpstr>
      <vt:lpstr>幻灯片 9</vt:lpstr>
      <vt:lpstr>幻灯片 10</vt:lpstr>
      <vt:lpstr>幻灯片 11</vt:lpstr>
      <vt:lpstr>模型设计</vt:lpstr>
      <vt:lpstr>模型设计</vt:lpstr>
      <vt:lpstr>模型融合</vt:lpstr>
      <vt:lpstr>模型融合</vt:lpstr>
      <vt:lpstr>方案总结</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1043251499@qq.com</dc:creator>
  <cp:lastModifiedBy>xb21cn</cp:lastModifiedBy>
  <cp:revision>278</cp:revision>
  <dcterms:created xsi:type="dcterms:W3CDTF">2018-09-13T02:44:34Z</dcterms:created>
  <dcterms:modified xsi:type="dcterms:W3CDTF">2018-10-25T06:54:42Z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2052-1.2.3.321</vt:lpwstr>
  </property>
</Properties>
</file>