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9C1"/>
    <a:srgbClr val="FFD966"/>
    <a:srgbClr val="4472C4"/>
    <a:srgbClr val="A5AA1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>
        <p:scale>
          <a:sx n="60" d="100"/>
          <a:sy n="60" d="100"/>
        </p:scale>
        <p:origin x="-16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6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BF3A-49E4-46A1-86E0-E3E62A16B02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0272-7C88-4A61-9541-96B4FB23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DFEC8757-BE36-4427-A4EC-26A41AA24DD3}"/>
              </a:ext>
            </a:extLst>
          </p:cNvPr>
          <p:cNvSpPr/>
          <p:nvPr/>
        </p:nvSpPr>
        <p:spPr>
          <a:xfrm>
            <a:off x="0" y="-78673"/>
            <a:ext cx="33070800" cy="2539813"/>
          </a:xfrm>
          <a:prstGeom prst="rect">
            <a:avLst/>
          </a:prstGeom>
          <a:solidFill>
            <a:srgbClr val="A5AA1C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7041B2-AEFF-4214-9D1F-ECAD43159498}"/>
              </a:ext>
            </a:extLst>
          </p:cNvPr>
          <p:cNvSpPr txBox="1"/>
          <p:nvPr/>
        </p:nvSpPr>
        <p:spPr>
          <a:xfrm>
            <a:off x="24183531" y="19323229"/>
            <a:ext cx="8492627" cy="246565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 </a:t>
            </a:r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0C7034-CBAC-472E-9325-B4F00D99D41C}"/>
              </a:ext>
            </a:extLst>
          </p:cNvPr>
          <p:cNvSpPr/>
          <p:nvPr/>
        </p:nvSpPr>
        <p:spPr>
          <a:xfrm>
            <a:off x="24183531" y="16580417"/>
            <a:ext cx="8492628" cy="2619160"/>
          </a:xfrm>
          <a:prstGeom prst="rect">
            <a:avLst/>
          </a:prstGeom>
          <a:solidFill>
            <a:srgbClr val="A0C9C1">
              <a:alpha val="16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1CE55-2A7C-4FF1-8927-B12E01D9B0A4}"/>
              </a:ext>
            </a:extLst>
          </p:cNvPr>
          <p:cNvSpPr txBox="1"/>
          <p:nvPr/>
        </p:nvSpPr>
        <p:spPr>
          <a:xfrm>
            <a:off x="24192364" y="2765173"/>
            <a:ext cx="8492627" cy="1371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. </a:t>
            </a:r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A2500848-D3A9-4D92-8A74-E3707F7D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192" y="4769913"/>
            <a:ext cx="8374903" cy="5974224"/>
          </a:xfrm>
          <a:prstGeom prst="rect">
            <a:avLst/>
          </a:prstGeom>
        </p:spPr>
      </p:pic>
      <p:pic>
        <p:nvPicPr>
          <p:cNvPr id="37" name="Picture 36" descr="A picture containing chart&#10;&#10;Description automatically generated">
            <a:extLst>
              <a:ext uri="{FF2B5EF4-FFF2-40B4-BE49-F238E27FC236}">
                <a16:creationId xmlns:a16="http://schemas.microsoft.com/office/drawing/2014/main" id="{465E6B5C-CA90-4941-A5B6-B6C94F80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827" y="11369264"/>
            <a:ext cx="3914022" cy="438033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A925239-C685-400E-B199-D25DA662B493}"/>
              </a:ext>
            </a:extLst>
          </p:cNvPr>
          <p:cNvSpPr/>
          <p:nvPr/>
        </p:nvSpPr>
        <p:spPr>
          <a:xfrm>
            <a:off x="10757878" y="7892429"/>
            <a:ext cx="13258800" cy="138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134E76-55D3-424C-8B23-FDAD9672E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676" y="8815999"/>
            <a:ext cx="8547242" cy="4709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D6824-32AD-4769-9F4A-A224CAB68812}"/>
              </a:ext>
            </a:extLst>
          </p:cNvPr>
          <p:cNvSpPr txBox="1"/>
          <p:nvPr/>
        </p:nvSpPr>
        <p:spPr>
          <a:xfrm>
            <a:off x="3645143" y="-44991"/>
            <a:ext cx="2534755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Effects of Major Wind Events on North Carolina Shelf Currents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F82CB-40DE-4950-BA6E-1FAB5A67E2A4}"/>
              </a:ext>
            </a:extLst>
          </p:cNvPr>
          <p:cNvSpPr txBox="1"/>
          <p:nvPr/>
        </p:nvSpPr>
        <p:spPr>
          <a:xfrm>
            <a:off x="258305" y="2767248"/>
            <a:ext cx="10332720" cy="9875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Introduction</a:t>
            </a:r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6A5FB-56E5-43D0-8867-595E27167C61}"/>
              </a:ext>
            </a:extLst>
          </p:cNvPr>
          <p:cNvSpPr txBox="1"/>
          <p:nvPr/>
        </p:nvSpPr>
        <p:spPr>
          <a:xfrm>
            <a:off x="10751764" y="2770700"/>
            <a:ext cx="13258800" cy="5029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B1910-14AA-46A0-BCAF-B0C4BA17146F}"/>
              </a:ext>
            </a:extLst>
          </p:cNvPr>
          <p:cNvSpPr txBox="1"/>
          <p:nvPr/>
        </p:nvSpPr>
        <p:spPr>
          <a:xfrm>
            <a:off x="24183530" y="19345980"/>
            <a:ext cx="8492628" cy="2062103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marL="228600" indent="-228600"/>
            <a:r>
              <a:rPr lang="en-US" sz="1600" b="1" dirty="0"/>
              <a:t>References</a:t>
            </a:r>
            <a:r>
              <a:rPr lang="en-US" sz="1600" dirty="0"/>
              <a:t>:</a:t>
            </a:r>
          </a:p>
          <a:p>
            <a:pPr marL="292100" indent="-292100"/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[1] Wren, A. and Leonard, L. ‘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Sediment transport on the mid-continental shelf in Onslow Bay, North Carolina during Hurricane Isabel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’. Estuarine Coastal and shelf Science, 2004.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indent="-292100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NOAA.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‘Hurricane Database (HURDAT)’,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NOAA.gov, 2014.</a:t>
            </a:r>
          </a:p>
          <a:p>
            <a:pPr marL="292100" indent="-292100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[3] IOOS. 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‘Manual for Real-Time Quality Control of In-Situ Current Measurements’.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QARTOD,  July 2019. DOI: 10.25923/sqe9-e310. </a:t>
            </a:r>
          </a:p>
          <a:p>
            <a:pPr marL="292100" indent="-292100"/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[4] Wu, X., et al. </a:t>
            </a:r>
            <a:r>
              <a:rPr 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‘Parameterization of  Synoptic Weather Systems in the South Atlantic Bight for Modeling Applications’.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Ocean Dynamics, 2017. DOI: 10.1007/s10236-017-1084-x  </a:t>
            </a:r>
          </a:p>
          <a:p>
            <a:pPr marL="292100" indent="-292100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[5] Bingham, F. M. ‘</a:t>
            </a:r>
            <a:r>
              <a:rPr lang="en-US" sz="1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Physical response of the coastal ocean to hurricane Isabel near landfall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’. Ocean Science, 2007.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3470B-7378-4DD2-8B6E-0616659F6468}"/>
              </a:ext>
            </a:extLst>
          </p:cNvPr>
          <p:cNvSpPr txBox="1"/>
          <p:nvPr/>
        </p:nvSpPr>
        <p:spPr>
          <a:xfrm>
            <a:off x="24183529" y="21401884"/>
            <a:ext cx="8492629" cy="338554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sz="1600" b="1" dirty="0"/>
              <a:t>Acknowledgments</a:t>
            </a:r>
            <a:r>
              <a:rPr lang="en-US" sz="1400" b="1" dirty="0"/>
              <a:t>: </a:t>
            </a:r>
            <a:r>
              <a:rPr lang="en-US" sz="1400" spc="-20" dirty="0"/>
              <a:t>SECOORA Data Challenge 2021, CORMP and Chris LeClair, UNCW’s Center for Marine Science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48CFCF-2F42-4D55-84B8-2DBAA438494C}"/>
              </a:ext>
            </a:extLst>
          </p:cNvPr>
          <p:cNvSpPr txBox="1"/>
          <p:nvPr/>
        </p:nvSpPr>
        <p:spPr>
          <a:xfrm>
            <a:off x="10751764" y="3570461"/>
            <a:ext cx="6742722" cy="3785652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data processed using IOOS’s Quality Assurance/Quality Control of Real Time Oceanographic Data (QARTOD) protocol [3]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Three QC tests used; Error velocity (0.05m/s), Correlation Magnitude (110), and Echo Intensity (change of 10 decibels or more)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Thresholds were determined for OB27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top 6m were not used as 50% of the values failed the QC test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data was hourly binned</a:t>
            </a:r>
            <a:endParaRPr lang="en-US" sz="4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ED7A4-C38C-4C70-9DA3-D408EA7A05D7}"/>
              </a:ext>
            </a:extLst>
          </p:cNvPr>
          <p:cNvSpPr txBox="1"/>
          <p:nvPr/>
        </p:nvSpPr>
        <p:spPr>
          <a:xfrm>
            <a:off x="24183529" y="16548665"/>
            <a:ext cx="8501459" cy="2431435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pPr algn="ctr"/>
            <a:r>
              <a:rPr lang="en-US" sz="3200" b="1" dirty="0"/>
              <a:t>Future Work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Investigate if the wind stress explains the current response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Explore how other parameters such as stratification and air-sea temperature differences could affect the ocean’s response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spc="-60" dirty="0"/>
              <a:t>Incorporate more CORMP datasets to determine how the forcing and or response may vary in the cross and along shore directions</a:t>
            </a: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CAD44-6905-438F-B5EE-9EFADD1223D5}"/>
              </a:ext>
            </a:extLst>
          </p:cNvPr>
          <p:cNvSpPr txBox="1"/>
          <p:nvPr/>
        </p:nvSpPr>
        <p:spPr>
          <a:xfrm>
            <a:off x="240851" y="12755260"/>
            <a:ext cx="10332720" cy="905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Historical Data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63078-0465-4C50-B2EE-A11EB7F1CA0A}"/>
              </a:ext>
            </a:extLst>
          </p:cNvPr>
          <p:cNvSpPr txBox="1"/>
          <p:nvPr/>
        </p:nvSpPr>
        <p:spPr>
          <a:xfrm>
            <a:off x="317304" y="19444827"/>
            <a:ext cx="1011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Pressure, wind speed, temperature and wave height data were collected from two NBDC locations, Frying Pan tower and buoy 410013 (fig.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measurements were collected from OB27, an upward facing ADCP in 30m of water that is part of the CORMP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Extreme currents coincide with low pressure and high wind stress (fig.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</a:t>
            </a:r>
            <a:r>
              <a:rPr lang="el-GR" sz="2400" dirty="0"/>
              <a:t>σ</a:t>
            </a:r>
            <a:r>
              <a:rPr lang="en-US" sz="2400" dirty="0"/>
              <a:t> current events coincide with both TS and ET events (fig. 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3E9325-C874-4CDC-BF2A-99FEA904A338}"/>
              </a:ext>
            </a:extLst>
          </p:cNvPr>
          <p:cNvSpPr txBox="1"/>
          <p:nvPr/>
        </p:nvSpPr>
        <p:spPr>
          <a:xfrm>
            <a:off x="4403711" y="7924182"/>
            <a:ext cx="607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Tropical (TS) and extratropical storms (ET) are extreme weather events that cause significant coastline damage and sediment transport every year [1].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North Carolina has both TS and ET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frequency of tropical storms have increased in the last century (fig. 1,[2])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1BDECF-089F-4713-AB55-9FBA6F36EF44}"/>
              </a:ext>
            </a:extLst>
          </p:cNvPr>
          <p:cNvSpPr txBox="1"/>
          <p:nvPr/>
        </p:nvSpPr>
        <p:spPr>
          <a:xfrm>
            <a:off x="17494486" y="3570461"/>
            <a:ext cx="6516078" cy="4154984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ET and TS events are identified by a drop in air pressure, this follows other work done in the South Atlantic Bight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ET events occurred November-April while TS events occurred June-October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variables are averaged over 10-day period resulting in an ensemble for each event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Ensembles centered around peak wind stress extend 5 days prior  and 5 days after peak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ensembles have the climatological average and tidal currents removed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DC1B99-2EF2-46AF-ACF1-C48AC81E337A}"/>
              </a:ext>
            </a:extLst>
          </p:cNvPr>
          <p:cNvSpPr txBox="1"/>
          <p:nvPr/>
        </p:nvSpPr>
        <p:spPr>
          <a:xfrm>
            <a:off x="10787354" y="7911718"/>
            <a:ext cx="13262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Results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0B8824-711B-48B5-99CE-4301B3402FC5}"/>
              </a:ext>
            </a:extLst>
          </p:cNvPr>
          <p:cNvSpPr txBox="1"/>
          <p:nvPr/>
        </p:nvSpPr>
        <p:spPr>
          <a:xfrm>
            <a:off x="10950394" y="8662846"/>
            <a:ext cx="5939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Climatology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September has the most TS events (fig.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TS events, N = 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ET events, N = 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Summer months (TS events) have a mid-depth current maximum (fig.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2FBDFC-C0A7-4043-9E9F-96008358C830}"/>
              </a:ext>
            </a:extLst>
          </p:cNvPr>
          <p:cNvSpPr txBox="1"/>
          <p:nvPr/>
        </p:nvSpPr>
        <p:spPr>
          <a:xfrm>
            <a:off x="18012162" y="14187615"/>
            <a:ext cx="5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Ensembles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event types experience a similar ensemble average  drop in pressure (fig.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TS events experience a higher wind stress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0F7639-4722-47CB-A1B8-1975F255211F}"/>
              </a:ext>
            </a:extLst>
          </p:cNvPr>
          <p:cNvSpPr txBox="1"/>
          <p:nvPr/>
        </p:nvSpPr>
        <p:spPr>
          <a:xfrm>
            <a:off x="24296278" y="2997709"/>
            <a:ext cx="8492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Vertical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events have a peak northward wind at the center (fig. 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ET events experience a switch to strong southward winds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event types effect the entire water column (30m)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the peak, TS events have a significant offshore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A677DF0-56FA-4C08-BBA1-3F174B0739BE}"/>
              </a:ext>
            </a:extLst>
          </p:cNvPr>
          <p:cNvGrpSpPr/>
          <p:nvPr/>
        </p:nvGrpSpPr>
        <p:grpSpPr>
          <a:xfrm>
            <a:off x="360261" y="8108530"/>
            <a:ext cx="4108245" cy="3619874"/>
            <a:chOff x="341581" y="8364484"/>
            <a:chExt cx="3929451" cy="3531308"/>
          </a:xfrm>
        </p:grpSpPr>
        <p:pic>
          <p:nvPicPr>
            <p:cNvPr id="57" name="Picture 56" descr="Diagram&#10;&#10;Description automatically generated">
              <a:extLst>
                <a:ext uri="{FF2B5EF4-FFF2-40B4-BE49-F238E27FC236}">
                  <a16:creationId xmlns:a16="http://schemas.microsoft.com/office/drawing/2014/main" id="{4FF4413E-3935-4DF2-A1CC-C5A96D27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81" y="8364484"/>
              <a:ext cx="3929451" cy="2731996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34B0C7-784F-432A-9CE9-620C291562FC}"/>
                </a:ext>
              </a:extLst>
            </p:cNvPr>
            <p:cNvSpPr txBox="1"/>
            <p:nvPr/>
          </p:nvSpPr>
          <p:spPr>
            <a:xfrm>
              <a:off x="582267" y="10995053"/>
              <a:ext cx="3586367" cy="90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 2. </a:t>
              </a:r>
              <a:r>
                <a:rPr lang="en-US" dirty="0"/>
                <a:t>East Coast of North. Symbols represent observational assets. Shelf break indicated by dashed line.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7AABED5-53A2-44AB-B3BE-D9608C294A7C}"/>
              </a:ext>
            </a:extLst>
          </p:cNvPr>
          <p:cNvGrpSpPr/>
          <p:nvPr/>
        </p:nvGrpSpPr>
        <p:grpSpPr>
          <a:xfrm>
            <a:off x="448575" y="3543945"/>
            <a:ext cx="9985379" cy="4397579"/>
            <a:chOff x="448575" y="3543945"/>
            <a:chExt cx="10350492" cy="479461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22C5A1F-89A1-4B53-8615-4880C94BB25E}"/>
                </a:ext>
              </a:extLst>
            </p:cNvPr>
            <p:cNvGrpSpPr/>
            <p:nvPr/>
          </p:nvGrpSpPr>
          <p:grpSpPr>
            <a:xfrm>
              <a:off x="489147" y="3690256"/>
              <a:ext cx="10309920" cy="4648306"/>
              <a:chOff x="489147" y="3690256"/>
              <a:chExt cx="10309920" cy="464830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0000DCC-F831-4708-B4CA-F72C7DE21AF0}"/>
                  </a:ext>
                </a:extLst>
              </p:cNvPr>
              <p:cNvGrpSpPr/>
              <p:nvPr/>
            </p:nvGrpSpPr>
            <p:grpSpPr>
              <a:xfrm>
                <a:off x="489147" y="3690256"/>
                <a:ext cx="10309920" cy="4648306"/>
                <a:chOff x="489147" y="3716178"/>
                <a:chExt cx="10309920" cy="4648306"/>
              </a:xfrm>
            </p:grpSpPr>
            <p:pic>
              <p:nvPicPr>
                <p:cNvPr id="13" name="Picture 12" descr="A satellite image of the earth&#10;&#10;Description automatically generated with low confidence">
                  <a:extLst>
                    <a:ext uri="{FF2B5EF4-FFF2-40B4-BE49-F238E27FC236}">
                      <a16:creationId xmlns:a16="http://schemas.microsoft.com/office/drawing/2014/main" id="{161BA6D4-D48D-4DC1-BF5A-9DF96196F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147" y="3716178"/>
                  <a:ext cx="8263656" cy="4648306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C66818D-DC12-4AB9-85F6-45418ACCE7FF}"/>
                    </a:ext>
                  </a:extLst>
                </p:cNvPr>
                <p:cNvSpPr txBox="1"/>
                <p:nvPr/>
              </p:nvSpPr>
              <p:spPr>
                <a:xfrm>
                  <a:off x="8793374" y="3753521"/>
                  <a:ext cx="2005693" cy="3422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Fig. 1</a:t>
                  </a:r>
                  <a:r>
                    <a:rPr lang="en-US" dirty="0"/>
                    <a:t>. Satellite image of hurricane Florence on the East Coast in 2018. Top left, number of Tropical storms per year in the Atlantic [2]. Study region outlined in yellow.</a:t>
                  </a: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8BA3493-7451-4C5F-B085-55CBAD001D3D}"/>
                  </a:ext>
                </a:extLst>
              </p:cNvPr>
              <p:cNvSpPr/>
              <p:nvPr/>
            </p:nvSpPr>
            <p:spPr>
              <a:xfrm>
                <a:off x="3560689" y="4754981"/>
                <a:ext cx="593133" cy="530557"/>
              </a:xfrm>
              <a:prstGeom prst="rect">
                <a:avLst/>
              </a:prstGeom>
              <a:noFill/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422A810-99D2-4F3A-80C3-03F3B1937A52}"/>
                  </a:ext>
                </a:extLst>
              </p:cNvPr>
              <p:cNvCxnSpPr/>
              <p:nvPr/>
            </p:nvCxnSpPr>
            <p:spPr>
              <a:xfrm flipH="1">
                <a:off x="3361993" y="5485642"/>
                <a:ext cx="360289" cy="2342321"/>
              </a:xfrm>
              <a:prstGeom prst="straightConnector1">
                <a:avLst/>
              </a:prstGeom>
              <a:ln w="762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Chart&#10;&#10;Description automatically generated">
              <a:extLst>
                <a:ext uri="{FF2B5EF4-FFF2-40B4-BE49-F238E27FC236}">
                  <a16:creationId xmlns:a16="http://schemas.microsoft.com/office/drawing/2014/main" id="{FF410FF8-9ABE-4959-B96A-5194AE9F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75" y="3543945"/>
              <a:ext cx="2398432" cy="280280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8B868B-0829-4323-9C5B-2FB0A778C3F8}"/>
              </a:ext>
            </a:extLst>
          </p:cNvPr>
          <p:cNvGrpSpPr/>
          <p:nvPr/>
        </p:nvGrpSpPr>
        <p:grpSpPr>
          <a:xfrm>
            <a:off x="385119" y="13532609"/>
            <a:ext cx="10118235" cy="5936351"/>
            <a:chOff x="385119" y="13532609"/>
            <a:chExt cx="10118235" cy="5936351"/>
          </a:xfrm>
        </p:grpSpPr>
        <p:pic>
          <p:nvPicPr>
            <p:cNvPr id="59" name="Picture 58" descr="Timeline&#10;&#10;Description automatically generated">
              <a:extLst>
                <a:ext uri="{FF2B5EF4-FFF2-40B4-BE49-F238E27FC236}">
                  <a16:creationId xmlns:a16="http://schemas.microsoft.com/office/drawing/2014/main" id="{B76791D0-06A7-430F-9530-8EE6E724B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19" y="13532609"/>
              <a:ext cx="9989449" cy="540154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E24186-B08C-4657-B1AC-557935894E2B}"/>
                </a:ext>
              </a:extLst>
            </p:cNvPr>
            <p:cNvSpPr txBox="1"/>
            <p:nvPr/>
          </p:nvSpPr>
          <p:spPr>
            <a:xfrm>
              <a:off x="690568" y="18822629"/>
              <a:ext cx="9812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 3. </a:t>
              </a:r>
              <a:r>
                <a:rPr lang="en-US" dirty="0"/>
                <a:t>Top; atmospheric pressure measured at Frying Pan and buoy 410013. Middle; wind stress measured at Frying Pan and Buoy 410013. Bottom; depth averaged current speed measured at OB27.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9A28C9A-BEE7-44D1-B0BB-6CFA2311D71B}"/>
              </a:ext>
            </a:extLst>
          </p:cNvPr>
          <p:cNvSpPr txBox="1"/>
          <p:nvPr/>
        </p:nvSpPr>
        <p:spPr>
          <a:xfrm>
            <a:off x="13065838" y="2736081"/>
            <a:ext cx="1045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Processing &amp; Creating Ensembles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6A02BE-9576-40CE-A7F2-FFE00547C0DF}"/>
              </a:ext>
            </a:extLst>
          </p:cNvPr>
          <p:cNvSpPr txBox="1"/>
          <p:nvPr/>
        </p:nvSpPr>
        <p:spPr>
          <a:xfrm>
            <a:off x="10952117" y="10914703"/>
            <a:ext cx="4133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Currents flow towards Cape Hatteras for most of the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Summer months have the strongest cross shore circulation (fig.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D79674-3C12-4B52-B575-A0AA2DE7FF2D}"/>
                  </a:ext>
                </a:extLst>
              </p:cNvPr>
              <p:cNvSpPr txBox="1"/>
              <p:nvPr/>
            </p:nvSpPr>
            <p:spPr>
              <a:xfrm>
                <a:off x="18014668" y="15591756"/>
                <a:ext cx="5823807" cy="3879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TS events experience more variability and higher maximums for wave height, wind stress, and current speed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Even after the tides and climatological averages are removed, current speeds are significant for both event types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5</a:t>
                </a:r>
                <a:r>
                  <a:rPr lang="el-GR" sz="2400" dirty="0"/>
                  <a:t>σ</a:t>
                </a:r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ET events coincide with a high difference in air temperature and SST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D79674-3C12-4B52-B575-A0AA2DE7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668" y="15591756"/>
                <a:ext cx="5823807" cy="3879011"/>
              </a:xfrm>
              <a:prstGeom prst="rect">
                <a:avLst/>
              </a:prstGeom>
              <a:blipFill>
                <a:blip r:embed="rId9"/>
                <a:stretch>
                  <a:fillRect l="-1360" t="-1258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67C06858-4A9B-4610-B041-E19120B9EF61}"/>
              </a:ext>
            </a:extLst>
          </p:cNvPr>
          <p:cNvGrpSpPr/>
          <p:nvPr/>
        </p:nvGrpSpPr>
        <p:grpSpPr>
          <a:xfrm>
            <a:off x="11088018" y="14265061"/>
            <a:ext cx="12533982" cy="7452995"/>
            <a:chOff x="11088018" y="14265061"/>
            <a:chExt cx="12533982" cy="7452995"/>
          </a:xfrm>
        </p:grpSpPr>
        <p:pic>
          <p:nvPicPr>
            <p:cNvPr id="86" name="Picture 85" descr="Histogram&#10;&#10;Description automatically generated">
              <a:extLst>
                <a:ext uri="{FF2B5EF4-FFF2-40B4-BE49-F238E27FC236}">
                  <a16:creationId xmlns:a16="http://schemas.microsoft.com/office/drawing/2014/main" id="{55AEBB0D-D289-45BC-8A90-31D18014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018" y="14265061"/>
              <a:ext cx="6742343" cy="743775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176021B-E961-43AF-A18E-347D4D09412B}"/>
                </a:ext>
              </a:extLst>
            </p:cNvPr>
            <p:cNvSpPr txBox="1"/>
            <p:nvPr/>
          </p:nvSpPr>
          <p:spPr>
            <a:xfrm>
              <a:off x="17911179" y="19963730"/>
              <a:ext cx="57108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 5. </a:t>
              </a:r>
              <a:r>
                <a:rPr lang="en-US" dirty="0"/>
                <a:t>Ensemble average across all storms. Storms were centered around the peak wind stress then time was normalized for a 10-day period. To account for seasonal differences, pressure and wave height were demeaned for the 10-day period. Current speed is the depth averaged, detided current. Green shading indicates +/-1 STD.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55AFF6-C59F-41B8-BF48-17A3D0CD5411}"/>
              </a:ext>
            </a:extLst>
          </p:cNvPr>
          <p:cNvSpPr txBox="1"/>
          <p:nvPr/>
        </p:nvSpPr>
        <p:spPr>
          <a:xfrm>
            <a:off x="12031579" y="13431608"/>
            <a:ext cx="1212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4. </a:t>
            </a:r>
            <a:r>
              <a:rPr lang="en-US" dirty="0"/>
              <a:t>left; bar graph showing number of event occurrences per month. Middle;  cross shore average depth dependent current created from the historical current data. Right; same as middle but for along shore currents.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3E2F3-0358-4E53-9C95-9D5FB2492FCF}"/>
              </a:ext>
            </a:extLst>
          </p:cNvPr>
          <p:cNvSpPr txBox="1"/>
          <p:nvPr/>
        </p:nvSpPr>
        <p:spPr>
          <a:xfrm>
            <a:off x="24209194" y="11512401"/>
            <a:ext cx="4530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TS events have a strong SE flow followed by a strong flow in the opposite direction. This ‘rebounding’ has been seen in individual storms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Shear scalar values for both events are several times higher than yearly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both events shear values have a maximum at the surface(TS &gt; 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E58C7-0017-47C3-A253-D01BFDF96EC4}"/>
              </a:ext>
            </a:extLst>
          </p:cNvPr>
          <p:cNvSpPr txBox="1"/>
          <p:nvPr/>
        </p:nvSpPr>
        <p:spPr>
          <a:xfrm>
            <a:off x="24523700" y="10722933"/>
            <a:ext cx="803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6. </a:t>
            </a:r>
            <a:r>
              <a:rPr lang="en-US" dirty="0"/>
              <a:t>Top; wind stress vectors with positive being northward. Bottom; Current speed with tide and climatological average removed.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BAC14-1D81-4388-A08D-689334DE242C}"/>
              </a:ext>
            </a:extLst>
          </p:cNvPr>
          <p:cNvSpPr txBox="1"/>
          <p:nvPr/>
        </p:nvSpPr>
        <p:spPr>
          <a:xfrm>
            <a:off x="24706811" y="15776517"/>
            <a:ext cx="796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7. </a:t>
            </a:r>
            <a:r>
              <a:rPr lang="en-US" dirty="0"/>
              <a:t>Average Shear profiles of the raw current speeds for both events and yearly average. Also shown is the average within24 hours of peak wind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9B03FF-49DE-435A-B9F0-23E86C3B2B48}"/>
                  </a:ext>
                </a:extLst>
              </p:cNvPr>
              <p:cNvSpPr txBox="1"/>
              <p:nvPr/>
            </p:nvSpPr>
            <p:spPr>
              <a:xfrm>
                <a:off x="29204810" y="12884538"/>
                <a:ext cx="337185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𝑑𝑣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9B03FF-49DE-435A-B9F0-23E86C3B2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810" y="12884538"/>
                <a:ext cx="3371850" cy="910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B0395B4-4B3F-4F57-AC58-F7764B160BBE}"/>
              </a:ext>
            </a:extLst>
          </p:cNvPr>
          <p:cNvSpPr/>
          <p:nvPr/>
        </p:nvSpPr>
        <p:spPr>
          <a:xfrm>
            <a:off x="4528301" y="10917382"/>
            <a:ext cx="5941224" cy="1588371"/>
          </a:xfrm>
          <a:prstGeom prst="rect">
            <a:avLst/>
          </a:prstGeom>
          <a:solidFill>
            <a:srgbClr val="FFD966">
              <a:alpha val="29000"/>
            </a:srgbClr>
          </a:solidFill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931B0B-52BB-45F9-8303-6BA7B2B2181B}"/>
              </a:ext>
            </a:extLst>
          </p:cNvPr>
          <p:cNvCxnSpPr/>
          <p:nvPr/>
        </p:nvCxnSpPr>
        <p:spPr>
          <a:xfrm flipV="1">
            <a:off x="1739471" y="8858941"/>
            <a:ext cx="674912" cy="447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D65496-9C0C-4227-8BD4-9B8749C3B9DD}"/>
              </a:ext>
            </a:extLst>
          </p:cNvPr>
          <p:cNvCxnSpPr/>
          <p:nvPr/>
        </p:nvCxnSpPr>
        <p:spPr>
          <a:xfrm>
            <a:off x="1739471" y="9289353"/>
            <a:ext cx="375920" cy="46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B46E52-942A-4D43-95C4-365C4A54F5A9}"/>
              </a:ext>
            </a:extLst>
          </p:cNvPr>
          <p:cNvSpPr txBox="1"/>
          <p:nvPr/>
        </p:nvSpPr>
        <p:spPr>
          <a:xfrm>
            <a:off x="2371425" y="8619226"/>
            <a:ext cx="778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Along shore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1DD778-489B-4F32-83CB-FE59CEFBED75}"/>
              </a:ext>
            </a:extLst>
          </p:cNvPr>
          <p:cNvSpPr txBox="1"/>
          <p:nvPr/>
        </p:nvSpPr>
        <p:spPr>
          <a:xfrm>
            <a:off x="1286883" y="9580922"/>
            <a:ext cx="789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 shore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55B94A-3BAD-4D42-96A8-82A541B34BFC}"/>
              </a:ext>
            </a:extLst>
          </p:cNvPr>
          <p:cNvSpPr txBox="1"/>
          <p:nvPr/>
        </p:nvSpPr>
        <p:spPr>
          <a:xfrm>
            <a:off x="24153342" y="2733705"/>
            <a:ext cx="8570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Results continued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9FB907-E259-48C3-A151-7C1C8E2B1FB5}"/>
              </a:ext>
            </a:extLst>
          </p:cNvPr>
          <p:cNvSpPr/>
          <p:nvPr/>
        </p:nvSpPr>
        <p:spPr>
          <a:xfrm>
            <a:off x="8379054" y="17119600"/>
            <a:ext cx="1128628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842C3-11B5-4C71-AFD4-E9219AA0F3BA}"/>
              </a:ext>
            </a:extLst>
          </p:cNvPr>
          <p:cNvSpPr txBox="1"/>
          <p:nvPr/>
        </p:nvSpPr>
        <p:spPr>
          <a:xfrm>
            <a:off x="6862939" y="16730323"/>
            <a:ext cx="36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Florence 2018 max current = 1.2 m/s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AF016E-241D-4C62-A409-3852EB0CC4C4}"/>
              </a:ext>
            </a:extLst>
          </p:cNvPr>
          <p:cNvSpPr txBox="1"/>
          <p:nvPr/>
        </p:nvSpPr>
        <p:spPr>
          <a:xfrm>
            <a:off x="4548359" y="10945673"/>
            <a:ext cx="5952175" cy="1569660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sz="2400" b="1" spc="-50" dirty="0"/>
              <a:t>Goal</a:t>
            </a:r>
            <a:r>
              <a:rPr lang="en-US" sz="2400" spc="-50" dirty="0"/>
              <a:t>:  Better understand the impact that TS and ET events have on shelf waters. To accomplish this, we identify the average forcing and oceanic response for both event types.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8761F-9093-4057-B010-A2D66489E12E}"/>
              </a:ext>
            </a:extLst>
          </p:cNvPr>
          <p:cNvSpPr/>
          <p:nvPr/>
        </p:nvSpPr>
        <p:spPr>
          <a:xfrm>
            <a:off x="0" y="2385245"/>
            <a:ext cx="32918400" cy="214124"/>
          </a:xfrm>
          <a:prstGeom prst="rect">
            <a:avLst/>
          </a:prstGeom>
          <a:solidFill>
            <a:srgbClr val="A5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, icon&#10;&#10;Description automatically generated">
            <a:extLst>
              <a:ext uri="{FF2B5EF4-FFF2-40B4-BE49-F238E27FC236}">
                <a16:creationId xmlns:a16="http://schemas.microsoft.com/office/drawing/2014/main" id="{F80699FA-36B6-43DB-9403-4231A420AE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71" y="323592"/>
            <a:ext cx="1538958" cy="1893361"/>
          </a:xfrm>
          <a:prstGeom prst="rect">
            <a:avLst/>
          </a:prstGeom>
        </p:spPr>
      </p:pic>
      <p:pic>
        <p:nvPicPr>
          <p:cNvPr id="47" name="Picture 46" descr="A picture containing text, light, lit&#10;&#10;Description automatically generated">
            <a:extLst>
              <a:ext uri="{FF2B5EF4-FFF2-40B4-BE49-F238E27FC236}">
                <a16:creationId xmlns:a16="http://schemas.microsoft.com/office/drawing/2014/main" id="{265E9315-7CAF-44F1-A983-572FFFF7E3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827" y="946775"/>
            <a:ext cx="4032312" cy="127017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76F4861-150D-4788-A912-F4D228681DD7}"/>
              </a:ext>
            </a:extLst>
          </p:cNvPr>
          <p:cNvGrpSpPr/>
          <p:nvPr/>
        </p:nvGrpSpPr>
        <p:grpSpPr>
          <a:xfrm>
            <a:off x="8711779" y="1158242"/>
            <a:ext cx="16322430" cy="1015663"/>
            <a:chOff x="10151959" y="1158242"/>
            <a:chExt cx="16322430" cy="1015663"/>
          </a:xfrm>
        </p:grpSpPr>
        <p:pic>
          <p:nvPicPr>
            <p:cNvPr id="15" name="Picture 14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3A44890-28CC-4764-AEAF-898FED60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1959" y="1216344"/>
              <a:ext cx="1689522" cy="89945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5E0DBB-FC8A-4348-848E-42D6DB1F4FD8}"/>
                </a:ext>
              </a:extLst>
            </p:cNvPr>
            <p:cNvSpPr txBox="1"/>
            <p:nvPr/>
          </p:nvSpPr>
          <p:spPr>
            <a:xfrm>
              <a:off x="12189063" y="1158242"/>
              <a:ext cx="1428532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/>
                <a:t>Authors: Cody Benton*, Sutara Suanda and Lynn Leonard</a:t>
              </a:r>
            </a:p>
            <a:p>
              <a:r>
                <a:rPr lang="en-US" sz="2800" dirty="0"/>
                <a:t>Center for Marine Science, University of North Carolina Wilmington, *email: crb2001@uncw.edu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09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14188</TotalTime>
  <Words>1098</Words>
  <Application>Microsoft Office PowerPoint</Application>
  <PresentationFormat>Custom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codybenton360@gmail.com</dc:creator>
  <cp:lastModifiedBy>codybenton360@gmail.com</cp:lastModifiedBy>
  <cp:revision>41</cp:revision>
  <dcterms:created xsi:type="dcterms:W3CDTF">2021-10-12T16:21:36Z</dcterms:created>
  <dcterms:modified xsi:type="dcterms:W3CDTF">2021-10-26T16:30:07Z</dcterms:modified>
</cp:coreProperties>
</file>