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0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53" autoAdjust="0"/>
  </p:normalViewPr>
  <p:slideViewPr>
    <p:cSldViewPr snapToGrid="0">
      <p:cViewPr varScale="1">
        <p:scale>
          <a:sx n="76" d="100"/>
          <a:sy n="76" d="100"/>
        </p:scale>
        <p:origin x="94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B5BDE-4BAC-46C9-B9FC-439677F5F436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B58D9-C04F-4200-AF7F-0CB95CBB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pl.cs.depaul.edu/jriely/450/notes/notes-tools-001.html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// The following is a static initializer.</a:t>
            </a:r>
          </a:p>
          <a:p>
            <a:r>
              <a:rPr lang="en-US" dirty="0"/>
              <a:t>  // It will execute the first time a class is used.</a:t>
            </a:r>
          </a:p>
          <a:p>
            <a:r>
              <a:rPr lang="en-US" dirty="0"/>
              <a:t>  static { </a:t>
            </a:r>
            <a:r>
              <a:rPr lang="en-US" dirty="0" err="1"/>
              <a:t>System.out.println</a:t>
            </a:r>
            <a:r>
              <a:rPr lang="en-US" dirty="0"/>
              <a:t>("Main initialized"); 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("1. ");  </a:t>
            </a:r>
            <a:r>
              <a:rPr lang="en-US" dirty="0" err="1"/>
              <a:t>C.f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("2. ");  </a:t>
            </a:r>
            <a:r>
              <a:rPr lang="en-US" dirty="0" err="1"/>
              <a:t>C.f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("3. ");  </a:t>
            </a:r>
            <a:r>
              <a:rPr lang="en-US" dirty="0" err="1"/>
              <a:t>D.g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("4. ");  </a:t>
            </a:r>
            <a:r>
              <a:rPr lang="en-US" dirty="0" err="1"/>
              <a:t>D.g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C {</a:t>
            </a:r>
          </a:p>
          <a:p>
            <a:r>
              <a:rPr lang="en-US" dirty="0"/>
              <a:t>  private C() {}</a:t>
            </a:r>
          </a:p>
          <a:p>
            <a:r>
              <a:rPr lang="en-US" dirty="0"/>
              <a:t>  static { </a:t>
            </a:r>
            <a:r>
              <a:rPr lang="en-US" dirty="0" err="1"/>
              <a:t>System.out.print</a:t>
            </a:r>
            <a:r>
              <a:rPr lang="en-US" dirty="0"/>
              <a:t>("C initialized; "); }</a:t>
            </a:r>
          </a:p>
          <a:p>
            <a:r>
              <a:rPr lang="en-US" dirty="0"/>
              <a:t>  static void f() {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C.f</a:t>
            </a:r>
            <a:r>
              <a:rPr lang="en-US" dirty="0"/>
              <a:t>()");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D {</a:t>
            </a:r>
          </a:p>
          <a:p>
            <a:r>
              <a:rPr lang="en-US" dirty="0"/>
              <a:t>  private D() {}</a:t>
            </a:r>
          </a:p>
          <a:p>
            <a:r>
              <a:rPr lang="en-US" dirty="0"/>
              <a:t>  static { </a:t>
            </a:r>
            <a:r>
              <a:rPr lang="en-US" dirty="0" err="1"/>
              <a:t>System.out.print</a:t>
            </a:r>
            <a:r>
              <a:rPr lang="en-US" dirty="0"/>
              <a:t>("D initialized; "); }</a:t>
            </a:r>
          </a:p>
          <a:p>
            <a:r>
              <a:rPr lang="en-US" dirty="0"/>
              <a:t>  static void g() {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D.g</a:t>
            </a:r>
            <a:r>
              <a:rPr lang="en-US" dirty="0"/>
              <a:t>()");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8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class Person {</a:t>
            </a:r>
          </a:p>
          <a:p>
            <a:r>
              <a:rPr lang="en-US" dirty="0"/>
              <a:t>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final private String name;</a:t>
            </a:r>
          </a:p>
          <a:p>
            <a:r>
              <a:rPr lang="en-US" dirty="0"/>
              <a:t>  public Person(String name) { this.name = name;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"Person(" + name + ")"; 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r>
              <a:rPr lang="en-US" dirty="0"/>
              <a:t>final class Person {</a:t>
            </a:r>
          </a:p>
          <a:p>
            <a:r>
              <a:rPr lang="en-US" dirty="0"/>
              <a:t>  static private Random </a:t>
            </a:r>
            <a:r>
              <a:rPr lang="en-US" dirty="0" err="1"/>
              <a:t>random</a:t>
            </a:r>
            <a:r>
              <a:rPr lang="en-US" dirty="0"/>
              <a:t> = new Random();</a:t>
            </a:r>
          </a:p>
          <a:p>
            <a:r>
              <a:rPr lang="en-US" dirty="0"/>
              <a:t>  final  private String name;</a:t>
            </a:r>
          </a:p>
          <a:p>
            <a:r>
              <a:rPr lang="en-US" dirty="0"/>
              <a:t>  public Person() { name = </a:t>
            </a:r>
            <a:r>
              <a:rPr lang="en-US" dirty="0" err="1"/>
              <a:t>Integer.toString</a:t>
            </a:r>
            <a:r>
              <a:rPr lang="en-US" dirty="0"/>
              <a:t>(</a:t>
            </a:r>
            <a:r>
              <a:rPr lang="en-US" dirty="0" err="1"/>
              <a:t>random.nextInt</a:t>
            </a:r>
            <a:r>
              <a:rPr lang="en-US" dirty="0"/>
              <a:t>()); }</a:t>
            </a:r>
          </a:p>
          <a:p>
            <a:r>
              <a:rPr lang="en-US" dirty="0"/>
              <a:t>  //public Person(String name) { name = </a:t>
            </a:r>
            <a:r>
              <a:rPr lang="en-US" dirty="0" err="1"/>
              <a:t>name.clone</a:t>
            </a:r>
            <a:r>
              <a:rPr lang="en-US" dirty="0"/>
              <a:t>();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"Person(" + name + ")"; 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4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</a:t>
            </a:r>
            <a:r>
              <a:rPr lang="en-US" baseline="0" dirty="0"/>
              <a:t> disagree with this definition in part – still a dependency if it has a Concrete class as a field.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r>
              <a:rPr lang="en-US" dirty="0"/>
              <a:t>final class Person {</a:t>
            </a:r>
          </a:p>
          <a:p>
            <a:r>
              <a:rPr lang="en-US" dirty="0"/>
              <a:t>  final private String name;</a:t>
            </a:r>
          </a:p>
          <a:p>
            <a:r>
              <a:rPr lang="en-US" dirty="0"/>
              <a:t>  public Person(String name) { this.name = name;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"Person(" + name + ")"; };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PersonFactory</a:t>
            </a:r>
            <a:r>
              <a:rPr lang="en-US" dirty="0"/>
              <a:t> {</a:t>
            </a:r>
          </a:p>
          <a:p>
            <a:r>
              <a:rPr lang="en-US" dirty="0"/>
              <a:t>  private </a:t>
            </a:r>
            <a:r>
              <a:rPr lang="en-US" dirty="0" err="1"/>
              <a:t>PersonFactory</a:t>
            </a:r>
            <a:r>
              <a:rPr lang="en-US" dirty="0"/>
              <a:t>() {}</a:t>
            </a:r>
          </a:p>
          <a:p>
            <a:r>
              <a:rPr lang="en-US" dirty="0"/>
              <a:t>  static private Random </a:t>
            </a:r>
            <a:r>
              <a:rPr lang="en-US" dirty="0" err="1"/>
              <a:t>random</a:t>
            </a:r>
            <a:r>
              <a:rPr lang="en-US" dirty="0"/>
              <a:t> = new Random();</a:t>
            </a:r>
          </a:p>
          <a:p>
            <a:r>
              <a:rPr lang="en-US" dirty="0"/>
              <a:t>  static public  Person </a:t>
            </a:r>
            <a:r>
              <a:rPr lang="en-US" dirty="0" err="1"/>
              <a:t>randomPerson</a:t>
            </a:r>
            <a:r>
              <a:rPr lang="en-US" dirty="0"/>
              <a:t>() {</a:t>
            </a:r>
          </a:p>
          <a:p>
            <a:r>
              <a:rPr lang="en-US" dirty="0"/>
              <a:t>    return new Person(</a:t>
            </a:r>
            <a:r>
              <a:rPr lang="en-US" dirty="0" err="1"/>
              <a:t>Integer.toString</a:t>
            </a:r>
            <a:r>
              <a:rPr lang="en-US" dirty="0"/>
              <a:t>(</a:t>
            </a:r>
            <a:r>
              <a:rPr lang="en-US" dirty="0" err="1"/>
              <a:t>random.nextInt</a:t>
            </a:r>
            <a:r>
              <a:rPr lang="en-US" dirty="0"/>
              <a:t>()));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static public void main (final 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if (</a:t>
            </a:r>
            <a:r>
              <a:rPr lang="en-US" dirty="0" err="1"/>
              <a:t>args.length</a:t>
            </a:r>
            <a:r>
              <a:rPr lang="en-US" dirty="0"/>
              <a:t> != 1)</a:t>
            </a:r>
          </a:p>
          <a:p>
            <a:r>
              <a:rPr lang="en-US" dirty="0"/>
              <a:t>        throw new </a:t>
            </a:r>
            <a:r>
              <a:rPr lang="en-US" dirty="0" err="1"/>
              <a:t>NumberFormatException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vx</a:t>
            </a:r>
            <a:r>
              <a:rPr lang="en-US" dirty="0"/>
              <a:t>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      Integer </a:t>
            </a:r>
            <a:r>
              <a:rPr lang="en-US" dirty="0" err="1"/>
              <a:t>rx</a:t>
            </a:r>
            <a:r>
              <a:rPr lang="en-US" dirty="0"/>
              <a:t> = new Integer(</a:t>
            </a:r>
            <a:r>
              <a:rPr lang="en-US" dirty="0" err="1"/>
              <a:t>vx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  Number: " + </a:t>
            </a:r>
            <a:r>
              <a:rPr lang="en-US" dirty="0" err="1"/>
              <a:t>rx.toString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Hashcode</a:t>
            </a:r>
            <a:r>
              <a:rPr lang="en-US" dirty="0"/>
              <a:t>: " + </a:t>
            </a:r>
            <a:r>
              <a:rPr lang="en-US" dirty="0" err="1"/>
              <a:t>rx.hashCode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} catch (</a:t>
            </a:r>
            <a:r>
              <a:rPr lang="en-US" dirty="0" err="1"/>
              <a:t>NumberFormatException</a:t>
            </a:r>
            <a:r>
              <a:rPr lang="en-US" dirty="0"/>
              <a:t> e)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("Error: Bad input");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static public void main (final 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(new Person("bob"));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(new Person(null));</a:t>
            </a:r>
          </a:p>
          <a:p>
            <a:r>
              <a:rPr lang="en-US" dirty="0"/>
              <a:t>    } catch (</a:t>
            </a:r>
            <a:r>
              <a:rPr lang="en-US" dirty="0" err="1"/>
              <a:t>IllegalArgumentException</a:t>
            </a:r>
            <a:r>
              <a:rPr lang="en-US" dirty="0"/>
              <a:t> e)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("Error creating Person: " + e);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final class Person {</a:t>
            </a:r>
          </a:p>
          <a:p>
            <a:r>
              <a:rPr lang="en-US" dirty="0"/>
              <a:t>  final private String name;</a:t>
            </a:r>
          </a:p>
          <a:p>
            <a:r>
              <a:rPr lang="en-US" dirty="0"/>
              <a:t>  public Person(String name) {</a:t>
            </a:r>
          </a:p>
          <a:p>
            <a:r>
              <a:rPr lang="en-US" dirty="0"/>
              <a:t>    if (name == null)</a:t>
            </a:r>
          </a:p>
          <a:p>
            <a:r>
              <a:rPr lang="en-US" dirty="0"/>
              <a:t>      throw new </a:t>
            </a:r>
            <a:r>
              <a:rPr lang="en-US" dirty="0" err="1"/>
              <a:t>IllegalArgumentException</a:t>
            </a:r>
            <a:r>
              <a:rPr lang="en-US" dirty="0"/>
              <a:t>("null name");</a:t>
            </a:r>
          </a:p>
          <a:p>
            <a:r>
              <a:rPr lang="en-US" dirty="0"/>
              <a:t>    this.name = 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"Person(" + name + ")"; 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5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Abstract: Association</a:t>
            </a:r>
          </a:p>
          <a:p>
            <a:r>
              <a:rPr lang="en-US" dirty="0"/>
              <a:t>Concrete:</a:t>
            </a:r>
            <a:r>
              <a:rPr lang="en-US" baseline="0" dirty="0"/>
              <a:t> Reference/exclusive reference UML,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http://fpl.cs.depaul.edu/jriely/450/notes/notes-tools-001.html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51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Pair p1 = new Pair("dog", "cat");</a:t>
            </a:r>
          </a:p>
          <a:p>
            <a:r>
              <a:rPr lang="en-US" dirty="0" err="1"/>
              <a:t>StringBuilder</a:t>
            </a:r>
            <a:r>
              <a:rPr lang="en-US" dirty="0"/>
              <a:t> b2 = new </a:t>
            </a:r>
            <a:r>
              <a:rPr lang="en-US" dirty="0" err="1"/>
              <a:t>StringBuilder</a:t>
            </a:r>
            <a:r>
              <a:rPr lang="en-US" dirty="0"/>
              <a:t>("dog");</a:t>
            </a:r>
          </a:p>
          <a:p>
            <a:r>
              <a:rPr lang="en-US" dirty="0"/>
              <a:t>Pair p2 = new Pair(b2, "cat");</a:t>
            </a:r>
          </a:p>
          <a:p>
            <a:r>
              <a:rPr lang="en-US" dirty="0"/>
              <a:t>b2.append("ma");</a:t>
            </a:r>
          </a:p>
          <a:p>
            <a:r>
              <a:rPr lang="en-US" dirty="0"/>
              <a:t>Pair p3 = new Pair(new </a:t>
            </a:r>
            <a:r>
              <a:rPr lang="en-US" dirty="0" err="1"/>
              <a:t>StringBuilder</a:t>
            </a:r>
            <a:r>
              <a:rPr lang="en-US" dirty="0"/>
              <a:t>("dog"), "cat");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dt2 pulls the value for dt1 because .equals is true</a:t>
            </a:r>
          </a:p>
          <a:p>
            <a:r>
              <a:rPr lang="en-US" dirty="0"/>
              <a:t>//</a:t>
            </a:r>
            <a:r>
              <a:rPr lang="en-US" baseline="0" dirty="0"/>
              <a:t> after change, dt2 no longer .equals dt1. dt1 is still the key. </a:t>
            </a:r>
          </a:p>
          <a:p>
            <a:r>
              <a:rPr lang="en-US" baseline="0" dirty="0"/>
              <a:t>// </a:t>
            </a:r>
            <a:r>
              <a:rPr lang="en-US" baseline="0" dirty="0" err="1"/>
              <a:t>hashtable</a:t>
            </a:r>
            <a:r>
              <a:rPr lang="en-US" baseline="0" dirty="0"/>
              <a:t> checks .equals &amp;&amp; .</a:t>
            </a:r>
            <a:r>
              <a:rPr lang="en-US" baseline="0" dirty="0" err="1"/>
              <a:t>hashCode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java.util.Date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java.util.Hashtable</a:t>
            </a:r>
            <a:r>
              <a:rPr lang="en-US" dirty="0"/>
              <a:t>;</a:t>
            </a:r>
          </a:p>
          <a:p>
            <a:r>
              <a:rPr lang="en-US" dirty="0"/>
              <a:t>// example from http://www.vipan.com/htdocs/hashcode_help.html</a:t>
            </a:r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public static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Hashtable</a:t>
            </a:r>
            <a:r>
              <a:rPr lang="en-US" dirty="0"/>
              <a:t>&lt;</a:t>
            </a:r>
            <a:r>
              <a:rPr lang="en-US" dirty="0" err="1"/>
              <a:t>Date,String</a:t>
            </a:r>
            <a:r>
              <a:rPr lang="en-US" dirty="0"/>
              <a:t>&gt; map = new </a:t>
            </a:r>
            <a:r>
              <a:rPr lang="en-US" dirty="0" err="1"/>
              <a:t>Hashtable</a:t>
            </a:r>
            <a:r>
              <a:rPr lang="en-US" dirty="0"/>
              <a:t>&lt;</a:t>
            </a:r>
            <a:r>
              <a:rPr lang="en-US" dirty="0" err="1"/>
              <a:t>Date,String</a:t>
            </a:r>
            <a:r>
              <a:rPr lang="en-US" dirty="0"/>
              <a:t>&gt;();</a:t>
            </a:r>
          </a:p>
          <a:p>
            <a:r>
              <a:rPr lang="en-US" dirty="0"/>
              <a:t>    long time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r>
              <a:rPr lang="en-US" dirty="0"/>
              <a:t>    Date dt1 = new Date(time);</a:t>
            </a:r>
          </a:p>
          <a:p>
            <a:r>
              <a:rPr lang="en-US" dirty="0"/>
              <a:t>    Date dt2 = new Date(time);</a:t>
            </a:r>
          </a:p>
          <a:p>
            <a:r>
              <a:rPr lang="en-US" dirty="0"/>
              <a:t>    </a:t>
            </a:r>
            <a:r>
              <a:rPr lang="en-US" dirty="0" err="1"/>
              <a:t>map.put</a:t>
            </a:r>
            <a:r>
              <a:rPr lang="en-US" dirty="0"/>
              <a:t>(dt1, "blah");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("dt1.toString() = " + dt1.toString());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("dt2.toString() = " + dt2.toString());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("Is dt2.equals(</a:t>
            </a:r>
            <a:r>
              <a:rPr lang="en-US" dirty="0" err="1"/>
              <a:t>dt</a:t>
            </a:r>
            <a:r>
              <a:rPr lang="en-US" dirty="0"/>
              <a:t>)? = " + dt2.equals(dt1));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map.get</a:t>
            </a:r>
            <a:r>
              <a:rPr lang="en-US" dirty="0"/>
              <a:t>(dt1) = " + </a:t>
            </a:r>
            <a:r>
              <a:rPr lang="en-US" dirty="0" err="1"/>
              <a:t>map.get</a:t>
            </a:r>
            <a:r>
              <a:rPr lang="en-US" dirty="0"/>
              <a:t>(dt1) 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map.get</a:t>
            </a:r>
            <a:r>
              <a:rPr lang="en-US" dirty="0"/>
              <a:t>(dt2) = " + </a:t>
            </a:r>
            <a:r>
              <a:rPr lang="en-US" dirty="0" err="1"/>
              <a:t>map.get</a:t>
            </a:r>
            <a:r>
              <a:rPr lang="en-US" dirty="0"/>
              <a:t>(dt2) );</a:t>
            </a:r>
          </a:p>
          <a:p>
            <a:endParaRPr lang="en-US" dirty="0"/>
          </a:p>
          <a:p>
            <a:r>
              <a:rPr lang="en-US" dirty="0"/>
              <a:t>    // Change </a:t>
            </a:r>
            <a:r>
              <a:rPr lang="en-US" dirty="0" err="1"/>
              <a:t>dt</a:t>
            </a:r>
            <a:r>
              <a:rPr lang="en-US" dirty="0"/>
              <a:t> by adding a day to its time</a:t>
            </a:r>
          </a:p>
          <a:p>
            <a:r>
              <a:rPr lang="en-US" dirty="0"/>
              <a:t>    dt1.setTime(time + 24*60*60*1000L);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nAfter</a:t>
            </a:r>
            <a:r>
              <a:rPr lang="en-US" dirty="0"/>
              <a:t> </a:t>
            </a:r>
            <a:r>
              <a:rPr lang="en-US" dirty="0" err="1"/>
              <a:t>dt.setTime</a:t>
            </a:r>
            <a:r>
              <a:rPr lang="en-US" dirty="0"/>
              <a:t>(</a:t>
            </a:r>
            <a:r>
              <a:rPr lang="en-US" dirty="0" err="1"/>
              <a:t>newTime</a:t>
            </a:r>
            <a:r>
              <a:rPr lang="en-US" dirty="0"/>
              <a:t>):");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("dt1.toString() = " + dt1.toString());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("dt2.toString() = " + dt2.toString());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("Is dt2.equals(</a:t>
            </a:r>
            <a:r>
              <a:rPr lang="en-US" dirty="0" err="1"/>
              <a:t>dt</a:t>
            </a:r>
            <a:r>
              <a:rPr lang="en-US" dirty="0"/>
              <a:t>)? = " + dt2.equals(dt1));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map.get</a:t>
            </a:r>
            <a:r>
              <a:rPr lang="en-US" dirty="0"/>
              <a:t>(dt1) = " + </a:t>
            </a:r>
            <a:r>
              <a:rPr lang="en-US" dirty="0" err="1"/>
              <a:t>map.get</a:t>
            </a:r>
            <a:r>
              <a:rPr lang="en-US" dirty="0"/>
              <a:t>(dt1) 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map.get</a:t>
            </a:r>
            <a:r>
              <a:rPr lang="en-US" dirty="0"/>
              <a:t>(dt2) = " + </a:t>
            </a:r>
            <a:r>
              <a:rPr lang="en-US" dirty="0" err="1"/>
              <a:t>map.get</a:t>
            </a:r>
            <a:r>
              <a:rPr lang="en-US" dirty="0"/>
              <a:t>(dt2) );</a:t>
            </a:r>
          </a:p>
          <a:p>
            <a:endParaRPr lang="en-US" dirty="0"/>
          </a:p>
          <a:p>
            <a:r>
              <a:rPr lang="en-US" dirty="0"/>
              <a:t>    //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nmap</a:t>
            </a:r>
            <a:r>
              <a:rPr lang="en-US" dirty="0"/>
              <a:t> = " + </a:t>
            </a:r>
            <a:r>
              <a:rPr lang="en-US" dirty="0" err="1"/>
              <a:t>map.toString</a:t>
            </a:r>
            <a:r>
              <a:rPr lang="en-US" dirty="0"/>
              <a:t>() 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static public void main (final 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</a:t>
            </a:r>
            <a:r>
              <a:rPr lang="en-US" dirty="0" err="1"/>
              <a:t>Fun.f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Fun.g</a:t>
            </a:r>
            <a:r>
              <a:rPr lang="en-US" dirty="0"/>
              <a:t>(2);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Fun {</a:t>
            </a:r>
          </a:p>
          <a:p>
            <a:r>
              <a:rPr lang="en-US" dirty="0"/>
              <a:t>  private Fun() {}</a:t>
            </a:r>
          </a:p>
          <a:p>
            <a:r>
              <a:rPr lang="en-US" dirty="0"/>
              <a:t>  static void f() {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Fun.f</a:t>
            </a:r>
            <a:r>
              <a:rPr lang="en-US" dirty="0"/>
              <a:t>()"); }</a:t>
            </a:r>
          </a:p>
          <a:p>
            <a:r>
              <a:rPr lang="en-US" dirty="0"/>
              <a:t>  static void g(final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Fun.g</a:t>
            </a:r>
            <a:r>
              <a:rPr lang="en-US" dirty="0"/>
              <a:t>(" + x + ")");</a:t>
            </a:r>
          </a:p>
          <a:p>
            <a:r>
              <a:rPr lang="en-US" dirty="0"/>
              <a:t>    if (x&gt;0) {</a:t>
            </a:r>
          </a:p>
          <a:p>
            <a:r>
              <a:rPr lang="en-US" dirty="0"/>
              <a:t>      final </a:t>
            </a:r>
            <a:r>
              <a:rPr lang="en-US" dirty="0" err="1"/>
              <a:t>int</a:t>
            </a:r>
            <a:r>
              <a:rPr lang="en-US" dirty="0"/>
              <a:t> y = x-1;</a:t>
            </a:r>
          </a:p>
          <a:p>
            <a:r>
              <a:rPr lang="en-US" dirty="0"/>
              <a:t>      </a:t>
            </a:r>
            <a:r>
              <a:rPr lang="en-US" dirty="0" err="1"/>
              <a:t>Fun.g</a:t>
            </a:r>
            <a:r>
              <a:rPr lang="en-US" dirty="0"/>
              <a:t>(y);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java.util.EmptyStackException</a:t>
            </a:r>
            <a:r>
              <a:rPr lang="en-US" dirty="0"/>
              <a:t>;</a:t>
            </a:r>
          </a:p>
          <a:p>
            <a:r>
              <a:rPr lang="en-US" dirty="0"/>
              <a:t>final public class </a:t>
            </a:r>
            <a:r>
              <a:rPr lang="en-US" dirty="0" err="1"/>
              <a:t>IntegerStack</a:t>
            </a:r>
            <a:r>
              <a:rPr lang="en-US" dirty="0"/>
              <a:t> {</a:t>
            </a:r>
          </a:p>
          <a:p>
            <a:r>
              <a:rPr lang="en-US" dirty="0"/>
              <a:t>  final private List&lt;Integer&gt; l;</a:t>
            </a:r>
          </a:p>
          <a:p>
            <a:r>
              <a:rPr lang="en-US" dirty="0"/>
              <a:t>  public </a:t>
            </a:r>
            <a:r>
              <a:rPr lang="en-US" dirty="0" err="1"/>
              <a:t>IntegerStack</a:t>
            </a:r>
            <a:r>
              <a:rPr lang="en-US" dirty="0"/>
              <a:t>() { l = new </a:t>
            </a:r>
            <a:r>
              <a:rPr lang="en-US" dirty="0" err="1"/>
              <a:t>ArrayList</a:t>
            </a:r>
            <a:r>
              <a:rPr lang="en-US" dirty="0"/>
              <a:t>&lt;Integer&gt;(); }</a:t>
            </a:r>
          </a:p>
          <a:p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{ return </a:t>
            </a:r>
            <a:r>
              <a:rPr lang="en-US" dirty="0" err="1"/>
              <a:t>l.isEmpty</a:t>
            </a:r>
            <a:r>
              <a:rPr lang="en-US" dirty="0"/>
              <a:t>(); }</a:t>
            </a:r>
          </a:p>
          <a:p>
            <a:r>
              <a:rPr lang="en-US" dirty="0"/>
              <a:t>  public void push(Integer x) {</a:t>
            </a:r>
          </a:p>
          <a:p>
            <a:r>
              <a:rPr lang="en-US" dirty="0"/>
              <a:t>    if (x == null)</a:t>
            </a:r>
          </a:p>
          <a:p>
            <a:r>
              <a:rPr lang="en-US" dirty="0"/>
              <a:t>      throw new </a:t>
            </a:r>
            <a:r>
              <a:rPr lang="en-US" dirty="0" err="1"/>
              <a:t>IllegalArgumentException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l.add</a:t>
            </a:r>
            <a:r>
              <a:rPr lang="en-US" dirty="0"/>
              <a:t>(x);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Integer pop() {</a:t>
            </a:r>
          </a:p>
          <a:p>
            <a:r>
              <a:rPr lang="en-US" dirty="0"/>
              <a:t>    if (</a:t>
            </a:r>
            <a:r>
              <a:rPr lang="en-US" dirty="0" err="1"/>
              <a:t>l.isEmpty</a:t>
            </a:r>
            <a:r>
              <a:rPr lang="en-US" dirty="0"/>
              <a:t>())</a:t>
            </a:r>
          </a:p>
          <a:p>
            <a:r>
              <a:rPr lang="en-US" dirty="0"/>
              <a:t>      throw new </a:t>
            </a:r>
            <a:r>
              <a:rPr lang="en-US" dirty="0" err="1"/>
              <a:t>EmptyStackException</a:t>
            </a:r>
            <a:r>
              <a:rPr lang="en-US" dirty="0"/>
              <a:t>();</a:t>
            </a:r>
          </a:p>
          <a:p>
            <a:r>
              <a:rPr lang="en-US" dirty="0"/>
              <a:t>    return </a:t>
            </a:r>
            <a:r>
              <a:rPr lang="en-US" dirty="0" err="1"/>
              <a:t>l.remove</a:t>
            </a:r>
            <a:r>
              <a:rPr lang="en-US" dirty="0"/>
              <a:t>(</a:t>
            </a:r>
            <a:r>
              <a:rPr lang="en-US" dirty="0" err="1"/>
              <a:t>l.size</a:t>
            </a:r>
            <a:r>
              <a:rPr lang="en-US" dirty="0"/>
              <a:t>()-1);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41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https://d2l.depaul.edu/d2l/le/content/518305/viewContent/3528011/View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A static class</a:t>
            </a:r>
          </a:p>
          <a:p>
            <a:r>
              <a:rPr lang="en-US" dirty="0"/>
              <a:t>public class Main1 {</a:t>
            </a:r>
          </a:p>
          <a:p>
            <a:r>
              <a:rPr lang="en-US" dirty="0"/>
              <a:t>  private Main1() {}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Circle1 c = new Circle1(1);</a:t>
            </a:r>
          </a:p>
          <a:p>
            <a:r>
              <a:rPr lang="en-US" dirty="0"/>
              <a:t>    String s = ((c==null) ? "null" : </a:t>
            </a:r>
            <a:r>
              <a:rPr lang="en-US" dirty="0" err="1"/>
              <a:t>c.toString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An object class</a:t>
            </a:r>
          </a:p>
          <a:p>
            <a:r>
              <a:rPr lang="en-US" dirty="0"/>
              <a:t>final class Circle1 extends Object {</a:t>
            </a:r>
          </a:p>
          <a:p>
            <a:r>
              <a:rPr lang="en-US" dirty="0"/>
              <a:t>  final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r>
              <a:rPr lang="en-US" dirty="0"/>
              <a:t>  public Circle1(</a:t>
            </a:r>
            <a:r>
              <a:rPr lang="en-US" dirty="0" err="1"/>
              <a:t>int</a:t>
            </a:r>
            <a:r>
              <a:rPr lang="en-US" dirty="0"/>
              <a:t> radius) { super(); </a:t>
            </a:r>
            <a:r>
              <a:rPr lang="en-US" dirty="0" err="1"/>
              <a:t>this.radius</a:t>
            </a:r>
            <a:r>
              <a:rPr lang="en-US" dirty="0"/>
              <a:t> = radius;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"Circle(" + radius + ")";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A static class</a:t>
            </a:r>
          </a:p>
          <a:p>
            <a:r>
              <a:rPr lang="en-US" dirty="0"/>
              <a:t>public class Main2 {</a:t>
            </a:r>
          </a:p>
          <a:p>
            <a:r>
              <a:rPr lang="en-US" dirty="0"/>
              <a:t>  private Main2() {}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(new Circle2 (1));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An object class</a:t>
            </a:r>
          </a:p>
          <a:p>
            <a:r>
              <a:rPr lang="en-US" dirty="0"/>
              <a:t>final class Circle2 extends Object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r>
              <a:rPr lang="en-US" dirty="0"/>
              <a:t>  public Circle2(</a:t>
            </a:r>
            <a:r>
              <a:rPr lang="en-US" dirty="0" err="1"/>
              <a:t>int</a:t>
            </a:r>
            <a:r>
              <a:rPr lang="en-US" dirty="0"/>
              <a:t> radius) { </a:t>
            </a:r>
            <a:r>
              <a:rPr lang="en-US" dirty="0" err="1"/>
              <a:t>this.radius</a:t>
            </a:r>
            <a:r>
              <a:rPr lang="en-US" dirty="0"/>
              <a:t> = radius;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"Circle(" + radius + ")";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Main3 {</a:t>
            </a:r>
          </a:p>
          <a:p>
            <a:r>
              <a:rPr lang="en-US" dirty="0"/>
              <a:t>  private Main3() {}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Circle3[] list = new Circle3[3];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list[</a:t>
            </a:r>
            <a:r>
              <a:rPr lang="en-US" dirty="0" err="1"/>
              <a:t>i</a:t>
            </a:r>
            <a:r>
              <a:rPr lang="en-US" dirty="0"/>
              <a:t>] = new Circle3 (</a:t>
            </a:r>
            <a:r>
              <a:rPr lang="en-US" dirty="0" err="1"/>
              <a:t>i</a:t>
            </a:r>
            <a:r>
              <a:rPr lang="en-US" dirty="0"/>
              <a:t>*10);</a:t>
            </a:r>
          </a:p>
          <a:p>
            <a:r>
              <a:rPr lang="en-US" dirty="0"/>
              <a:t>    for (Circle3 c : list)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An object class</a:t>
            </a:r>
          </a:p>
          <a:p>
            <a:r>
              <a:rPr lang="en-US" dirty="0"/>
              <a:t>final class Circle3 extends Object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radius;</a:t>
            </a:r>
          </a:p>
          <a:p>
            <a:r>
              <a:rPr lang="en-US" dirty="0"/>
              <a:t>  public Circle3(</a:t>
            </a:r>
            <a:r>
              <a:rPr lang="en-US" dirty="0" err="1"/>
              <a:t>int</a:t>
            </a:r>
            <a:r>
              <a:rPr lang="en-US" dirty="0"/>
              <a:t> radius) { </a:t>
            </a:r>
            <a:r>
              <a:rPr lang="en-US" dirty="0" err="1"/>
              <a:t>this.radius</a:t>
            </a:r>
            <a:r>
              <a:rPr lang="en-US" dirty="0"/>
              <a:t> = radius;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"Circle(" + radius + ")";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= new </a:t>
            </a:r>
            <a:r>
              <a:rPr lang="en-US" dirty="0" err="1"/>
              <a:t>Int</a:t>
            </a:r>
            <a:r>
              <a:rPr lang="en-US" dirty="0"/>
              <a:t>(42);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y = new </a:t>
            </a:r>
            <a:r>
              <a:rPr lang="en-US" dirty="0" err="1"/>
              <a:t>Int</a:t>
            </a:r>
            <a:r>
              <a:rPr lang="en-US" dirty="0"/>
              <a:t>(27);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(y);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final class </a:t>
            </a:r>
            <a:r>
              <a:rPr lang="en-US" dirty="0" err="1"/>
              <a:t>Int</a:t>
            </a:r>
            <a:r>
              <a:rPr lang="en-US" dirty="0"/>
              <a:t> {</a:t>
            </a:r>
          </a:p>
          <a:p>
            <a:r>
              <a:rPr lang="en-US" dirty="0"/>
              <a:t>  private final </a:t>
            </a:r>
            <a:r>
              <a:rPr lang="en-US" dirty="0" err="1"/>
              <a:t>int</a:t>
            </a:r>
            <a:r>
              <a:rPr lang="en-US" dirty="0"/>
              <a:t> v;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v) { </a:t>
            </a:r>
            <a:r>
              <a:rPr lang="en-US" dirty="0" err="1"/>
              <a:t>this.v</a:t>
            </a:r>
            <a:r>
              <a:rPr lang="en-US" dirty="0"/>
              <a:t> = v;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</a:t>
            </a:r>
            <a:r>
              <a:rPr lang="en-US" dirty="0" err="1"/>
              <a:t>Int</a:t>
            </a:r>
            <a:r>
              <a:rPr lang="en-US" dirty="0"/>
              <a:t>(" + v + ")";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stdlib.Trace.showBoxedPrimitivesAsPrimitive</a:t>
            </a:r>
            <a:r>
              <a:rPr lang="en-US" dirty="0"/>
              <a:t>(false);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Integer x = 42;</a:t>
            </a:r>
          </a:p>
          <a:p>
            <a:r>
              <a:rPr lang="en-US" dirty="0"/>
              <a:t>    Integer y = 27;</a:t>
            </a:r>
          </a:p>
          <a:p>
            <a:r>
              <a:rPr lang="en-US" dirty="0"/>
              <a:t>    </a:t>
            </a:r>
            <a:r>
              <a:rPr lang="en-US" dirty="0" err="1"/>
              <a:t>Main.swap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(y);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static private void swap (Integer a, Integer b) {</a:t>
            </a:r>
          </a:p>
          <a:p>
            <a:r>
              <a:rPr lang="en-US" dirty="0"/>
              <a:t>    Integer t = a;</a:t>
            </a:r>
          </a:p>
          <a:p>
            <a:r>
              <a:rPr lang="en-US" dirty="0"/>
              <a:t>    a = b;</a:t>
            </a:r>
          </a:p>
          <a:p>
            <a:r>
              <a:rPr lang="en-US" dirty="0"/>
              <a:t>    b = 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stdlib.Trace.showBoxedPrimitivesAsPrimitive</a:t>
            </a:r>
            <a:r>
              <a:rPr lang="en-US" dirty="0"/>
              <a:t>(false);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Integer x = 42;</a:t>
            </a:r>
          </a:p>
          <a:p>
            <a:r>
              <a:rPr lang="en-US" dirty="0"/>
              <a:t>    Integer y = 27;</a:t>
            </a:r>
          </a:p>
          <a:p>
            <a:r>
              <a:rPr lang="en-US" dirty="0"/>
              <a:t>    </a:t>
            </a:r>
            <a:r>
              <a:rPr lang="en-US" dirty="0" err="1"/>
              <a:t>Main.swap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(x);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(y);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static private void swap (Integer a, Integer b) {</a:t>
            </a:r>
          </a:p>
          <a:p>
            <a:r>
              <a:rPr lang="en-US" dirty="0"/>
              <a:t>    Integer t = a;</a:t>
            </a:r>
          </a:p>
          <a:p>
            <a:r>
              <a:rPr lang="en-US" dirty="0"/>
              <a:t>    a = b;</a:t>
            </a:r>
          </a:p>
          <a:p>
            <a:r>
              <a:rPr lang="en-US" dirty="0"/>
              <a:t>    b = 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private Main() {}</a:t>
            </a:r>
          </a:p>
          <a:p>
            <a:r>
              <a:rPr lang="en-US" dirty="0"/>
              <a:t>  static public void main 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//</a:t>
            </a:r>
            <a:r>
              <a:rPr lang="en-US" dirty="0" err="1"/>
              <a:t>stdlib.Trace.graphvizShowSteps</a:t>
            </a:r>
            <a:r>
              <a:rPr lang="en-US" dirty="0"/>
              <a:t> (true); </a:t>
            </a:r>
            <a:r>
              <a:rPr lang="en-US" dirty="0" err="1"/>
              <a:t>stdlib.Trace.run</a:t>
            </a:r>
            <a:r>
              <a:rPr lang="en-US" dirty="0"/>
              <a:t> ();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vi = 27;  </a:t>
            </a:r>
            <a:r>
              <a:rPr lang="en-US" dirty="0" err="1"/>
              <a:t>MutInt</a:t>
            </a:r>
            <a:r>
              <a:rPr lang="en-US" dirty="0"/>
              <a:t> </a:t>
            </a:r>
            <a:r>
              <a:rPr lang="en-US" dirty="0" err="1"/>
              <a:t>ri</a:t>
            </a:r>
            <a:r>
              <a:rPr lang="en-US" dirty="0"/>
              <a:t> = new </a:t>
            </a:r>
            <a:r>
              <a:rPr lang="en-US" dirty="0" err="1"/>
              <a:t>MutInt</a:t>
            </a:r>
            <a:r>
              <a:rPr lang="en-US" dirty="0"/>
              <a:t>(42);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vj</a:t>
            </a:r>
            <a:r>
              <a:rPr lang="en-US" dirty="0"/>
              <a:t> = vi;  </a:t>
            </a:r>
            <a:r>
              <a:rPr lang="en-US" dirty="0" err="1"/>
              <a:t>MutInt</a:t>
            </a:r>
            <a:r>
              <a:rPr lang="en-US" dirty="0"/>
              <a:t> </a:t>
            </a:r>
            <a:r>
              <a:rPr lang="en-US" dirty="0" err="1"/>
              <a:t>rj</a:t>
            </a:r>
            <a:r>
              <a:rPr lang="en-US" dirty="0"/>
              <a:t> = </a:t>
            </a:r>
            <a:r>
              <a:rPr lang="en-US" dirty="0" err="1"/>
              <a:t>ri</a:t>
            </a:r>
            <a:r>
              <a:rPr lang="en-US" dirty="0"/>
              <a:t>;</a:t>
            </a:r>
          </a:p>
          <a:p>
            <a:r>
              <a:rPr lang="en-US" dirty="0"/>
              <a:t>    vi += 1;      </a:t>
            </a:r>
            <a:r>
              <a:rPr lang="en-US" dirty="0" err="1"/>
              <a:t>ri.plus</a:t>
            </a:r>
            <a:r>
              <a:rPr lang="en-US" dirty="0"/>
              <a:t>(1);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(vi);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vj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ri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rj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final class </a:t>
            </a:r>
            <a:r>
              <a:rPr lang="en-US" dirty="0" err="1"/>
              <a:t>MutInt</a:t>
            </a:r>
            <a:r>
              <a:rPr lang="en-US" dirty="0"/>
              <a:t> {</a:t>
            </a:r>
          </a:p>
          <a:p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v;</a:t>
            </a:r>
          </a:p>
          <a:p>
            <a:r>
              <a:rPr lang="en-US" dirty="0"/>
              <a:t>  public </a:t>
            </a:r>
            <a:r>
              <a:rPr lang="en-US" dirty="0" err="1"/>
              <a:t>MutInt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v) { </a:t>
            </a:r>
            <a:r>
              <a:rPr lang="en-US" dirty="0" err="1"/>
              <a:t>this.v</a:t>
            </a:r>
            <a:r>
              <a:rPr lang="en-US" dirty="0"/>
              <a:t> = v;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return "</a:t>
            </a:r>
            <a:r>
              <a:rPr lang="en-US" dirty="0" err="1"/>
              <a:t>MutInt</a:t>
            </a:r>
            <a:r>
              <a:rPr lang="en-US" dirty="0"/>
              <a:t>(" + v + ")"; }</a:t>
            </a:r>
          </a:p>
          <a:p>
            <a:r>
              <a:rPr lang="en-US" dirty="0"/>
              <a:t>  public void plus(</a:t>
            </a:r>
            <a:r>
              <a:rPr lang="en-US" dirty="0" err="1"/>
              <a:t>int</a:t>
            </a:r>
            <a:r>
              <a:rPr lang="en-US" dirty="0"/>
              <a:t> z) { v += z;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B58D9-C04F-4200-AF7F-0CB95CBB15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0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A301-9171-4D87-B1FB-F3A1915CA503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3A2F-DEA2-4D86-BA01-D533EB51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pl.cs.depaul.edu/jriely/450/notes/notes-tool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Obje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earch?query=smalltalk" TargetMode="External"/><Relationship Id="rId2" Type="http://schemas.openxmlformats.org/officeDocument/2006/relationships/hyperlink" Target="http://www.google.com/search?query=simula%20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search?query=prototype%20based%20languag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andom.html" TargetMode="External"/><Relationship Id="rId2" Type="http://schemas.openxmlformats.org/officeDocument/2006/relationships/hyperlink" Target="http://docs.oracle.com/javase/8/docs/api/java/lang/Mat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docs/api/java/lang/Integer.html" TargetMode="External"/><Relationship Id="rId4" Type="http://schemas.openxmlformats.org/officeDocument/2006/relationships/hyperlink" Target="http://docs.oracle.com/javase/8/docs/api/java/lang/String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io/BufferedReader.html" TargetMode="External"/><Relationship Id="rId2" Type="http://schemas.openxmlformats.org/officeDocument/2006/relationships/hyperlink" Target="http://docs.oracle.com/javase/8/docs/api/java/util/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testing.blogspot.com/2011/02/how-google-tests-software-part-two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junit.sourceforge.net/javadoc/index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commons/lang/api/org/apache/commons/lang/builder/HashCodeBuilder.html" TargetMode="External"/><Relationship Id="rId2" Type="http://schemas.openxmlformats.org/officeDocument/2006/relationships/hyperlink" Target="http://www.javapractices.com/Topic28.cj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world.com/javaworld/jw-01-1999/jw-01-object-p2.html" TargetMode="External"/><Relationship Id="rId5" Type="http://schemas.openxmlformats.org/officeDocument/2006/relationships/hyperlink" Target="http://www-106.ibm.com/developerworks/java/library/j-jtp05273.html" TargetMode="External"/><Relationship Id="rId4" Type="http://schemas.openxmlformats.org/officeDocument/2006/relationships/hyperlink" Target="http://www.vipan.com/htdocs/hashcode_help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lang/String.html" TargetMode="External"/><Relationship Id="rId2" Type="http://schemas.openxmlformats.org/officeDocument/2006/relationships/hyperlink" Target="http://docs.oracle.com/javase/8/docs/api/java/lang/StringBuil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Dat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tutorial/collections/index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fpl.cs.depaul.edu/jriely/450/code/html/myhw1" TargetMode="External"/><Relationship Id="rId3" Type="http://schemas.openxmlformats.org/officeDocument/2006/relationships/hyperlink" Target="http://fpl.cs.depaul.edu/jriely/450/notes/notes-tools-001.html" TargetMode="External"/><Relationship Id="rId7" Type="http://schemas.openxmlformats.org/officeDocument/2006/relationships/hyperlink" Target="http://fpl.cs.depaul.edu/jriely/450/notes/notes-tools-005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pl.cs.depaul.edu/jriely/450/notes/notes-tools-004.html" TargetMode="External"/><Relationship Id="rId5" Type="http://schemas.openxmlformats.org/officeDocument/2006/relationships/hyperlink" Target="http://fpl.cs.depaul.edu/jriely/450/notes/notes-tools-003.html" TargetMode="External"/><Relationship Id="rId10" Type="http://schemas.openxmlformats.org/officeDocument/2006/relationships/hyperlink" Target="http://fpl.cs.depaul.edu/jriely/450/code/doc-private/myhw1/package-summary.html" TargetMode="External"/><Relationship Id="rId4" Type="http://schemas.openxmlformats.org/officeDocument/2006/relationships/hyperlink" Target="http://fpl.cs.depaul.edu/jriely/450/notes/notes-tools-002.html" TargetMode="External"/><Relationship Id="rId9" Type="http://schemas.openxmlformats.org/officeDocument/2006/relationships/hyperlink" Target="http://fpl.cs.depaul.edu/jriely/450/code/src/myhw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sharpe1@cdm.depaul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 the right room?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Course:</a:t>
            </a:r>
            <a:r>
              <a:rPr lang="en-US" dirty="0"/>
              <a:t> SE450 (Object-Oriented Software Development)</a:t>
            </a:r>
          </a:p>
          <a:p>
            <a:r>
              <a:rPr lang="en-US" b="1" dirty="0"/>
              <a:t>Instructor:</a:t>
            </a:r>
            <a:r>
              <a:rPr lang="en-US" dirty="0"/>
              <a:t> Jeffrey Sharpe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32" name="Picture 8" descr="Diagram1_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12" y="3276967"/>
            <a:ext cx="5372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8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me know if you will be coming to office hours!!!</a:t>
            </a:r>
          </a:p>
          <a:p>
            <a:r>
              <a:rPr lang="en-US" dirty="0"/>
              <a:t>If you can’t make office hours and need 1:1 help, I will try to make arrangements during lunch or after work.</a:t>
            </a:r>
          </a:p>
        </p:txBody>
      </p:sp>
    </p:spTree>
    <p:extLst>
      <p:ext uri="{BB962C8B-B14F-4D97-AF65-F5344CB8AC3E}">
        <p14:creationId xmlns:p14="http://schemas.microsoft.com/office/powerpoint/2010/main" val="287089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Life is much better with tools.</a:t>
            </a:r>
          </a:p>
          <a:p>
            <a:pPr marL="0" indent="0">
              <a:buNone/>
            </a:pPr>
            <a:r>
              <a:rPr lang="en-US" dirty="0"/>
              <a:t>The big four:</a:t>
            </a:r>
          </a:p>
          <a:p>
            <a:r>
              <a:rPr lang="en-US" dirty="0"/>
              <a:t>Program editor. For example, NetBeans or Eclipse.</a:t>
            </a:r>
          </a:p>
          <a:p>
            <a:r>
              <a:rPr lang="en-US" dirty="0"/>
              <a:t>Automated build tool. For example, ant or make.</a:t>
            </a:r>
          </a:p>
          <a:p>
            <a:r>
              <a:rPr lang="en-US" dirty="0"/>
              <a:t>Automated testing tool. For example, </a:t>
            </a:r>
            <a:r>
              <a:rPr lang="en-US" dirty="0" err="1"/>
              <a:t>junit</a:t>
            </a:r>
            <a:r>
              <a:rPr lang="en-US" dirty="0"/>
              <a:t> or related </a:t>
            </a:r>
            <a:r>
              <a:rPr lang="en-US" dirty="0" err="1"/>
              <a:t>xunit</a:t>
            </a:r>
            <a:r>
              <a:rPr lang="en-US" dirty="0"/>
              <a:t> tools.</a:t>
            </a:r>
          </a:p>
          <a:p>
            <a:r>
              <a:rPr lang="en-US" dirty="0"/>
              <a:t>Versioning system. For example, GIT or TFS.</a:t>
            </a:r>
          </a:p>
          <a:p>
            <a:pPr marL="0" indent="0">
              <a:buNone/>
            </a:pPr>
            <a:r>
              <a:rPr lang="en-US" dirty="0"/>
              <a:t>See 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 for notes on installing eclipse and related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7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Subclassing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</a:t>
            </a:r>
            <a:r>
              <a:rPr lang="en-US" dirty="0" err="1"/>
              <a:t>subclassing</a:t>
            </a:r>
            <a:r>
              <a:rPr lang="en-US" dirty="0"/>
              <a:t> after the midterm.</a:t>
            </a:r>
          </a:p>
          <a:p>
            <a:r>
              <a:rPr lang="en-US" dirty="0"/>
              <a:t>For now, all classes we write will be direct subclasses of </a:t>
            </a:r>
            <a:r>
              <a:rPr lang="en-US" dirty="0" err="1">
                <a:hlinkClick r:id="rId2"/>
              </a:rPr>
              <a:t>java.lang.Object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1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run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Several logical steps</a:t>
            </a:r>
          </a:p>
          <a:p>
            <a:r>
              <a:rPr lang="en-US" dirty="0"/>
              <a:t>Compile -- may compile pieces of program separately, creating multiple object files and "libraries" or "archives" ("jar" file)</a:t>
            </a:r>
          </a:p>
          <a:p>
            <a:r>
              <a:rPr lang="en-US" dirty="0"/>
              <a:t>(Static linking and initialization)</a:t>
            </a:r>
          </a:p>
          <a:p>
            <a:r>
              <a:rPr lang="en-US" dirty="0"/>
              <a:t>Load program into memory</a:t>
            </a:r>
          </a:p>
          <a:p>
            <a:r>
              <a:rPr lang="en-US" dirty="0"/>
              <a:t>Dynamic linking and initialization</a:t>
            </a:r>
          </a:p>
          <a:p>
            <a:r>
              <a:rPr lang="en-US" dirty="0"/>
              <a:t>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two steps are </a:t>
            </a:r>
            <a:r>
              <a:rPr lang="en-US" i="1" dirty="0"/>
              <a:t>static</a:t>
            </a:r>
            <a:r>
              <a:rPr lang="en-US" dirty="0"/>
              <a:t> -- happen at </a:t>
            </a:r>
            <a:r>
              <a:rPr lang="en-US" i="1" dirty="0"/>
              <a:t>compile time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last three steps are </a:t>
            </a:r>
            <a:r>
              <a:rPr lang="en-US" i="1" dirty="0"/>
              <a:t>dynamic</a:t>
            </a:r>
            <a:r>
              <a:rPr lang="en-US" dirty="0"/>
              <a:t> -- happen at </a:t>
            </a:r>
            <a:r>
              <a:rPr lang="en-US" i="1" dirty="0"/>
              <a:t>runtime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loads and initializes classes dynamically.</a:t>
            </a:r>
          </a:p>
          <a:p>
            <a:r>
              <a:rPr lang="en-US" dirty="0"/>
              <a:t>General rule: (load and) initialize class when first needed.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13" y="2760118"/>
            <a:ext cx="44196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24" y="2362994"/>
            <a:ext cx="5429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visualization of the execution at four different points in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60" y="2190750"/>
            <a:ext cx="7962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function call (or </a:t>
            </a:r>
            <a:r>
              <a:rPr lang="en-US" i="1" dirty="0"/>
              <a:t>activation</a:t>
            </a:r>
            <a:r>
              <a:rPr lang="en-US" dirty="0"/>
              <a:t>) creates an </a:t>
            </a:r>
            <a:r>
              <a:rPr lang="en-US" i="1" dirty="0"/>
              <a:t>instance</a:t>
            </a:r>
            <a:r>
              <a:rPr lang="en-US" dirty="0"/>
              <a:t> of the function variables (including parameters).</a:t>
            </a:r>
          </a:p>
          <a:p>
            <a:pPr marL="0" indent="0">
              <a:buNone/>
            </a:pPr>
            <a:r>
              <a:rPr lang="en-US" dirty="0"/>
              <a:t>The variables are stored in an </a:t>
            </a:r>
            <a:r>
              <a:rPr lang="en-US" i="1" dirty="0"/>
              <a:t>activation record instance (ARI)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period from activation to return is the </a:t>
            </a:r>
            <a:r>
              <a:rPr lang="en-US" i="1" dirty="0"/>
              <a:t>lifetime</a:t>
            </a:r>
            <a:r>
              <a:rPr lang="en-US" dirty="0"/>
              <a:t> of the ARI.</a:t>
            </a:r>
          </a:p>
          <a:p>
            <a:r>
              <a:rPr lang="en-US" dirty="0"/>
              <a:t>Memory is allocated by the system at birth</a:t>
            </a:r>
          </a:p>
          <a:p>
            <a:r>
              <a:rPr lang="en-US" dirty="0"/>
              <a:t>Memory is returned to the system at death</a:t>
            </a:r>
          </a:p>
          <a:p>
            <a:pPr marL="0" indent="0">
              <a:buNone/>
            </a:pPr>
            <a:r>
              <a:rPr lang="en-US" dirty="0"/>
              <a:t>We can draw ARI's, including an instance number to distinguish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object?</a:t>
            </a:r>
          </a:p>
          <a:p>
            <a:pPr marL="0" indent="0">
              <a:buNone/>
            </a:pPr>
            <a:r>
              <a:rPr lang="en-US" b="1" dirty="0"/>
              <a:t>Basic idea:</a:t>
            </a:r>
            <a:r>
              <a:rPr lang="en-US" dirty="0"/>
              <a:t> an object is something that may respond to a </a:t>
            </a:r>
            <a:r>
              <a:rPr lang="en-US" i="1" dirty="0"/>
              <a:t>message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Further:</a:t>
            </a:r>
            <a:r>
              <a:rPr lang="en-US" dirty="0"/>
              <a:t> an object may have </a:t>
            </a:r>
            <a:r>
              <a:rPr lang="en-US" i="1" dirty="0"/>
              <a:t>state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state of the object may be used in generating a response to a message.</a:t>
            </a:r>
          </a:p>
          <a:p>
            <a:pPr marL="0" indent="0">
              <a:buNone/>
            </a:pPr>
            <a:r>
              <a:rPr lang="en-US" dirty="0"/>
              <a:t>If an object is </a:t>
            </a:r>
            <a:r>
              <a:rPr lang="en-US" i="1" dirty="0"/>
              <a:t>mutable</a:t>
            </a:r>
            <a:r>
              <a:rPr lang="en-US" dirty="0"/>
              <a:t>, its response may vary over time.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 a printer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Curious fact:</a:t>
            </a:r>
            <a:r>
              <a:rPr lang="en-US" dirty="0"/>
              <a:t> in a java program, there is no direct way to describe an object.</a:t>
            </a:r>
          </a:p>
          <a:p>
            <a:pPr marL="0" indent="0">
              <a:buNone/>
            </a:pPr>
            <a:r>
              <a:rPr lang="en-US" dirty="0"/>
              <a:t>Java is </a:t>
            </a:r>
            <a:r>
              <a:rPr lang="en-US" i="1" dirty="0"/>
              <a:t>class-based</a:t>
            </a:r>
            <a:r>
              <a:rPr lang="en-US" dirty="0"/>
              <a:t>.</a:t>
            </a:r>
          </a:p>
          <a:p>
            <a:r>
              <a:rPr lang="en-US" dirty="0"/>
              <a:t>Classes are described directly.</a:t>
            </a:r>
          </a:p>
          <a:p>
            <a:r>
              <a:rPr lang="en-US" dirty="0"/>
              <a:t>Objects are instances of classes.</a:t>
            </a:r>
          </a:p>
          <a:p>
            <a:pPr marL="0" indent="0">
              <a:buNone/>
            </a:pPr>
            <a:r>
              <a:rPr lang="en-US" dirty="0"/>
              <a:t>Most OO-languages are class based -- descendants of </a:t>
            </a:r>
            <a:r>
              <a:rPr lang="en-US" dirty="0" err="1">
                <a:hlinkClick r:id="rId2"/>
              </a:rPr>
              <a:t>simula</a:t>
            </a:r>
            <a:r>
              <a:rPr lang="en-US" dirty="0"/>
              <a:t> and </a:t>
            </a:r>
            <a:r>
              <a:rPr lang="en-US" dirty="0" err="1">
                <a:hlinkClick r:id="rId3"/>
              </a:rPr>
              <a:t>smalltalk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Prototype-based languages</a:t>
            </a:r>
            <a:r>
              <a:rPr lang="en-US" dirty="0"/>
              <a:t> work differently.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18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Overview of the course/Administrative information</a:t>
            </a:r>
          </a:p>
          <a:p>
            <a:r>
              <a:rPr lang="en-US" dirty="0"/>
              <a:t>Objects, classes and their representation in the UML.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Static classes</a:t>
            </a:r>
          </a:p>
          <a:p>
            <a:pPr lvl="1"/>
            <a:r>
              <a:rPr lang="en-US" dirty="0"/>
              <a:t>Object classes</a:t>
            </a:r>
          </a:p>
          <a:p>
            <a:pPr lvl="1"/>
            <a:r>
              <a:rPr lang="en-US" dirty="0"/>
              <a:t>Relations between classes</a:t>
            </a:r>
          </a:p>
          <a:p>
            <a:r>
              <a:rPr lang="en-US" dirty="0"/>
              <a:t>Object class taxonomy</a:t>
            </a:r>
          </a:p>
          <a:p>
            <a:pPr lvl="1"/>
            <a:r>
              <a:rPr lang="en-US" dirty="0"/>
              <a:t>Data classes</a:t>
            </a:r>
          </a:p>
          <a:p>
            <a:pPr lvl="1"/>
            <a:r>
              <a:rPr lang="en-US" dirty="0"/>
              <a:t>Builder classes</a:t>
            </a:r>
          </a:p>
          <a:p>
            <a:pPr lvl="1"/>
            <a:r>
              <a:rPr lang="en-US" dirty="0"/>
              <a:t>Collection classes</a:t>
            </a:r>
          </a:p>
          <a:p>
            <a:r>
              <a:rPr lang="en-US" dirty="0"/>
              <a:t>Writing tests</a:t>
            </a:r>
          </a:p>
          <a:p>
            <a:r>
              <a:rPr lang="en-US" dirty="0"/>
              <a:t>Homework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5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classes and static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distinguish two types of classes:</a:t>
            </a:r>
          </a:p>
          <a:p>
            <a:r>
              <a:rPr lang="en-US" i="1" dirty="0"/>
              <a:t>object</a:t>
            </a:r>
            <a:r>
              <a:rPr lang="en-US" dirty="0"/>
              <a:t> classes are </a:t>
            </a:r>
            <a:r>
              <a:rPr lang="en-US" i="1" dirty="0"/>
              <a:t>instantiable</a:t>
            </a:r>
            <a:r>
              <a:rPr lang="en-US" dirty="0"/>
              <a:t> -- they are templates for stamping objects</a:t>
            </a:r>
          </a:p>
          <a:p>
            <a:r>
              <a:rPr lang="en-US" i="1" dirty="0"/>
              <a:t>static</a:t>
            </a:r>
            <a:r>
              <a:rPr lang="en-US" dirty="0"/>
              <a:t> classes are </a:t>
            </a:r>
            <a:r>
              <a:rPr lang="en-US" i="1" dirty="0"/>
              <a:t>not</a:t>
            </a:r>
            <a:r>
              <a:rPr lang="en-US" dirty="0"/>
              <a:t> instantiable -- they are collections of functions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9200"/>
            <a:ext cx="47529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9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classes and static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Java allows some shorthand.</a:t>
            </a:r>
          </a:p>
          <a:p>
            <a:pPr marL="0" indent="0">
              <a:buNone/>
            </a:pPr>
            <a:r>
              <a:rPr lang="en-US" dirty="0"/>
              <a:t>The following declarations are equivalent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Important: compilers add/remove local variables as they wish (that are not parameters). Some locals get mapped to addresses on the stack and some to registers.</a:t>
            </a:r>
          </a:p>
          <a:p>
            <a:pPr marL="0" indent="0">
              <a:buNone/>
            </a:pPr>
            <a:r>
              <a:rPr lang="en-US" dirty="0"/>
              <a:t>Do not “optimize” local variables for performance!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615263"/>
            <a:ext cx="936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7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Constructors/methods/fields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 classes have three kinds of </a:t>
            </a:r>
            <a:r>
              <a:rPr lang="en-US" i="1" dirty="0"/>
              <a:t>members</a:t>
            </a:r>
            <a:r>
              <a:rPr lang="en-US" dirty="0"/>
              <a:t>:</a:t>
            </a:r>
          </a:p>
          <a:p>
            <a:r>
              <a:rPr lang="en-US" i="1" dirty="0"/>
              <a:t>Constructors</a:t>
            </a:r>
            <a:r>
              <a:rPr lang="en-US" dirty="0"/>
              <a:t> specify how to build objects inhabiting the class.</a:t>
            </a:r>
          </a:p>
          <a:p>
            <a:r>
              <a:rPr lang="en-US" i="1" dirty="0"/>
              <a:t>Methods</a:t>
            </a:r>
            <a:r>
              <a:rPr lang="en-US" dirty="0"/>
              <a:t> specify how the object responds to messages.</a:t>
            </a:r>
          </a:p>
          <a:p>
            <a:r>
              <a:rPr lang="en-US" i="1" dirty="0"/>
              <a:t>Fields</a:t>
            </a:r>
            <a:r>
              <a:rPr lang="en-US" dirty="0"/>
              <a:t> specify the state of the object.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804190"/>
            <a:ext cx="4857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Constructors/methods/fields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3" y="1824189"/>
            <a:ext cx="11726365" cy="43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8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 </a:t>
            </a:r>
            <a:r>
              <a:rPr lang="en-US" i="1" dirty="0"/>
              <a:t>object diagram</a:t>
            </a:r>
            <a:r>
              <a:rPr lang="en-US" dirty="0"/>
              <a:t> is a snapshot of a running system, showing </a:t>
            </a:r>
            <a:r>
              <a:rPr lang="en-US" i="1" dirty="0"/>
              <a:t>live</a:t>
            </a:r>
            <a:r>
              <a:rPr lang="en-US" dirty="0"/>
              <a:t> objects.</a:t>
            </a:r>
          </a:p>
          <a:p>
            <a:pPr marL="0" indent="0">
              <a:buNone/>
            </a:pPr>
            <a:r>
              <a:rPr lang="en-US" dirty="0"/>
              <a:t>Here are the ARIs when executing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Circle.toString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the difference between the ARIs</a:t>
            </a:r>
          </a:p>
          <a:p>
            <a:pPr marL="0" indent="0">
              <a:buNone/>
            </a:pPr>
            <a:r>
              <a:rPr lang="en-US" dirty="0"/>
              <a:t>The ARI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/>
              <a:t> has a special variable,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, which identifies the object receiving the message</a:t>
            </a:r>
          </a:p>
          <a:p>
            <a:pPr marL="0" indent="0">
              <a:buNone/>
            </a:pPr>
            <a:r>
              <a:rPr lang="en-US" dirty="0"/>
              <a:t>This is the main difference between a static method and a non-static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59" y="3208721"/>
            <a:ext cx="4425814" cy="11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Fields can be used to distinguish different objects of a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object diagram at line 00008 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5424"/>
            <a:ext cx="473392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4" y="5435478"/>
            <a:ext cx="5394227" cy="12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traditional in the UML to show objects, but not ARIs.</a:t>
            </a:r>
          </a:p>
          <a:p>
            <a:pPr marL="0" indent="0">
              <a:buNone/>
            </a:pPr>
            <a:r>
              <a:rPr lang="en-US" dirty="0"/>
              <a:t>This can be confusing.</a:t>
            </a:r>
          </a:p>
          <a:p>
            <a:pPr marL="0" indent="0">
              <a:buNone/>
            </a:pPr>
            <a:r>
              <a:rPr lang="en-US" dirty="0"/>
              <a:t>Although the names given to objects are arbitrary, perhaps the following are more helpful: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7765"/>
            <a:ext cx="3996575" cy="13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2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the following print?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46" y="2585252"/>
            <a:ext cx="8248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6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prints:</a:t>
            </a:r>
          </a:p>
          <a:p>
            <a:pPr marL="0" indent="0">
              <a:buNone/>
            </a:pPr>
            <a:r>
              <a:rPr lang="en-US" dirty="0"/>
              <a:t>42</a:t>
            </a:r>
          </a:p>
          <a:p>
            <a:pPr marL="0" indent="0">
              <a:buNone/>
            </a:pPr>
            <a:r>
              <a:rPr lang="en-US" dirty="0"/>
              <a:t>27</a:t>
            </a:r>
          </a:p>
          <a:p>
            <a:pPr marL="0" indent="0">
              <a:buNone/>
            </a:pPr>
            <a:r>
              <a:rPr lang="en-US" dirty="0"/>
              <a:t>Java is </a:t>
            </a:r>
            <a:r>
              <a:rPr lang="en-US" i="1" dirty="0"/>
              <a:t>call-by-value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1637"/>
            <a:ext cx="8248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3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a </a:t>
            </a:r>
            <a:r>
              <a:rPr lang="en-US" i="1" dirty="0"/>
              <a:t>reference model</a:t>
            </a:r>
            <a:r>
              <a:rPr lang="en-US" dirty="0"/>
              <a:t> for objects. This is like C# and different from C++. In C# terminology, Java objects are </a:t>
            </a:r>
            <a:r>
              <a:rPr lang="en-US" i="1" dirty="0"/>
              <a:t>boxed</a:t>
            </a:r>
            <a:r>
              <a:rPr lang="en-US" dirty="0"/>
              <a:t>, whereas base values are </a:t>
            </a:r>
            <a:r>
              <a:rPr lang="en-US" i="1" dirty="0"/>
              <a:t>unboxed</a:t>
            </a:r>
            <a:r>
              <a:rPr lang="en-US" dirty="0"/>
              <a:t>.</a:t>
            </a:r>
          </a:p>
          <a:p>
            <a:r>
              <a:rPr lang="en-US" dirty="0"/>
              <a:t>What does the following print?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2930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313506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object diagram after line 00007:</a:t>
            </a:r>
          </a:p>
          <a:p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phenomenon is called </a:t>
            </a:r>
            <a:r>
              <a:rPr lang="en-US" i="1" dirty="0"/>
              <a:t>aliasing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Note that aliasing occurs whenever an object is passed as an argument to a function.</a:t>
            </a:r>
          </a:p>
          <a:p>
            <a:pPr marL="0" indent="0">
              <a:buNone/>
            </a:pPr>
            <a:r>
              <a:rPr lang="en-US" dirty="0"/>
              <a:t>Aliasing mutable values must be handled with care.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3975"/>
            <a:ext cx="4287028" cy="18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3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notation for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UML, references are usually shown using arrows.</a:t>
            </a:r>
          </a:p>
          <a:p>
            <a:pPr marL="0" indent="0">
              <a:buNone/>
            </a:pPr>
            <a:r>
              <a:rPr lang="en-US" dirty="0"/>
              <a:t>Instead of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draw this: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519"/>
            <a:ext cx="3801786" cy="1627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7534"/>
            <a:ext cx="3799969" cy="12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88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diagrams: static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static class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 name is not underlined</a:t>
            </a:r>
          </a:p>
          <a:p>
            <a:pPr marL="0" indent="0">
              <a:buNone/>
            </a:pPr>
            <a:r>
              <a:rPr lang="en-US" dirty="0"/>
              <a:t>Static methods are underlined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&lt;&lt;static&gt;&gt; </a:t>
            </a:r>
            <a:r>
              <a:rPr lang="en-US" dirty="0"/>
              <a:t>is a stereotype</a:t>
            </a:r>
          </a:p>
          <a:p>
            <a:pPr marL="0" indent="0">
              <a:buNone/>
            </a:pPr>
            <a:r>
              <a:rPr lang="en-US" dirty="0"/>
              <a:t>Method return type follows colon</a:t>
            </a:r>
          </a:p>
          <a:p>
            <a:pPr marL="0" indent="0">
              <a:buNone/>
            </a:pPr>
            <a:r>
              <a:rPr lang="en-US" dirty="0"/>
              <a:t>May contain static fields, which are also underlined (none shown here)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4359"/>
            <a:ext cx="2236596" cy="17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23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diagrams: 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object class looks like this: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 name is </a:t>
            </a:r>
            <a:r>
              <a:rPr lang="en-US" i="1" dirty="0"/>
              <a:t>not</a:t>
            </a:r>
            <a:r>
              <a:rPr lang="en-US" dirty="0"/>
              <a:t> underlined</a:t>
            </a:r>
          </a:p>
          <a:p>
            <a:pPr marL="0" indent="0">
              <a:buNone/>
            </a:pPr>
            <a:r>
              <a:rPr lang="en-US" dirty="0"/>
              <a:t>Non-static methods are </a:t>
            </a:r>
            <a:r>
              <a:rPr lang="en-US" i="1" dirty="0"/>
              <a:t>not</a:t>
            </a:r>
            <a:r>
              <a:rPr lang="en-US" dirty="0"/>
              <a:t> underlined</a:t>
            </a:r>
          </a:p>
          <a:p>
            <a:pPr marL="0" indent="0">
              <a:buNone/>
            </a:pPr>
            <a:r>
              <a:rPr lang="en-US" dirty="0"/>
              <a:t>Fields are listed first, methods second</a:t>
            </a:r>
          </a:p>
          <a:p>
            <a:r>
              <a:rPr lang="en-US" dirty="0"/>
              <a:t>- is private</a:t>
            </a:r>
          </a:p>
          <a:p>
            <a:r>
              <a:rPr lang="en-US" dirty="0"/>
              <a:t>+ is public</a:t>
            </a:r>
          </a:p>
          <a:p>
            <a:pPr marL="0" indent="0">
              <a:buNone/>
            </a:pPr>
            <a:r>
              <a:rPr lang="en-US" dirty="0"/>
              <a:t>A static class describes the class itself.</a:t>
            </a:r>
          </a:p>
          <a:p>
            <a:pPr marL="0" indent="0">
              <a:buNone/>
            </a:pPr>
            <a:r>
              <a:rPr lang="en-US" dirty="0"/>
              <a:t>An object class describes the </a:t>
            </a:r>
            <a:r>
              <a:rPr lang="en-US" i="1" dirty="0"/>
              <a:t>instances</a:t>
            </a:r>
            <a:r>
              <a:rPr lang="en-US" dirty="0"/>
              <a:t> of the class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53" y="2201687"/>
            <a:ext cx="1888671" cy="14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8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Reference to objects of another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UML, this is called </a:t>
            </a:r>
            <a:r>
              <a:rPr lang="en-US" i="1" dirty="0"/>
              <a:t>aggregation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Note that the aggregation refers to the </a:t>
            </a:r>
            <a:r>
              <a:rPr lang="en-US" i="1" dirty="0"/>
              <a:t>instances</a:t>
            </a:r>
            <a:r>
              <a:rPr lang="en-US" dirty="0"/>
              <a:t> of the class, not the class itself.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59105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340554"/>
            <a:ext cx="3874477" cy="8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0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Exclusive reference to objects of another class: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UML, this is called </a:t>
            </a:r>
            <a:r>
              <a:rPr lang="en-US" i="1" dirty="0"/>
              <a:t>composition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Consequences of composition:</a:t>
            </a:r>
          </a:p>
          <a:p>
            <a:pPr marL="0" indent="0">
              <a:buNone/>
            </a:pPr>
            <a:r>
              <a:rPr lang="en-US" dirty="0"/>
              <a:t>When the person dies, the name dies too</a:t>
            </a:r>
          </a:p>
          <a:p>
            <a:pPr marL="0" indent="0">
              <a:buNone/>
            </a:pPr>
            <a:r>
              <a:rPr lang="en-US" dirty="0"/>
              <a:t>Name can only be accessed through the person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68630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3557116"/>
            <a:ext cx="3411394" cy="6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9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75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dependency indicates that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PersonFactory</a:t>
            </a:r>
            <a:r>
              <a:rPr lang="en-US" dirty="0"/>
              <a:t> mentions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, but holds no references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 objects</a:t>
            </a:r>
          </a:p>
          <a:p>
            <a:pPr marL="0" indent="0">
              <a:buNone/>
            </a:pPr>
            <a:r>
              <a:rPr lang="en-US" dirty="0"/>
              <a:t>Typical reasons for a dependency*: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 is returned by a method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 is a parameter of a method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/>
              <a:t> is held in a local variable but not a field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543425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021" y="1690688"/>
            <a:ext cx="6051437" cy="10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52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ugly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dichotomy between static-class and object-class is not enforced in java.</a:t>
            </a:r>
          </a:p>
          <a:p>
            <a:pPr marL="0" indent="0">
              <a:buNone/>
            </a:pPr>
            <a:r>
              <a:rPr lang="en-US" b="1" dirty="0"/>
              <a:t>Guideline:</a:t>
            </a:r>
            <a:r>
              <a:rPr lang="en-US" dirty="0"/>
              <a:t> </a:t>
            </a:r>
            <a:r>
              <a:rPr lang="en-US" i="1" dirty="0"/>
              <a:t>separate static and object functions into different classes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java.lang.Math</a:t>
            </a:r>
            <a:r>
              <a:rPr lang="en-US" dirty="0"/>
              <a:t> is a static class; </a:t>
            </a:r>
            <a:r>
              <a:rPr lang="en-US" dirty="0" err="1">
                <a:hlinkClick r:id="rId3"/>
              </a:rPr>
              <a:t>java.util.Random</a:t>
            </a:r>
            <a:r>
              <a:rPr lang="en-US" dirty="0"/>
              <a:t> is an object class.</a:t>
            </a:r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 this guideline is often violated in the java APIs. For example: </a:t>
            </a:r>
            <a:r>
              <a:rPr lang="en-US" dirty="0" err="1">
                <a:hlinkClick r:id="rId4"/>
              </a:rPr>
              <a:t>java.lang.String</a:t>
            </a:r>
            <a:r>
              <a:rPr lang="en-US" dirty="0"/>
              <a:t> and all the </a:t>
            </a:r>
            <a:r>
              <a:rPr lang="en-US" i="1" dirty="0"/>
              <a:t>wrapper</a:t>
            </a:r>
            <a:r>
              <a:rPr lang="en-US" dirty="0"/>
              <a:t> classes, such as </a:t>
            </a:r>
            <a:r>
              <a:rPr lang="en-US" dirty="0" err="1">
                <a:hlinkClick r:id="rId5"/>
              </a:rPr>
              <a:t>java.lang.Integer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76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It is useful to think of a mixed class in terms of its two functions:</a:t>
            </a:r>
          </a:p>
          <a:p>
            <a:r>
              <a:rPr lang="en-US" dirty="0"/>
              <a:t>Static members belong to the class, </a:t>
            </a:r>
            <a:r>
              <a:rPr lang="en-US" dirty="0" err="1"/>
              <a:t>eg</a:t>
            </a:r>
            <a:r>
              <a:rPr lang="en-US" dirty="0"/>
              <a:t>,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Integer.MAX_VALUE:int</a:t>
            </a:r>
            <a:r>
              <a:rPr lang="en-US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(String):int. </a:t>
            </a:r>
            <a:r>
              <a:rPr lang="en-US" dirty="0"/>
              <a:t>Access these members using the class name.</a:t>
            </a:r>
          </a:p>
          <a:p>
            <a:r>
              <a:rPr lang="en-US" dirty="0"/>
              <a:t>Non-static members belong to the objects,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():int</a:t>
            </a:r>
            <a:r>
              <a:rPr lang="en-US" dirty="0"/>
              <a:t>. Access these members using an object reference – this is the only way you can!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404" y="3600284"/>
            <a:ext cx="5359191" cy="30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2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Multiplicities put constraints on number of references held by an object</a:t>
            </a:r>
          </a:p>
          <a:p>
            <a:pPr marL="0" indent="0">
              <a:buNone/>
            </a:pPr>
            <a:r>
              <a:rPr lang="en-US" dirty="0"/>
              <a:t>Recall </a:t>
            </a:r>
            <a:r>
              <a:rPr lang="en-US" dirty="0" err="1">
                <a:hlinkClick r:id="rId2"/>
              </a:rPr>
              <a:t>java.util.List</a:t>
            </a:r>
            <a:r>
              <a:rPr lang="en-US" dirty="0"/>
              <a:t> and </a:t>
            </a:r>
            <a:r>
              <a:rPr lang="en-US" dirty="0" err="1">
                <a:hlinkClick r:id="rId3"/>
              </a:rPr>
              <a:t>java.io.BufferedReader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 if multiplicity is 1, then reference must be non-null when constructor terminates.</a:t>
            </a:r>
          </a:p>
          <a:p>
            <a:pPr marL="0" indent="0">
              <a:buNone/>
            </a:pPr>
            <a:r>
              <a:rPr lang="en-US" dirty="0"/>
              <a:t>This may require that we throw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/>
              <a:t> if an argument to the constructor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04" y="3187003"/>
            <a:ext cx="2794331" cy="12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1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  <a:p>
            <a:r>
              <a:rPr lang="en-US" i="1" dirty="0"/>
              <a:t>Programming in the large.</a:t>
            </a:r>
            <a:endParaRPr lang="en-US" dirty="0"/>
          </a:p>
          <a:p>
            <a:r>
              <a:rPr lang="en-US" dirty="0"/>
              <a:t>Programming in the small: client is end-user.</a:t>
            </a:r>
          </a:p>
          <a:p>
            <a:r>
              <a:rPr lang="en-US" dirty="0"/>
              <a:t>Programming in the large: client is another programmer.</a:t>
            </a:r>
          </a:p>
          <a:p>
            <a:pPr lvl="1"/>
            <a:r>
              <a:rPr lang="en-US" dirty="0"/>
              <a:t>With maintenance, addition of functionality, you may be a client for yourself.</a:t>
            </a:r>
          </a:p>
          <a:p>
            <a:pPr lvl="1"/>
            <a:r>
              <a:rPr lang="en-US" dirty="0"/>
              <a:t>Ever look at code you wrote a year ago?</a:t>
            </a:r>
          </a:p>
          <a:p>
            <a:pPr lvl="1"/>
            <a:r>
              <a:rPr lang="en-US" dirty="0"/>
              <a:t>Producer/Consumer relation may be cyclic.</a:t>
            </a:r>
          </a:p>
          <a:p>
            <a:r>
              <a:rPr lang="en-US" dirty="0"/>
              <a:t>This course teaches management of the producer/consumer relationship, emphasizing code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85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6008913" cy="4191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13" y="1825625"/>
            <a:ext cx="4751953" cy="8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3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701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diagram describes the relationship of objects without reference to implementation.</a:t>
            </a:r>
          </a:p>
          <a:p>
            <a:pPr marL="0" indent="0">
              <a:buNone/>
            </a:pPr>
            <a:r>
              <a:rPr lang="en-US" dirty="0"/>
              <a:t>The diagram uses </a:t>
            </a:r>
            <a:r>
              <a:rPr lang="en-US" i="1" dirty="0"/>
              <a:t>associations</a:t>
            </a:r>
            <a:r>
              <a:rPr lang="en-US" dirty="0"/>
              <a:t> which may be either dependencies or references.</a:t>
            </a:r>
          </a:p>
          <a:p>
            <a:pPr marL="0" indent="0">
              <a:buNone/>
            </a:pPr>
            <a:r>
              <a:rPr lang="en-US" dirty="0"/>
              <a:t>Associations are more </a:t>
            </a:r>
            <a:r>
              <a:rPr lang="en-US" i="1" dirty="0"/>
              <a:t>abstract</a:t>
            </a:r>
            <a:r>
              <a:rPr lang="en-US" dirty="0"/>
              <a:t> (less specific, less concrete) than dependencies and references.</a:t>
            </a:r>
          </a:p>
          <a:p>
            <a:pPr marL="0" indent="0">
              <a:buNone/>
            </a:pPr>
            <a:r>
              <a:rPr lang="en-US" dirty="0"/>
              <a:t>The diagram also show the use of </a:t>
            </a:r>
            <a:r>
              <a:rPr lang="en-US" i="1" dirty="0"/>
              <a:t>roles</a:t>
            </a:r>
            <a:r>
              <a:rPr lang="en-US" dirty="0"/>
              <a:t> and </a:t>
            </a:r>
            <a:r>
              <a:rPr lang="en-US" i="1" dirty="0"/>
              <a:t>names</a:t>
            </a:r>
            <a:r>
              <a:rPr lang="en-US" dirty="0"/>
              <a:t> in associations.</a:t>
            </a:r>
          </a:p>
          <a:p>
            <a:pPr marL="0" indent="0">
              <a:buNone/>
            </a:pPr>
            <a:r>
              <a:rPr lang="en-US" dirty="0"/>
              <a:t>An association without an arrowhead </a:t>
            </a:r>
            <a:r>
              <a:rPr lang="en-US" i="1" dirty="0"/>
              <a:t>may be</a:t>
            </a:r>
            <a:r>
              <a:rPr lang="en-US" dirty="0"/>
              <a:t> bidirectional.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140947" cy="14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08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Reference/Exclusive Reference: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Dependency (no reference):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Association (could be either reference or dependency):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64" y="2202734"/>
            <a:ext cx="2867758" cy="1672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6170"/>
            <a:ext cx="5876081" cy="480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1" y="5333965"/>
            <a:ext cx="5830543" cy="5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0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 2 UML diagrams for this code</a:t>
            </a:r>
          </a:p>
          <a:p>
            <a:r>
              <a:rPr lang="en-US" dirty="0"/>
              <a:t>Be as abstract as possible.</a:t>
            </a:r>
          </a:p>
          <a:p>
            <a:r>
              <a:rPr lang="en-US" dirty="0"/>
              <a:t>Be as concrete as possible.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2698820" cy="25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93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testing?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How Google Tests Software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kinds of testing are there?</a:t>
            </a:r>
          </a:p>
          <a:p>
            <a:pPr marL="0" indent="0">
              <a:buNone/>
            </a:pPr>
            <a:r>
              <a:rPr lang="en-US" dirty="0"/>
              <a:t>For us, the most important distinctions are:</a:t>
            </a:r>
          </a:p>
          <a:p>
            <a:r>
              <a:rPr lang="en-US" dirty="0"/>
              <a:t>Automatic/Manual</a:t>
            </a:r>
          </a:p>
          <a:p>
            <a:r>
              <a:rPr lang="en-US" dirty="0"/>
              <a:t>Unit/Acceptance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67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test class. (Test classes are object classes.)</a:t>
            </a:r>
          </a:p>
          <a:p>
            <a:pPr marL="0" indent="0">
              <a:buNone/>
            </a:pPr>
            <a:r>
              <a:rPr lang="en-US" dirty="0"/>
              <a:t>Each test method is treated like a separate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Tests are run as: Arrange, Act, Assert: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537"/>
            <a:ext cx="3321818" cy="1704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9489"/>
            <a:ext cx="2875625" cy="18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6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test has one of three possible outcomes:</a:t>
            </a:r>
          </a:p>
          <a:p>
            <a:r>
              <a:rPr lang="en-US" b="1" dirty="0"/>
              <a:t>pass</a:t>
            </a:r>
            <a:r>
              <a:rPr lang="en-US" dirty="0"/>
              <a:t>: test ended normally and no assertion failed</a:t>
            </a:r>
          </a:p>
          <a:p>
            <a:r>
              <a:rPr lang="en-US" b="1" dirty="0"/>
              <a:t>fail</a:t>
            </a:r>
            <a:r>
              <a:rPr lang="en-US" dirty="0"/>
              <a:t>: test ended normally at least one assertion failed</a:t>
            </a:r>
          </a:p>
          <a:p>
            <a:r>
              <a:rPr lang="en-US" b="1" dirty="0"/>
              <a:t>error</a:t>
            </a:r>
            <a:r>
              <a:rPr lang="en-US" dirty="0"/>
              <a:t>: uncaught exception thrown before test ended</a:t>
            </a:r>
          </a:p>
          <a:p>
            <a:pPr marL="0" indent="0">
              <a:buNone/>
            </a:pPr>
            <a:r>
              <a:rPr lang="en-US" dirty="0"/>
              <a:t>Rules for a test class:</a:t>
            </a:r>
          </a:p>
          <a:p>
            <a:r>
              <a:rPr lang="en-US" dirty="0"/>
              <a:t>class must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r>
              <a:rPr lang="en-US" dirty="0"/>
              <a:t>class name must include substring “TEST” (for ant)</a:t>
            </a:r>
          </a:p>
          <a:p>
            <a:r>
              <a:rPr lang="en-US" dirty="0"/>
              <a:t>class must extend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junit.framework.TestCase</a:t>
            </a:r>
            <a:endParaRPr lang="en-US" dirty="0"/>
          </a:p>
          <a:p>
            <a:r>
              <a:rPr lang="en-US" dirty="0"/>
              <a:t>constructor must accept String parameter and pass it to constructor</a:t>
            </a:r>
          </a:p>
          <a:p>
            <a:r>
              <a:rPr lang="en-US" dirty="0"/>
              <a:t>non-static methods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test...()”</a:t>
            </a:r>
            <a:r>
              <a:rPr lang="en-US" dirty="0"/>
              <a:t> are run automatically as tests</a:t>
            </a:r>
          </a:p>
        </p:txBody>
      </p:sp>
    </p:spTree>
    <p:extLst>
      <p:ext uri="{BB962C8B-B14F-4D97-AF65-F5344CB8AC3E}">
        <p14:creationId xmlns:p14="http://schemas.microsoft.com/office/powerpoint/2010/main" val="3658128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junit.framework.Assert</a:t>
            </a:r>
            <a:r>
              <a:rPr lang="en-US" dirty="0"/>
              <a:t> is a static class</a:t>
            </a:r>
          </a:p>
          <a:p>
            <a:pPr marL="0" indent="0">
              <a:buNone/>
            </a:pPr>
            <a:r>
              <a:rPr lang="en-US" dirty="0"/>
              <a:t>The basic assertion method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 which comes in two forms: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 value is false, then the enclosing test will fail</a:t>
            </a:r>
          </a:p>
          <a:p>
            <a:pPr marL="0" indent="0">
              <a:buNone/>
            </a:pPr>
            <a:r>
              <a:rPr lang="en-US" dirty="0"/>
              <a:t>In the second form,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is printed when the assertion is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there are multiple assertions in a single test, then the enclosing test fails if any assertion is false.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3328"/>
            <a:ext cx="5528649" cy="56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63948"/>
            <a:ext cx="6486887" cy="8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0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derived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 </a:t>
            </a:r>
            <a:r>
              <a:rPr lang="en-US" dirty="0">
                <a:hlinkClick r:id="rId2"/>
              </a:rPr>
              <a:t>Junit API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4857"/>
            <a:ext cx="7743092" cy="37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basics.testing.PairTEST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advocate an “extreme” style:</a:t>
            </a:r>
          </a:p>
          <a:p>
            <a:r>
              <a:rPr lang="en-US" dirty="0"/>
              <a:t>Develop functionality incrementally.</a:t>
            </a:r>
          </a:p>
          <a:p>
            <a:pPr lvl="1"/>
            <a:r>
              <a:rPr lang="en-US" dirty="0"/>
              <a:t>Start small.</a:t>
            </a:r>
          </a:p>
          <a:p>
            <a:pPr lvl="1"/>
            <a:r>
              <a:rPr lang="en-US" dirty="0"/>
              <a:t>Make sure you have beautiful code that works before you add any new functionality.</a:t>
            </a:r>
          </a:p>
          <a:p>
            <a:r>
              <a:rPr lang="en-US" dirty="0"/>
              <a:t>Think before you code (but not too much).</a:t>
            </a:r>
          </a:p>
          <a:p>
            <a:pPr lvl="1"/>
            <a:r>
              <a:rPr lang="en-US" dirty="0"/>
              <a:t>Design in small pieces -- don't do everything at once.</a:t>
            </a:r>
          </a:p>
          <a:p>
            <a:pPr lvl="1"/>
            <a:r>
              <a:rPr lang="en-US" dirty="0"/>
              <a:t>Accept that the design will change.</a:t>
            </a:r>
          </a:p>
          <a:p>
            <a:r>
              <a:rPr lang="en-US" dirty="0"/>
              <a:t>Write good tests.</a:t>
            </a:r>
          </a:p>
          <a:p>
            <a:pPr lvl="1"/>
            <a:r>
              <a:rPr lang="en-US" dirty="0"/>
              <a:t>Don't test you program by running it. Use automatic tests!</a:t>
            </a:r>
          </a:p>
          <a:p>
            <a:pPr lvl="1"/>
            <a:r>
              <a:rPr lang="en-US" dirty="0"/>
              <a:t>If the tests pass, you should be pretty sure you coded correctly.</a:t>
            </a:r>
          </a:p>
          <a:p>
            <a:r>
              <a:rPr lang="en-US" dirty="0"/>
              <a:t>Write good code.</a:t>
            </a:r>
          </a:p>
          <a:p>
            <a:pPr lvl="1"/>
            <a:r>
              <a:rPr lang="en-US" dirty="0"/>
              <a:t>First, write the simplest code possible.</a:t>
            </a:r>
          </a:p>
          <a:p>
            <a:pPr lvl="1"/>
            <a:r>
              <a:rPr lang="en-US" dirty="0"/>
              <a:t>Get it to work (pass the tests).</a:t>
            </a:r>
          </a:p>
          <a:p>
            <a:pPr lvl="1"/>
            <a:r>
              <a:rPr lang="en-US" dirty="0"/>
              <a:t>Last, improve the code by refactoring: improve structure without changing functionality.</a:t>
            </a:r>
          </a:p>
          <a:p>
            <a:r>
              <a:rPr lang="en-US" dirty="0"/>
              <a:t>Iterate.</a:t>
            </a:r>
          </a:p>
          <a:p>
            <a:pPr lvl="1"/>
            <a:r>
              <a:rPr lang="en-US" dirty="0"/>
              <a:t>Once you get something beautiful that works, begin to design the next piece of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47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taxonomy?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Taxonomy = classification</a:t>
            </a:r>
          </a:p>
          <a:p>
            <a:pPr marL="0" indent="0">
              <a:buNone/>
            </a:pPr>
            <a:r>
              <a:rPr lang="en-US" dirty="0"/>
              <a:t>It is useful to think of classes in terms of </a:t>
            </a:r>
            <a:r>
              <a:rPr lang="en-US" i="1" dirty="0"/>
              <a:t>how they are used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have already seen a basic taxonomy:</a:t>
            </a:r>
          </a:p>
          <a:p>
            <a:r>
              <a:rPr lang="en-US" dirty="0"/>
              <a:t>static class</a:t>
            </a:r>
          </a:p>
          <a:p>
            <a:r>
              <a:rPr lang="en-US" dirty="0"/>
              <a:t>object class</a:t>
            </a:r>
          </a:p>
          <a:p>
            <a:r>
              <a:rPr lang="en-US" dirty="0"/>
              <a:t>mixed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37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Much of this class is about giving names to various kinds of object classes:</a:t>
            </a:r>
          </a:p>
          <a:p>
            <a:r>
              <a:rPr lang="en-US" dirty="0"/>
              <a:t>Decorator classes</a:t>
            </a:r>
          </a:p>
          <a:p>
            <a:r>
              <a:rPr lang="en-US" dirty="0"/>
              <a:t>Observer classes</a:t>
            </a:r>
          </a:p>
          <a:p>
            <a:r>
              <a:rPr lang="en-US" dirty="0"/>
              <a:t>Visitor classes</a:t>
            </a:r>
          </a:p>
          <a:p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We now consider three kinds of object class:</a:t>
            </a:r>
          </a:p>
          <a:p>
            <a:r>
              <a:rPr lang="en-US" dirty="0"/>
              <a:t>Data classes (immutable and mutable)</a:t>
            </a:r>
          </a:p>
          <a:p>
            <a:r>
              <a:rPr lang="en-US" dirty="0"/>
              <a:t>Builder classes</a:t>
            </a:r>
          </a:p>
          <a:p>
            <a:r>
              <a:rPr lang="en-US" dirty="0"/>
              <a:t>Collection 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8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have seen a basic version: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dirty="0"/>
              <a:t>Here is a more robust example: </a:t>
            </a:r>
            <a:r>
              <a:rPr lang="en-US" dirty="0" err="1"/>
              <a:t>basics.immutabledata.Main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11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immutable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all fields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  <a:p>
            <a:r>
              <a:rPr lang="en-US" dirty="0"/>
              <a:t>Ensure that fields are correctly initialized by constructor</a:t>
            </a:r>
          </a:p>
          <a:p>
            <a:r>
              <a:rPr lang="en-US" dirty="0"/>
              <a:t>Override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/>
              <a:t>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Follow the recipes in Bloch</a:t>
            </a:r>
          </a:p>
          <a:p>
            <a:r>
              <a:rPr lang="en-US" dirty="0"/>
              <a:t>Consider overriding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Follow the recipes in Bloch</a:t>
            </a:r>
          </a:p>
          <a:p>
            <a:pPr marL="0" indent="0">
              <a:buNone/>
            </a:pPr>
            <a:r>
              <a:rPr lang="en-US" dirty="0"/>
              <a:t>An instance of an immutable data class is immutable if the objects passed into the constructor never change.</a:t>
            </a:r>
          </a:p>
        </p:txBody>
      </p:sp>
    </p:spTree>
    <p:extLst>
      <p:ext uri="{BB962C8B-B14F-4D97-AF65-F5344CB8AC3E}">
        <p14:creationId xmlns:p14="http://schemas.microsoft.com/office/powerpoint/2010/main" val="2012852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immutable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these are immutable?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6445773" cy="12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83460" y="1811462"/>
          <a:ext cx="10425080" cy="4379664"/>
        </p:xfrm>
        <a:graphic>
          <a:graphicData uri="http://schemas.openxmlformats.org/drawingml/2006/table">
            <a:tbl>
              <a:tblPr/>
              <a:tblGrid>
                <a:gridCol w="10425080">
                  <a:extLst>
                    <a:ext uri="{9D8B030D-6E8A-4147-A177-3AD203B41FA5}">
                      <a16:colId xmlns:a16="http://schemas.microsoft.com/office/drawing/2014/main" val="3941759463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7570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Hashcode Links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2958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365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hlinkClick r:id="rId2"/>
                        </a:rPr>
                        <a:t>Java Practices article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1350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1697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hlinkClick r:id="rId3"/>
                        </a:rPr>
                        <a:t>Apache HashCodeBuilder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828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971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hlinkClick r:id="rId4"/>
                        </a:rPr>
                        <a:t>Vipan Singla's comments on hashCode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1448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03502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hlinkClick r:id="rId5"/>
                        </a:rPr>
                        <a:t>Brian Goetz's comments on hashCode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5550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53" marR="90653" marT="45326" marB="4532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883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hlinkClick r:id="rId6"/>
                        </a:rPr>
                        <a:t>Mark </a:t>
                      </a:r>
                      <a:r>
                        <a:rPr lang="en-US" sz="1800" dirty="0" err="1">
                          <a:effectLst/>
                          <a:hlinkClick r:id="rId6"/>
                        </a:rPr>
                        <a:t>Roulo's</a:t>
                      </a:r>
                      <a:r>
                        <a:rPr lang="en-US" sz="1800" dirty="0">
                          <a:effectLst/>
                          <a:hlinkClick r:id="rId6"/>
                        </a:rPr>
                        <a:t> comments on </a:t>
                      </a:r>
                      <a:r>
                        <a:rPr lang="en-US" sz="1800" dirty="0" err="1">
                          <a:effectLst/>
                          <a:hlinkClick r:id="rId6"/>
                        </a:rPr>
                        <a:t>hashCode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1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17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Immutable objects do not change.</a:t>
            </a:r>
          </a:p>
          <a:p>
            <a:r>
              <a:rPr lang="en-US" dirty="0"/>
              <a:t>Aliasing does not matter!</a:t>
            </a:r>
          </a:p>
          <a:p>
            <a:r>
              <a:rPr lang="en-US" dirty="0"/>
              <a:t>We can freely copy references without fear that the object will change.</a:t>
            </a:r>
          </a:p>
          <a:p>
            <a:pPr marL="0" indent="0">
              <a:buNone/>
            </a:pPr>
            <a:r>
              <a:rPr lang="en-US" dirty="0"/>
              <a:t>This has several corollaries</a:t>
            </a:r>
          </a:p>
          <a:p>
            <a:r>
              <a:rPr lang="en-US" dirty="0"/>
              <a:t>No need to clone an immutable object</a:t>
            </a:r>
          </a:p>
          <a:p>
            <a:r>
              <a:rPr lang="en-US" dirty="0"/>
              <a:t>No need for an exclusive reference (defensive copy) of an immutable object.</a:t>
            </a:r>
          </a:p>
          <a:p>
            <a:r>
              <a:rPr lang="en-US" dirty="0"/>
              <a:t>Concurrency presents no difficulties -- see SE552</a:t>
            </a:r>
          </a:p>
          <a:p>
            <a:r>
              <a:rPr lang="en-US" dirty="0"/>
              <a:t>With extra care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are equivalent -- discussed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Guideline:</a:t>
            </a:r>
            <a:r>
              <a:rPr lang="en-US" dirty="0"/>
              <a:t> </a:t>
            </a:r>
            <a:r>
              <a:rPr lang="en-US" i="1" dirty="0"/>
              <a:t>make all data classes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9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Mutable data classes are useful for building objects incrementally.</a:t>
            </a:r>
          </a:p>
          <a:p>
            <a:pPr marL="0" indent="0">
              <a:buNone/>
            </a:pPr>
            <a:r>
              <a:rPr lang="en-US" dirty="0"/>
              <a:t>This is called the </a:t>
            </a:r>
            <a:r>
              <a:rPr lang="en-US" i="1" dirty="0"/>
              <a:t>builder</a:t>
            </a:r>
            <a:r>
              <a:rPr lang="en-US" dirty="0"/>
              <a:t> pattern.</a:t>
            </a:r>
          </a:p>
          <a:p>
            <a:pPr marL="0" indent="0">
              <a:buNone/>
            </a:pPr>
            <a:r>
              <a:rPr lang="en-US" dirty="0"/>
              <a:t>A builder is an object that is used to create an object of another class. Usually the builder is used to create exactly one other object, then discarded.</a:t>
            </a:r>
          </a:p>
          <a:p>
            <a:pPr marL="0" indent="0">
              <a:buNone/>
            </a:pPr>
            <a:r>
              <a:rPr lang="en-US" dirty="0"/>
              <a:t>The important part of the following example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toPair</a:t>
            </a:r>
            <a:r>
              <a:rPr lang="en-US" dirty="0"/>
              <a:t>, which converts the mutable class to the immutable companion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16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00700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13" y="1825625"/>
            <a:ext cx="5236500" cy="12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6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builder in the java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java.lang.StringBuilder</a:t>
            </a:r>
            <a:r>
              <a:rPr lang="en-US" dirty="0"/>
              <a:t> is a builder for </a:t>
            </a:r>
            <a:r>
              <a:rPr lang="en-US" dirty="0" err="1">
                <a:hlinkClick r:id="rId3"/>
              </a:rPr>
              <a:t>java.lang.String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Here is an example, showing the usage: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233" y="2975091"/>
            <a:ext cx="4702629" cy="1109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29732"/>
            <a:ext cx="6115259" cy="27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0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Self Assessment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1030185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the following: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class.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it from scratch.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the usual operations on a list such as insertion and deletion.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a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toString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that returns the contents of the list as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 class hierarchy of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Shapes include: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Shape Closed Shape Circle, Rectangle, ... Open Shape Line, Curve, ... Text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Each class supports a 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returns the attributes of the shape as a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Instantiate a list of shapes. Insert several different shapes into the list, and print out the contents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list of shapes.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have: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difficulty --- fine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difficulty --- make sure you have lots of time to devote to this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difficulty --- you will find this class extremely difficult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0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Guidelines:</a:t>
            </a:r>
          </a:p>
          <a:p>
            <a:r>
              <a:rPr lang="en-US" dirty="0"/>
              <a:t>Always override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Consider overriding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/>
            <a:r>
              <a:rPr lang="en-US" dirty="0"/>
              <a:t>Follow the </a:t>
            </a:r>
            <a:r>
              <a:rPr lang="en-US" dirty="0" err="1"/>
              <a:t>recipies</a:t>
            </a:r>
            <a:r>
              <a:rPr lang="en-US" dirty="0"/>
              <a:t> in Bloch.</a:t>
            </a:r>
          </a:p>
          <a:p>
            <a:r>
              <a:rPr lang="en-US" dirty="0"/>
              <a:t>Be careful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references!</a:t>
            </a:r>
          </a:p>
          <a:p>
            <a:r>
              <a:rPr lang="en-US" dirty="0"/>
              <a:t>Be careful when overriding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/>
              <a:t>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comparesTo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/>
              <a:t> should depend only on immutable attributes</a:t>
            </a:r>
          </a:p>
          <a:p>
            <a:pPr lvl="1"/>
            <a:r>
              <a:rPr lang="en-US" dirty="0"/>
              <a:t>If two objects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, they must have the same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/>
              <a:t> should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if and only if equals returns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919748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124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dealing with mutable data objects, there are three choices:</a:t>
            </a:r>
          </a:p>
          <a:p>
            <a:r>
              <a:rPr lang="en-US" dirty="0"/>
              <a:t>leave equals/</a:t>
            </a:r>
            <a:r>
              <a:rPr lang="en-US" dirty="0" err="1"/>
              <a:t>hashCode</a:t>
            </a:r>
            <a:r>
              <a:rPr lang="en-US" dirty="0"/>
              <a:t> alone and do not override </a:t>
            </a:r>
            <a:r>
              <a:rPr lang="en-US" dirty="0" err="1"/>
              <a:t>compareTo</a:t>
            </a:r>
            <a:endParaRPr lang="en-US" dirty="0"/>
          </a:p>
          <a:p>
            <a:r>
              <a:rPr lang="en-US" dirty="0"/>
              <a:t>make equals/</a:t>
            </a:r>
            <a:r>
              <a:rPr lang="en-US" dirty="0" err="1"/>
              <a:t>hashCode</a:t>
            </a:r>
            <a:r>
              <a:rPr lang="en-US" dirty="0"/>
              <a:t>/</a:t>
            </a:r>
            <a:r>
              <a:rPr lang="en-US" dirty="0" err="1"/>
              <a:t>compareTo</a:t>
            </a:r>
            <a:r>
              <a:rPr lang="en-US" dirty="0"/>
              <a:t> rely only on immutable data</a:t>
            </a:r>
          </a:p>
          <a:p>
            <a:r>
              <a:rPr lang="en-US" dirty="0"/>
              <a:t>use dangerous equals/</a:t>
            </a:r>
            <a:r>
              <a:rPr lang="en-US" dirty="0" err="1"/>
              <a:t>hashCode</a:t>
            </a:r>
            <a:r>
              <a:rPr lang="en-US" dirty="0"/>
              <a:t> and hope no-one uses the objects as keys in a hash table</a:t>
            </a:r>
          </a:p>
          <a:p>
            <a:pPr marL="0" indent="0">
              <a:buNone/>
            </a:pPr>
            <a:r>
              <a:rPr lang="en-US" dirty="0"/>
              <a:t>In general, solution 1 is probably the best one. In homework 1, I chose option 2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602793" cy="49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46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mutable data is dangerous!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43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possible to </a:t>
            </a:r>
            <a:r>
              <a:rPr lang="en-US" i="1" dirty="0"/>
              <a:t>lose</a:t>
            </a:r>
            <a:r>
              <a:rPr lang="en-US" dirty="0"/>
              <a:t> mutable values in a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hlinkClick r:id="rId3"/>
              </a:rPr>
              <a:t>java.util.Date</a:t>
            </a:r>
            <a:r>
              <a:rPr lang="en-US" dirty="0"/>
              <a:t> is mutable and overrides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316" y="1567656"/>
            <a:ext cx="48387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03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may hold references to many other objects.</a:t>
            </a:r>
          </a:p>
          <a:p>
            <a:pPr marL="0" indent="0">
              <a:buNone/>
            </a:pPr>
            <a:r>
              <a:rPr lang="en-US" dirty="0"/>
              <a:t>Usually the objects are of some uniform type, </a:t>
            </a:r>
            <a:r>
              <a:rPr lang="en-US" dirty="0" err="1"/>
              <a:t>eg</a:t>
            </a:r>
            <a:r>
              <a:rPr lang="en-US" dirty="0"/>
              <a:t>, a list of dogs, a set of colors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/>
              <a:t> provides several collection classes. (See the </a:t>
            </a:r>
            <a:r>
              <a:rPr lang="en-US" dirty="0">
                <a:hlinkClick r:id="rId2"/>
              </a:rPr>
              <a:t>java tutorial</a:t>
            </a:r>
            <a:r>
              <a:rPr lang="en-US" dirty="0"/>
              <a:t>.)</a:t>
            </a:r>
          </a:p>
          <a:p>
            <a:pPr marL="0" indent="0">
              <a:buNone/>
            </a:pPr>
            <a:r>
              <a:rPr lang="en-US" dirty="0"/>
              <a:t>We may implement our own collections. Usually these make use of the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2335141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9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following example,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IntegerStack</a:t>
            </a:r>
            <a:r>
              <a:rPr lang="en-US" dirty="0"/>
              <a:t> </a:t>
            </a:r>
            <a:r>
              <a:rPr lang="en-US" i="1" dirty="0"/>
              <a:t>delegates</a:t>
            </a:r>
            <a:r>
              <a:rPr lang="en-US" dirty="0"/>
              <a:t> most of its responsibilities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57" y="2649153"/>
            <a:ext cx="5383951" cy="37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40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representation of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6571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is a good, abstract drawing: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a drawing showing the implementation: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concrete: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 concrete: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last diagram, while more technically correct, obscures the fact that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IntegerStack</a:t>
            </a:r>
            <a:r>
              <a:rPr lang="en-US" dirty="0"/>
              <a:t> is a collection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3760"/>
            <a:ext cx="4159644" cy="660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69" y="3342156"/>
            <a:ext cx="6215433" cy="596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69" y="4306492"/>
            <a:ext cx="6215433" cy="625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19" y="5309994"/>
            <a:ext cx="6196383" cy="5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39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The basics.</a:t>
            </a:r>
            <a:endParaRPr lang="en-US" dirty="0"/>
          </a:p>
          <a:p>
            <a:pPr lvl="0"/>
            <a:r>
              <a:rPr lang="en-US" dirty="0"/>
              <a:t>Install eclipse and related tools by following the instructions </a:t>
            </a:r>
            <a:r>
              <a:rPr lang="en-US" u="sng" dirty="0">
                <a:hlinkClick r:id="rId3"/>
              </a:rPr>
              <a:t>here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here</a:t>
            </a:r>
            <a:r>
              <a:rPr lang="en-US" dirty="0"/>
              <a:t> and </a:t>
            </a:r>
            <a:r>
              <a:rPr lang="en-US" u="sng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Download the homework files from D2L, as explained </a:t>
            </a:r>
            <a:r>
              <a:rPr lang="en-US" u="sng" dirty="0">
                <a:hlinkClick r:id="rId6"/>
              </a:rPr>
              <a:t>here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Complete the files in the </a:t>
            </a:r>
            <a:r>
              <a:rPr lang="en-US" dirty="0" err="1"/>
              <a:t>src</a:t>
            </a:r>
            <a:r>
              <a:rPr lang="en-US" dirty="0"/>
              <a:t> directory correctly.</a:t>
            </a:r>
          </a:p>
          <a:p>
            <a:pPr lvl="0"/>
            <a:r>
              <a:rPr lang="en-US" dirty="0"/>
              <a:t>Upload the homework files to D2L, as explained </a:t>
            </a:r>
            <a:r>
              <a:rPr lang="en-US" u="sng" dirty="0">
                <a:hlinkClick r:id="rId7"/>
              </a:rPr>
              <a:t>here</a:t>
            </a:r>
            <a:r>
              <a:rPr lang="en-US" dirty="0"/>
              <a:t>.</a:t>
            </a:r>
          </a:p>
          <a:p>
            <a:r>
              <a:rPr lang="en-US" b="1" dirty="0"/>
              <a:t>Evaluation.</a:t>
            </a:r>
            <a:endParaRPr lang="en-US" dirty="0"/>
          </a:p>
          <a:p>
            <a:pPr lvl="0"/>
            <a:r>
              <a:rPr lang="en-US" dirty="0"/>
              <a:t>Twenty points are available. Ten will be awarded for successful completion of </a:t>
            </a:r>
            <a:r>
              <a:rPr lang="en-US" dirty="0" err="1"/>
              <a:t>VideoObj</a:t>
            </a:r>
            <a:r>
              <a:rPr lang="en-US" dirty="0"/>
              <a:t> and </a:t>
            </a:r>
            <a:r>
              <a:rPr lang="en-US" dirty="0" err="1"/>
              <a:t>InventorySet</a:t>
            </a:r>
            <a:r>
              <a:rPr lang="en-US" dirty="0"/>
              <a:t>. Ten will be awarded for successful completion of the tests.</a:t>
            </a:r>
          </a:p>
          <a:p>
            <a:pPr lvl="0"/>
            <a:r>
              <a:rPr lang="en-US" dirty="0"/>
              <a:t>Zero points if your submitted zip file does not successfully compile using ant.</a:t>
            </a:r>
          </a:p>
          <a:p>
            <a:pPr lvl="0"/>
            <a:r>
              <a:rPr lang="en-US" dirty="0"/>
              <a:t>Five point maximum if any test ends in failure or error.</a:t>
            </a:r>
          </a:p>
          <a:p>
            <a:r>
              <a:rPr lang="en-US" b="1" dirty="0"/>
              <a:t>More detail.</a:t>
            </a:r>
            <a:endParaRPr lang="en-US" dirty="0"/>
          </a:p>
          <a:p>
            <a:pPr lvl="0"/>
            <a:r>
              <a:rPr lang="en-US" dirty="0"/>
              <a:t>Over the next few weeks we will develop a simple inventory control system for a video shop.</a:t>
            </a:r>
          </a:p>
          <a:p>
            <a:pPr lvl="0"/>
            <a:r>
              <a:rPr lang="en-US" dirty="0"/>
              <a:t>Your job this week is to complete the basic classes: an immutable data class and a collection.</a:t>
            </a:r>
          </a:p>
          <a:p>
            <a:pPr lvl="0"/>
            <a:r>
              <a:rPr lang="en-US" dirty="0"/>
              <a:t>I suggest you write </a:t>
            </a:r>
            <a:r>
              <a:rPr lang="en-US" dirty="0" err="1"/>
              <a:t>VideoObj</a:t>
            </a:r>
            <a:r>
              <a:rPr lang="en-US" dirty="0"/>
              <a:t> and </a:t>
            </a:r>
            <a:r>
              <a:rPr lang="en-US" dirty="0" err="1"/>
              <a:t>VideoTEST</a:t>
            </a:r>
            <a:r>
              <a:rPr lang="en-US" dirty="0"/>
              <a:t> first. Make sure all the tests are written and that they all pass.</a:t>
            </a:r>
          </a:p>
          <a:p>
            <a:pPr lvl="0"/>
            <a:r>
              <a:rPr lang="en-US" dirty="0"/>
              <a:t>Then write </a:t>
            </a:r>
            <a:r>
              <a:rPr lang="en-US" dirty="0" err="1"/>
              <a:t>InventorySet</a:t>
            </a:r>
            <a:r>
              <a:rPr lang="en-US" dirty="0"/>
              <a:t> and </a:t>
            </a:r>
            <a:r>
              <a:rPr lang="en-US" dirty="0" err="1"/>
              <a:t>InventoryTEST</a:t>
            </a:r>
            <a:r>
              <a:rPr lang="en-US" dirty="0"/>
              <a:t>. Get the tests to pass.</a:t>
            </a:r>
          </a:p>
          <a:p>
            <a:pPr lvl="0"/>
            <a:r>
              <a:rPr lang="en-US" dirty="0"/>
              <a:t>Note that there is no “main program''. Just tests!</a:t>
            </a:r>
          </a:p>
          <a:p>
            <a:pPr lvl="0"/>
            <a:r>
              <a:rPr lang="en-US" dirty="0"/>
              <a:t>You can view the source code online </a:t>
            </a:r>
            <a:r>
              <a:rPr lang="en-US" u="sng" dirty="0">
                <a:hlinkClick r:id="rId8"/>
              </a:rPr>
              <a:t>here</a:t>
            </a:r>
            <a:r>
              <a:rPr lang="en-US" dirty="0"/>
              <a:t> [</a:t>
            </a:r>
            <a:r>
              <a:rPr lang="en-US" u="sng" dirty="0">
                <a:hlinkClick r:id="rId9"/>
              </a:rPr>
              <a:t>source</a:t>
            </a:r>
            <a:r>
              <a:rPr lang="en-US" dirty="0"/>
              <a:t>]. </a:t>
            </a:r>
            <a:r>
              <a:rPr lang="en-US" u="sng" dirty="0">
                <a:hlinkClick r:id="rId10"/>
              </a:rPr>
              <a:t>(Private </a:t>
            </a:r>
            <a:r>
              <a:rPr lang="en-US" u="sng" dirty="0" err="1">
                <a:hlinkClick r:id="rId10"/>
              </a:rPr>
              <a:t>javadoc</a:t>
            </a:r>
            <a:r>
              <a:rPr lang="en-US" u="sng" dirty="0">
                <a:hlinkClick r:id="rId1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5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talk about code via email or d2l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want advice about an error, post to D2L, doing one of the following:</a:t>
            </a:r>
          </a:p>
          <a:p>
            <a:r>
              <a:rPr lang="en-US" dirty="0"/>
              <a:t>Include a screenshot showing the error.</a:t>
            </a:r>
          </a:p>
          <a:p>
            <a:r>
              <a:rPr lang="en-US" dirty="0"/>
              <a:t>Copy and paste the EXACT TEXT of the error into your message.</a:t>
            </a:r>
          </a:p>
          <a:p>
            <a:pPr lvl="1"/>
            <a:r>
              <a:rPr lang="en-US" dirty="0"/>
              <a:t>Include the code that caused the error, with enough context to understand it</a:t>
            </a:r>
          </a:p>
          <a:p>
            <a:pPr lvl="1"/>
            <a:r>
              <a:rPr lang="en-US" dirty="0"/>
              <a:t>Make sure that you clearly indicate the line with the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a problem getting a program to work and you want your code looked at in more detail, post to D2L with the following three things:</a:t>
            </a:r>
          </a:p>
          <a:p>
            <a:r>
              <a:rPr lang="en-US" dirty="0"/>
              <a:t>Your java file as an attachment.</a:t>
            </a:r>
          </a:p>
          <a:p>
            <a:r>
              <a:rPr lang="en-US" dirty="0"/>
              <a:t>A description of how the output of the program is different from what you expected.</a:t>
            </a:r>
          </a:p>
          <a:p>
            <a:r>
              <a:rPr lang="en-US" dirty="0"/>
              <a:t>The output of your program, if it runs.</a:t>
            </a:r>
          </a:p>
          <a:p>
            <a:pPr lvl="1"/>
            <a:r>
              <a:rPr lang="en-US" dirty="0"/>
              <a:t>Include in the screenshot, or</a:t>
            </a:r>
          </a:p>
          <a:p>
            <a:pPr lvl="1"/>
            <a:r>
              <a:rPr lang="en-US" dirty="0"/>
              <a:t>Copy and paste from the eclipse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5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requires that you complete a project.</a:t>
            </a:r>
          </a:p>
          <a:p>
            <a:r>
              <a:rPr lang="en-US" dirty="0"/>
              <a:t>The project must be your work alone.</a:t>
            </a:r>
          </a:p>
          <a:p>
            <a:r>
              <a:rPr lang="en-US" dirty="0"/>
              <a:t>Project work begins week before the midterm.</a:t>
            </a:r>
          </a:p>
          <a:p>
            <a:r>
              <a:rPr lang="en-US" dirty="0"/>
              <a:t>More details on the project forthcoming.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coordinates:</a:t>
            </a:r>
          </a:p>
          <a:p>
            <a:r>
              <a:rPr lang="en-US" dirty="0"/>
              <a:t>I work near Monroe and Wells</a:t>
            </a:r>
          </a:p>
          <a:p>
            <a:pPr marL="0" indent="0">
              <a:buNone/>
            </a:pPr>
            <a:r>
              <a:rPr lang="en-US" dirty="0"/>
              <a:t>Contact by phone:</a:t>
            </a:r>
          </a:p>
          <a:p>
            <a:r>
              <a:rPr lang="en-US" dirty="0"/>
              <a:t>Don’t.</a:t>
            </a:r>
          </a:p>
          <a:p>
            <a:pPr marL="0" indent="0">
              <a:buNone/>
            </a:pPr>
            <a:r>
              <a:rPr lang="en-US" dirty="0"/>
              <a:t>Email:</a:t>
            </a:r>
          </a:p>
          <a:p>
            <a:r>
              <a:rPr lang="en-US" dirty="0">
                <a:hlinkClick r:id="rId2"/>
              </a:rPr>
              <a:t>jsharpe1@cdm.depaul.edu</a:t>
            </a:r>
            <a:endParaRPr lang="en-US" dirty="0"/>
          </a:p>
          <a:p>
            <a:r>
              <a:rPr lang="en-US" dirty="0"/>
              <a:t>Typically respond within 24 hours (and typically within a few hours)</a:t>
            </a:r>
          </a:p>
          <a:p>
            <a:r>
              <a:rPr lang="en-US" dirty="0"/>
              <a:t>Sometimes will take me longer depending on email content</a:t>
            </a:r>
          </a:p>
        </p:txBody>
      </p:sp>
    </p:spTree>
    <p:extLst>
      <p:ext uri="{BB962C8B-B14F-4D97-AF65-F5344CB8AC3E}">
        <p14:creationId xmlns:p14="http://schemas.microsoft.com/office/powerpoint/2010/main" val="31859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3566</Words>
  <Application>Microsoft Office PowerPoint</Application>
  <PresentationFormat>Widescreen</PresentationFormat>
  <Paragraphs>763</Paragraphs>
  <Slides>66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Arial Unicode MS</vt:lpstr>
      <vt:lpstr>Calibri</vt:lpstr>
      <vt:lpstr>Calibri Light</vt:lpstr>
      <vt:lpstr>Courier New</vt:lpstr>
      <vt:lpstr>Office Theme</vt:lpstr>
      <vt:lpstr>Are you in the right room?</vt:lpstr>
      <vt:lpstr>Overview of today’s class</vt:lpstr>
      <vt:lpstr>Syllabus</vt:lpstr>
      <vt:lpstr>A brief introduction</vt:lpstr>
      <vt:lpstr>Development approach</vt:lpstr>
      <vt:lpstr>Java Self Assessment</vt:lpstr>
      <vt:lpstr>How to talk about code via email or d2l</vt:lpstr>
      <vt:lpstr>Final project</vt:lpstr>
      <vt:lpstr>Contact Information</vt:lpstr>
      <vt:lpstr>Office Hours</vt:lpstr>
      <vt:lpstr>Tools</vt:lpstr>
      <vt:lpstr>Subclassing</vt:lpstr>
      <vt:lpstr>How do we run a program?</vt:lpstr>
      <vt:lpstr>Class Initialization</vt:lpstr>
      <vt:lpstr>Functions</vt:lpstr>
      <vt:lpstr>Functions</vt:lpstr>
      <vt:lpstr>Activation</vt:lpstr>
      <vt:lpstr>Objects</vt:lpstr>
      <vt:lpstr>Object-oriented?</vt:lpstr>
      <vt:lpstr>Object classes and static classes</vt:lpstr>
      <vt:lpstr>Object classes and static classes</vt:lpstr>
      <vt:lpstr>Constructors/methods/fields</vt:lpstr>
      <vt:lpstr>Constructors/methods/fields</vt:lpstr>
      <vt:lpstr>Object diagrams</vt:lpstr>
      <vt:lpstr>Fields</vt:lpstr>
      <vt:lpstr>Fields</vt:lpstr>
      <vt:lpstr>Passing parameters</vt:lpstr>
      <vt:lpstr>Passing parameters</vt:lpstr>
      <vt:lpstr>Values and references</vt:lpstr>
      <vt:lpstr>Values and references</vt:lpstr>
      <vt:lpstr>UML notation for references</vt:lpstr>
      <vt:lpstr>UML class diagrams: static class</vt:lpstr>
      <vt:lpstr>UML class diagrams: object class</vt:lpstr>
      <vt:lpstr>Aggregation</vt:lpstr>
      <vt:lpstr>Composition</vt:lpstr>
      <vt:lpstr>Dependency</vt:lpstr>
      <vt:lpstr>The ugly truth</vt:lpstr>
      <vt:lpstr>Mixed classes</vt:lpstr>
      <vt:lpstr>Multiplicity</vt:lpstr>
      <vt:lpstr>Multiplicity</vt:lpstr>
      <vt:lpstr>Association</vt:lpstr>
      <vt:lpstr>UML summary</vt:lpstr>
      <vt:lpstr>Test</vt:lpstr>
      <vt:lpstr>Testing overview</vt:lpstr>
      <vt:lpstr>JUnit tests</vt:lpstr>
      <vt:lpstr>JUnit tests</vt:lpstr>
      <vt:lpstr>JUnit assertions</vt:lpstr>
      <vt:lpstr>JUnit derived assertions</vt:lpstr>
      <vt:lpstr>JUnit example</vt:lpstr>
      <vt:lpstr>Why a taxonomy?</vt:lpstr>
      <vt:lpstr>Object classes</vt:lpstr>
      <vt:lpstr>Immutable data classes</vt:lpstr>
      <vt:lpstr>Guidelines for immutable classes</vt:lpstr>
      <vt:lpstr>Guidelines for immutable classes</vt:lpstr>
      <vt:lpstr>Hashcode</vt:lpstr>
      <vt:lpstr>Advantages of immutable objects</vt:lpstr>
      <vt:lpstr>The builder pattern</vt:lpstr>
      <vt:lpstr>The builder pattern</vt:lpstr>
      <vt:lpstr>A builder in the java APIs</vt:lpstr>
      <vt:lpstr>Mutable data classes</vt:lpstr>
      <vt:lpstr>Mutable data classes</vt:lpstr>
      <vt:lpstr>Hashing mutable data is dangerous!</vt:lpstr>
      <vt:lpstr>Collection classes</vt:lpstr>
      <vt:lpstr>Collection classes</vt:lpstr>
      <vt:lpstr>UML representation of collections</vt:lpstr>
      <vt:lpstr>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in the right room?</dc:title>
  <dc:creator>Jeff</dc:creator>
  <cp:lastModifiedBy>Jeff</cp:lastModifiedBy>
  <cp:revision>211</cp:revision>
  <dcterms:created xsi:type="dcterms:W3CDTF">2016-09-10T20:19:35Z</dcterms:created>
  <dcterms:modified xsi:type="dcterms:W3CDTF">2016-09-12T02:51:17Z</dcterms:modified>
</cp:coreProperties>
</file>