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74" r:id="rId4"/>
    <p:sldId id="272" r:id="rId5"/>
    <p:sldId id="275" r:id="rId6"/>
    <p:sldId id="259" r:id="rId7"/>
    <p:sldId id="260" r:id="rId8"/>
    <p:sldId id="261" r:id="rId9"/>
    <p:sldId id="273" r:id="rId10"/>
    <p:sldId id="278" r:id="rId11"/>
    <p:sldId id="279" r:id="rId12"/>
    <p:sldId id="262" r:id="rId13"/>
    <p:sldId id="282" r:id="rId14"/>
    <p:sldId id="283" r:id="rId15"/>
    <p:sldId id="284" r:id="rId16"/>
    <p:sldId id="280" r:id="rId17"/>
    <p:sldId id="281" r:id="rId18"/>
    <p:sldId id="285" r:id="rId19"/>
    <p:sldId id="288" r:id="rId20"/>
    <p:sldId id="286" r:id="rId21"/>
    <p:sldId id="277" r:id="rId22"/>
    <p:sldId id="290" r:id="rId23"/>
    <p:sldId id="291" r:id="rId24"/>
    <p:sldId id="276" r:id="rId25"/>
    <p:sldId id="292" r:id="rId26"/>
    <p:sldId id="293" r:id="rId27"/>
    <p:sldId id="294" r:id="rId28"/>
    <p:sldId id="295" r:id="rId29"/>
    <p:sldId id="296" r:id="rId30"/>
    <p:sldId id="297" r:id="rId31"/>
    <p:sldId id="264" r:id="rId32"/>
    <p:sldId id="298" r:id="rId33"/>
    <p:sldId id="299" r:id="rId34"/>
    <p:sldId id="300" r:id="rId35"/>
    <p:sldId id="301" r:id="rId36"/>
    <p:sldId id="302" r:id="rId37"/>
    <p:sldId id="303" r:id="rId38"/>
    <p:sldId id="304" r:id="rId39"/>
    <p:sldId id="265" r:id="rId40"/>
    <p:sldId id="305" r:id="rId41"/>
    <p:sldId id="263" r:id="rId42"/>
    <p:sldId id="307" r:id="rId43"/>
    <p:sldId id="306" r:id="rId44"/>
    <p:sldId id="308" r:id="rId45"/>
    <p:sldId id="271" r:id="rId46"/>
    <p:sldId id="309" r:id="rId47"/>
    <p:sldId id="310" r:id="rId48"/>
    <p:sldId id="311" r:id="rId49"/>
    <p:sldId id="312" r:id="rId50"/>
    <p:sldId id="313" r:id="rId51"/>
    <p:sldId id="314" r:id="rId52"/>
    <p:sldId id="317" r:id="rId53"/>
    <p:sldId id="266" r:id="rId54"/>
    <p:sldId id="315" r:id="rId55"/>
    <p:sldId id="316" r:id="rId56"/>
    <p:sldId id="320" r:id="rId57"/>
    <p:sldId id="268" r:id="rId58"/>
    <p:sldId id="319" r:id="rId59"/>
    <p:sldId id="269" r:id="rId60"/>
    <p:sldId id="318" r:id="rId61"/>
    <p:sldId id="270" r:id="rId62"/>
    <p:sldId id="321" r:id="rId63"/>
    <p:sldId id="322" r:id="rId64"/>
    <p:sldId id="323" r:id="rId65"/>
    <p:sldId id="324" r:id="rId66"/>
    <p:sldId id="32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91"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5742F-F9A6-4293-A39D-B626A4B943D3}" type="datetimeFigureOut">
              <a:rPr lang="en-US" smtClean="0"/>
              <a:t>9/20/2016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962E9-B3FE-41B8-8756-263256824A13}" type="slidenum">
              <a:rPr lang="en-US" smtClean="0"/>
              <a:t>‹#›</a:t>
            </a:fld>
            <a:endParaRPr lang="en-US"/>
          </a:p>
        </p:txBody>
      </p:sp>
    </p:spTree>
    <p:extLst>
      <p:ext uri="{BB962C8B-B14F-4D97-AF65-F5344CB8AC3E}">
        <p14:creationId xmlns:p14="http://schemas.microsoft.com/office/powerpoint/2010/main" val="15730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1</a:t>
            </a:fld>
            <a:endParaRPr lang="en-US"/>
          </a:p>
        </p:txBody>
      </p:sp>
    </p:spTree>
    <p:extLst>
      <p:ext uri="{BB962C8B-B14F-4D97-AF65-F5344CB8AC3E}">
        <p14:creationId xmlns:p14="http://schemas.microsoft.com/office/powerpoint/2010/main" val="3222251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I0 {</a:t>
            </a:r>
          </a:p>
          <a:p>
            <a:r>
              <a:rPr lang="en-US" dirty="0"/>
              <a:t>  public void f ();</a:t>
            </a:r>
          </a:p>
          <a:p>
            <a:r>
              <a:rPr lang="en-US" dirty="0"/>
              <a:t>}</a:t>
            </a:r>
          </a:p>
          <a:p>
            <a:r>
              <a:rPr lang="en-US" dirty="0"/>
              <a:t>interface I1 extends I0 { </a:t>
            </a:r>
          </a:p>
          <a:p>
            <a:r>
              <a:rPr lang="en-US" dirty="0"/>
              <a:t>  default public void g () { </a:t>
            </a:r>
            <a:r>
              <a:rPr lang="en-US" dirty="0" err="1"/>
              <a:t>System.out.println</a:t>
            </a:r>
            <a:r>
              <a:rPr lang="en-US" dirty="0"/>
              <a:t> ("I1.g"); }</a:t>
            </a:r>
          </a:p>
          <a:p>
            <a:r>
              <a:rPr lang="en-US" dirty="0"/>
              <a:t>}</a:t>
            </a:r>
          </a:p>
          <a:p>
            <a:r>
              <a:rPr lang="en-US" dirty="0"/>
              <a:t>interface I2 extends I0 {</a:t>
            </a:r>
          </a:p>
          <a:p>
            <a:r>
              <a:rPr lang="en-US" dirty="0"/>
              <a:t>  default public void g () { </a:t>
            </a:r>
            <a:r>
              <a:rPr lang="en-US" dirty="0" err="1"/>
              <a:t>System.out.println</a:t>
            </a:r>
            <a:r>
              <a:rPr lang="en-US" dirty="0"/>
              <a:t> ("I2.g"); }</a:t>
            </a:r>
          </a:p>
          <a:p>
            <a:r>
              <a:rPr lang="en-US" dirty="0"/>
              <a:t>}</a:t>
            </a:r>
          </a:p>
          <a:p>
            <a:endParaRPr lang="en-US" dirty="0"/>
          </a:p>
          <a:p>
            <a:r>
              <a:rPr lang="en-US" dirty="0"/>
              <a:t>/* It is possible to inherit conflicting defaults, as long as you don't use them!</a:t>
            </a:r>
          </a:p>
          <a:p>
            <a:r>
              <a:rPr lang="en-US" dirty="0"/>
              <a:t> * If you comment out the definition of g in C or K below, you will get an error!</a:t>
            </a:r>
          </a:p>
          <a:p>
            <a:r>
              <a:rPr lang="en-US" dirty="0"/>
              <a:t> */</a:t>
            </a:r>
          </a:p>
          <a:p>
            <a:r>
              <a:rPr lang="en-US" dirty="0"/>
              <a:t>class C implements I1, I2 { </a:t>
            </a:r>
          </a:p>
          <a:p>
            <a:r>
              <a:rPr lang="en-US" dirty="0"/>
              <a:t>  public void f () { </a:t>
            </a:r>
            <a:r>
              <a:rPr lang="en-US" dirty="0" err="1"/>
              <a:t>System.out.println</a:t>
            </a:r>
            <a:r>
              <a:rPr lang="en-US" dirty="0"/>
              <a:t> ("</a:t>
            </a:r>
            <a:r>
              <a:rPr lang="en-US" dirty="0" err="1"/>
              <a:t>C.f</a:t>
            </a:r>
            <a:r>
              <a:rPr lang="en-US" dirty="0"/>
              <a:t>"); } </a:t>
            </a:r>
          </a:p>
          <a:p>
            <a:r>
              <a:rPr lang="en-US" dirty="0"/>
              <a:t>  public void g () { </a:t>
            </a:r>
            <a:r>
              <a:rPr lang="en-US" dirty="0" err="1"/>
              <a:t>System.out.println</a:t>
            </a:r>
            <a:r>
              <a:rPr lang="en-US" dirty="0"/>
              <a:t> ("</a:t>
            </a:r>
            <a:r>
              <a:rPr lang="en-US" dirty="0" err="1"/>
              <a:t>C.g</a:t>
            </a:r>
            <a:r>
              <a:rPr lang="en-US" dirty="0"/>
              <a:t>"); } </a:t>
            </a:r>
          </a:p>
          <a:p>
            <a:r>
              <a:rPr lang="en-US" dirty="0"/>
              <a:t>}</a:t>
            </a:r>
          </a:p>
          <a:p>
            <a:r>
              <a:rPr lang="en-US" dirty="0"/>
              <a:t>interface K extends I1, I2 { </a:t>
            </a:r>
          </a:p>
          <a:p>
            <a:r>
              <a:rPr lang="en-US" dirty="0"/>
              <a:t>  default public void g () { </a:t>
            </a:r>
            <a:r>
              <a:rPr lang="en-US" dirty="0" err="1"/>
              <a:t>System.out.println</a:t>
            </a:r>
            <a:r>
              <a:rPr lang="en-US" dirty="0"/>
              <a:t> ("I2.g"); }</a:t>
            </a:r>
          </a:p>
          <a:p>
            <a:r>
              <a:rPr lang="en-US" dirty="0"/>
              <a:t>}</a:t>
            </a:r>
          </a:p>
          <a:p>
            <a:r>
              <a:rPr lang="en-US" dirty="0"/>
              <a:t>public class Main {</a:t>
            </a:r>
          </a:p>
          <a:p>
            <a:r>
              <a:rPr lang="en-US" dirty="0"/>
              <a:t>  public static void main (String[] </a:t>
            </a:r>
            <a:r>
              <a:rPr lang="en-US" dirty="0" err="1"/>
              <a:t>args</a:t>
            </a:r>
            <a:r>
              <a:rPr lang="en-US" dirty="0"/>
              <a:t>) {</a:t>
            </a:r>
          </a:p>
          <a:p>
            <a:r>
              <a:rPr lang="en-US" dirty="0"/>
              <a:t>    C x = new C ();</a:t>
            </a:r>
          </a:p>
          <a:p>
            <a:r>
              <a:rPr lang="en-US" dirty="0"/>
              <a:t>    </a:t>
            </a:r>
            <a:r>
              <a:rPr lang="en-US" dirty="0" err="1"/>
              <a:t>x.g</a:t>
            </a:r>
            <a:r>
              <a:rPr lang="en-US" dirty="0"/>
              <a:t> ();</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39962E9-B3FE-41B8-8756-263256824A13}" type="slidenum">
              <a:rPr lang="en-US" smtClean="0"/>
              <a:t>44</a:t>
            </a:fld>
            <a:endParaRPr lang="en-US"/>
          </a:p>
        </p:txBody>
      </p:sp>
    </p:spTree>
    <p:extLst>
      <p:ext uri="{BB962C8B-B14F-4D97-AF65-F5344CB8AC3E}">
        <p14:creationId xmlns:p14="http://schemas.microsoft.com/office/powerpoint/2010/main" val="2326974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Colored {</a:t>
            </a:r>
          </a:p>
          <a:p>
            <a:r>
              <a:rPr lang="en-US" dirty="0"/>
              <a:t>  Color </a:t>
            </a:r>
            <a:r>
              <a:rPr lang="en-US" dirty="0" err="1"/>
              <a:t>getColor</a:t>
            </a:r>
            <a:r>
              <a:rPr lang="en-US" dirty="0"/>
              <a:t>();</a:t>
            </a:r>
          </a:p>
          <a:p>
            <a:r>
              <a:rPr lang="en-US" dirty="0"/>
              <a:t>}</a:t>
            </a:r>
          </a:p>
          <a:p>
            <a:r>
              <a:rPr lang="en-US" dirty="0"/>
              <a:t>interface Point {</a:t>
            </a:r>
          </a:p>
          <a:p>
            <a:r>
              <a:rPr lang="en-US" dirty="0"/>
              <a:t>  double </a:t>
            </a:r>
            <a:r>
              <a:rPr lang="en-US" dirty="0" err="1"/>
              <a:t>getX</a:t>
            </a:r>
            <a:r>
              <a:rPr lang="en-US" dirty="0"/>
              <a:t>();</a:t>
            </a:r>
          </a:p>
          <a:p>
            <a:r>
              <a:rPr lang="en-US" dirty="0"/>
              <a:t>  double </a:t>
            </a:r>
            <a:r>
              <a:rPr lang="en-US" dirty="0" err="1"/>
              <a:t>getY</a:t>
            </a:r>
            <a:r>
              <a:rPr lang="en-US" dirty="0"/>
              <a:t>();</a:t>
            </a:r>
          </a:p>
          <a:p>
            <a:r>
              <a:rPr lang="en-US" dirty="0"/>
              <a:t>}</a:t>
            </a:r>
          </a:p>
          <a:p>
            <a:r>
              <a:rPr lang="en-US" dirty="0"/>
              <a:t>final class </a:t>
            </a:r>
            <a:r>
              <a:rPr lang="en-US" dirty="0" err="1"/>
              <a:t>CartesianPoint</a:t>
            </a:r>
            <a:r>
              <a:rPr lang="en-US" dirty="0"/>
              <a:t> implements Colored, Point {</a:t>
            </a:r>
          </a:p>
          <a:p>
            <a:r>
              <a:rPr lang="en-US" dirty="0"/>
              <a:t>  /* ... */</a:t>
            </a:r>
          </a:p>
          <a:p>
            <a:r>
              <a:rPr lang="en-US" dirty="0"/>
              <a:t>}</a:t>
            </a:r>
          </a:p>
          <a:p>
            <a:r>
              <a:rPr lang="en-US" dirty="0"/>
              <a:t>final class </a:t>
            </a:r>
            <a:r>
              <a:rPr lang="en-US" dirty="0" err="1"/>
              <a:t>PolarPoint</a:t>
            </a:r>
            <a:r>
              <a:rPr lang="en-US" dirty="0"/>
              <a:t> implements Colored, Point {</a:t>
            </a:r>
          </a:p>
          <a:p>
            <a:r>
              <a:rPr lang="en-US" dirty="0"/>
              <a:t>  /* ...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a:t>
            </a:r>
            <a:r>
              <a:rPr lang="en-US" dirty="0" err="1"/>
              <a:t>CartesianPoint</a:t>
            </a:r>
            <a:r>
              <a:rPr lang="en-US" dirty="0"/>
              <a:t> p1 = new </a:t>
            </a:r>
            <a:r>
              <a:rPr lang="en-US" dirty="0" err="1"/>
              <a:t>CartesianPoint</a:t>
            </a:r>
            <a:r>
              <a:rPr lang="en-US" dirty="0"/>
              <a:t>(0,0,Color.RED);</a:t>
            </a:r>
          </a:p>
          <a:p>
            <a:r>
              <a:rPr lang="en-US" dirty="0"/>
              <a:t>		</a:t>
            </a:r>
            <a:r>
              <a:rPr lang="en-US" dirty="0" err="1"/>
              <a:t>PolarPoint</a:t>
            </a:r>
            <a:r>
              <a:rPr lang="en-US" dirty="0"/>
              <a:t> r1 = new </a:t>
            </a:r>
            <a:r>
              <a:rPr lang="en-US" dirty="0" err="1"/>
              <a:t>PolarPoint</a:t>
            </a:r>
            <a:r>
              <a:rPr lang="en-US" dirty="0"/>
              <a:t>(0,0,Color.RED);</a:t>
            </a:r>
          </a:p>
          <a:p>
            <a:r>
              <a:rPr lang="en-US" dirty="0"/>
              <a:t>		</a:t>
            </a:r>
            <a:r>
              <a:rPr lang="en-US" dirty="0" err="1"/>
              <a:t>printColor</a:t>
            </a:r>
            <a:r>
              <a:rPr lang="en-US" dirty="0"/>
              <a:t>(p1);</a:t>
            </a:r>
          </a:p>
          <a:p>
            <a:r>
              <a:rPr lang="en-US" dirty="0"/>
              <a:t>		</a:t>
            </a:r>
            <a:r>
              <a:rPr lang="en-US" dirty="0" err="1"/>
              <a:t>printColor</a:t>
            </a:r>
            <a:r>
              <a:rPr lang="en-US" dirty="0"/>
              <a:t>(p2);</a:t>
            </a:r>
          </a:p>
          <a:p>
            <a:r>
              <a:rPr lang="en-US" dirty="0"/>
              <a:t>	}</a:t>
            </a:r>
          </a:p>
          <a:p>
            <a:r>
              <a:rPr lang="en-US" dirty="0"/>
              <a:t>	</a:t>
            </a:r>
          </a:p>
          <a:p>
            <a:r>
              <a:rPr lang="en-US" dirty="0"/>
              <a:t>	public void </a:t>
            </a:r>
            <a:r>
              <a:rPr lang="en-US" dirty="0" err="1"/>
              <a:t>printColor</a:t>
            </a:r>
            <a:r>
              <a:rPr lang="en-US" dirty="0"/>
              <a:t>(</a:t>
            </a:r>
            <a:r>
              <a:rPr lang="en-US" dirty="0" err="1"/>
              <a:t>CartesianPoint</a:t>
            </a:r>
            <a:r>
              <a:rPr lang="en-US" dirty="0"/>
              <a:t> point){</a:t>
            </a:r>
          </a:p>
          <a:p>
            <a:r>
              <a:rPr lang="en-US" dirty="0"/>
              <a:t>		</a:t>
            </a:r>
            <a:r>
              <a:rPr lang="en-US" dirty="0" err="1"/>
              <a:t>System.out.println</a:t>
            </a:r>
            <a:r>
              <a:rPr lang="en-US" dirty="0"/>
              <a:t>(</a:t>
            </a:r>
            <a:r>
              <a:rPr lang="en-US" dirty="0" err="1"/>
              <a:t>point.getColor</a:t>
            </a:r>
            <a:r>
              <a:rPr lang="en-US" dirty="0"/>
              <a:t>());</a:t>
            </a:r>
          </a:p>
          <a:p>
            <a:r>
              <a:rPr lang="en-US" dirty="0"/>
              <a:t>	}</a:t>
            </a:r>
          </a:p>
          <a:p>
            <a:r>
              <a:rPr lang="en-US" dirty="0"/>
              <a:t>	</a:t>
            </a:r>
          </a:p>
          <a:p>
            <a:r>
              <a:rPr lang="en-US" dirty="0"/>
              <a:t>	public void </a:t>
            </a:r>
            <a:r>
              <a:rPr lang="en-US" dirty="0" err="1"/>
              <a:t>printColor</a:t>
            </a:r>
            <a:r>
              <a:rPr lang="en-US" dirty="0"/>
              <a:t>(</a:t>
            </a:r>
            <a:r>
              <a:rPr lang="en-US" dirty="0" err="1"/>
              <a:t>PolarPoint</a:t>
            </a:r>
            <a:r>
              <a:rPr lang="en-US" dirty="0"/>
              <a:t> point){</a:t>
            </a:r>
          </a:p>
          <a:p>
            <a:r>
              <a:rPr lang="en-US" dirty="0"/>
              <a:t>		</a:t>
            </a:r>
            <a:r>
              <a:rPr lang="en-US" dirty="0" err="1"/>
              <a:t>System.out.println</a:t>
            </a:r>
            <a:r>
              <a:rPr lang="en-US" dirty="0"/>
              <a:t>(</a:t>
            </a:r>
            <a:r>
              <a:rPr lang="en-US" dirty="0" err="1"/>
              <a:t>point.getColor</a:t>
            </a:r>
            <a:r>
              <a:rPr lang="en-US" dirty="0"/>
              <a:t>());</a:t>
            </a:r>
          </a:p>
          <a:p>
            <a:r>
              <a:rPr lang="en-US" dirty="0"/>
              <a:t>	}</a:t>
            </a:r>
          </a:p>
          <a:p>
            <a:r>
              <a:rPr lang="en-US" dirty="0"/>
              <a:t>}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45</a:t>
            </a:fld>
            <a:endParaRPr lang="en-US"/>
          </a:p>
        </p:txBody>
      </p:sp>
    </p:spTree>
    <p:extLst>
      <p:ext uri="{BB962C8B-B14F-4D97-AF65-F5344CB8AC3E}">
        <p14:creationId xmlns:p14="http://schemas.microsoft.com/office/powerpoint/2010/main" val="943590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public static void main (String[] </a:t>
            </a:r>
            <a:r>
              <a:rPr lang="en-US" dirty="0" err="1"/>
              <a:t>args</a:t>
            </a:r>
            <a:r>
              <a:rPr lang="en-US" dirty="0"/>
              <a:t>) {</a:t>
            </a:r>
          </a:p>
          <a:p>
            <a:r>
              <a:rPr lang="en-US" dirty="0"/>
              <a:t>    String </a:t>
            </a:r>
            <a:r>
              <a:rPr lang="en-US" dirty="0" err="1"/>
              <a:t>str</a:t>
            </a:r>
            <a:r>
              <a:rPr lang="en-US" dirty="0"/>
              <a:t> = "Hello World";</a:t>
            </a:r>
          </a:p>
          <a:p>
            <a:r>
              <a:rPr lang="en-US" dirty="0"/>
              <a:t>	</a:t>
            </a:r>
            <a:r>
              <a:rPr lang="en-US" dirty="0" err="1"/>
              <a:t>int</a:t>
            </a:r>
            <a:r>
              <a:rPr lang="en-US" dirty="0"/>
              <a:t> </a:t>
            </a:r>
            <a:r>
              <a:rPr lang="en-US" dirty="0" err="1"/>
              <a:t>i</a:t>
            </a:r>
            <a:r>
              <a:rPr lang="en-US" dirty="0"/>
              <a:t> = (</a:t>
            </a:r>
            <a:r>
              <a:rPr lang="en-US" dirty="0" err="1"/>
              <a:t>int</a:t>
            </a:r>
            <a:r>
              <a:rPr lang="en-US" dirty="0"/>
              <a:t>)</a:t>
            </a:r>
            <a:r>
              <a:rPr lang="en-US" dirty="0" err="1"/>
              <a:t>str</a:t>
            </a:r>
            <a:r>
              <a:rPr lang="en-US" dirty="0"/>
              <a:t>;</a:t>
            </a:r>
          </a:p>
          <a:p>
            <a:r>
              <a:rPr lang="en-US" dirty="0"/>
              <a:t>	</a:t>
            </a:r>
            <a:r>
              <a:rPr lang="en-US" dirty="0" err="1"/>
              <a:t>System.out.println</a:t>
            </a:r>
            <a:r>
              <a:rPr lang="en-US" dirty="0"/>
              <a:t>(</a:t>
            </a:r>
            <a:r>
              <a:rPr lang="en-US" dirty="0" err="1"/>
              <a:t>i</a:t>
            </a:r>
            <a:r>
              <a:rPr lang="en-US" dirty="0"/>
              <a:t>);</a:t>
            </a:r>
          </a:p>
          <a:p>
            <a:r>
              <a:rPr lang="en-US" dirty="0"/>
              <a:t>  }</a:t>
            </a:r>
          </a:p>
          <a:p>
            <a:r>
              <a:rPr lang="en-US" dirty="0"/>
              <a:t>}</a:t>
            </a:r>
          </a:p>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47</a:t>
            </a:fld>
            <a:endParaRPr lang="en-US"/>
          </a:p>
        </p:txBody>
      </p:sp>
    </p:spTree>
    <p:extLst>
      <p:ext uri="{BB962C8B-B14F-4D97-AF65-F5344CB8AC3E}">
        <p14:creationId xmlns:p14="http://schemas.microsoft.com/office/powerpoint/2010/main" val="194617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public static void main (String[] </a:t>
            </a:r>
            <a:r>
              <a:rPr lang="en-US" dirty="0" err="1"/>
              <a:t>args</a:t>
            </a:r>
            <a:r>
              <a:rPr lang="en-US" dirty="0"/>
              <a:t>) {</a:t>
            </a:r>
          </a:p>
          <a:p>
            <a:r>
              <a:rPr lang="en-US" dirty="0"/>
              <a:t>    float f = 2.5f;</a:t>
            </a:r>
          </a:p>
          <a:p>
            <a:r>
              <a:rPr lang="en-US" dirty="0"/>
              <a:t>	</a:t>
            </a:r>
            <a:r>
              <a:rPr lang="en-US" dirty="0" err="1"/>
              <a:t>int</a:t>
            </a:r>
            <a:r>
              <a:rPr lang="en-US" dirty="0"/>
              <a:t> </a:t>
            </a:r>
            <a:r>
              <a:rPr lang="en-US" dirty="0" err="1"/>
              <a:t>i</a:t>
            </a:r>
            <a:r>
              <a:rPr lang="en-US" dirty="0"/>
              <a:t> = (</a:t>
            </a:r>
            <a:r>
              <a:rPr lang="en-US" dirty="0" err="1"/>
              <a:t>int</a:t>
            </a:r>
            <a:r>
              <a:rPr lang="en-US" dirty="0"/>
              <a:t>)f;</a:t>
            </a:r>
          </a:p>
          <a:p>
            <a:r>
              <a:rPr lang="en-US" dirty="0"/>
              <a:t>	f = </a:t>
            </a:r>
            <a:r>
              <a:rPr lang="en-US" dirty="0" err="1"/>
              <a:t>i</a:t>
            </a:r>
            <a:r>
              <a:rPr lang="en-US" dirty="0"/>
              <a:t>;</a:t>
            </a:r>
          </a:p>
          <a:p>
            <a:r>
              <a:rPr lang="en-US" dirty="0"/>
              <a:t>	</a:t>
            </a:r>
            <a:r>
              <a:rPr lang="en-US" dirty="0" err="1"/>
              <a:t>System.out.println</a:t>
            </a:r>
            <a:r>
              <a:rPr lang="en-US" dirty="0"/>
              <a:t>(f);</a:t>
            </a:r>
          </a:p>
          <a:p>
            <a:r>
              <a:rPr lang="en-US" dirty="0"/>
              <a:t>  }</a:t>
            </a:r>
          </a:p>
          <a:p>
            <a:r>
              <a:rPr lang="en-US" dirty="0"/>
              <a:t>}</a:t>
            </a:r>
          </a:p>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48</a:t>
            </a:fld>
            <a:endParaRPr lang="en-US"/>
          </a:p>
        </p:txBody>
      </p:sp>
    </p:spTree>
    <p:extLst>
      <p:ext uri="{BB962C8B-B14F-4D97-AF65-F5344CB8AC3E}">
        <p14:creationId xmlns:p14="http://schemas.microsoft.com/office/powerpoint/2010/main" val="106685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39962E9-B3FE-41B8-8756-263256824A13}" type="slidenum">
              <a:rPr lang="en-US" smtClean="0"/>
              <a:t>2</a:t>
            </a:fld>
            <a:endParaRPr lang="en-US"/>
          </a:p>
        </p:txBody>
      </p:sp>
    </p:spTree>
    <p:extLst>
      <p:ext uri="{BB962C8B-B14F-4D97-AF65-F5344CB8AC3E}">
        <p14:creationId xmlns:p14="http://schemas.microsoft.com/office/powerpoint/2010/main" val="129096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InventorySet</a:t>
            </a:r>
            <a:r>
              <a:rPr lang="en-US" dirty="0"/>
              <a:t>,</a:t>
            </a:r>
            <a:r>
              <a:rPr lang="en-US" baseline="0" dirty="0"/>
              <a:t> s</a:t>
            </a:r>
            <a:r>
              <a:rPr lang="en-US" dirty="0"/>
              <a:t>everal</a:t>
            </a:r>
            <a:r>
              <a:rPr lang="en-US" baseline="0" dirty="0"/>
              <a:t> methods directly access fields on Record. </a:t>
            </a:r>
          </a:p>
          <a:p>
            <a:r>
              <a:rPr lang="en-US" baseline="0" dirty="0"/>
              <a:t>There is a lot of logic in the guard clauses – these should be in Record or in a </a:t>
            </a:r>
            <a:r>
              <a:rPr lang="en-US" baseline="0" dirty="0" err="1"/>
              <a:t>RecordValidator</a:t>
            </a:r>
            <a:r>
              <a:rPr lang="en-US" baseline="0" dirty="0"/>
              <a:t> class.</a:t>
            </a:r>
          </a:p>
          <a:p>
            <a:r>
              <a:rPr lang="en-US" baseline="0" dirty="0" err="1"/>
              <a:t>CheckOut</a:t>
            </a:r>
            <a:r>
              <a:rPr lang="en-US" baseline="0" dirty="0"/>
              <a:t>/</a:t>
            </a:r>
            <a:r>
              <a:rPr lang="en-US" baseline="0" dirty="0" err="1"/>
              <a:t>CheckIn</a:t>
            </a:r>
            <a:r>
              <a:rPr lang="en-US" baseline="0" dirty="0"/>
              <a:t> have the same logic duplicated.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InventorySet</a:t>
            </a:r>
            <a:r>
              <a:rPr lang="en-US" baseline="0" dirty="0"/>
              <a:t> should act solely as a data store.</a:t>
            </a:r>
          </a:p>
          <a:p>
            <a:endParaRPr lang="en-US" baseline="0" dirty="0"/>
          </a:p>
        </p:txBody>
      </p:sp>
      <p:sp>
        <p:nvSpPr>
          <p:cNvPr id="4" name="Slide Number Placeholder 3"/>
          <p:cNvSpPr>
            <a:spLocks noGrp="1"/>
          </p:cNvSpPr>
          <p:nvPr>
            <p:ph type="sldNum" sz="quarter" idx="10"/>
          </p:nvPr>
        </p:nvSpPr>
        <p:spPr/>
        <p:txBody>
          <a:bodyPr/>
          <a:lstStyle/>
          <a:p>
            <a:fld id="{139962E9-B3FE-41B8-8756-263256824A13}" type="slidenum">
              <a:rPr lang="en-US" smtClean="0"/>
              <a:t>9</a:t>
            </a:fld>
            <a:endParaRPr lang="en-US"/>
          </a:p>
        </p:txBody>
      </p:sp>
    </p:spTree>
    <p:extLst>
      <p:ext uri="{BB962C8B-B14F-4D97-AF65-F5344CB8AC3E}">
        <p14:creationId xmlns:p14="http://schemas.microsoft.com/office/powerpoint/2010/main" val="291740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classes need to be changed to make this change? How many classes</a:t>
            </a:r>
            <a:r>
              <a:rPr lang="en-US" i="1" baseline="0" dirty="0"/>
              <a:t> should </a:t>
            </a:r>
            <a:r>
              <a:rPr lang="en-US" i="0" baseline="0" dirty="0"/>
              <a:t>need to be changed?</a:t>
            </a:r>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10</a:t>
            </a:fld>
            <a:endParaRPr lang="en-US"/>
          </a:p>
        </p:txBody>
      </p:sp>
    </p:spTree>
    <p:extLst>
      <p:ext uri="{BB962C8B-B14F-4D97-AF65-F5344CB8AC3E}">
        <p14:creationId xmlns:p14="http://schemas.microsoft.com/office/powerpoint/2010/main" val="74351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InventorySet</a:t>
            </a:r>
            <a:r>
              <a:rPr lang="en-US" baseline="0" dirty="0"/>
              <a:t> should act solely as a data store.</a:t>
            </a:r>
          </a:p>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11</a:t>
            </a:fld>
            <a:endParaRPr lang="en-US"/>
          </a:p>
        </p:txBody>
      </p:sp>
    </p:spTree>
    <p:extLst>
      <p:ext uri="{BB962C8B-B14F-4D97-AF65-F5344CB8AC3E}">
        <p14:creationId xmlns:p14="http://schemas.microsoft.com/office/powerpoint/2010/main" val="26626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16</a:t>
            </a:fld>
            <a:endParaRPr lang="en-US"/>
          </a:p>
        </p:txBody>
      </p:sp>
    </p:spTree>
    <p:extLst>
      <p:ext uri="{BB962C8B-B14F-4D97-AF65-F5344CB8AC3E}">
        <p14:creationId xmlns:p14="http://schemas.microsoft.com/office/powerpoint/2010/main" val="2199301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folder hierarchy on board!</a:t>
            </a:r>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17</a:t>
            </a:fld>
            <a:endParaRPr lang="en-US"/>
          </a:p>
        </p:txBody>
      </p:sp>
    </p:spTree>
    <p:extLst>
      <p:ext uri="{BB962C8B-B14F-4D97-AF65-F5344CB8AC3E}">
        <p14:creationId xmlns:p14="http://schemas.microsoft.com/office/powerpoint/2010/main" val="138640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962E9-B3FE-41B8-8756-263256824A13}" type="slidenum">
              <a:rPr lang="en-US" smtClean="0"/>
              <a:t>22</a:t>
            </a:fld>
            <a:endParaRPr lang="en-US"/>
          </a:p>
        </p:txBody>
      </p:sp>
    </p:spTree>
    <p:extLst>
      <p:ext uri="{BB962C8B-B14F-4D97-AF65-F5344CB8AC3E}">
        <p14:creationId xmlns:p14="http://schemas.microsoft.com/office/powerpoint/2010/main" val="308077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i="1" kern="1200" dirty="0">
                <a:solidFill>
                  <a:schemeClr val="tx1"/>
                </a:solidFill>
                <a:effectLst/>
                <a:latin typeface="+mn-lt"/>
                <a:ea typeface="+mn-ea"/>
                <a:cs typeface="+mn-cs"/>
              </a:rPr>
              <a:t>Uncommenting h or g below causes interface K to fail to compile</a:t>
            </a:r>
          </a:p>
          <a:p>
            <a:endParaRPr lang="en-US" dirty="0"/>
          </a:p>
          <a:p>
            <a:r>
              <a:rPr lang="en-US" dirty="0"/>
              <a:t>interface I1 { </a:t>
            </a:r>
          </a:p>
          <a:p>
            <a:r>
              <a:rPr lang="en-US" dirty="0"/>
              <a:t>  public void f ();</a:t>
            </a:r>
          </a:p>
          <a:p>
            <a:r>
              <a:rPr lang="en-US" dirty="0"/>
              <a:t>  default public void g () { </a:t>
            </a:r>
            <a:r>
              <a:rPr lang="en-US" dirty="0" err="1"/>
              <a:t>System.out.println</a:t>
            </a:r>
            <a:r>
              <a:rPr lang="en-US" dirty="0"/>
              <a:t> ("I1.g"); }</a:t>
            </a:r>
          </a:p>
          <a:p>
            <a:r>
              <a:rPr lang="en-US" dirty="0"/>
              <a:t>  //public void h ();</a:t>
            </a:r>
          </a:p>
          <a:p>
            <a:r>
              <a:rPr lang="en-US" dirty="0"/>
              <a:t>}</a:t>
            </a:r>
          </a:p>
          <a:p>
            <a:r>
              <a:rPr lang="en-US" dirty="0"/>
              <a:t>interface I2 {</a:t>
            </a:r>
          </a:p>
          <a:p>
            <a:r>
              <a:rPr lang="en-US" dirty="0"/>
              <a:t>  public void f ();</a:t>
            </a:r>
          </a:p>
          <a:p>
            <a:r>
              <a:rPr lang="en-US" dirty="0"/>
              <a:t>  //default public void g () { </a:t>
            </a:r>
            <a:r>
              <a:rPr lang="en-US" dirty="0" err="1"/>
              <a:t>System.out.println</a:t>
            </a:r>
            <a:r>
              <a:rPr lang="en-US" dirty="0"/>
              <a:t> ("I2.g"); }</a:t>
            </a:r>
          </a:p>
          <a:p>
            <a:r>
              <a:rPr lang="en-US" dirty="0"/>
              <a:t>  default public void h () { </a:t>
            </a:r>
            <a:r>
              <a:rPr lang="en-US" dirty="0" err="1"/>
              <a:t>System.out.println</a:t>
            </a:r>
            <a:r>
              <a:rPr lang="en-US" dirty="0"/>
              <a:t> ("I2.h"); }</a:t>
            </a:r>
          </a:p>
          <a:p>
            <a:r>
              <a:rPr lang="en-US" dirty="0"/>
              <a:t>}</a:t>
            </a:r>
          </a:p>
          <a:p>
            <a:endParaRPr lang="en-US" dirty="0"/>
          </a:p>
          <a:p>
            <a:r>
              <a:rPr lang="en-US" dirty="0"/>
              <a:t>interface K extends I1, I2 { }</a:t>
            </a:r>
          </a:p>
          <a:p>
            <a:endParaRPr lang="en-US" dirty="0"/>
          </a:p>
          <a:p>
            <a:r>
              <a:rPr lang="en-US" dirty="0"/>
              <a:t>class C implements K { </a:t>
            </a:r>
          </a:p>
          <a:p>
            <a:r>
              <a:rPr lang="en-US" dirty="0"/>
              <a:t>  public void f () { </a:t>
            </a:r>
            <a:r>
              <a:rPr lang="en-US" dirty="0" err="1"/>
              <a:t>System.out.println</a:t>
            </a:r>
            <a:r>
              <a:rPr lang="en-US" dirty="0"/>
              <a:t> ("</a:t>
            </a:r>
            <a:r>
              <a:rPr lang="en-US" dirty="0" err="1"/>
              <a:t>C.f</a:t>
            </a:r>
            <a:r>
              <a:rPr lang="en-US" dirty="0"/>
              <a:t>"); } </a:t>
            </a:r>
          </a:p>
          <a:p>
            <a:r>
              <a:rPr lang="en-US" dirty="0"/>
              <a:t>}</a:t>
            </a:r>
          </a:p>
          <a:p>
            <a:r>
              <a:rPr lang="en-US" dirty="0"/>
              <a:t>public class Main {</a:t>
            </a:r>
          </a:p>
          <a:p>
            <a:r>
              <a:rPr lang="en-US" dirty="0"/>
              <a:t>  public static void main (String[] </a:t>
            </a:r>
            <a:r>
              <a:rPr lang="en-US" dirty="0" err="1"/>
              <a:t>args</a:t>
            </a:r>
            <a:r>
              <a:rPr lang="en-US" dirty="0"/>
              <a:t>) {</a:t>
            </a:r>
          </a:p>
          <a:p>
            <a:r>
              <a:rPr lang="en-US" dirty="0"/>
              <a:t>    C x = new C ();</a:t>
            </a:r>
          </a:p>
          <a:p>
            <a:r>
              <a:rPr lang="en-US" dirty="0"/>
              <a:t>    </a:t>
            </a:r>
            <a:r>
              <a:rPr lang="en-US" dirty="0" err="1"/>
              <a:t>x.f</a:t>
            </a:r>
            <a:r>
              <a:rPr lang="en-US" dirty="0"/>
              <a:t> ();</a:t>
            </a:r>
          </a:p>
          <a:p>
            <a:r>
              <a:rPr lang="en-US" dirty="0"/>
              <a:t>    </a:t>
            </a:r>
            <a:r>
              <a:rPr lang="en-US" dirty="0" err="1"/>
              <a:t>x.g</a:t>
            </a:r>
            <a:r>
              <a:rPr lang="en-US" dirty="0"/>
              <a:t> ();</a:t>
            </a:r>
          </a:p>
          <a:p>
            <a:r>
              <a:rPr lang="en-US" dirty="0"/>
              <a:t>    </a:t>
            </a:r>
            <a:r>
              <a:rPr lang="en-US" dirty="0" err="1"/>
              <a:t>x.h</a:t>
            </a:r>
            <a:r>
              <a:rPr lang="en-US" dirty="0"/>
              <a:t> ();</a:t>
            </a:r>
          </a:p>
          <a:p>
            <a:r>
              <a:rPr lang="en-US" dirty="0"/>
              <a:t>  }</a:t>
            </a:r>
          </a:p>
          <a:p>
            <a:r>
              <a:rPr lang="en-US" dirty="0"/>
              <a:t>}</a:t>
            </a:r>
          </a:p>
        </p:txBody>
      </p:sp>
      <p:sp>
        <p:nvSpPr>
          <p:cNvPr id="4" name="Slide Number Placeholder 3"/>
          <p:cNvSpPr>
            <a:spLocks noGrp="1"/>
          </p:cNvSpPr>
          <p:nvPr>
            <p:ph type="sldNum" sz="quarter" idx="10"/>
          </p:nvPr>
        </p:nvSpPr>
        <p:spPr/>
        <p:txBody>
          <a:bodyPr/>
          <a:lstStyle/>
          <a:p>
            <a:fld id="{139962E9-B3FE-41B8-8756-263256824A13}" type="slidenum">
              <a:rPr lang="en-US" smtClean="0"/>
              <a:t>43</a:t>
            </a:fld>
            <a:endParaRPr lang="en-US"/>
          </a:p>
        </p:txBody>
      </p:sp>
    </p:spTree>
    <p:extLst>
      <p:ext uri="{BB962C8B-B14F-4D97-AF65-F5344CB8AC3E}">
        <p14:creationId xmlns:p14="http://schemas.microsoft.com/office/powerpoint/2010/main" val="180039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F94E74-9705-480E-87FD-DDC92E5C0A38}" type="datetime1">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45447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094A3-3542-4154-A6BD-85A4E1188968}" type="datetime1">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42166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469F1F-47A3-441E-98BD-EED9FE7149AC}" type="datetime1">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409317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C2DE1B-709C-4556-89C3-67715449EA1F}" type="datetime1">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94868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69704-A1CE-49C3-9F05-D475AE9FB598}" type="datetime1">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370458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2D4390-0AC7-4CE6-9ECC-ADF12C236E38}" type="datetime1">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94468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0AC9BF-F6F8-4A18-AED3-84595D745FB9}" type="datetime1">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52842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098E26-A4B8-4EFA-B0F8-190E4081346E}" type="datetime1">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256149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0448F-9E24-4D06-8F19-20125DC81983}" type="datetime1">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373522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2333F-F805-4571-A867-481D7166E61E}" type="datetime1">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111530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2100C-7FB2-4706-9752-B81D74F86F9E}" type="datetime1">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019DE-5955-4DBA-84CB-931B89A2E600}" type="slidenum">
              <a:rPr lang="en-US" smtClean="0"/>
              <a:t>‹#›</a:t>
            </a:fld>
            <a:endParaRPr lang="en-US"/>
          </a:p>
        </p:txBody>
      </p:sp>
    </p:spTree>
    <p:extLst>
      <p:ext uri="{BB962C8B-B14F-4D97-AF65-F5344CB8AC3E}">
        <p14:creationId xmlns:p14="http://schemas.microsoft.com/office/powerpoint/2010/main" val="45226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3F63F-B7B1-44D5-99C6-146CF7B28414}" type="datetime1">
              <a:rPr lang="en-US" smtClean="0"/>
              <a:t>9/20/2016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019DE-5955-4DBA-84CB-931B89A2E600}" type="slidenum">
              <a:rPr lang="en-US" smtClean="0"/>
              <a:t>‹#›</a:t>
            </a:fld>
            <a:endParaRPr lang="en-US"/>
          </a:p>
        </p:txBody>
      </p:sp>
    </p:spTree>
    <p:extLst>
      <p:ext uri="{BB962C8B-B14F-4D97-AF65-F5344CB8AC3E}">
        <p14:creationId xmlns:p14="http://schemas.microsoft.com/office/powerpoint/2010/main" val="3719629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docs.oracle.com/javase/8/docs/api/java/util/Arrays.html#sort-T:A-java.util.Comparator-"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docs.oracle.com/javase/8/docs/api/java/lang/Runnab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fpl.cs.depaul.edu/jriely/450/lectures/hw-02-002.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Today’s Class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dirty="0"/>
              <a:t>Homework 1 solution</a:t>
            </a:r>
          </a:p>
          <a:p>
            <a:pPr marL="0" indent="0">
              <a:buNone/>
            </a:pPr>
            <a:r>
              <a:rPr lang="en-US" dirty="0"/>
              <a:t>SOLID/Single Responsibility Principle</a:t>
            </a:r>
          </a:p>
          <a:p>
            <a:pPr marL="0" indent="0">
              <a:buNone/>
            </a:pPr>
            <a:r>
              <a:rPr lang="en-US" dirty="0"/>
              <a:t>Java packages</a:t>
            </a:r>
          </a:p>
          <a:p>
            <a:pPr marL="0" indent="0">
              <a:buNone/>
            </a:pPr>
            <a:r>
              <a:rPr lang="en-US" dirty="0"/>
              <a:t>Scope</a:t>
            </a:r>
          </a:p>
          <a:p>
            <a:pPr marL="0" indent="0">
              <a:buNone/>
            </a:pPr>
            <a:r>
              <a:rPr lang="en-US" dirty="0"/>
              <a:t>Encapsulation</a:t>
            </a:r>
          </a:p>
          <a:p>
            <a:pPr marL="0" indent="0">
              <a:buNone/>
            </a:pPr>
            <a:r>
              <a:rPr lang="en-US" dirty="0"/>
              <a:t>Types and subtyping</a:t>
            </a:r>
          </a:p>
          <a:p>
            <a:pPr marL="0" indent="0">
              <a:buNone/>
            </a:pPr>
            <a:r>
              <a:rPr lang="en-US" dirty="0"/>
              <a:t>Static factory classes</a:t>
            </a:r>
          </a:p>
          <a:p>
            <a:pPr marL="0" indent="0">
              <a:buNone/>
            </a:pPr>
            <a:r>
              <a:rPr lang="en-US" dirty="0"/>
              <a:t>Strategy Pattern</a:t>
            </a:r>
          </a:p>
          <a:p>
            <a:pPr marL="0" indent="0">
              <a:buNone/>
            </a:pPr>
            <a:r>
              <a:rPr lang="en-US" dirty="0"/>
              <a:t>Command Pattern</a:t>
            </a:r>
          </a:p>
          <a:p>
            <a:pPr marL="0" indent="0">
              <a:buNone/>
            </a:pPr>
            <a:r>
              <a:rPr lang="en-US" dirty="0"/>
              <a:t>Homework 2</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1</a:t>
            </a:fld>
            <a:endParaRPr lang="en-US"/>
          </a:p>
        </p:txBody>
      </p:sp>
    </p:spTree>
    <p:extLst>
      <p:ext uri="{BB962C8B-B14F-4D97-AF65-F5344CB8AC3E}">
        <p14:creationId xmlns:p14="http://schemas.microsoft.com/office/powerpoint/2010/main" val="102958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89772" cy="1325563"/>
          </a:xfrm>
        </p:spPr>
        <p:txBody>
          <a:bodyPr/>
          <a:lstStyle/>
          <a:p>
            <a:r>
              <a:rPr lang="en-US" dirty="0"/>
              <a:t>Single responsibility principle and Homework 1</a:t>
            </a:r>
          </a:p>
        </p:txBody>
      </p:sp>
      <p:sp>
        <p:nvSpPr>
          <p:cNvPr id="3" name="Content Placeholder 2"/>
          <p:cNvSpPr>
            <a:spLocks noGrp="1"/>
          </p:cNvSpPr>
          <p:nvPr>
            <p:ph idx="1"/>
          </p:nvPr>
        </p:nvSpPr>
        <p:spPr/>
        <p:txBody>
          <a:bodyPr/>
          <a:lstStyle/>
          <a:p>
            <a:pPr marL="0" indent="0">
              <a:buNone/>
            </a:pPr>
            <a:r>
              <a:rPr lang="en-US" dirty="0"/>
              <a:t>What if we want to stop keeping track of the total number of rentals?</a:t>
            </a:r>
          </a:p>
          <a:p>
            <a:endParaRPr lang="en-US" dirty="0"/>
          </a:p>
          <a:p>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10</a:t>
            </a:fld>
            <a:endParaRPr lang="en-US"/>
          </a:p>
        </p:txBody>
      </p:sp>
    </p:spTree>
    <p:extLst>
      <p:ext uri="{BB962C8B-B14F-4D97-AF65-F5344CB8AC3E}">
        <p14:creationId xmlns:p14="http://schemas.microsoft.com/office/powerpoint/2010/main" val="160573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89771" cy="1325563"/>
          </a:xfrm>
        </p:spPr>
        <p:txBody>
          <a:bodyPr/>
          <a:lstStyle/>
          <a:p>
            <a:r>
              <a:rPr lang="en-US" dirty="0"/>
              <a:t>Single responsibility principle and Homework 1</a:t>
            </a:r>
          </a:p>
        </p:txBody>
      </p:sp>
      <p:sp>
        <p:nvSpPr>
          <p:cNvPr id="3" name="Content Placeholder 2"/>
          <p:cNvSpPr>
            <a:spLocks noGrp="1"/>
          </p:cNvSpPr>
          <p:nvPr>
            <p:ph idx="1"/>
          </p:nvPr>
        </p:nvSpPr>
        <p:spPr/>
        <p:txBody>
          <a:bodyPr/>
          <a:lstStyle/>
          <a:p>
            <a:pPr marL="0" indent="0">
              <a:buNone/>
            </a:pPr>
            <a:r>
              <a:rPr lang="en-US" baseline="0" dirty="0"/>
              <a:t>Better way of doing this (e.g. </a:t>
            </a:r>
            <a:r>
              <a:rPr lang="en-US" baseline="0" dirty="0" err="1"/>
              <a:t>checkOut</a:t>
            </a:r>
            <a:r>
              <a:rPr lang="en-US" baseline="0" dirty="0"/>
              <a:t>): Two steps: </a:t>
            </a:r>
          </a:p>
          <a:p>
            <a:pPr marL="0" indent="0">
              <a:buNone/>
            </a:pPr>
            <a:r>
              <a:rPr lang="en-US" dirty="0"/>
              <a:t>	</a:t>
            </a:r>
            <a:r>
              <a:rPr lang="en-US" baseline="0" dirty="0"/>
              <a:t>1. Call “get” on </a:t>
            </a:r>
            <a:r>
              <a:rPr lang="en-US" baseline="0" dirty="0" err="1"/>
              <a:t>InventorySet</a:t>
            </a:r>
            <a:r>
              <a:rPr lang="en-US" baseline="0" dirty="0"/>
              <a:t> – get returns the Record or throws 	</a:t>
            </a:r>
            <a:r>
              <a:rPr lang="en-US" baseline="0" dirty="0" err="1"/>
              <a:t>NotFoundException</a:t>
            </a:r>
            <a:endParaRPr lang="en-US" baseline="0" dirty="0"/>
          </a:p>
          <a:p>
            <a:pPr marL="0" indent="0">
              <a:buNone/>
            </a:pPr>
            <a:r>
              <a:rPr lang="en-US" baseline="0" dirty="0"/>
              <a:t>	2. Call “</a:t>
            </a:r>
            <a:r>
              <a:rPr lang="en-US" baseline="0" dirty="0" err="1"/>
              <a:t>checkOut</a:t>
            </a:r>
            <a:r>
              <a:rPr lang="en-US" baseline="0" dirty="0"/>
              <a:t>” on record. Record performs validation on the 	request and “checks out” the movie.</a:t>
            </a: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11</a:t>
            </a:fld>
            <a:endParaRPr lang="en-US"/>
          </a:p>
        </p:txBody>
      </p:sp>
    </p:spTree>
    <p:extLst>
      <p:ext uri="{BB962C8B-B14F-4D97-AF65-F5344CB8AC3E}">
        <p14:creationId xmlns:p14="http://schemas.microsoft.com/office/powerpoint/2010/main" val="30236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packages</a:t>
            </a:r>
          </a:p>
        </p:txBody>
      </p:sp>
      <p:sp>
        <p:nvSpPr>
          <p:cNvPr id="3" name="Content Placeholder 2"/>
          <p:cNvSpPr>
            <a:spLocks noGrp="1"/>
          </p:cNvSpPr>
          <p:nvPr>
            <p:ph idx="1"/>
          </p:nvPr>
        </p:nvSpPr>
        <p:spPr>
          <a:xfrm>
            <a:off x="838199" y="1825625"/>
            <a:ext cx="10929257" cy="4351338"/>
          </a:xfrm>
        </p:spPr>
        <p:txBody>
          <a:bodyPr/>
          <a:lstStyle/>
          <a:p>
            <a:pPr marL="0" indent="0">
              <a:buNone/>
            </a:pPr>
            <a:r>
              <a:rPr lang="en-US" dirty="0"/>
              <a:t>C++/C#: Namespaces</a:t>
            </a:r>
          </a:p>
          <a:p>
            <a:pPr marL="0" indent="0">
              <a:buNone/>
            </a:pPr>
            <a:r>
              <a:rPr lang="en-US" dirty="0"/>
              <a:t>Packages: Group related classes</a:t>
            </a:r>
          </a:p>
          <a:p>
            <a:pPr marL="0" indent="0">
              <a:buNone/>
            </a:pPr>
            <a:r>
              <a:rPr lang="en-US" dirty="0"/>
              <a:t>e.g. </a:t>
            </a:r>
            <a:r>
              <a:rPr lang="en-US" sz="2200" dirty="0">
                <a:latin typeface="Consolas" panose="020B0609020204030204" pitchFamily="49" charset="0"/>
              </a:rPr>
              <a:t>package myhw1;</a:t>
            </a:r>
          </a:p>
          <a:p>
            <a:pPr marL="0" indent="0">
              <a:buNone/>
            </a:pPr>
            <a:r>
              <a:rPr lang="en-US" dirty="0"/>
              <a:t>Packages path matches source path</a:t>
            </a:r>
          </a:p>
          <a:p>
            <a:pPr marL="0" indent="0">
              <a:buNone/>
            </a:pPr>
            <a:r>
              <a:rPr lang="en-US" dirty="0"/>
              <a:t>e.g. </a:t>
            </a:r>
            <a:r>
              <a:rPr lang="en-US" sz="2200" dirty="0">
                <a:latin typeface="Consolas" panose="020B0609020204030204" pitchFamily="49" charset="0"/>
              </a:rPr>
              <a:t>package </a:t>
            </a:r>
            <a:r>
              <a:rPr lang="en-US" sz="2200" dirty="0" err="1">
                <a:latin typeface="Consolas" panose="020B0609020204030204" pitchFamily="49" charset="0"/>
              </a:rPr>
              <a:t>types.simplePackage.Main</a:t>
            </a:r>
            <a:r>
              <a:rPr lang="en-US" dirty="0"/>
              <a:t> -&gt; types\</a:t>
            </a:r>
            <a:r>
              <a:rPr lang="en-US" dirty="0" err="1"/>
              <a:t>simplePackage</a:t>
            </a:r>
            <a:r>
              <a:rPr lang="en-US" dirty="0"/>
              <a:t>\Main.java</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12</a:t>
            </a:fld>
            <a:endParaRPr lang="en-US"/>
          </a:p>
        </p:txBody>
      </p:sp>
    </p:spTree>
    <p:extLst>
      <p:ext uri="{BB962C8B-B14F-4D97-AF65-F5344CB8AC3E}">
        <p14:creationId xmlns:p14="http://schemas.microsoft.com/office/powerpoint/2010/main" val="41622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packages</a:t>
            </a:r>
          </a:p>
        </p:txBody>
      </p:sp>
      <p:sp>
        <p:nvSpPr>
          <p:cNvPr id="3" name="Content Placeholder 2"/>
          <p:cNvSpPr>
            <a:spLocks noGrp="1"/>
          </p:cNvSpPr>
          <p:nvPr>
            <p:ph idx="1"/>
          </p:nvPr>
        </p:nvSpPr>
        <p:spPr/>
        <p:txBody>
          <a:bodyPr/>
          <a:lstStyle/>
          <a:p>
            <a:pPr marL="0" indent="0">
              <a:buNone/>
            </a:pPr>
            <a:r>
              <a:rPr lang="en-US" dirty="0"/>
              <a:t>Using a class from another package (fully qualified name):</a:t>
            </a:r>
          </a:p>
          <a:p>
            <a:pPr marL="0" indent="0">
              <a:buNone/>
            </a:pPr>
            <a:r>
              <a:rPr lang="en-US" sz="2000" dirty="0">
                <a:latin typeface="Consolas" panose="020B0609020204030204" pitchFamily="49" charset="0"/>
              </a:rPr>
              <a:t>new </a:t>
            </a:r>
            <a:r>
              <a:rPr lang="en-US" sz="2000" dirty="0" err="1">
                <a:latin typeface="Consolas" panose="020B0609020204030204" pitchFamily="49" charset="0"/>
              </a:rPr>
              <a:t>java.util.LinkedList</a:t>
            </a:r>
            <a:r>
              <a:rPr lang="en-US" sz="2000" dirty="0">
                <a:latin typeface="Consolas" panose="020B0609020204030204" pitchFamily="49" charset="0"/>
              </a:rPr>
              <a:t>();</a:t>
            </a:r>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843019DE-5955-4DBA-84CB-931B89A2E600}" type="slidenum">
              <a:rPr lang="en-US" smtClean="0"/>
              <a:t>13</a:t>
            </a:fld>
            <a:endParaRPr lang="en-US"/>
          </a:p>
        </p:txBody>
      </p:sp>
    </p:spTree>
    <p:extLst>
      <p:ext uri="{BB962C8B-B14F-4D97-AF65-F5344CB8AC3E}">
        <p14:creationId xmlns:p14="http://schemas.microsoft.com/office/powerpoint/2010/main" val="67366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packages</a:t>
            </a:r>
          </a:p>
        </p:txBody>
      </p:sp>
      <p:sp>
        <p:nvSpPr>
          <p:cNvPr id="3" name="Content Placeholder 2"/>
          <p:cNvSpPr>
            <a:spLocks noGrp="1"/>
          </p:cNvSpPr>
          <p:nvPr>
            <p:ph idx="1"/>
          </p:nvPr>
        </p:nvSpPr>
        <p:spPr/>
        <p:txBody>
          <a:bodyPr/>
          <a:lstStyle/>
          <a:p>
            <a:pPr marL="0" indent="0">
              <a:buNone/>
            </a:pPr>
            <a:r>
              <a:rPr lang="en-US" dirty="0"/>
              <a:t>Or you can import classes and use them without the fully qualified name:</a:t>
            </a:r>
          </a:p>
          <a:p>
            <a:pPr marL="0" indent="0">
              <a:buNone/>
            </a:pPr>
            <a:r>
              <a:rPr lang="en-US" sz="2200" dirty="0">
                <a:latin typeface="Consolas" panose="020B0609020204030204" pitchFamily="49" charset="0"/>
              </a:rPr>
              <a:t>import </a:t>
            </a:r>
            <a:r>
              <a:rPr lang="en-US" sz="2200" dirty="0" err="1">
                <a:latin typeface="Consolas" panose="020B0609020204030204" pitchFamily="49" charset="0"/>
              </a:rPr>
              <a:t>java.util.LinkedList</a:t>
            </a:r>
            <a:r>
              <a:rPr lang="en-US" sz="2200" dirty="0">
                <a:latin typeface="Consolas" panose="020B0609020204030204" pitchFamily="49" charset="0"/>
              </a:rPr>
              <a:t>;</a:t>
            </a:r>
          </a:p>
          <a:p>
            <a:pPr marL="0" indent="0">
              <a:buNone/>
            </a:pPr>
            <a:r>
              <a:rPr lang="en-US" sz="2200" dirty="0">
                <a:latin typeface="Consolas" panose="020B0609020204030204" pitchFamily="49" charset="0"/>
              </a:rPr>
              <a:t>…</a:t>
            </a:r>
          </a:p>
          <a:p>
            <a:pPr marL="0" indent="0">
              <a:buNone/>
            </a:pPr>
            <a:r>
              <a:rPr lang="en-US" sz="2200" dirty="0">
                <a:latin typeface="Consolas" panose="020B0609020204030204" pitchFamily="49" charset="0"/>
              </a:rPr>
              <a:t>new </a:t>
            </a:r>
            <a:r>
              <a:rPr lang="en-US" sz="2200" dirty="0" err="1">
                <a:latin typeface="Consolas" panose="020B0609020204030204" pitchFamily="49" charset="0"/>
              </a:rPr>
              <a:t>LinkedList</a:t>
            </a:r>
            <a:r>
              <a:rPr lang="en-US" sz="2200" dirty="0">
                <a:latin typeface="Consolas" panose="020B0609020204030204"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14</a:t>
            </a:fld>
            <a:endParaRPr lang="en-US"/>
          </a:p>
        </p:txBody>
      </p:sp>
    </p:spTree>
    <p:extLst>
      <p:ext uri="{BB962C8B-B14F-4D97-AF65-F5344CB8AC3E}">
        <p14:creationId xmlns:p14="http://schemas.microsoft.com/office/powerpoint/2010/main" val="87966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packages</a:t>
            </a:r>
          </a:p>
        </p:txBody>
      </p:sp>
      <p:sp>
        <p:nvSpPr>
          <p:cNvPr id="3" name="Content Placeholder 2"/>
          <p:cNvSpPr>
            <a:spLocks noGrp="1"/>
          </p:cNvSpPr>
          <p:nvPr>
            <p:ph idx="1"/>
          </p:nvPr>
        </p:nvSpPr>
        <p:spPr/>
        <p:txBody>
          <a:bodyPr/>
          <a:lstStyle/>
          <a:p>
            <a:pPr marL="0" indent="0">
              <a:buNone/>
            </a:pPr>
            <a:r>
              <a:rPr lang="en-US" dirty="0"/>
              <a:t>If you have many classes from another package you want to use, you can import the entire package:</a:t>
            </a:r>
          </a:p>
          <a:p>
            <a:pPr marL="0" indent="0">
              <a:buNone/>
            </a:pPr>
            <a:r>
              <a:rPr lang="en-US" sz="2000" dirty="0">
                <a:latin typeface="Consolas" panose="020B0609020204030204" pitchFamily="49" charset="0"/>
              </a:rPr>
              <a:t>import </a:t>
            </a:r>
            <a:r>
              <a:rPr lang="en-US" sz="2000" dirty="0" err="1">
                <a:latin typeface="Consolas" panose="020B0609020204030204" pitchFamily="49" charset="0"/>
              </a:rPr>
              <a:t>java.util</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new </a:t>
            </a:r>
            <a:r>
              <a:rPr lang="en-US" sz="2000" dirty="0" err="1">
                <a:latin typeface="Consolas" panose="020B0609020204030204" pitchFamily="49" charset="0"/>
              </a:rPr>
              <a:t>LinkedList</a:t>
            </a:r>
            <a:r>
              <a:rPr lang="en-US" sz="2000" dirty="0">
                <a:latin typeface="Consolas" panose="020B0609020204030204" pitchFamily="49" charset="0"/>
              </a:rPr>
              <a:t>();</a:t>
            </a:r>
          </a:p>
          <a:p>
            <a:pPr marL="0" indent="0">
              <a:buNone/>
            </a:pPr>
            <a:r>
              <a:rPr lang="en-US" sz="2000" dirty="0">
                <a:latin typeface="Consolas" panose="020B0609020204030204" pitchFamily="49" charset="0"/>
              </a:rPr>
              <a:t>new Random();</a:t>
            </a:r>
          </a:p>
          <a:p>
            <a:pPr marL="0" indent="0">
              <a:buNone/>
            </a:pPr>
            <a:r>
              <a:rPr lang="en-US" dirty="0"/>
              <a:t>Import statement helps resolve names.</a:t>
            </a:r>
          </a:p>
        </p:txBody>
      </p:sp>
      <p:sp>
        <p:nvSpPr>
          <p:cNvPr id="4" name="Slide Number Placeholder 3"/>
          <p:cNvSpPr>
            <a:spLocks noGrp="1"/>
          </p:cNvSpPr>
          <p:nvPr>
            <p:ph type="sldNum" sz="quarter" idx="12"/>
          </p:nvPr>
        </p:nvSpPr>
        <p:spPr/>
        <p:txBody>
          <a:bodyPr/>
          <a:lstStyle/>
          <a:p>
            <a:fld id="{843019DE-5955-4DBA-84CB-931B89A2E600}" type="slidenum">
              <a:rPr lang="en-US" smtClean="0"/>
              <a:t>15</a:t>
            </a:fld>
            <a:endParaRPr lang="en-US"/>
          </a:p>
        </p:txBody>
      </p:sp>
    </p:spTree>
    <p:extLst>
      <p:ext uri="{BB962C8B-B14F-4D97-AF65-F5344CB8AC3E}">
        <p14:creationId xmlns:p14="http://schemas.microsoft.com/office/powerpoint/2010/main" val="345178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Classpath</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classpath</a:t>
            </a:r>
            <a:r>
              <a:rPr lang="en-US" dirty="0"/>
              <a:t> tells Java from where to load classes from user-created packages</a:t>
            </a:r>
          </a:p>
          <a:p>
            <a:pPr marL="0" indent="0">
              <a:buNone/>
            </a:pPr>
            <a:r>
              <a:rPr lang="en-US" dirty="0"/>
              <a:t>If no </a:t>
            </a:r>
            <a:r>
              <a:rPr lang="en-US" dirty="0" err="1"/>
              <a:t>classpath</a:t>
            </a:r>
            <a:r>
              <a:rPr lang="en-US" dirty="0"/>
              <a:t> specified, Java looks in current folder</a:t>
            </a:r>
          </a:p>
          <a:p>
            <a:pPr marL="0" indent="0">
              <a:buNone/>
            </a:pPr>
            <a:r>
              <a:rPr lang="en-US" dirty="0"/>
              <a:t>In other words, it can only load files from the default package</a:t>
            </a:r>
          </a:p>
          <a:p>
            <a:pPr marL="0" indent="0">
              <a:buNone/>
            </a:pPr>
            <a:r>
              <a:rPr lang="en-US" dirty="0"/>
              <a:t>The </a:t>
            </a:r>
            <a:r>
              <a:rPr lang="en-US" dirty="0" err="1"/>
              <a:t>classpath</a:t>
            </a:r>
            <a:r>
              <a:rPr lang="en-US" dirty="0"/>
              <a:t> can contain multiple folders</a:t>
            </a:r>
          </a:p>
        </p:txBody>
      </p:sp>
      <p:sp>
        <p:nvSpPr>
          <p:cNvPr id="4" name="Slide Number Placeholder 3"/>
          <p:cNvSpPr>
            <a:spLocks noGrp="1"/>
          </p:cNvSpPr>
          <p:nvPr>
            <p:ph type="sldNum" sz="quarter" idx="12"/>
          </p:nvPr>
        </p:nvSpPr>
        <p:spPr/>
        <p:txBody>
          <a:bodyPr/>
          <a:lstStyle/>
          <a:p>
            <a:fld id="{843019DE-5955-4DBA-84CB-931B89A2E600}" type="slidenum">
              <a:rPr lang="en-US" smtClean="0"/>
              <a:t>16</a:t>
            </a:fld>
            <a:endParaRPr lang="en-US"/>
          </a:p>
        </p:txBody>
      </p:sp>
    </p:spTree>
    <p:extLst>
      <p:ext uri="{BB962C8B-B14F-4D97-AF65-F5344CB8AC3E}">
        <p14:creationId xmlns:p14="http://schemas.microsoft.com/office/powerpoint/2010/main" val="223409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Classpath</a:t>
            </a:r>
            <a:r>
              <a:rPr lang="en-US" dirty="0"/>
              <a:t> demo</a:t>
            </a:r>
          </a:p>
        </p:txBody>
      </p:sp>
      <p:sp>
        <p:nvSpPr>
          <p:cNvPr id="3" name="Content Placeholder 2"/>
          <p:cNvSpPr>
            <a:spLocks noGrp="1"/>
          </p:cNvSpPr>
          <p:nvPr>
            <p:ph idx="1"/>
          </p:nvPr>
        </p:nvSpPr>
        <p:spPr/>
        <p:txBody>
          <a:bodyPr/>
          <a:lstStyle/>
          <a:p>
            <a:pPr marL="0" indent="0">
              <a:buNone/>
            </a:pPr>
            <a:r>
              <a:rPr lang="en-US" dirty="0" err="1">
                <a:solidFill>
                  <a:schemeClr val="bg1"/>
                </a:solidFill>
              </a:rPr>
              <a:t>javac</a:t>
            </a:r>
            <a:r>
              <a:rPr lang="en-US" dirty="0">
                <a:solidFill>
                  <a:schemeClr val="bg1"/>
                </a:solidFill>
              </a:rPr>
              <a:t> src1\package1\Main.java</a:t>
            </a:r>
          </a:p>
          <a:p>
            <a:pPr marL="0" indent="0">
              <a:buNone/>
            </a:pPr>
            <a:r>
              <a:rPr lang="en-US" dirty="0" err="1">
                <a:solidFill>
                  <a:schemeClr val="bg1"/>
                </a:solidFill>
              </a:rPr>
              <a:t>javac</a:t>
            </a:r>
            <a:r>
              <a:rPr lang="en-US" dirty="0">
                <a:solidFill>
                  <a:schemeClr val="bg1"/>
                </a:solidFill>
              </a:rPr>
              <a:t> src2\package2\Movie.java</a:t>
            </a:r>
          </a:p>
          <a:p>
            <a:pPr marL="0" indent="0">
              <a:buNone/>
            </a:pPr>
            <a:r>
              <a:rPr lang="en-US" dirty="0" err="1">
                <a:solidFill>
                  <a:schemeClr val="bg1"/>
                </a:solidFill>
              </a:rPr>
              <a:t>javac</a:t>
            </a:r>
            <a:r>
              <a:rPr lang="en-US" dirty="0">
                <a:solidFill>
                  <a:schemeClr val="bg1"/>
                </a:solidFill>
              </a:rPr>
              <a:t> -</a:t>
            </a:r>
            <a:r>
              <a:rPr lang="en-US" dirty="0" err="1">
                <a:solidFill>
                  <a:schemeClr val="bg1"/>
                </a:solidFill>
              </a:rPr>
              <a:t>classpath</a:t>
            </a:r>
            <a:r>
              <a:rPr lang="en-US" dirty="0">
                <a:solidFill>
                  <a:schemeClr val="bg1"/>
                </a:solidFill>
              </a:rPr>
              <a:t> src2 src1\package1\Main.java</a:t>
            </a:r>
          </a:p>
          <a:p>
            <a:pPr marL="0" indent="0">
              <a:buNone/>
            </a:pPr>
            <a:r>
              <a:rPr lang="en-US" dirty="0">
                <a:solidFill>
                  <a:schemeClr val="bg1"/>
                </a:solidFill>
              </a:rPr>
              <a:t>java package1.Main</a:t>
            </a:r>
          </a:p>
          <a:p>
            <a:pPr marL="0" indent="0">
              <a:buNone/>
            </a:pPr>
            <a:r>
              <a:rPr lang="en-US" dirty="0">
                <a:solidFill>
                  <a:schemeClr val="bg1"/>
                </a:solidFill>
              </a:rPr>
              <a:t>java -</a:t>
            </a:r>
            <a:r>
              <a:rPr lang="en-US" dirty="0" err="1">
                <a:solidFill>
                  <a:schemeClr val="bg1"/>
                </a:solidFill>
              </a:rPr>
              <a:t>classpath</a:t>
            </a:r>
            <a:r>
              <a:rPr lang="en-US" dirty="0">
                <a:solidFill>
                  <a:schemeClr val="bg1"/>
                </a:solidFill>
              </a:rPr>
              <a:t> src1 package1.Main</a:t>
            </a:r>
          </a:p>
          <a:p>
            <a:pPr marL="0" indent="0">
              <a:buNone/>
            </a:pPr>
            <a:r>
              <a:rPr lang="en-US" dirty="0">
                <a:solidFill>
                  <a:schemeClr val="bg1"/>
                </a:solidFill>
              </a:rPr>
              <a:t>java -</a:t>
            </a:r>
            <a:r>
              <a:rPr lang="en-US" dirty="0" err="1">
                <a:solidFill>
                  <a:schemeClr val="bg1"/>
                </a:solidFill>
              </a:rPr>
              <a:t>classpath</a:t>
            </a:r>
            <a:r>
              <a:rPr lang="en-US" dirty="0">
                <a:solidFill>
                  <a:schemeClr val="bg1"/>
                </a:solidFill>
              </a:rPr>
              <a:t> src1;src2 package1.Main</a:t>
            </a:r>
          </a:p>
        </p:txBody>
      </p:sp>
      <p:sp>
        <p:nvSpPr>
          <p:cNvPr id="4" name="Slide Number Placeholder 3"/>
          <p:cNvSpPr>
            <a:spLocks noGrp="1"/>
          </p:cNvSpPr>
          <p:nvPr>
            <p:ph type="sldNum" sz="quarter" idx="12"/>
          </p:nvPr>
        </p:nvSpPr>
        <p:spPr/>
        <p:txBody>
          <a:bodyPr/>
          <a:lstStyle/>
          <a:p>
            <a:fld id="{843019DE-5955-4DBA-84CB-931B89A2E600}" type="slidenum">
              <a:rPr lang="en-US" smtClean="0"/>
              <a:t>17</a:t>
            </a:fld>
            <a:endParaRPr lang="en-US"/>
          </a:p>
        </p:txBody>
      </p:sp>
    </p:spTree>
    <p:extLst>
      <p:ext uri="{BB962C8B-B14F-4D97-AF65-F5344CB8AC3E}">
        <p14:creationId xmlns:p14="http://schemas.microsoft.com/office/powerpoint/2010/main" val="424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diagrams</a:t>
            </a:r>
          </a:p>
        </p:txBody>
      </p:sp>
      <p:sp>
        <p:nvSpPr>
          <p:cNvPr id="3" name="Content Placeholder 2"/>
          <p:cNvSpPr>
            <a:spLocks noGrp="1"/>
          </p:cNvSpPr>
          <p:nvPr>
            <p:ph idx="1"/>
          </p:nvPr>
        </p:nvSpPr>
        <p:spPr>
          <a:xfrm>
            <a:off x="838200" y="1825625"/>
            <a:ext cx="5746976" cy="4351338"/>
          </a:xfrm>
        </p:spPr>
        <p:txBody>
          <a:bodyPr/>
          <a:lstStyle/>
          <a:p>
            <a:pPr marL="0" indent="0">
              <a:buNone/>
            </a:pPr>
            <a:r>
              <a:rPr lang="en-US" dirty="0"/>
              <a:t>A top-level package diagram typically shows all of the packages in a system. Sometimes it also includes the public classes/interfaces within each package (usually by name only--no fields or methods listed). You can then show the dependencies between these public portions of the packages.</a:t>
            </a:r>
          </a:p>
        </p:txBody>
      </p:sp>
      <p:pic>
        <p:nvPicPr>
          <p:cNvPr id="4" name="Picture 3"/>
          <p:cNvPicPr>
            <a:picLocks noChangeAspect="1"/>
          </p:cNvPicPr>
          <p:nvPr/>
        </p:nvPicPr>
        <p:blipFill>
          <a:blip r:embed="rId2"/>
          <a:stretch>
            <a:fillRect/>
          </a:stretch>
        </p:blipFill>
        <p:spPr>
          <a:xfrm>
            <a:off x="6585176" y="1961469"/>
            <a:ext cx="4600118" cy="2937102"/>
          </a:xfrm>
          <a:prstGeom prst="rect">
            <a:avLst/>
          </a:prstGeom>
        </p:spPr>
      </p:pic>
      <p:sp>
        <p:nvSpPr>
          <p:cNvPr id="5" name="Slide Number Placeholder 4"/>
          <p:cNvSpPr>
            <a:spLocks noGrp="1"/>
          </p:cNvSpPr>
          <p:nvPr>
            <p:ph type="sldNum" sz="quarter" idx="12"/>
          </p:nvPr>
        </p:nvSpPr>
        <p:spPr/>
        <p:txBody>
          <a:bodyPr/>
          <a:lstStyle/>
          <a:p>
            <a:fld id="{843019DE-5955-4DBA-84CB-931B89A2E600}" type="slidenum">
              <a:rPr lang="en-US" smtClean="0"/>
              <a:t>18</a:t>
            </a:fld>
            <a:endParaRPr lang="en-US"/>
          </a:p>
        </p:txBody>
      </p:sp>
    </p:spTree>
    <p:extLst>
      <p:ext uri="{BB962C8B-B14F-4D97-AF65-F5344CB8AC3E}">
        <p14:creationId xmlns:p14="http://schemas.microsoft.com/office/powerpoint/2010/main" val="3089149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diagrams</a:t>
            </a:r>
          </a:p>
        </p:txBody>
      </p:sp>
      <p:sp>
        <p:nvSpPr>
          <p:cNvPr id="3" name="Content Placeholder 2"/>
          <p:cNvSpPr>
            <a:spLocks noGrp="1"/>
          </p:cNvSpPr>
          <p:nvPr>
            <p:ph idx="1"/>
          </p:nvPr>
        </p:nvSpPr>
        <p:spPr>
          <a:xfrm>
            <a:off x="838200" y="1825625"/>
            <a:ext cx="5746976" cy="4351338"/>
          </a:xfrm>
        </p:spPr>
        <p:txBody>
          <a:bodyPr/>
          <a:lstStyle/>
          <a:p>
            <a:pPr marL="0" indent="0">
              <a:buNone/>
            </a:pPr>
            <a:r>
              <a:rPr lang="en-US" dirty="0"/>
              <a:t>Note that the diagram does not show "intra-package" dependencies, only "inter-package" dependencies; that is, we do not show dependencies within a package, but only between packages</a:t>
            </a:r>
          </a:p>
          <a:p>
            <a:pPr marL="0" indent="0">
              <a:buNone/>
            </a:pPr>
            <a:endParaRPr lang="en-US" dirty="0"/>
          </a:p>
        </p:txBody>
      </p:sp>
      <p:pic>
        <p:nvPicPr>
          <p:cNvPr id="4" name="Picture 3"/>
          <p:cNvPicPr>
            <a:picLocks noChangeAspect="1"/>
          </p:cNvPicPr>
          <p:nvPr/>
        </p:nvPicPr>
        <p:blipFill>
          <a:blip r:embed="rId2"/>
          <a:stretch>
            <a:fillRect/>
          </a:stretch>
        </p:blipFill>
        <p:spPr>
          <a:xfrm>
            <a:off x="6585176" y="1961469"/>
            <a:ext cx="4600118" cy="2937102"/>
          </a:xfrm>
          <a:prstGeom prst="rect">
            <a:avLst/>
          </a:prstGeom>
        </p:spPr>
      </p:pic>
      <p:sp>
        <p:nvSpPr>
          <p:cNvPr id="5" name="Slide Number Placeholder 4"/>
          <p:cNvSpPr>
            <a:spLocks noGrp="1"/>
          </p:cNvSpPr>
          <p:nvPr>
            <p:ph type="sldNum" sz="quarter" idx="12"/>
          </p:nvPr>
        </p:nvSpPr>
        <p:spPr/>
        <p:txBody>
          <a:bodyPr/>
          <a:lstStyle/>
          <a:p>
            <a:fld id="{843019DE-5955-4DBA-84CB-931B89A2E600}" type="slidenum">
              <a:rPr lang="en-US" smtClean="0"/>
              <a:t>19</a:t>
            </a:fld>
            <a:endParaRPr lang="en-US"/>
          </a:p>
        </p:txBody>
      </p:sp>
    </p:spTree>
    <p:extLst>
      <p:ext uri="{BB962C8B-B14F-4D97-AF65-F5344CB8AC3E}">
        <p14:creationId xmlns:p14="http://schemas.microsoft.com/office/powerpoint/2010/main" val="13823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solution - </a:t>
            </a:r>
            <a:r>
              <a:rPr lang="en-US" dirty="0" err="1"/>
              <a:t>VideoObj</a:t>
            </a:r>
            <a:endParaRPr lang="en-US" dirty="0"/>
          </a:p>
        </p:txBody>
      </p:sp>
      <p:sp>
        <p:nvSpPr>
          <p:cNvPr id="3" name="Content Placeholder 2"/>
          <p:cNvSpPr>
            <a:spLocks noGrp="1"/>
          </p:cNvSpPr>
          <p:nvPr>
            <p:ph idx="1"/>
          </p:nvPr>
        </p:nvSpPr>
        <p:spPr>
          <a:xfrm>
            <a:off x="838200" y="1825624"/>
            <a:ext cx="10515600" cy="4945289"/>
          </a:xfrm>
        </p:spPr>
        <p:txBody>
          <a:bodyPr>
            <a:normAutofit/>
          </a:bodyPr>
          <a:lstStyle/>
          <a:p>
            <a:pPr marL="0" indent="0">
              <a:buNone/>
            </a:pPr>
            <a:r>
              <a:rPr lang="en-US" dirty="0" err="1"/>
              <a:t>VideoObj.toString</a:t>
            </a:r>
            <a:r>
              <a:rPr lang="en-US" dirty="0"/>
              <a:t> method: Did you use a </a:t>
            </a:r>
            <a:r>
              <a:rPr lang="en-US" dirty="0" err="1"/>
              <a:t>StringBuilder</a:t>
            </a:r>
            <a:r>
              <a:rPr lang="en-US" dirty="0"/>
              <a:t>?</a:t>
            </a:r>
          </a:p>
          <a:p>
            <a:pPr marL="0" indent="0">
              <a:buNone/>
            </a:pPr>
            <a:r>
              <a:rPr lang="en-US" dirty="0"/>
              <a:t>Is</a:t>
            </a:r>
            <a:r>
              <a:rPr lang="en-US" baseline="0" dirty="0"/>
              <a:t> </a:t>
            </a:r>
            <a:r>
              <a:rPr lang="en-US" baseline="0" dirty="0" err="1"/>
              <a:t>VideoObj</a:t>
            </a:r>
            <a:r>
              <a:rPr lang="en-US" baseline="0" dirty="0"/>
              <a:t> immutable? </a:t>
            </a: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2</a:t>
            </a:fld>
            <a:endParaRPr lang="en-US" dirty="0"/>
          </a:p>
        </p:txBody>
      </p:sp>
    </p:spTree>
    <p:extLst>
      <p:ext uri="{BB962C8B-B14F-4D97-AF65-F5344CB8AC3E}">
        <p14:creationId xmlns:p14="http://schemas.microsoft.com/office/powerpoint/2010/main" val="2631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diagrams</a:t>
            </a:r>
          </a:p>
        </p:txBody>
      </p:sp>
      <p:sp>
        <p:nvSpPr>
          <p:cNvPr id="3" name="Content Placeholder 2"/>
          <p:cNvSpPr>
            <a:spLocks noGrp="1"/>
          </p:cNvSpPr>
          <p:nvPr>
            <p:ph idx="1"/>
          </p:nvPr>
        </p:nvSpPr>
        <p:spPr>
          <a:xfrm>
            <a:off x="838200" y="1825625"/>
            <a:ext cx="6409354" cy="4351338"/>
          </a:xfrm>
        </p:spPr>
        <p:txBody>
          <a:bodyPr/>
          <a:lstStyle/>
          <a:p>
            <a:pPr marL="0" indent="0">
              <a:buNone/>
            </a:pPr>
            <a:r>
              <a:rPr lang="en-US" dirty="0"/>
              <a:t>More abstract version</a:t>
            </a:r>
          </a:p>
        </p:txBody>
      </p:sp>
      <p:pic>
        <p:nvPicPr>
          <p:cNvPr id="4" name="Picture 3"/>
          <p:cNvPicPr>
            <a:picLocks noChangeAspect="1"/>
          </p:cNvPicPr>
          <p:nvPr/>
        </p:nvPicPr>
        <p:blipFill>
          <a:blip r:embed="rId2"/>
          <a:stretch>
            <a:fillRect/>
          </a:stretch>
        </p:blipFill>
        <p:spPr>
          <a:xfrm>
            <a:off x="7247554" y="2133600"/>
            <a:ext cx="3920522" cy="1970314"/>
          </a:xfrm>
          <a:prstGeom prst="rect">
            <a:avLst/>
          </a:prstGeom>
        </p:spPr>
      </p:pic>
      <p:sp>
        <p:nvSpPr>
          <p:cNvPr id="5" name="Slide Number Placeholder 4"/>
          <p:cNvSpPr>
            <a:spLocks noGrp="1"/>
          </p:cNvSpPr>
          <p:nvPr>
            <p:ph type="sldNum" sz="quarter" idx="12"/>
          </p:nvPr>
        </p:nvSpPr>
        <p:spPr/>
        <p:txBody>
          <a:bodyPr/>
          <a:lstStyle/>
          <a:p>
            <a:fld id="{843019DE-5955-4DBA-84CB-931B89A2E600}" type="slidenum">
              <a:rPr lang="en-US" smtClean="0"/>
              <a:t>20</a:t>
            </a:fld>
            <a:endParaRPr lang="en-US"/>
          </a:p>
        </p:txBody>
      </p:sp>
    </p:spTree>
    <p:extLst>
      <p:ext uri="{BB962C8B-B14F-4D97-AF65-F5344CB8AC3E}">
        <p14:creationId xmlns:p14="http://schemas.microsoft.com/office/powerpoint/2010/main" val="145223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pPr marL="0" indent="0">
              <a:buNone/>
            </a:pPr>
            <a:r>
              <a:rPr lang="en-US" dirty="0"/>
              <a:t>Scope determines the visibility of fields, methods, and classes</a:t>
            </a:r>
          </a:p>
          <a:p>
            <a:pPr marL="0" indent="0">
              <a:buNone/>
            </a:pPr>
            <a:r>
              <a:rPr lang="en-US" dirty="0"/>
              <a:t>Scope can be determined in two ways: keywords (e.g. public, private) and code blocks (e.g. {})</a:t>
            </a:r>
          </a:p>
          <a:p>
            <a:pPr marL="0" indent="0">
              <a:buNone/>
            </a:pPr>
            <a:r>
              <a:rPr lang="en-US" dirty="0"/>
              <a:t>Members of outer scopes are visible to members of inner scopes, but not the other way around</a:t>
            </a:r>
          </a:p>
        </p:txBody>
      </p:sp>
      <p:sp>
        <p:nvSpPr>
          <p:cNvPr id="4" name="Slide Number Placeholder 3"/>
          <p:cNvSpPr>
            <a:spLocks noGrp="1"/>
          </p:cNvSpPr>
          <p:nvPr>
            <p:ph type="sldNum" sz="quarter" idx="12"/>
          </p:nvPr>
        </p:nvSpPr>
        <p:spPr/>
        <p:txBody>
          <a:bodyPr/>
          <a:lstStyle/>
          <a:p>
            <a:fld id="{843019DE-5955-4DBA-84CB-931B89A2E600}" type="slidenum">
              <a:rPr lang="en-US" smtClean="0"/>
              <a:t>21</a:t>
            </a:fld>
            <a:endParaRPr lang="en-US"/>
          </a:p>
        </p:txBody>
      </p:sp>
    </p:spTree>
    <p:extLst>
      <p:ext uri="{BB962C8B-B14F-4D97-AF65-F5344CB8AC3E}">
        <p14:creationId xmlns:p14="http://schemas.microsoft.com/office/powerpoint/2010/main" val="180916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a:xfrm>
            <a:off x="838200" y="1825625"/>
            <a:ext cx="5323114" cy="3726090"/>
          </a:xfrm>
        </p:spPr>
        <p:txBody>
          <a:bodyPr>
            <a:normAutofit fontScale="92500" lnSpcReduction="10000"/>
          </a:bodyPr>
          <a:lstStyle/>
          <a:p>
            <a:pPr marL="0" indent="0">
              <a:buNone/>
            </a:pPr>
            <a:r>
              <a:rPr lang="en-US" dirty="0"/>
              <a:t>class </a:t>
            </a:r>
            <a:r>
              <a:rPr lang="en-US" dirty="0" err="1"/>
              <a:t>InventorySet</a:t>
            </a:r>
            <a:r>
              <a:rPr lang="en-US" dirty="0"/>
              <a:t>: public (global) scope</a:t>
            </a:r>
          </a:p>
          <a:p>
            <a:pPr marL="0" indent="0">
              <a:buNone/>
            </a:pPr>
            <a:r>
              <a:rPr lang="en-US" dirty="0"/>
              <a:t>List&lt;</a:t>
            </a:r>
            <a:r>
              <a:rPr lang="en-US" dirty="0" err="1"/>
              <a:t>VideoObj</a:t>
            </a:r>
            <a:r>
              <a:rPr lang="en-US" dirty="0"/>
              <a:t>&gt; data: private (internal) scope, visible only to objects of this class</a:t>
            </a:r>
          </a:p>
          <a:p>
            <a:pPr marL="0" indent="0">
              <a:buNone/>
            </a:pPr>
            <a:r>
              <a:rPr lang="en-US" dirty="0" err="1"/>
              <a:t>int</a:t>
            </a:r>
            <a:r>
              <a:rPr lang="en-US" dirty="0"/>
              <a:t> numMoviesBefore1980: visible only to the numMoviesMadeBefore1980 method</a:t>
            </a:r>
          </a:p>
          <a:p>
            <a:pPr marL="0" indent="0">
              <a:buNone/>
            </a:pPr>
            <a:r>
              <a:rPr lang="en-US" dirty="0" err="1"/>
              <a:t>VideoObj</a:t>
            </a:r>
            <a:r>
              <a:rPr lang="en-US" dirty="0"/>
              <a:t> movie: visible only to the for loop</a:t>
            </a:r>
          </a:p>
          <a:p>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161314" y="1690688"/>
            <a:ext cx="5193265" cy="3861026"/>
          </a:xfrm>
          <a:prstGeom prst="rect">
            <a:avLst/>
          </a:prstGeom>
        </p:spPr>
      </p:pic>
      <p:sp>
        <p:nvSpPr>
          <p:cNvPr id="7" name="Slide Number Placeholder 6"/>
          <p:cNvSpPr>
            <a:spLocks noGrp="1"/>
          </p:cNvSpPr>
          <p:nvPr>
            <p:ph type="sldNum" sz="quarter" idx="12"/>
          </p:nvPr>
        </p:nvSpPr>
        <p:spPr/>
        <p:txBody>
          <a:bodyPr/>
          <a:lstStyle/>
          <a:p>
            <a:fld id="{843019DE-5955-4DBA-84CB-931B89A2E600}" type="slidenum">
              <a:rPr lang="en-US" smtClean="0"/>
              <a:t>22</a:t>
            </a:fld>
            <a:endParaRPr lang="en-US"/>
          </a:p>
        </p:txBody>
      </p:sp>
    </p:spTree>
    <p:extLst>
      <p:ext uri="{BB962C8B-B14F-4D97-AF65-F5344CB8AC3E}">
        <p14:creationId xmlns:p14="http://schemas.microsoft.com/office/powerpoint/2010/main" val="426916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p:txBody>
          <a:bodyPr/>
          <a:lstStyle/>
          <a:p>
            <a:pPr marL="0" indent="0">
              <a:buNone/>
            </a:pPr>
            <a:r>
              <a:rPr lang="en-US" dirty="0"/>
              <a:t>Four types of visibility in Java:</a:t>
            </a:r>
          </a:p>
          <a:p>
            <a:pPr lvl="1"/>
            <a:r>
              <a:rPr lang="en-US" dirty="0"/>
              <a:t>Private</a:t>
            </a:r>
          </a:p>
          <a:p>
            <a:pPr lvl="1"/>
            <a:r>
              <a:rPr lang="en-US" dirty="0"/>
              <a:t>Protected</a:t>
            </a:r>
          </a:p>
          <a:p>
            <a:pPr lvl="1"/>
            <a:r>
              <a:rPr lang="en-US" dirty="0"/>
              <a:t>Package-private (C# has internal)</a:t>
            </a:r>
          </a:p>
          <a:p>
            <a:pPr lvl="1"/>
            <a:r>
              <a:rPr lang="en-US" dirty="0"/>
              <a:t>Public</a:t>
            </a:r>
          </a:p>
        </p:txBody>
      </p:sp>
      <p:pic>
        <p:nvPicPr>
          <p:cNvPr id="4" name="Picture 3"/>
          <p:cNvPicPr>
            <a:picLocks noChangeAspect="1"/>
          </p:cNvPicPr>
          <p:nvPr/>
        </p:nvPicPr>
        <p:blipFill>
          <a:blip r:embed="rId2"/>
          <a:stretch>
            <a:fillRect/>
          </a:stretch>
        </p:blipFill>
        <p:spPr>
          <a:xfrm>
            <a:off x="5951083" y="1825624"/>
            <a:ext cx="5322061" cy="2670175"/>
          </a:xfrm>
          <a:prstGeom prst="rect">
            <a:avLst/>
          </a:prstGeom>
        </p:spPr>
      </p:pic>
      <p:sp>
        <p:nvSpPr>
          <p:cNvPr id="5" name="Slide Number Placeholder 4"/>
          <p:cNvSpPr>
            <a:spLocks noGrp="1"/>
          </p:cNvSpPr>
          <p:nvPr>
            <p:ph type="sldNum" sz="quarter" idx="12"/>
          </p:nvPr>
        </p:nvSpPr>
        <p:spPr/>
        <p:txBody>
          <a:bodyPr/>
          <a:lstStyle/>
          <a:p>
            <a:fld id="{843019DE-5955-4DBA-84CB-931B89A2E600}" type="slidenum">
              <a:rPr lang="en-US" smtClean="0"/>
              <a:t>23</a:t>
            </a:fld>
            <a:endParaRPr lang="en-US"/>
          </a:p>
        </p:txBody>
      </p:sp>
    </p:spTree>
    <p:extLst>
      <p:ext uri="{BB962C8B-B14F-4D97-AF65-F5344CB8AC3E}">
        <p14:creationId xmlns:p14="http://schemas.microsoft.com/office/powerpoint/2010/main" val="1508038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pPr marL="0" indent="0">
              <a:buNone/>
            </a:pPr>
            <a:r>
              <a:rPr lang="en-US" dirty="0"/>
              <a:t>Keep implementation details hidden</a:t>
            </a:r>
          </a:p>
          <a:p>
            <a:pPr marL="0" indent="0">
              <a:buNone/>
            </a:pPr>
            <a:r>
              <a:rPr lang="en-US" dirty="0"/>
              <a:t>“Black box programming”</a:t>
            </a:r>
          </a:p>
          <a:p>
            <a:pPr marL="0" indent="0">
              <a:buNone/>
            </a:pPr>
            <a:r>
              <a:rPr lang="en-US" dirty="0"/>
              <a:t>Large organizations function because not everyone needs to know every detail all the time -- they break down when too many people need to know too much.</a:t>
            </a:r>
          </a:p>
        </p:txBody>
      </p:sp>
      <p:sp>
        <p:nvSpPr>
          <p:cNvPr id="4" name="Slide Number Placeholder 3"/>
          <p:cNvSpPr>
            <a:spLocks noGrp="1"/>
          </p:cNvSpPr>
          <p:nvPr>
            <p:ph type="sldNum" sz="quarter" idx="12"/>
          </p:nvPr>
        </p:nvSpPr>
        <p:spPr/>
        <p:txBody>
          <a:bodyPr/>
          <a:lstStyle/>
          <a:p>
            <a:fld id="{843019DE-5955-4DBA-84CB-931B89A2E600}" type="slidenum">
              <a:rPr lang="en-US" smtClean="0"/>
              <a:t>24</a:t>
            </a:fld>
            <a:endParaRPr lang="en-US"/>
          </a:p>
        </p:txBody>
      </p:sp>
    </p:spTree>
    <p:extLst>
      <p:ext uri="{BB962C8B-B14F-4D97-AF65-F5344CB8AC3E}">
        <p14:creationId xmlns:p14="http://schemas.microsoft.com/office/powerpoint/2010/main" val="394684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pPr marL="0" indent="0">
              <a:buNone/>
            </a:pPr>
            <a:r>
              <a:rPr lang="en-US" dirty="0" err="1"/>
              <a:t>Math.random</a:t>
            </a:r>
            <a:r>
              <a:rPr lang="en-US" dirty="0"/>
              <a:t>() provides a pseudo-random number without the caller needing to know </a:t>
            </a:r>
            <a:r>
              <a:rPr lang="en-US" i="1" dirty="0"/>
              <a:t>how</a:t>
            </a:r>
          </a:p>
          <a:p>
            <a:pPr marL="0" indent="0">
              <a:buNone/>
            </a:pPr>
            <a:r>
              <a:rPr lang="en-US" dirty="0"/>
              <a:t>Encapsulating is about </a:t>
            </a:r>
            <a:r>
              <a:rPr lang="en-US" i="1" dirty="0"/>
              <a:t>abstracting</a:t>
            </a:r>
            <a:r>
              <a:rPr lang="en-US" dirty="0"/>
              <a:t> the functionality from the caller</a:t>
            </a:r>
          </a:p>
          <a:p>
            <a:pPr marL="0" indent="0">
              <a:buNone/>
            </a:pPr>
            <a:r>
              <a:rPr lang="en-US" dirty="0"/>
              <a:t>In Java, when you send information across a network, you don’t create individual packets</a:t>
            </a:r>
          </a:p>
          <a:p>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25</a:t>
            </a:fld>
            <a:endParaRPr lang="en-US"/>
          </a:p>
        </p:txBody>
      </p:sp>
    </p:spTree>
    <p:extLst>
      <p:ext uri="{BB962C8B-B14F-4D97-AF65-F5344CB8AC3E}">
        <p14:creationId xmlns:p14="http://schemas.microsoft.com/office/powerpoint/2010/main" val="256750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lstStyle/>
          <a:p>
            <a:pPr marL="0" indent="0">
              <a:buNone/>
            </a:pPr>
            <a:r>
              <a:rPr lang="en-US" dirty="0"/>
              <a:t>OO Design is about defining good abstractions</a:t>
            </a:r>
          </a:p>
          <a:p>
            <a:pPr marL="0" indent="0">
              <a:buNone/>
            </a:pPr>
            <a:r>
              <a:rPr lang="en-US" dirty="0"/>
              <a:t>Abstractions distribute responsibilities</a:t>
            </a:r>
          </a:p>
          <a:p>
            <a:pPr marL="0" indent="0">
              <a:buNone/>
            </a:pPr>
            <a:r>
              <a:rPr lang="en-US" dirty="0"/>
              <a:t>Code provider vs code consumer/client</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26</a:t>
            </a:fld>
            <a:endParaRPr lang="en-US"/>
          </a:p>
        </p:txBody>
      </p:sp>
    </p:spTree>
    <p:extLst>
      <p:ext uri="{BB962C8B-B14F-4D97-AF65-F5344CB8AC3E}">
        <p14:creationId xmlns:p14="http://schemas.microsoft.com/office/powerpoint/2010/main" val="2237585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lstStyle/>
          <a:p>
            <a:pPr marL="0" indent="0">
              <a:buNone/>
            </a:pPr>
            <a:r>
              <a:rPr lang="en-US" dirty="0"/>
              <a:t>An interface (the concept, not the Java construct </a:t>
            </a:r>
            <a:r>
              <a:rPr lang="en-US" sz="2200" dirty="0">
                <a:latin typeface="Consolas" panose="020B0609020204030204" pitchFamily="49" charset="0"/>
              </a:rPr>
              <a:t>interface</a:t>
            </a:r>
            <a:r>
              <a:rPr lang="en-US" dirty="0"/>
              <a:t>) is what client programmers interact with:</a:t>
            </a:r>
          </a:p>
          <a:p>
            <a:pPr marL="0" indent="0">
              <a:buNone/>
            </a:pPr>
            <a:r>
              <a:rPr lang="en-US" dirty="0"/>
              <a:t>The interface of a package is the names of its public classes and interfaces.</a:t>
            </a:r>
          </a:p>
          <a:p>
            <a:pPr marL="0" indent="0">
              <a:buNone/>
            </a:pPr>
            <a:r>
              <a:rPr lang="en-US" dirty="0"/>
              <a:t>The interface of a class (or </a:t>
            </a:r>
            <a:r>
              <a:rPr lang="en-US" sz="2200" dirty="0">
                <a:latin typeface="Consolas" panose="020B0609020204030204" pitchFamily="49" charset="0"/>
              </a:rPr>
              <a:t>interface</a:t>
            </a:r>
            <a:r>
              <a:rPr lang="en-US" dirty="0"/>
              <a:t>) is the name and type of its public members.</a:t>
            </a:r>
          </a:p>
          <a:p>
            <a:pPr marL="0" indent="0">
              <a:buNone/>
            </a:pPr>
            <a:r>
              <a:rPr lang="en-US" dirty="0"/>
              <a:t>The interface of a method is its type (arguments and return).</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27</a:t>
            </a:fld>
            <a:endParaRPr lang="en-US"/>
          </a:p>
        </p:txBody>
      </p:sp>
    </p:spTree>
    <p:extLst>
      <p:ext uri="{BB962C8B-B14F-4D97-AF65-F5344CB8AC3E}">
        <p14:creationId xmlns:p14="http://schemas.microsoft.com/office/powerpoint/2010/main" val="188492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interfaces</a:t>
            </a:r>
          </a:p>
        </p:txBody>
      </p:sp>
      <p:sp>
        <p:nvSpPr>
          <p:cNvPr id="3" name="Content Placeholder 2"/>
          <p:cNvSpPr>
            <a:spLocks noGrp="1"/>
          </p:cNvSpPr>
          <p:nvPr>
            <p:ph idx="1"/>
          </p:nvPr>
        </p:nvSpPr>
        <p:spPr/>
        <p:txBody>
          <a:bodyPr/>
          <a:lstStyle/>
          <a:p>
            <a:pPr marL="0" indent="0">
              <a:buNone/>
            </a:pPr>
            <a:r>
              <a:rPr lang="en-US" dirty="0"/>
              <a:t>What makes a good method?</a:t>
            </a:r>
          </a:p>
          <a:p>
            <a:pPr marL="0" indent="0">
              <a:buNone/>
            </a:pPr>
            <a:r>
              <a:rPr lang="en-US" dirty="0"/>
              <a:t>What makes a good class?</a:t>
            </a:r>
          </a:p>
          <a:p>
            <a:pPr marL="0" indent="0">
              <a:buNone/>
            </a:pPr>
            <a:r>
              <a:rPr lang="en-US" dirty="0"/>
              <a:t>What makes a good package?</a:t>
            </a:r>
          </a:p>
        </p:txBody>
      </p:sp>
      <p:sp>
        <p:nvSpPr>
          <p:cNvPr id="4" name="Slide Number Placeholder 3"/>
          <p:cNvSpPr>
            <a:spLocks noGrp="1"/>
          </p:cNvSpPr>
          <p:nvPr>
            <p:ph type="sldNum" sz="quarter" idx="12"/>
          </p:nvPr>
        </p:nvSpPr>
        <p:spPr/>
        <p:txBody>
          <a:bodyPr/>
          <a:lstStyle/>
          <a:p>
            <a:fld id="{843019DE-5955-4DBA-84CB-931B89A2E600}" type="slidenum">
              <a:rPr lang="en-US" smtClean="0"/>
              <a:t>28</a:t>
            </a:fld>
            <a:endParaRPr lang="en-US"/>
          </a:p>
        </p:txBody>
      </p:sp>
    </p:spTree>
    <p:extLst>
      <p:ext uri="{BB962C8B-B14F-4D97-AF65-F5344CB8AC3E}">
        <p14:creationId xmlns:p14="http://schemas.microsoft.com/office/powerpoint/2010/main" val="158439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interfaces</a:t>
            </a:r>
          </a:p>
        </p:txBody>
      </p:sp>
      <p:sp>
        <p:nvSpPr>
          <p:cNvPr id="3" name="Content Placeholder 2"/>
          <p:cNvSpPr>
            <a:spLocks noGrp="1"/>
          </p:cNvSpPr>
          <p:nvPr>
            <p:ph idx="1"/>
          </p:nvPr>
        </p:nvSpPr>
        <p:spPr/>
        <p:txBody>
          <a:bodyPr/>
          <a:lstStyle/>
          <a:p>
            <a:pPr marL="0" indent="0">
              <a:buNone/>
            </a:pPr>
            <a:r>
              <a:rPr lang="en-US" dirty="0"/>
              <a:t>Good interfaces have high cohesion</a:t>
            </a:r>
          </a:p>
          <a:p>
            <a:pPr marL="0" indent="0">
              <a:buNone/>
            </a:pPr>
            <a:r>
              <a:rPr lang="en-US" dirty="0"/>
              <a:t>Cohesion - should be describable in one short sentence</a:t>
            </a:r>
          </a:p>
          <a:p>
            <a:pPr marL="0" indent="0">
              <a:buNone/>
            </a:pPr>
            <a:r>
              <a:rPr lang="en-US" dirty="0"/>
              <a:t>Cohesion = SRP</a:t>
            </a:r>
          </a:p>
        </p:txBody>
      </p:sp>
      <p:sp>
        <p:nvSpPr>
          <p:cNvPr id="4" name="Slide Number Placeholder 3"/>
          <p:cNvSpPr>
            <a:spLocks noGrp="1"/>
          </p:cNvSpPr>
          <p:nvPr>
            <p:ph type="sldNum" sz="quarter" idx="12"/>
          </p:nvPr>
        </p:nvSpPr>
        <p:spPr/>
        <p:txBody>
          <a:bodyPr/>
          <a:lstStyle/>
          <a:p>
            <a:fld id="{843019DE-5955-4DBA-84CB-931B89A2E600}" type="slidenum">
              <a:rPr lang="en-US" smtClean="0"/>
              <a:t>29</a:t>
            </a:fld>
            <a:endParaRPr lang="en-US"/>
          </a:p>
        </p:txBody>
      </p:sp>
    </p:spTree>
    <p:extLst>
      <p:ext uri="{BB962C8B-B14F-4D97-AF65-F5344CB8AC3E}">
        <p14:creationId xmlns:p14="http://schemas.microsoft.com/office/powerpoint/2010/main" val="36918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solution - </a:t>
            </a:r>
            <a:r>
              <a:rPr lang="en-US" dirty="0" err="1"/>
              <a:t>VideoTEST</a:t>
            </a:r>
            <a:endParaRPr lang="en-US" dirty="0"/>
          </a:p>
        </p:txBody>
      </p:sp>
      <p:sp>
        <p:nvSpPr>
          <p:cNvPr id="3" name="Content Placeholder 2"/>
          <p:cNvSpPr>
            <a:spLocks noGrp="1"/>
          </p:cNvSpPr>
          <p:nvPr>
            <p:ph idx="1"/>
          </p:nvPr>
        </p:nvSpPr>
        <p:spPr/>
        <p:txBody>
          <a:bodyPr>
            <a:normAutofit/>
          </a:bodyPr>
          <a:lstStyle/>
          <a:p>
            <a:pPr marL="0" indent="0">
              <a:buNone/>
            </a:pPr>
            <a:r>
              <a:rPr lang="en-US" dirty="0"/>
              <a:t>In </a:t>
            </a:r>
            <a:r>
              <a:rPr lang="en-US" dirty="0" err="1"/>
              <a:t>VideoTEST.testConstructorExceptionDirector</a:t>
            </a:r>
            <a:r>
              <a:rPr lang="en-US" dirty="0"/>
              <a:t>, did you test for null, empty string, AND whitespace?</a:t>
            </a:r>
          </a:p>
          <a:p>
            <a:pPr marL="0" indent="0">
              <a:buNone/>
            </a:pPr>
            <a:r>
              <a:rPr lang="en-US" baseline="0" dirty="0"/>
              <a:t>Does </a:t>
            </a:r>
            <a:r>
              <a:rPr lang="en-US" dirty="0" err="1"/>
              <a:t>VideoTEST.testEquals</a:t>
            </a:r>
            <a:r>
              <a:rPr lang="en-US" dirty="0"/>
              <a:t> test against null (to make sure no null pointer exception is thrown), new Object (to make sure no cast exception is thrown), and passing in copies of director and title strings to make sure it’s comparing the values and not the pointers?</a:t>
            </a:r>
            <a:endParaRPr lang="en-US" baseline="0" dirty="0"/>
          </a:p>
          <a:p>
            <a:pPr marL="0" indent="0">
              <a:buNone/>
            </a:pPr>
            <a:r>
              <a:rPr lang="en-US" dirty="0"/>
              <a:t>Does </a:t>
            </a:r>
            <a:r>
              <a:rPr lang="en-US" dirty="0" err="1"/>
              <a:t>VideoTEST.testCompareTo</a:t>
            </a:r>
            <a:r>
              <a:rPr lang="en-US" dirty="0"/>
              <a:t> test comparison between the same two objects? What about two different objects with the same values in their fields? Does </a:t>
            </a:r>
            <a:r>
              <a:rPr lang="en-US" dirty="0" err="1"/>
              <a:t>a.compareTo</a:t>
            </a:r>
            <a:r>
              <a:rPr lang="en-US" dirty="0"/>
              <a:t>(b) equal the opposite of </a:t>
            </a:r>
            <a:r>
              <a:rPr lang="en-US" dirty="0" err="1"/>
              <a:t>b.compareTo</a:t>
            </a:r>
            <a:r>
              <a:rPr lang="en-US" dirty="0"/>
              <a:t>(a)?</a:t>
            </a:r>
          </a:p>
          <a:p>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3</a:t>
            </a:fld>
            <a:endParaRPr lang="en-US"/>
          </a:p>
        </p:txBody>
      </p:sp>
    </p:spTree>
    <p:extLst>
      <p:ext uri="{BB962C8B-B14F-4D97-AF65-F5344CB8AC3E}">
        <p14:creationId xmlns:p14="http://schemas.microsoft.com/office/powerpoint/2010/main" val="709445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principle of least knowledge</a:t>
            </a:r>
          </a:p>
        </p:txBody>
      </p:sp>
      <p:sp>
        <p:nvSpPr>
          <p:cNvPr id="3" name="Content Placeholder 2"/>
          <p:cNvSpPr>
            <a:spLocks noGrp="1"/>
          </p:cNvSpPr>
          <p:nvPr>
            <p:ph idx="1"/>
          </p:nvPr>
        </p:nvSpPr>
        <p:spPr/>
        <p:txBody>
          <a:bodyPr/>
          <a:lstStyle/>
          <a:p>
            <a:pPr marL="0" indent="0">
              <a:buNone/>
            </a:pPr>
            <a:r>
              <a:rPr lang="en-US" dirty="0"/>
              <a:t>Hide as much as possible</a:t>
            </a:r>
          </a:p>
          <a:p>
            <a:pPr marL="0" indent="0">
              <a:buNone/>
            </a:pPr>
            <a:r>
              <a:rPr lang="en-US" dirty="0"/>
              <a:t>Don’t make commitments you can’t keep</a:t>
            </a:r>
          </a:p>
          <a:p>
            <a:pPr marL="0" indent="0">
              <a:buNone/>
            </a:pPr>
            <a:r>
              <a:rPr lang="en-US" dirty="0"/>
              <a:t>The more you hide, the less chance you have for tight coupling</a:t>
            </a:r>
          </a:p>
          <a:p>
            <a:pPr marL="0" indent="0">
              <a:buNone/>
            </a:pPr>
            <a:r>
              <a:rPr lang="en-US" dirty="0"/>
              <a:t>Think back to SRP issue in Homework 1 – Record and </a:t>
            </a:r>
            <a:r>
              <a:rPr lang="en-US" dirty="0" err="1"/>
              <a:t>InventorySet</a:t>
            </a:r>
            <a:r>
              <a:rPr lang="en-US" dirty="0"/>
              <a:t> are “tightly” coupled. Changes to Record can require changes to </a:t>
            </a:r>
            <a:r>
              <a:rPr lang="en-US" dirty="0" err="1"/>
              <a:t>InventorySet</a:t>
            </a:r>
            <a:endParaRPr lang="en-US" dirty="0"/>
          </a:p>
          <a:p>
            <a:pPr marL="0" indent="0">
              <a:buNone/>
            </a:pPr>
            <a:r>
              <a:rPr lang="en-US" dirty="0"/>
              <a:t>Only acceptable time where changing the functionality of one class changes others is when a public interface is changed</a:t>
            </a:r>
          </a:p>
        </p:txBody>
      </p:sp>
      <p:sp>
        <p:nvSpPr>
          <p:cNvPr id="4" name="Slide Number Placeholder 3"/>
          <p:cNvSpPr>
            <a:spLocks noGrp="1"/>
          </p:cNvSpPr>
          <p:nvPr>
            <p:ph type="sldNum" sz="quarter" idx="12"/>
          </p:nvPr>
        </p:nvSpPr>
        <p:spPr/>
        <p:txBody>
          <a:bodyPr/>
          <a:lstStyle/>
          <a:p>
            <a:fld id="{843019DE-5955-4DBA-84CB-931B89A2E600}" type="slidenum">
              <a:rPr lang="en-US" smtClean="0"/>
              <a:t>30</a:t>
            </a:fld>
            <a:endParaRPr lang="en-US"/>
          </a:p>
        </p:txBody>
      </p:sp>
    </p:spTree>
    <p:extLst>
      <p:ext uri="{BB962C8B-B14F-4D97-AF65-F5344CB8AC3E}">
        <p14:creationId xmlns:p14="http://schemas.microsoft.com/office/powerpoint/2010/main" val="1670450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838200" y="1825625"/>
            <a:ext cx="5579609" cy="4351338"/>
          </a:xfrm>
        </p:spPr>
        <p:txBody>
          <a:bodyPr/>
          <a:lstStyle/>
          <a:p>
            <a:pPr marL="0" indent="0">
              <a:buNone/>
            </a:pPr>
            <a:r>
              <a:rPr lang="en-US" dirty="0"/>
              <a:t>What is the Type of p1?</a:t>
            </a:r>
          </a:p>
          <a:p>
            <a:pPr marL="0" indent="0">
              <a:buNone/>
            </a:pPr>
            <a:r>
              <a:rPr lang="en-US" dirty="0"/>
              <a:t>What is the Type of q1?</a:t>
            </a:r>
          </a:p>
        </p:txBody>
      </p:sp>
      <p:sp>
        <p:nvSpPr>
          <p:cNvPr id="4" name="Slide Number Placeholder 3"/>
          <p:cNvSpPr>
            <a:spLocks noGrp="1"/>
          </p:cNvSpPr>
          <p:nvPr>
            <p:ph type="sldNum" sz="quarter" idx="12"/>
          </p:nvPr>
        </p:nvSpPr>
        <p:spPr/>
        <p:txBody>
          <a:bodyPr/>
          <a:lstStyle/>
          <a:p>
            <a:fld id="{843019DE-5955-4DBA-84CB-931B89A2E600}" type="slidenum">
              <a:rPr lang="en-US" smtClean="0"/>
              <a:t>31</a:t>
            </a:fld>
            <a:endParaRPr lang="en-US"/>
          </a:p>
        </p:txBody>
      </p:sp>
      <p:pic>
        <p:nvPicPr>
          <p:cNvPr id="5" name="Picture 4"/>
          <p:cNvPicPr>
            <a:picLocks noChangeAspect="1"/>
          </p:cNvPicPr>
          <p:nvPr/>
        </p:nvPicPr>
        <p:blipFill>
          <a:blip r:embed="rId2"/>
          <a:stretch>
            <a:fillRect/>
          </a:stretch>
        </p:blipFill>
        <p:spPr>
          <a:xfrm>
            <a:off x="6417809" y="1785516"/>
            <a:ext cx="5042865" cy="4391448"/>
          </a:xfrm>
          <a:prstGeom prst="rect">
            <a:avLst/>
          </a:prstGeom>
        </p:spPr>
      </p:pic>
    </p:spTree>
    <p:extLst>
      <p:ext uri="{BB962C8B-B14F-4D97-AF65-F5344CB8AC3E}">
        <p14:creationId xmlns:p14="http://schemas.microsoft.com/office/powerpoint/2010/main" val="191665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838200" y="1825625"/>
            <a:ext cx="5203371" cy="4351338"/>
          </a:xfrm>
        </p:spPr>
        <p:txBody>
          <a:bodyPr/>
          <a:lstStyle/>
          <a:p>
            <a:pPr marL="0" indent="0">
              <a:buNone/>
            </a:pPr>
            <a:r>
              <a:rPr lang="en-US" dirty="0"/>
              <a:t>What is the Type of r1?</a:t>
            </a:r>
          </a:p>
        </p:txBody>
      </p:sp>
      <p:sp>
        <p:nvSpPr>
          <p:cNvPr id="4" name="Slide Number Placeholder 3"/>
          <p:cNvSpPr>
            <a:spLocks noGrp="1"/>
          </p:cNvSpPr>
          <p:nvPr>
            <p:ph type="sldNum" sz="quarter" idx="12"/>
          </p:nvPr>
        </p:nvSpPr>
        <p:spPr/>
        <p:txBody>
          <a:bodyPr/>
          <a:lstStyle/>
          <a:p>
            <a:fld id="{843019DE-5955-4DBA-84CB-931B89A2E600}" type="slidenum">
              <a:rPr lang="en-US" smtClean="0"/>
              <a:t>32</a:t>
            </a:fld>
            <a:endParaRPr lang="en-US"/>
          </a:p>
        </p:txBody>
      </p:sp>
      <p:pic>
        <p:nvPicPr>
          <p:cNvPr id="5" name="Picture 4"/>
          <p:cNvPicPr>
            <a:picLocks noChangeAspect="1"/>
          </p:cNvPicPr>
          <p:nvPr/>
        </p:nvPicPr>
        <p:blipFill>
          <a:blip r:embed="rId2"/>
          <a:stretch>
            <a:fillRect/>
          </a:stretch>
        </p:blipFill>
        <p:spPr>
          <a:xfrm>
            <a:off x="6266088" y="1825625"/>
            <a:ext cx="5207456" cy="4453435"/>
          </a:xfrm>
          <a:prstGeom prst="rect">
            <a:avLst/>
          </a:prstGeom>
        </p:spPr>
      </p:pic>
    </p:spTree>
    <p:extLst>
      <p:ext uri="{BB962C8B-B14F-4D97-AF65-F5344CB8AC3E}">
        <p14:creationId xmlns:p14="http://schemas.microsoft.com/office/powerpoint/2010/main" val="3239915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838200" y="1825625"/>
            <a:ext cx="4887686" cy="4351338"/>
          </a:xfrm>
        </p:spPr>
        <p:txBody>
          <a:bodyPr/>
          <a:lstStyle/>
          <a:p>
            <a:pPr marL="0" indent="0">
              <a:buNone/>
            </a:pPr>
            <a:r>
              <a:rPr lang="en-US" dirty="0"/>
              <a:t>What are the Types of p2, q2, and r2?</a:t>
            </a:r>
          </a:p>
        </p:txBody>
      </p:sp>
      <p:sp>
        <p:nvSpPr>
          <p:cNvPr id="4" name="Slide Number Placeholder 3"/>
          <p:cNvSpPr>
            <a:spLocks noGrp="1"/>
          </p:cNvSpPr>
          <p:nvPr>
            <p:ph type="sldNum" sz="quarter" idx="12"/>
          </p:nvPr>
        </p:nvSpPr>
        <p:spPr/>
        <p:txBody>
          <a:bodyPr/>
          <a:lstStyle/>
          <a:p>
            <a:fld id="{843019DE-5955-4DBA-84CB-931B89A2E600}" type="slidenum">
              <a:rPr lang="en-US" smtClean="0"/>
              <a:t>33</a:t>
            </a:fld>
            <a:endParaRPr lang="en-US"/>
          </a:p>
        </p:txBody>
      </p:sp>
      <p:pic>
        <p:nvPicPr>
          <p:cNvPr id="5" name="Picture 4"/>
          <p:cNvPicPr>
            <a:picLocks noChangeAspect="1"/>
          </p:cNvPicPr>
          <p:nvPr/>
        </p:nvPicPr>
        <p:blipFill>
          <a:blip r:embed="rId2"/>
          <a:stretch>
            <a:fillRect/>
          </a:stretch>
        </p:blipFill>
        <p:spPr>
          <a:xfrm>
            <a:off x="6032044" y="1690687"/>
            <a:ext cx="5550354" cy="4637629"/>
          </a:xfrm>
          <a:prstGeom prst="rect">
            <a:avLst/>
          </a:prstGeom>
        </p:spPr>
      </p:pic>
    </p:spTree>
    <p:extLst>
      <p:ext uri="{BB962C8B-B14F-4D97-AF65-F5344CB8AC3E}">
        <p14:creationId xmlns:p14="http://schemas.microsoft.com/office/powerpoint/2010/main" val="168334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pPr marL="0" indent="0">
              <a:buNone/>
            </a:pPr>
            <a:r>
              <a:rPr lang="en-US" dirty="0"/>
              <a:t>What are the types of p3, q3, and r3?</a:t>
            </a:r>
          </a:p>
        </p:txBody>
      </p:sp>
      <p:sp>
        <p:nvSpPr>
          <p:cNvPr id="4" name="Slide Number Placeholder 3"/>
          <p:cNvSpPr>
            <a:spLocks noGrp="1"/>
          </p:cNvSpPr>
          <p:nvPr>
            <p:ph type="sldNum" sz="quarter" idx="12"/>
          </p:nvPr>
        </p:nvSpPr>
        <p:spPr/>
        <p:txBody>
          <a:bodyPr/>
          <a:lstStyle/>
          <a:p>
            <a:fld id="{843019DE-5955-4DBA-84CB-931B89A2E600}" type="slidenum">
              <a:rPr lang="en-US" smtClean="0"/>
              <a:t>34</a:t>
            </a:fld>
            <a:endParaRPr lang="en-US"/>
          </a:p>
        </p:txBody>
      </p:sp>
      <p:pic>
        <p:nvPicPr>
          <p:cNvPr id="5" name="Picture 4"/>
          <p:cNvPicPr>
            <a:picLocks noChangeAspect="1"/>
          </p:cNvPicPr>
          <p:nvPr/>
        </p:nvPicPr>
        <p:blipFill>
          <a:blip r:embed="rId2"/>
          <a:stretch>
            <a:fillRect/>
          </a:stretch>
        </p:blipFill>
        <p:spPr>
          <a:xfrm>
            <a:off x="7048500" y="1595438"/>
            <a:ext cx="4305300" cy="4581525"/>
          </a:xfrm>
          <a:prstGeom prst="rect">
            <a:avLst/>
          </a:prstGeom>
        </p:spPr>
      </p:pic>
    </p:spTree>
    <p:extLst>
      <p:ext uri="{BB962C8B-B14F-4D97-AF65-F5344CB8AC3E}">
        <p14:creationId xmlns:p14="http://schemas.microsoft.com/office/powerpoint/2010/main" val="1284117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Declared and actual types</a:t>
            </a:r>
          </a:p>
        </p:txBody>
      </p:sp>
      <p:sp>
        <p:nvSpPr>
          <p:cNvPr id="3" name="Content Placeholder 2"/>
          <p:cNvSpPr>
            <a:spLocks noGrp="1"/>
          </p:cNvSpPr>
          <p:nvPr>
            <p:ph idx="1"/>
          </p:nvPr>
        </p:nvSpPr>
        <p:spPr/>
        <p:txBody>
          <a:bodyPr/>
          <a:lstStyle/>
          <a:p>
            <a:pPr marL="0" indent="0">
              <a:buNone/>
            </a:pPr>
            <a:r>
              <a:rPr lang="en-US" dirty="0"/>
              <a:t>Declared type = Static type = Compile-time type = type of the reference</a:t>
            </a:r>
          </a:p>
          <a:p>
            <a:pPr marL="0" indent="0">
              <a:buNone/>
            </a:pPr>
            <a:r>
              <a:rPr lang="en-US" dirty="0"/>
              <a:t>Actual type = Dynamic type = Run-time type = type of the object</a:t>
            </a:r>
          </a:p>
          <a:p>
            <a:pPr marL="0" indent="0">
              <a:buNone/>
            </a:pPr>
            <a:r>
              <a:rPr lang="en-US" dirty="0"/>
              <a:t>Typically refer to type of variable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35</a:t>
            </a:fld>
            <a:endParaRPr lang="en-US"/>
          </a:p>
        </p:txBody>
      </p:sp>
    </p:spTree>
    <p:extLst>
      <p:ext uri="{BB962C8B-B14F-4D97-AF65-F5344CB8AC3E}">
        <p14:creationId xmlns:p14="http://schemas.microsoft.com/office/powerpoint/2010/main" val="3495336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Subtypes</a:t>
            </a:r>
          </a:p>
        </p:txBody>
      </p:sp>
      <p:sp>
        <p:nvSpPr>
          <p:cNvPr id="3" name="Content Placeholder 2"/>
          <p:cNvSpPr>
            <a:spLocks noGrp="1"/>
          </p:cNvSpPr>
          <p:nvPr>
            <p:ph idx="1"/>
          </p:nvPr>
        </p:nvSpPr>
        <p:spPr/>
        <p:txBody>
          <a:bodyPr/>
          <a:lstStyle/>
          <a:p>
            <a:pPr marL="0" indent="0">
              <a:buNone/>
            </a:pPr>
            <a:r>
              <a:rPr lang="en-US" dirty="0"/>
              <a:t>A subtype is a type that extends another type</a:t>
            </a:r>
          </a:p>
          <a:p>
            <a:pPr marL="0" indent="0">
              <a:buNone/>
            </a:pPr>
            <a:r>
              <a:rPr lang="en-US" dirty="0"/>
              <a:t>Even though it’s “extending”, a subtype could have less functionality than the parent (private methods)</a:t>
            </a:r>
          </a:p>
          <a:p>
            <a:pPr marL="0" indent="0">
              <a:buNone/>
            </a:pPr>
            <a:r>
              <a:rPr lang="en-US" dirty="0"/>
              <a:t>Objects can be subtypes of more than one type (e.g. </a:t>
            </a:r>
            <a:r>
              <a:rPr lang="en-US" sz="2200" dirty="0">
                <a:latin typeface="Consolas" panose="020B0609020204030204" pitchFamily="49" charset="0"/>
              </a:rPr>
              <a:t>Integer</a:t>
            </a:r>
            <a:r>
              <a:rPr lang="en-US" dirty="0"/>
              <a:t> is a subtype of both </a:t>
            </a:r>
            <a:r>
              <a:rPr lang="en-US" sz="2200" dirty="0">
                <a:latin typeface="Consolas" panose="020B0609020204030204" pitchFamily="49" charset="0"/>
              </a:rPr>
              <a:t>Object</a:t>
            </a:r>
            <a:r>
              <a:rPr lang="en-US" dirty="0"/>
              <a:t> and </a:t>
            </a:r>
            <a:r>
              <a:rPr lang="en-US" sz="2200" dirty="0">
                <a:latin typeface="Consolas" panose="020B0609020204030204" pitchFamily="49" charset="0"/>
              </a:rPr>
              <a:t>Comparable</a:t>
            </a:r>
            <a:r>
              <a:rPr lang="en-US" dirty="0"/>
              <a:t>)</a:t>
            </a:r>
          </a:p>
          <a:p>
            <a:pPr marL="0" indent="0">
              <a:buNone/>
            </a:pPr>
            <a:r>
              <a:rPr lang="en-US" dirty="0"/>
              <a:t>Subtyping is Transitive (if A : B and B : C, then A : C)</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36</a:t>
            </a:fld>
            <a:endParaRPr lang="en-US"/>
          </a:p>
        </p:txBody>
      </p:sp>
    </p:spTree>
    <p:extLst>
      <p:ext uri="{BB962C8B-B14F-4D97-AF65-F5344CB8AC3E}">
        <p14:creationId xmlns:p14="http://schemas.microsoft.com/office/powerpoint/2010/main" val="142931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Subtypes: specificity</a:t>
            </a:r>
          </a:p>
        </p:txBody>
      </p:sp>
      <p:sp>
        <p:nvSpPr>
          <p:cNvPr id="3" name="Content Placeholder 2"/>
          <p:cNvSpPr>
            <a:spLocks noGrp="1"/>
          </p:cNvSpPr>
          <p:nvPr>
            <p:ph idx="1"/>
          </p:nvPr>
        </p:nvSpPr>
        <p:spPr/>
        <p:txBody>
          <a:bodyPr/>
          <a:lstStyle/>
          <a:p>
            <a:pPr marL="0" indent="0">
              <a:buNone/>
            </a:pPr>
            <a:r>
              <a:rPr lang="en-US" dirty="0"/>
              <a:t>When assigning an object to a reference, the left side will always be less specific or as specific as the right side</a:t>
            </a:r>
          </a:p>
          <a:p>
            <a:pPr marL="0" indent="0">
              <a:buNone/>
            </a:pPr>
            <a:r>
              <a:rPr lang="en-US" dirty="0"/>
              <a:t>Valid:</a:t>
            </a:r>
          </a:p>
          <a:p>
            <a:pPr marL="0" indent="0">
              <a:buNone/>
            </a:pPr>
            <a:r>
              <a:rPr lang="en-US" dirty="0"/>
              <a:t>Valid:</a:t>
            </a:r>
          </a:p>
          <a:p>
            <a:pPr marL="0" indent="0">
              <a:buNone/>
            </a:pPr>
            <a:r>
              <a:rPr lang="en-US" dirty="0"/>
              <a:t>Invalid:</a:t>
            </a:r>
          </a:p>
        </p:txBody>
      </p:sp>
      <p:sp>
        <p:nvSpPr>
          <p:cNvPr id="4" name="Slide Number Placeholder 3"/>
          <p:cNvSpPr>
            <a:spLocks noGrp="1"/>
          </p:cNvSpPr>
          <p:nvPr>
            <p:ph type="sldNum" sz="quarter" idx="12"/>
          </p:nvPr>
        </p:nvSpPr>
        <p:spPr/>
        <p:txBody>
          <a:bodyPr/>
          <a:lstStyle/>
          <a:p>
            <a:fld id="{843019DE-5955-4DBA-84CB-931B89A2E600}" type="slidenum">
              <a:rPr lang="en-US" smtClean="0"/>
              <a:t>37</a:t>
            </a:fld>
            <a:endParaRPr lang="en-US"/>
          </a:p>
        </p:txBody>
      </p:sp>
      <p:pic>
        <p:nvPicPr>
          <p:cNvPr id="5" name="Picture 4"/>
          <p:cNvPicPr>
            <a:picLocks noChangeAspect="1"/>
          </p:cNvPicPr>
          <p:nvPr/>
        </p:nvPicPr>
        <p:blipFill>
          <a:blip r:embed="rId2"/>
          <a:stretch>
            <a:fillRect/>
          </a:stretch>
        </p:blipFill>
        <p:spPr>
          <a:xfrm>
            <a:off x="2312533" y="2721430"/>
            <a:ext cx="6925310" cy="1447800"/>
          </a:xfrm>
          <a:prstGeom prst="rect">
            <a:avLst/>
          </a:prstGeom>
        </p:spPr>
      </p:pic>
    </p:spTree>
    <p:extLst>
      <p:ext uri="{BB962C8B-B14F-4D97-AF65-F5344CB8AC3E}">
        <p14:creationId xmlns:p14="http://schemas.microsoft.com/office/powerpoint/2010/main" val="3380403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Subtypes: specificity</a:t>
            </a:r>
          </a:p>
        </p:txBody>
      </p:sp>
      <p:sp>
        <p:nvSpPr>
          <p:cNvPr id="3" name="Content Placeholder 2"/>
          <p:cNvSpPr>
            <a:spLocks noGrp="1"/>
          </p:cNvSpPr>
          <p:nvPr>
            <p:ph idx="1"/>
          </p:nvPr>
        </p:nvSpPr>
        <p:spPr/>
        <p:txBody>
          <a:bodyPr/>
          <a:lstStyle/>
          <a:p>
            <a:pPr marL="0" indent="0">
              <a:buNone/>
            </a:pPr>
            <a:r>
              <a:rPr lang="en-US" dirty="0"/>
              <a:t>When calling a method, you can pass in the requested type as an argument or a more specific type (</a:t>
            </a:r>
            <a:r>
              <a:rPr lang="en-US" dirty="0" err="1"/>
              <a:t>contravariance</a:t>
            </a:r>
            <a:r>
              <a:rPr lang="en-US" dirty="0"/>
              <a:t>). The return type will be as specific or less specific than the type of the objects being returned (covariance)</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38</a:t>
            </a:fld>
            <a:endParaRPr lang="en-US"/>
          </a:p>
        </p:txBody>
      </p:sp>
      <p:pic>
        <p:nvPicPr>
          <p:cNvPr id="8" name="Picture 7"/>
          <p:cNvPicPr>
            <a:picLocks noChangeAspect="1"/>
          </p:cNvPicPr>
          <p:nvPr/>
        </p:nvPicPr>
        <p:blipFill>
          <a:blip r:embed="rId2"/>
          <a:stretch>
            <a:fillRect/>
          </a:stretch>
        </p:blipFill>
        <p:spPr>
          <a:xfrm>
            <a:off x="838200" y="3396343"/>
            <a:ext cx="6245181" cy="2780619"/>
          </a:xfrm>
          <a:prstGeom prst="rect">
            <a:avLst/>
          </a:prstGeom>
        </p:spPr>
      </p:pic>
    </p:spTree>
    <p:extLst>
      <p:ext uri="{BB962C8B-B14F-4D97-AF65-F5344CB8AC3E}">
        <p14:creationId xmlns:p14="http://schemas.microsoft.com/office/powerpoint/2010/main" val="4202553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 inheritance</a:t>
            </a:r>
          </a:p>
        </p:txBody>
      </p:sp>
      <p:sp>
        <p:nvSpPr>
          <p:cNvPr id="3" name="Content Placeholder 2"/>
          <p:cNvSpPr>
            <a:spLocks noGrp="1"/>
          </p:cNvSpPr>
          <p:nvPr>
            <p:ph idx="1"/>
          </p:nvPr>
        </p:nvSpPr>
        <p:spPr/>
        <p:txBody>
          <a:bodyPr/>
          <a:lstStyle/>
          <a:p>
            <a:pPr marL="0" indent="0">
              <a:buNone/>
            </a:pPr>
            <a:r>
              <a:rPr lang="en-US" dirty="0"/>
              <a:t>Java* and C# don’t offer Multiple Inheritance. Why?</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39</a:t>
            </a:fld>
            <a:endParaRPr lang="en-US"/>
          </a:p>
        </p:txBody>
      </p:sp>
    </p:spTree>
    <p:extLst>
      <p:ext uri="{BB962C8B-B14F-4D97-AF65-F5344CB8AC3E}">
        <p14:creationId xmlns:p14="http://schemas.microsoft.com/office/powerpoint/2010/main" val="185017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solution - </a:t>
            </a:r>
            <a:r>
              <a:rPr lang="en-US" dirty="0" err="1"/>
              <a:t>InventorySet</a:t>
            </a:r>
            <a:endParaRPr lang="en-US" dirty="0"/>
          </a:p>
        </p:txBody>
      </p:sp>
      <p:sp>
        <p:nvSpPr>
          <p:cNvPr id="3" name="Content Placeholder 2"/>
          <p:cNvSpPr>
            <a:spLocks noGrp="1"/>
          </p:cNvSpPr>
          <p:nvPr>
            <p:ph idx="1"/>
          </p:nvPr>
        </p:nvSpPr>
        <p:spPr/>
        <p:txBody>
          <a:bodyPr/>
          <a:lstStyle/>
          <a:p>
            <a:pPr marL="0" indent="0">
              <a:buNone/>
            </a:pPr>
            <a:r>
              <a:rPr lang="en-US" dirty="0"/>
              <a:t>Does </a:t>
            </a:r>
            <a:r>
              <a:rPr lang="en-US" dirty="0" err="1"/>
              <a:t>toCollection</a:t>
            </a:r>
            <a:r>
              <a:rPr lang="en-US" dirty="0"/>
              <a:t> return the objects or a COPY of the objects?</a:t>
            </a:r>
          </a:p>
          <a:p>
            <a:pPr marL="0" indent="0">
              <a:buNone/>
            </a:pPr>
            <a:r>
              <a:rPr lang="en-US" dirty="0"/>
              <a:t>Are the conditions in the comments used in your unit tests?</a:t>
            </a:r>
          </a:p>
          <a:p>
            <a:pPr marL="0" indent="0">
              <a:buNone/>
            </a:pPr>
            <a:r>
              <a:rPr lang="en-US" dirty="0"/>
              <a:t>Does checkout increment </a:t>
            </a:r>
            <a:r>
              <a:rPr lang="en-US" dirty="0" err="1"/>
              <a:t>numOut</a:t>
            </a:r>
            <a:r>
              <a:rPr lang="en-US" dirty="0"/>
              <a:t> and </a:t>
            </a:r>
            <a:r>
              <a:rPr lang="en-US" dirty="0" err="1"/>
              <a:t>numRentals</a:t>
            </a:r>
            <a:r>
              <a:rPr lang="en-US" dirty="0"/>
              <a:t> on Record?</a:t>
            </a:r>
          </a:p>
          <a:p>
            <a:pPr marL="0" indent="0">
              <a:buNone/>
            </a:pPr>
            <a:r>
              <a:rPr lang="en-US" dirty="0"/>
              <a:t>Do </a:t>
            </a:r>
            <a:r>
              <a:rPr lang="en-US" dirty="0" err="1"/>
              <a:t>addNumOwned</a:t>
            </a:r>
            <a:r>
              <a:rPr lang="en-US" dirty="0"/>
              <a:t>, </a:t>
            </a:r>
            <a:r>
              <a:rPr lang="en-US" dirty="0" err="1"/>
              <a:t>checkOut</a:t>
            </a:r>
            <a:r>
              <a:rPr lang="en-US" dirty="0"/>
              <a:t>, and </a:t>
            </a:r>
            <a:r>
              <a:rPr lang="en-US" dirty="0" err="1"/>
              <a:t>checkIn</a:t>
            </a:r>
            <a:r>
              <a:rPr lang="en-US" dirty="0"/>
              <a:t> have guard clauses?</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a:t>
            </a:fld>
            <a:endParaRPr lang="en-US"/>
          </a:p>
        </p:txBody>
      </p:sp>
    </p:spTree>
    <p:extLst>
      <p:ext uri="{BB962C8B-B14F-4D97-AF65-F5344CB8AC3E}">
        <p14:creationId xmlns:p14="http://schemas.microsoft.com/office/powerpoint/2010/main" val="41275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 inheritance</a:t>
            </a:r>
          </a:p>
        </p:txBody>
      </p:sp>
      <p:sp>
        <p:nvSpPr>
          <p:cNvPr id="3" name="Content Placeholder 2"/>
          <p:cNvSpPr>
            <a:spLocks noGrp="1"/>
          </p:cNvSpPr>
          <p:nvPr>
            <p:ph idx="1"/>
          </p:nvPr>
        </p:nvSpPr>
        <p:spPr>
          <a:xfrm>
            <a:off x="838200" y="1825625"/>
            <a:ext cx="7420655" cy="4351338"/>
          </a:xfrm>
        </p:spPr>
        <p:txBody>
          <a:bodyPr/>
          <a:lstStyle/>
          <a:p>
            <a:pPr marL="0" indent="0">
              <a:buNone/>
            </a:pPr>
            <a:r>
              <a:rPr lang="en-US" dirty="0"/>
              <a:t>“The Diamond Problem”</a:t>
            </a:r>
          </a:p>
          <a:p>
            <a:pPr marL="0" indent="0">
              <a:buNone/>
            </a:pPr>
            <a:r>
              <a:rPr lang="en-US" dirty="0"/>
              <a:t>Lower level classes inherit fields (state) from parent objects.</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40</a:t>
            </a:fld>
            <a:endParaRPr lang="en-US"/>
          </a:p>
        </p:txBody>
      </p:sp>
      <p:pic>
        <p:nvPicPr>
          <p:cNvPr id="5" name="Picture 4"/>
          <p:cNvPicPr>
            <a:picLocks noChangeAspect="1"/>
          </p:cNvPicPr>
          <p:nvPr/>
        </p:nvPicPr>
        <p:blipFill>
          <a:blip r:embed="rId2"/>
          <a:stretch>
            <a:fillRect/>
          </a:stretch>
        </p:blipFill>
        <p:spPr>
          <a:xfrm>
            <a:off x="8258855" y="1825625"/>
            <a:ext cx="2790145" cy="4163755"/>
          </a:xfrm>
          <a:prstGeom prst="rect">
            <a:avLst/>
          </a:prstGeom>
        </p:spPr>
      </p:pic>
    </p:spTree>
    <p:extLst>
      <p:ext uri="{BB962C8B-B14F-4D97-AF65-F5344CB8AC3E}">
        <p14:creationId xmlns:p14="http://schemas.microsoft.com/office/powerpoint/2010/main" val="3942444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lstStyle/>
          <a:p>
            <a:pPr marL="0" indent="0">
              <a:buNone/>
            </a:pPr>
            <a:r>
              <a:rPr lang="en-US" dirty="0"/>
              <a:t>Interfaces provide no implementation*, they only provide a contract to consumers guaranteeing an implementing object has certain methods (and/or properties in C#), and what those method signatures look like</a:t>
            </a:r>
          </a:p>
        </p:txBody>
      </p:sp>
      <p:sp>
        <p:nvSpPr>
          <p:cNvPr id="4" name="Slide Number Placeholder 3"/>
          <p:cNvSpPr>
            <a:spLocks noGrp="1"/>
          </p:cNvSpPr>
          <p:nvPr>
            <p:ph type="sldNum" sz="quarter" idx="12"/>
          </p:nvPr>
        </p:nvSpPr>
        <p:spPr/>
        <p:txBody>
          <a:bodyPr/>
          <a:lstStyle/>
          <a:p>
            <a:fld id="{843019DE-5955-4DBA-84CB-931B89A2E600}" type="slidenum">
              <a:rPr lang="en-US" smtClean="0"/>
              <a:t>41</a:t>
            </a:fld>
            <a:endParaRPr lang="en-US"/>
          </a:p>
        </p:txBody>
      </p:sp>
      <p:pic>
        <p:nvPicPr>
          <p:cNvPr id="6" name="Picture 5"/>
          <p:cNvPicPr>
            <a:picLocks noChangeAspect="1"/>
          </p:cNvPicPr>
          <p:nvPr/>
        </p:nvPicPr>
        <p:blipFill>
          <a:blip r:embed="rId2"/>
          <a:stretch>
            <a:fillRect/>
          </a:stretch>
        </p:blipFill>
        <p:spPr>
          <a:xfrm>
            <a:off x="1028019" y="3146652"/>
            <a:ext cx="7017286" cy="1044348"/>
          </a:xfrm>
          <a:prstGeom prst="rect">
            <a:avLst/>
          </a:prstGeom>
        </p:spPr>
      </p:pic>
    </p:spTree>
    <p:extLst>
      <p:ext uri="{BB962C8B-B14F-4D97-AF65-F5344CB8AC3E}">
        <p14:creationId xmlns:p14="http://schemas.microsoft.com/office/powerpoint/2010/main" val="171957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from interfaces</a:t>
            </a:r>
          </a:p>
        </p:txBody>
      </p:sp>
      <p:sp>
        <p:nvSpPr>
          <p:cNvPr id="3" name="Content Placeholder 2"/>
          <p:cNvSpPr>
            <a:spLocks noGrp="1"/>
          </p:cNvSpPr>
          <p:nvPr>
            <p:ph idx="1"/>
          </p:nvPr>
        </p:nvSpPr>
        <p:spPr/>
        <p:txBody>
          <a:bodyPr/>
          <a:lstStyle/>
          <a:p>
            <a:pPr marL="0" indent="0">
              <a:buNone/>
            </a:pPr>
            <a:r>
              <a:rPr lang="en-US" dirty="0"/>
              <a:t>Java and C# allow classes to implement multiple interfaces</a:t>
            </a:r>
          </a:p>
          <a:p>
            <a:pPr marL="0" indent="0">
              <a:buNone/>
            </a:pPr>
            <a:r>
              <a:rPr lang="en-US" dirty="0"/>
              <a:t>The Diamond Problem doesn’t exist with interfaces – why?</a:t>
            </a:r>
          </a:p>
        </p:txBody>
      </p:sp>
      <p:sp>
        <p:nvSpPr>
          <p:cNvPr id="4" name="Slide Number Placeholder 3"/>
          <p:cNvSpPr>
            <a:spLocks noGrp="1"/>
          </p:cNvSpPr>
          <p:nvPr>
            <p:ph type="sldNum" sz="quarter" idx="12"/>
          </p:nvPr>
        </p:nvSpPr>
        <p:spPr/>
        <p:txBody>
          <a:bodyPr/>
          <a:lstStyle/>
          <a:p>
            <a:fld id="{843019DE-5955-4DBA-84CB-931B89A2E600}" type="slidenum">
              <a:rPr lang="en-US" smtClean="0"/>
              <a:t>42</a:t>
            </a:fld>
            <a:endParaRPr lang="en-US"/>
          </a:p>
        </p:txBody>
      </p:sp>
    </p:spTree>
    <p:extLst>
      <p:ext uri="{BB962C8B-B14F-4D97-AF65-F5344CB8AC3E}">
        <p14:creationId xmlns:p14="http://schemas.microsoft.com/office/powerpoint/2010/main" val="1777367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1.8: default interface implementation</a:t>
            </a:r>
          </a:p>
        </p:txBody>
      </p:sp>
      <p:sp>
        <p:nvSpPr>
          <p:cNvPr id="3" name="Content Placeholder 2"/>
          <p:cNvSpPr>
            <a:spLocks noGrp="1"/>
          </p:cNvSpPr>
          <p:nvPr>
            <p:ph idx="1"/>
          </p:nvPr>
        </p:nvSpPr>
        <p:spPr/>
        <p:txBody>
          <a:bodyPr/>
          <a:lstStyle/>
          <a:p>
            <a:pPr marL="0" indent="0">
              <a:buNone/>
            </a:pPr>
            <a:r>
              <a:rPr lang="en-US" dirty="0"/>
              <a:t>Java 1.8 introduced a new feature that allows you to create a “default interface implementation”</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43</a:t>
            </a:fld>
            <a:endParaRPr lang="en-US"/>
          </a:p>
        </p:txBody>
      </p:sp>
    </p:spTree>
    <p:extLst>
      <p:ext uri="{BB962C8B-B14F-4D97-AF65-F5344CB8AC3E}">
        <p14:creationId xmlns:p14="http://schemas.microsoft.com/office/powerpoint/2010/main" val="3563624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1.8: default interface implementation</a:t>
            </a:r>
          </a:p>
        </p:txBody>
      </p:sp>
      <p:sp>
        <p:nvSpPr>
          <p:cNvPr id="3" name="Content Placeholder 2"/>
          <p:cNvSpPr>
            <a:spLocks noGrp="1"/>
          </p:cNvSpPr>
          <p:nvPr>
            <p:ph idx="1"/>
          </p:nvPr>
        </p:nvSpPr>
        <p:spPr/>
        <p:txBody>
          <a:bodyPr/>
          <a:lstStyle/>
          <a:p>
            <a:pPr marL="0" indent="0">
              <a:buNone/>
            </a:pPr>
            <a:r>
              <a:rPr lang="en-US" dirty="0"/>
              <a:t>If a class implements multiple interfaces, and multiple have a default implementation for the same method, the implementing class must specify its own implementation</a:t>
            </a:r>
          </a:p>
          <a:p>
            <a:pPr lvl="1"/>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44</a:t>
            </a:fld>
            <a:endParaRPr lang="en-US"/>
          </a:p>
        </p:txBody>
      </p:sp>
    </p:spTree>
    <p:extLst>
      <p:ext uri="{BB962C8B-B14F-4D97-AF65-F5344CB8AC3E}">
        <p14:creationId xmlns:p14="http://schemas.microsoft.com/office/powerpoint/2010/main" val="1517878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binding</a:t>
            </a:r>
          </a:p>
        </p:txBody>
      </p:sp>
      <p:sp>
        <p:nvSpPr>
          <p:cNvPr id="3" name="Content Placeholder 2"/>
          <p:cNvSpPr>
            <a:spLocks noGrp="1"/>
          </p:cNvSpPr>
          <p:nvPr>
            <p:ph idx="1"/>
          </p:nvPr>
        </p:nvSpPr>
        <p:spPr/>
        <p:txBody>
          <a:bodyPr/>
          <a:lstStyle/>
          <a:p>
            <a:pPr marL="0" indent="0">
              <a:buNone/>
            </a:pPr>
            <a:r>
              <a:rPr lang="en-US" dirty="0"/>
              <a:t>The actual method being called is determined at Runtime, based on the object’s actual type (not the type of the reference)</a:t>
            </a:r>
          </a:p>
          <a:p>
            <a:pPr marL="0" indent="0">
              <a:buNone/>
            </a:pPr>
            <a:r>
              <a:rPr lang="en-US" dirty="0"/>
              <a:t>(example)</a:t>
            </a:r>
          </a:p>
        </p:txBody>
      </p:sp>
      <p:sp>
        <p:nvSpPr>
          <p:cNvPr id="4" name="Slide Number Placeholder 3"/>
          <p:cNvSpPr>
            <a:spLocks noGrp="1"/>
          </p:cNvSpPr>
          <p:nvPr>
            <p:ph type="sldNum" sz="quarter" idx="12"/>
          </p:nvPr>
        </p:nvSpPr>
        <p:spPr/>
        <p:txBody>
          <a:bodyPr/>
          <a:lstStyle/>
          <a:p>
            <a:fld id="{843019DE-5955-4DBA-84CB-931B89A2E600}" type="slidenum">
              <a:rPr lang="en-US" smtClean="0"/>
              <a:t>45</a:t>
            </a:fld>
            <a:endParaRPr lang="en-US"/>
          </a:p>
        </p:txBody>
      </p:sp>
    </p:spTree>
    <p:extLst>
      <p:ext uri="{BB962C8B-B14F-4D97-AF65-F5344CB8AC3E}">
        <p14:creationId xmlns:p14="http://schemas.microsoft.com/office/powerpoint/2010/main" val="4291945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pPr marL="0" indent="0">
              <a:buNone/>
            </a:pPr>
            <a:r>
              <a:rPr lang="en-US" dirty="0"/>
              <a:t>Casting: changing the declared type of an object (does not change the actual object in memory itself)</a:t>
            </a:r>
          </a:p>
          <a:p>
            <a:pPr marL="0" indent="0">
              <a:buNone/>
            </a:pPr>
            <a:r>
              <a:rPr lang="en-US" dirty="0" err="1"/>
              <a:t>Downcasting</a:t>
            </a:r>
            <a:r>
              <a:rPr lang="en-US" dirty="0"/>
              <a:t>: casting from </a:t>
            </a:r>
            <a:r>
              <a:rPr lang="en-US" dirty="0" err="1"/>
              <a:t>supertype</a:t>
            </a:r>
            <a:r>
              <a:rPr lang="en-US" dirty="0"/>
              <a:t> to subtype</a:t>
            </a:r>
          </a:p>
          <a:p>
            <a:pPr marL="0" indent="0">
              <a:buNone/>
            </a:pPr>
            <a:r>
              <a:rPr lang="en-US" dirty="0"/>
              <a:t>Upcasting: casting from subtype to </a:t>
            </a:r>
            <a:r>
              <a:rPr lang="en-US" dirty="0" err="1"/>
              <a:t>supertype</a:t>
            </a: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46</a:t>
            </a:fld>
            <a:endParaRPr lang="en-US"/>
          </a:p>
        </p:txBody>
      </p:sp>
    </p:spTree>
    <p:extLst>
      <p:ext uri="{BB962C8B-B14F-4D97-AF65-F5344CB8AC3E}">
        <p14:creationId xmlns:p14="http://schemas.microsoft.com/office/powerpoint/2010/main" val="2672181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 compile-time and run-time checks</a:t>
            </a:r>
          </a:p>
        </p:txBody>
      </p:sp>
      <p:sp>
        <p:nvSpPr>
          <p:cNvPr id="3" name="Content Placeholder 2"/>
          <p:cNvSpPr>
            <a:spLocks noGrp="1"/>
          </p:cNvSpPr>
          <p:nvPr>
            <p:ph idx="1"/>
          </p:nvPr>
        </p:nvSpPr>
        <p:spPr/>
        <p:txBody>
          <a:bodyPr/>
          <a:lstStyle/>
          <a:p>
            <a:pPr marL="0" indent="0">
              <a:buNone/>
            </a:pPr>
            <a:r>
              <a:rPr lang="en-US" dirty="0"/>
              <a:t>In Java, the compiler will check to see if a given cast is potentially valid</a:t>
            </a:r>
          </a:p>
          <a:p>
            <a:pPr marL="0" indent="0">
              <a:buNone/>
            </a:pPr>
            <a:r>
              <a:rPr lang="en-US" dirty="0"/>
              <a:t>It will check if the type you’re trying to cast to is a </a:t>
            </a:r>
            <a:r>
              <a:rPr lang="en-US" dirty="0" err="1"/>
              <a:t>supertype</a:t>
            </a:r>
            <a:r>
              <a:rPr lang="en-US" dirty="0"/>
              <a:t> or subtype of the type you’re trying to cast from</a:t>
            </a:r>
          </a:p>
          <a:p>
            <a:pPr marL="0" indent="0">
              <a:buNone/>
            </a:pPr>
            <a:r>
              <a:rPr lang="en-US" dirty="0"/>
              <a:t>Run-time will also perform the same check – why?</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47</a:t>
            </a:fld>
            <a:endParaRPr lang="en-US"/>
          </a:p>
        </p:txBody>
      </p:sp>
    </p:spTree>
    <p:extLst>
      <p:ext uri="{BB962C8B-B14F-4D97-AF65-F5344CB8AC3E}">
        <p14:creationId xmlns:p14="http://schemas.microsoft.com/office/powerpoint/2010/main" val="3198910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coercion</a:t>
            </a:r>
          </a:p>
        </p:txBody>
      </p:sp>
      <p:sp>
        <p:nvSpPr>
          <p:cNvPr id="3" name="Content Placeholder 2"/>
          <p:cNvSpPr>
            <a:spLocks noGrp="1"/>
          </p:cNvSpPr>
          <p:nvPr>
            <p:ph idx="1"/>
          </p:nvPr>
        </p:nvSpPr>
        <p:spPr/>
        <p:txBody>
          <a:bodyPr/>
          <a:lstStyle/>
          <a:p>
            <a:pPr marL="0" indent="0">
              <a:buNone/>
            </a:pPr>
            <a:r>
              <a:rPr lang="en-US" dirty="0"/>
              <a:t>Coercion: similar in concept (and syntax) to Casting</a:t>
            </a:r>
          </a:p>
          <a:p>
            <a:pPr marL="0" indent="0">
              <a:buNone/>
            </a:pPr>
            <a:r>
              <a:rPr lang="en-US" dirty="0"/>
              <a:t>Changes the actual type of the object, as opposed to casting which changes just the pointer’s declared type and not the object’s actual type</a:t>
            </a:r>
          </a:p>
        </p:txBody>
      </p:sp>
      <p:sp>
        <p:nvSpPr>
          <p:cNvPr id="4" name="Slide Number Placeholder 3"/>
          <p:cNvSpPr>
            <a:spLocks noGrp="1"/>
          </p:cNvSpPr>
          <p:nvPr>
            <p:ph type="sldNum" sz="quarter" idx="12"/>
          </p:nvPr>
        </p:nvSpPr>
        <p:spPr/>
        <p:txBody>
          <a:bodyPr/>
          <a:lstStyle/>
          <a:p>
            <a:fld id="{843019DE-5955-4DBA-84CB-931B89A2E600}" type="slidenum">
              <a:rPr lang="en-US" smtClean="0"/>
              <a:t>48</a:t>
            </a:fld>
            <a:endParaRPr lang="en-US"/>
          </a:p>
        </p:txBody>
      </p:sp>
    </p:spTree>
    <p:extLst>
      <p:ext uri="{BB962C8B-B14F-4D97-AF65-F5344CB8AC3E}">
        <p14:creationId xmlns:p14="http://schemas.microsoft.com/office/powerpoint/2010/main" val="889843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lstStyle/>
          <a:p>
            <a:pPr marL="0" indent="0">
              <a:buNone/>
            </a:pPr>
            <a:r>
              <a:rPr lang="en-US" dirty="0"/>
              <a:t>Elements of software design that are reusable</a:t>
            </a:r>
          </a:p>
          <a:p>
            <a:pPr marL="0" indent="0">
              <a:buNone/>
            </a:pPr>
            <a:r>
              <a:rPr lang="en-US" dirty="0"/>
              <a:t>Provide a common vocabulary for software designers</a:t>
            </a:r>
          </a:p>
          <a:p>
            <a:pPr marL="0" indent="0">
              <a:buNone/>
            </a:pPr>
            <a:r>
              <a:rPr lang="en-US" dirty="0"/>
              <a:t>Way of laying out your code/classes that make it easier to maintain/use</a:t>
            </a:r>
          </a:p>
          <a:p>
            <a:pPr marL="0" indent="0">
              <a:buNone/>
            </a:pPr>
            <a:r>
              <a:rPr lang="en-US" dirty="0"/>
              <a:t>Patterns because there is no single use of that design – it’s an abstraction</a:t>
            </a:r>
          </a:p>
          <a:p>
            <a:pPr marL="0" indent="0">
              <a:buNone/>
            </a:pPr>
            <a:r>
              <a:rPr lang="en-US" dirty="0"/>
              <a:t>Not language specific</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49</a:t>
            </a:fld>
            <a:endParaRPr lang="en-US"/>
          </a:p>
        </p:txBody>
      </p:sp>
    </p:spTree>
    <p:extLst>
      <p:ext uri="{BB962C8B-B14F-4D97-AF65-F5344CB8AC3E}">
        <p14:creationId xmlns:p14="http://schemas.microsoft.com/office/powerpoint/2010/main" val="248760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solution - </a:t>
            </a:r>
            <a:r>
              <a:rPr lang="en-US" dirty="0" err="1"/>
              <a:t>InventoryTEST</a:t>
            </a:r>
            <a:endParaRPr lang="en-US" dirty="0"/>
          </a:p>
        </p:txBody>
      </p:sp>
      <p:sp>
        <p:nvSpPr>
          <p:cNvPr id="3" name="Content Placeholder 2"/>
          <p:cNvSpPr>
            <a:spLocks noGrp="1"/>
          </p:cNvSpPr>
          <p:nvPr>
            <p:ph idx="1"/>
          </p:nvPr>
        </p:nvSpPr>
        <p:spPr/>
        <p:txBody>
          <a:bodyPr/>
          <a:lstStyle/>
          <a:p>
            <a:pPr marL="0" indent="0">
              <a:buNone/>
            </a:pPr>
            <a:r>
              <a:rPr lang="en-US" dirty="0"/>
              <a:t>Does your test for </a:t>
            </a:r>
            <a:r>
              <a:rPr lang="en-US" dirty="0" err="1"/>
              <a:t>testToCollection</a:t>
            </a:r>
            <a:r>
              <a:rPr lang="en-US" dirty="0"/>
              <a:t> verify it’s returning a copy of the objects and not the objects themselves?</a:t>
            </a:r>
          </a:p>
          <a:p>
            <a:pPr marL="0" indent="0">
              <a:buNone/>
            </a:pPr>
            <a:r>
              <a:rPr lang="en-US" dirty="0"/>
              <a:t>Does </a:t>
            </a:r>
            <a:r>
              <a:rPr lang="en-US" dirty="0" err="1"/>
              <a:t>testGet</a:t>
            </a:r>
            <a:r>
              <a:rPr lang="en-US" dirty="0"/>
              <a:t> verify the same?</a:t>
            </a:r>
          </a:p>
          <a:p>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5</a:t>
            </a:fld>
            <a:endParaRPr lang="en-US"/>
          </a:p>
        </p:txBody>
      </p:sp>
    </p:spTree>
    <p:extLst>
      <p:ext uri="{BB962C8B-B14F-4D97-AF65-F5344CB8AC3E}">
        <p14:creationId xmlns:p14="http://schemas.microsoft.com/office/powerpoint/2010/main" val="2135771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of four</a:t>
            </a:r>
          </a:p>
        </p:txBody>
      </p:sp>
      <p:sp>
        <p:nvSpPr>
          <p:cNvPr id="3" name="Content Placeholder 2"/>
          <p:cNvSpPr>
            <a:spLocks noGrp="1"/>
          </p:cNvSpPr>
          <p:nvPr>
            <p:ph idx="1"/>
          </p:nvPr>
        </p:nvSpPr>
        <p:spPr>
          <a:xfrm>
            <a:off x="838200" y="1825625"/>
            <a:ext cx="7402286" cy="4351338"/>
          </a:xfrm>
        </p:spPr>
        <p:txBody>
          <a:bodyPr/>
          <a:lstStyle/>
          <a:p>
            <a:pPr marL="0" indent="0">
              <a:buNone/>
            </a:pPr>
            <a:r>
              <a:rPr lang="en-US" dirty="0"/>
              <a:t>Design patterns first realized by the “Gang of Four”</a:t>
            </a:r>
          </a:p>
          <a:p>
            <a:pPr marL="0" indent="0">
              <a:buNone/>
            </a:pPr>
            <a:r>
              <a:rPr lang="en-US" dirty="0"/>
              <a:t>Their book: Design Patterns: Elements of Reusable Object-Oriented Software</a:t>
            </a:r>
          </a:p>
        </p:txBody>
      </p:sp>
      <p:sp>
        <p:nvSpPr>
          <p:cNvPr id="4" name="Slide Number Placeholder 3"/>
          <p:cNvSpPr>
            <a:spLocks noGrp="1"/>
          </p:cNvSpPr>
          <p:nvPr>
            <p:ph type="sldNum" sz="quarter" idx="12"/>
          </p:nvPr>
        </p:nvSpPr>
        <p:spPr/>
        <p:txBody>
          <a:bodyPr/>
          <a:lstStyle/>
          <a:p>
            <a:fld id="{843019DE-5955-4DBA-84CB-931B89A2E600}" type="slidenum">
              <a:rPr lang="en-US" smtClean="0"/>
              <a:t>50</a:t>
            </a:fld>
            <a:endParaRPr lang="en-US"/>
          </a:p>
        </p:txBody>
      </p:sp>
      <p:pic>
        <p:nvPicPr>
          <p:cNvPr id="3074" name="Picture 2" descr="https://www.pearsonhighered.com/assets/bigcovers/0/2/0/1/0201633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57" y="1870075"/>
            <a:ext cx="3367516" cy="419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1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of four design principles</a:t>
            </a:r>
          </a:p>
        </p:txBody>
      </p:sp>
      <p:sp>
        <p:nvSpPr>
          <p:cNvPr id="3" name="Content Placeholder 2"/>
          <p:cNvSpPr>
            <a:spLocks noGrp="1"/>
          </p:cNvSpPr>
          <p:nvPr>
            <p:ph idx="1"/>
          </p:nvPr>
        </p:nvSpPr>
        <p:spPr/>
        <p:txBody>
          <a:bodyPr/>
          <a:lstStyle/>
          <a:p>
            <a:pPr marL="0" indent="0">
              <a:buNone/>
            </a:pPr>
            <a:r>
              <a:rPr lang="en-US" dirty="0"/>
              <a:t>Program to an interface, not an implementation</a:t>
            </a:r>
          </a:p>
          <a:p>
            <a:pPr marL="0" indent="0">
              <a:buNone/>
            </a:pPr>
            <a:r>
              <a:rPr lang="en-US" dirty="0"/>
              <a:t>Favor object composition (delegation) over class inheritance</a:t>
            </a:r>
          </a:p>
          <a:p>
            <a:pPr marL="0" indent="0">
              <a:buNone/>
            </a:pPr>
            <a:r>
              <a:rPr lang="en-US" dirty="0"/>
              <a:t>Consider what should be variable in your design: encapsulate the concepts that vary</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51</a:t>
            </a:fld>
            <a:endParaRPr lang="en-US"/>
          </a:p>
        </p:txBody>
      </p:sp>
    </p:spTree>
    <p:extLst>
      <p:ext uri="{BB962C8B-B14F-4D97-AF65-F5344CB8AC3E}">
        <p14:creationId xmlns:p14="http://schemas.microsoft.com/office/powerpoint/2010/main" val="2903455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a:t>
            </a:r>
          </a:p>
        </p:txBody>
      </p:sp>
      <p:sp>
        <p:nvSpPr>
          <p:cNvPr id="3" name="Content Placeholder 2"/>
          <p:cNvSpPr>
            <a:spLocks noGrp="1"/>
          </p:cNvSpPr>
          <p:nvPr>
            <p:ph idx="1"/>
          </p:nvPr>
        </p:nvSpPr>
        <p:spPr/>
        <p:txBody>
          <a:bodyPr/>
          <a:lstStyle/>
          <a:p>
            <a:pPr marL="0" indent="0">
              <a:buNone/>
            </a:pPr>
            <a:r>
              <a:rPr lang="en-US" dirty="0"/>
              <a:t>Factory is an object that makes other objects</a:t>
            </a:r>
          </a:p>
        </p:txBody>
      </p:sp>
      <p:sp>
        <p:nvSpPr>
          <p:cNvPr id="4" name="Slide Number Placeholder 3"/>
          <p:cNvSpPr>
            <a:spLocks noGrp="1"/>
          </p:cNvSpPr>
          <p:nvPr>
            <p:ph type="sldNum" sz="quarter" idx="12"/>
          </p:nvPr>
        </p:nvSpPr>
        <p:spPr/>
        <p:txBody>
          <a:bodyPr/>
          <a:lstStyle/>
          <a:p>
            <a:fld id="{843019DE-5955-4DBA-84CB-931B89A2E600}" type="slidenum">
              <a:rPr lang="en-US" smtClean="0"/>
              <a:t>52</a:t>
            </a:fld>
            <a:endParaRPr lang="en-US"/>
          </a:p>
        </p:txBody>
      </p:sp>
    </p:spTree>
    <p:extLst>
      <p:ext uri="{BB962C8B-B14F-4D97-AF65-F5344CB8AC3E}">
        <p14:creationId xmlns:p14="http://schemas.microsoft.com/office/powerpoint/2010/main" val="2295628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factory classes</a:t>
            </a:r>
          </a:p>
        </p:txBody>
      </p:sp>
      <p:sp>
        <p:nvSpPr>
          <p:cNvPr id="3" name="Content Placeholder 2"/>
          <p:cNvSpPr>
            <a:spLocks noGrp="1"/>
          </p:cNvSpPr>
          <p:nvPr>
            <p:ph idx="1"/>
          </p:nvPr>
        </p:nvSpPr>
        <p:spPr/>
        <p:txBody>
          <a:bodyPr/>
          <a:lstStyle/>
          <a:p>
            <a:pPr marL="0" indent="0">
              <a:buNone/>
            </a:pPr>
            <a:r>
              <a:rPr lang="en-US" dirty="0"/>
              <a:t>What if I want to hide class names from clients?</a:t>
            </a:r>
          </a:p>
          <a:p>
            <a:pPr marL="0" indent="0">
              <a:buNone/>
            </a:pPr>
            <a:r>
              <a:rPr lang="en-US" dirty="0"/>
              <a:t>This could be because class names are still changing or even just because clients don’t need to know (principle of least knowledge)</a:t>
            </a:r>
          </a:p>
          <a:p>
            <a:pPr marL="0" indent="0">
              <a:buNone/>
            </a:pPr>
            <a:r>
              <a:rPr lang="en-US" dirty="0"/>
              <a:t>Use a static factory</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53</a:t>
            </a:fld>
            <a:endParaRPr lang="en-US"/>
          </a:p>
        </p:txBody>
      </p:sp>
    </p:spTree>
    <p:extLst>
      <p:ext uri="{BB962C8B-B14F-4D97-AF65-F5344CB8AC3E}">
        <p14:creationId xmlns:p14="http://schemas.microsoft.com/office/powerpoint/2010/main" val="1519118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factory</a:t>
            </a:r>
          </a:p>
        </p:txBody>
      </p:sp>
      <p:sp>
        <p:nvSpPr>
          <p:cNvPr id="3" name="Content Placeholder 2"/>
          <p:cNvSpPr>
            <a:spLocks noGrp="1"/>
          </p:cNvSpPr>
          <p:nvPr>
            <p:ph idx="1"/>
          </p:nvPr>
        </p:nvSpPr>
        <p:spPr/>
        <p:txBody>
          <a:bodyPr/>
          <a:lstStyle/>
          <a:p>
            <a:pPr marL="0" indent="0">
              <a:buNone/>
            </a:pPr>
            <a:r>
              <a:rPr lang="en-US" dirty="0"/>
              <a:t>Make interface public</a:t>
            </a:r>
          </a:p>
          <a:p>
            <a:pPr marL="0" indent="0">
              <a:buNone/>
            </a:pPr>
            <a:r>
              <a:rPr lang="en-US" dirty="0"/>
              <a:t>Make classes package-private</a:t>
            </a:r>
          </a:p>
          <a:p>
            <a:pPr marL="0" indent="0">
              <a:buNone/>
            </a:pPr>
            <a:r>
              <a:rPr lang="en-US" dirty="0"/>
              <a:t>Provide a public static* class (the factory) which will do the actual creation of the objects</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54</a:t>
            </a:fld>
            <a:endParaRPr lang="en-US"/>
          </a:p>
        </p:txBody>
      </p:sp>
    </p:spTree>
    <p:extLst>
      <p:ext uri="{BB962C8B-B14F-4D97-AF65-F5344CB8AC3E}">
        <p14:creationId xmlns:p14="http://schemas.microsoft.com/office/powerpoint/2010/main" val="1604180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static factory</a:t>
            </a:r>
          </a:p>
        </p:txBody>
      </p:sp>
      <p:sp>
        <p:nvSpPr>
          <p:cNvPr id="3" name="Content Placeholder 2"/>
          <p:cNvSpPr>
            <a:spLocks noGrp="1"/>
          </p:cNvSpPr>
          <p:nvPr>
            <p:ph idx="1"/>
          </p:nvPr>
        </p:nvSpPr>
        <p:spPr/>
        <p:txBody>
          <a:bodyPr/>
          <a:lstStyle/>
          <a:p>
            <a:pPr marL="0" indent="0">
              <a:buNone/>
            </a:pPr>
            <a:r>
              <a:rPr lang="en-US" dirty="0"/>
              <a:t>Other packages use the static factory methods, not the constructors of the objects</a:t>
            </a:r>
          </a:p>
          <a:p>
            <a:pPr marL="0" indent="0">
              <a:buNone/>
            </a:pPr>
            <a:r>
              <a:rPr lang="en-US" dirty="0"/>
              <a:t>Factory methods can take in parameters to pass along to the object’s constructors or to initialize the object</a:t>
            </a:r>
          </a:p>
        </p:txBody>
      </p:sp>
      <p:sp>
        <p:nvSpPr>
          <p:cNvPr id="4" name="Slide Number Placeholder 3"/>
          <p:cNvSpPr>
            <a:spLocks noGrp="1"/>
          </p:cNvSpPr>
          <p:nvPr>
            <p:ph type="sldNum" sz="quarter" idx="12"/>
          </p:nvPr>
        </p:nvSpPr>
        <p:spPr/>
        <p:txBody>
          <a:bodyPr/>
          <a:lstStyle/>
          <a:p>
            <a:fld id="{843019DE-5955-4DBA-84CB-931B89A2E600}" type="slidenum">
              <a:rPr lang="en-US" smtClean="0"/>
              <a:t>55</a:t>
            </a:fld>
            <a:endParaRPr lang="en-US"/>
          </a:p>
        </p:txBody>
      </p:sp>
    </p:spTree>
    <p:extLst>
      <p:ext uri="{BB962C8B-B14F-4D97-AF65-F5344CB8AC3E}">
        <p14:creationId xmlns:p14="http://schemas.microsoft.com/office/powerpoint/2010/main" val="2466218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UML</a:t>
            </a:r>
          </a:p>
        </p:txBody>
      </p:sp>
      <p:sp>
        <p:nvSpPr>
          <p:cNvPr id="4" name="Slide Number Placeholder 3"/>
          <p:cNvSpPr>
            <a:spLocks noGrp="1"/>
          </p:cNvSpPr>
          <p:nvPr>
            <p:ph type="sldNum" sz="quarter" idx="12"/>
          </p:nvPr>
        </p:nvSpPr>
        <p:spPr/>
        <p:txBody>
          <a:bodyPr/>
          <a:lstStyle/>
          <a:p>
            <a:fld id="{843019DE-5955-4DBA-84CB-931B89A2E600}" type="slidenum">
              <a:rPr lang="en-US" smtClean="0"/>
              <a:t>56</a:t>
            </a:fld>
            <a:endParaRPr lang="en-US"/>
          </a:p>
        </p:txBody>
      </p:sp>
      <p:pic>
        <p:nvPicPr>
          <p:cNvPr id="6" name="Picture 5"/>
          <p:cNvPicPr>
            <a:picLocks noChangeAspect="1"/>
          </p:cNvPicPr>
          <p:nvPr/>
        </p:nvPicPr>
        <p:blipFill>
          <a:blip r:embed="rId2"/>
          <a:stretch>
            <a:fillRect/>
          </a:stretch>
        </p:blipFill>
        <p:spPr>
          <a:xfrm>
            <a:off x="104775" y="1714500"/>
            <a:ext cx="11982450" cy="3429000"/>
          </a:xfrm>
          <a:prstGeom prst="rect">
            <a:avLst/>
          </a:prstGeom>
        </p:spPr>
      </p:pic>
    </p:spTree>
    <p:extLst>
      <p:ext uri="{BB962C8B-B14F-4D97-AF65-F5344CB8AC3E}">
        <p14:creationId xmlns:p14="http://schemas.microsoft.com/office/powerpoint/2010/main" val="523931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sp>
        <p:nvSpPr>
          <p:cNvPr id="3" name="Content Placeholder 2"/>
          <p:cNvSpPr>
            <a:spLocks noGrp="1"/>
          </p:cNvSpPr>
          <p:nvPr>
            <p:ph idx="1"/>
          </p:nvPr>
        </p:nvSpPr>
        <p:spPr/>
        <p:txBody>
          <a:bodyPr/>
          <a:lstStyle/>
          <a:p>
            <a:pPr marL="0" indent="0">
              <a:buNone/>
            </a:pPr>
            <a:r>
              <a:rPr lang="en-US" dirty="0"/>
              <a:t>We can do part of an algorithm, but not all of it</a:t>
            </a:r>
          </a:p>
          <a:p>
            <a:pPr marL="0" indent="0">
              <a:buNone/>
            </a:pPr>
            <a:r>
              <a:rPr lang="en-US" dirty="0"/>
              <a:t>E.g. </a:t>
            </a:r>
            <a:r>
              <a:rPr lang="en-US" dirty="0">
                <a:hlinkClick r:id="rId2"/>
              </a:rPr>
              <a:t>Sort(T[], Comparator)</a:t>
            </a:r>
            <a:endParaRPr lang="en-US" dirty="0"/>
          </a:p>
          <a:p>
            <a:pPr marL="0" indent="0">
              <a:buNone/>
            </a:pPr>
            <a:r>
              <a:rPr lang="en-US" dirty="0"/>
              <a:t>Strategy object provides a consumer with information about what it needs to do</a:t>
            </a:r>
          </a:p>
          <a:p>
            <a:pPr marL="0" indent="0">
              <a:buNone/>
            </a:pPr>
            <a:r>
              <a:rPr lang="en-US" dirty="0"/>
              <a:t>Producer also wants to choose what to run and when</a:t>
            </a:r>
          </a:p>
          <a:p>
            <a:pPr marL="0" indent="0">
              <a:buNone/>
            </a:pPr>
            <a:r>
              <a:rPr lang="en-US" dirty="0"/>
              <a:t>Encapsulates behavior</a:t>
            </a:r>
          </a:p>
        </p:txBody>
      </p:sp>
      <p:sp>
        <p:nvSpPr>
          <p:cNvPr id="4" name="Slide Number Placeholder 3"/>
          <p:cNvSpPr>
            <a:spLocks noGrp="1"/>
          </p:cNvSpPr>
          <p:nvPr>
            <p:ph type="sldNum" sz="quarter" idx="12"/>
          </p:nvPr>
        </p:nvSpPr>
        <p:spPr/>
        <p:txBody>
          <a:bodyPr/>
          <a:lstStyle/>
          <a:p>
            <a:fld id="{843019DE-5955-4DBA-84CB-931B89A2E600}" type="slidenum">
              <a:rPr lang="en-US" smtClean="0"/>
              <a:t>57</a:t>
            </a:fld>
            <a:endParaRPr lang="en-US"/>
          </a:p>
        </p:txBody>
      </p:sp>
    </p:spTree>
    <p:extLst>
      <p:ext uri="{BB962C8B-B14F-4D97-AF65-F5344CB8AC3E}">
        <p14:creationId xmlns:p14="http://schemas.microsoft.com/office/powerpoint/2010/main" val="3594769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UML</a:t>
            </a:r>
          </a:p>
        </p:txBody>
      </p:sp>
      <p:sp>
        <p:nvSpPr>
          <p:cNvPr id="4" name="Slide Number Placeholder 3"/>
          <p:cNvSpPr>
            <a:spLocks noGrp="1"/>
          </p:cNvSpPr>
          <p:nvPr>
            <p:ph type="sldNum" sz="quarter" idx="12"/>
          </p:nvPr>
        </p:nvSpPr>
        <p:spPr/>
        <p:txBody>
          <a:bodyPr/>
          <a:lstStyle/>
          <a:p>
            <a:fld id="{843019DE-5955-4DBA-84CB-931B89A2E600}" type="slidenum">
              <a:rPr lang="en-US" smtClean="0"/>
              <a:t>58</a:t>
            </a:fld>
            <a:endParaRPr lang="en-US"/>
          </a:p>
        </p:txBody>
      </p:sp>
      <p:pic>
        <p:nvPicPr>
          <p:cNvPr id="7" name="Picture 6"/>
          <p:cNvPicPr>
            <a:picLocks noChangeAspect="1"/>
          </p:cNvPicPr>
          <p:nvPr/>
        </p:nvPicPr>
        <p:blipFill>
          <a:blip r:embed="rId2"/>
          <a:stretch>
            <a:fillRect/>
          </a:stretch>
        </p:blipFill>
        <p:spPr>
          <a:xfrm>
            <a:off x="838200" y="1860226"/>
            <a:ext cx="10515600" cy="3137547"/>
          </a:xfrm>
          <a:prstGeom prst="rect">
            <a:avLst/>
          </a:prstGeom>
        </p:spPr>
      </p:pic>
    </p:spTree>
    <p:extLst>
      <p:ext uri="{BB962C8B-B14F-4D97-AF65-F5344CB8AC3E}">
        <p14:creationId xmlns:p14="http://schemas.microsoft.com/office/powerpoint/2010/main" val="585291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a:t>
            </a:r>
          </a:p>
        </p:txBody>
      </p:sp>
      <p:sp>
        <p:nvSpPr>
          <p:cNvPr id="3" name="Content Placeholder 2"/>
          <p:cNvSpPr>
            <a:spLocks noGrp="1"/>
          </p:cNvSpPr>
          <p:nvPr>
            <p:ph idx="1"/>
          </p:nvPr>
        </p:nvSpPr>
        <p:spPr/>
        <p:txBody>
          <a:bodyPr/>
          <a:lstStyle/>
          <a:p>
            <a:pPr marL="0" indent="0">
              <a:buNone/>
            </a:pPr>
            <a:r>
              <a:rPr lang="en-US" dirty="0"/>
              <a:t>Very similar to Strategy pattern, but the producer doesn’t care what it does</a:t>
            </a:r>
          </a:p>
          <a:p>
            <a:pPr marL="0" indent="0">
              <a:buNone/>
            </a:pPr>
            <a:r>
              <a:rPr lang="en-US" dirty="0"/>
              <a:t>E.g. </a:t>
            </a:r>
            <a:r>
              <a:rPr lang="en-US" dirty="0">
                <a:hlinkClick r:id="rId2"/>
              </a:rPr>
              <a:t>Runnable</a:t>
            </a: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59</a:t>
            </a:fld>
            <a:endParaRPr lang="en-US"/>
          </a:p>
        </p:txBody>
      </p:sp>
    </p:spTree>
    <p:extLst>
      <p:ext uri="{BB962C8B-B14F-4D97-AF65-F5344CB8AC3E}">
        <p14:creationId xmlns:p14="http://schemas.microsoft.com/office/powerpoint/2010/main" val="222960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unit test</a:t>
            </a:r>
          </a:p>
        </p:txBody>
      </p:sp>
      <p:sp>
        <p:nvSpPr>
          <p:cNvPr id="3" name="Content Placeholder 2"/>
          <p:cNvSpPr>
            <a:spLocks noGrp="1"/>
          </p:cNvSpPr>
          <p:nvPr>
            <p:ph idx="1"/>
          </p:nvPr>
        </p:nvSpPr>
        <p:spPr/>
        <p:txBody>
          <a:bodyPr/>
          <a:lstStyle/>
          <a:p>
            <a:r>
              <a:rPr lang="en-US" dirty="0"/>
              <a:t>Check for edge cases</a:t>
            </a:r>
          </a:p>
          <a:p>
            <a:pPr lvl="1"/>
            <a:r>
              <a:rPr lang="en-US" dirty="0"/>
              <a:t>Null, empty lists, index out of range, etc.</a:t>
            </a:r>
          </a:p>
          <a:p>
            <a:r>
              <a:rPr lang="en-US" dirty="0"/>
              <a:t>Use requirements to easily add test conditions</a:t>
            </a:r>
          </a:p>
          <a:p>
            <a:r>
              <a:rPr lang="en-US" dirty="0"/>
              <a:t>Make sure to test for when exceptions </a:t>
            </a:r>
            <a:r>
              <a:rPr lang="en-US" i="1" dirty="0"/>
              <a:t>should</a:t>
            </a:r>
            <a:r>
              <a:rPr lang="en-US" dirty="0"/>
              <a:t> be thrown</a:t>
            </a:r>
          </a:p>
          <a:p>
            <a:r>
              <a:rPr lang="en-US" dirty="0"/>
              <a:t>Make sure other unit tests do not affect the outcome of this unit test!</a:t>
            </a:r>
          </a:p>
          <a:p>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6</a:t>
            </a:fld>
            <a:endParaRPr lang="en-US"/>
          </a:p>
        </p:txBody>
      </p:sp>
    </p:spTree>
    <p:extLst>
      <p:ext uri="{BB962C8B-B14F-4D97-AF65-F5344CB8AC3E}">
        <p14:creationId xmlns:p14="http://schemas.microsoft.com/office/powerpoint/2010/main" val="963843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UML</a:t>
            </a:r>
          </a:p>
        </p:txBody>
      </p:sp>
      <p:sp>
        <p:nvSpPr>
          <p:cNvPr id="4" name="Slide Number Placeholder 3"/>
          <p:cNvSpPr>
            <a:spLocks noGrp="1"/>
          </p:cNvSpPr>
          <p:nvPr>
            <p:ph type="sldNum" sz="quarter" idx="12"/>
          </p:nvPr>
        </p:nvSpPr>
        <p:spPr/>
        <p:txBody>
          <a:bodyPr/>
          <a:lstStyle/>
          <a:p>
            <a:fld id="{843019DE-5955-4DBA-84CB-931B89A2E600}" type="slidenum">
              <a:rPr lang="en-US" smtClean="0"/>
              <a:t>60</a:t>
            </a:fld>
            <a:endParaRPr lang="en-US"/>
          </a:p>
        </p:txBody>
      </p:sp>
      <p:pic>
        <p:nvPicPr>
          <p:cNvPr id="9" name="Picture 8"/>
          <p:cNvPicPr>
            <a:picLocks noChangeAspect="1"/>
          </p:cNvPicPr>
          <p:nvPr/>
        </p:nvPicPr>
        <p:blipFill>
          <a:blip r:embed="rId2"/>
          <a:stretch>
            <a:fillRect/>
          </a:stretch>
        </p:blipFill>
        <p:spPr>
          <a:xfrm>
            <a:off x="800100" y="1251177"/>
            <a:ext cx="10591800" cy="4943475"/>
          </a:xfrm>
          <a:prstGeom prst="rect">
            <a:avLst/>
          </a:prstGeom>
        </p:spPr>
      </p:pic>
    </p:spTree>
    <p:extLst>
      <p:ext uri="{BB962C8B-B14F-4D97-AF65-F5344CB8AC3E}">
        <p14:creationId xmlns:p14="http://schemas.microsoft.com/office/powerpoint/2010/main" val="2092023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3" name="Content Placeholder 2"/>
          <p:cNvSpPr>
            <a:spLocks noGrp="1"/>
          </p:cNvSpPr>
          <p:nvPr>
            <p:ph idx="1"/>
          </p:nvPr>
        </p:nvSpPr>
        <p:spPr/>
        <p:txBody>
          <a:bodyPr>
            <a:normAutofit lnSpcReduction="10000"/>
          </a:bodyPr>
          <a:lstStyle/>
          <a:p>
            <a:pPr marL="0" indent="0">
              <a:buNone/>
            </a:pPr>
            <a:r>
              <a:rPr lang="en-US" dirty="0"/>
              <a:t>Files:</a:t>
            </a:r>
          </a:p>
          <a:p>
            <a:pPr marL="0" indent="0">
              <a:buNone/>
            </a:pPr>
            <a:r>
              <a:rPr lang="en-US" dirty="0"/>
              <a:t>Main.TEST1 (Integration test)</a:t>
            </a:r>
          </a:p>
          <a:p>
            <a:pPr marL="0" indent="0">
              <a:buNone/>
            </a:pPr>
            <a:r>
              <a:rPr lang="en-US" dirty="0" err="1"/>
              <a:t>Data.CmdAdd</a:t>
            </a:r>
            <a:r>
              <a:rPr lang="en-US" dirty="0"/>
              <a:t> (Command implementation)</a:t>
            </a:r>
          </a:p>
          <a:p>
            <a:pPr marL="0" indent="0">
              <a:buNone/>
            </a:pPr>
            <a:r>
              <a:rPr lang="en-US" dirty="0" err="1"/>
              <a:t>Data.CmdOut</a:t>
            </a:r>
            <a:r>
              <a:rPr lang="en-US" dirty="0"/>
              <a:t> (Command implementation) </a:t>
            </a:r>
          </a:p>
          <a:p>
            <a:pPr marL="0" indent="0">
              <a:buNone/>
            </a:pPr>
            <a:r>
              <a:rPr lang="en-US" dirty="0" err="1"/>
              <a:t>Data.Data</a:t>
            </a:r>
            <a:r>
              <a:rPr lang="en-US" dirty="0"/>
              <a:t> (Factory)</a:t>
            </a:r>
          </a:p>
          <a:p>
            <a:pPr marL="0" indent="0">
              <a:buNone/>
            </a:pPr>
            <a:r>
              <a:rPr lang="en-US" dirty="0" err="1"/>
              <a:t>InventorySet</a:t>
            </a:r>
            <a:endParaRPr lang="en-US" dirty="0"/>
          </a:p>
          <a:p>
            <a:pPr marL="0" indent="0">
              <a:buNone/>
            </a:pPr>
            <a:r>
              <a:rPr lang="en-US" dirty="0" err="1"/>
              <a:t>InventoryTEST</a:t>
            </a:r>
            <a:endParaRPr lang="en-US" dirty="0"/>
          </a:p>
          <a:p>
            <a:pPr marL="0" indent="0">
              <a:buNone/>
            </a:pPr>
            <a:r>
              <a:rPr lang="en-US" dirty="0" err="1"/>
              <a:t>VideoObj</a:t>
            </a:r>
            <a:endParaRPr lang="en-US" dirty="0"/>
          </a:p>
          <a:p>
            <a:pPr marL="0" indent="0">
              <a:buNone/>
            </a:pPr>
            <a:r>
              <a:rPr lang="en-US" dirty="0" err="1"/>
              <a:t>VideoTEST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61</a:t>
            </a:fld>
            <a:endParaRPr lang="en-US"/>
          </a:p>
        </p:txBody>
      </p:sp>
    </p:spTree>
    <p:extLst>
      <p:ext uri="{BB962C8B-B14F-4D97-AF65-F5344CB8AC3E}">
        <p14:creationId xmlns:p14="http://schemas.microsoft.com/office/powerpoint/2010/main" val="2053829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3" name="Content Placeholder 2"/>
          <p:cNvSpPr>
            <a:spLocks noGrp="1"/>
          </p:cNvSpPr>
          <p:nvPr>
            <p:ph idx="1"/>
          </p:nvPr>
        </p:nvSpPr>
        <p:spPr/>
        <p:txBody>
          <a:bodyPr/>
          <a:lstStyle/>
          <a:p>
            <a:pPr marL="0" indent="0">
              <a:buNone/>
            </a:pPr>
            <a:r>
              <a:rPr lang="en-US" dirty="0"/>
              <a:t>Three packages: </a:t>
            </a:r>
          </a:p>
          <a:p>
            <a:pPr lvl="1"/>
            <a:r>
              <a:rPr lang="en-US" dirty="0"/>
              <a:t>myhw2.data</a:t>
            </a:r>
          </a:p>
          <a:p>
            <a:pPr lvl="1"/>
            <a:r>
              <a:rPr lang="en-US" dirty="0"/>
              <a:t>myhw2.command</a:t>
            </a:r>
          </a:p>
          <a:p>
            <a:pPr lvl="1"/>
            <a:r>
              <a:rPr lang="en-US" dirty="0"/>
              <a:t>myhw2.main</a:t>
            </a:r>
          </a:p>
          <a:p>
            <a:pPr marL="0" indent="0">
              <a:buNone/>
            </a:pPr>
            <a:r>
              <a:rPr lang="en-US" dirty="0"/>
              <a:t>There are interfaces for Video, Inventory, and Record</a:t>
            </a:r>
          </a:p>
          <a:p>
            <a:pPr marL="0" indent="0">
              <a:buNone/>
            </a:pPr>
            <a:r>
              <a:rPr lang="en-US" dirty="0"/>
              <a:t>The inventory object classes are all package-private</a:t>
            </a:r>
          </a:p>
          <a:p>
            <a:pPr marL="0" indent="0">
              <a:buNone/>
            </a:pPr>
            <a:r>
              <a:rPr lang="en-US" dirty="0"/>
              <a:t>The static factory Data provides access to inventory objects</a:t>
            </a:r>
          </a:p>
        </p:txBody>
      </p:sp>
      <p:sp>
        <p:nvSpPr>
          <p:cNvPr id="4" name="Slide Number Placeholder 3"/>
          <p:cNvSpPr>
            <a:spLocks noGrp="1"/>
          </p:cNvSpPr>
          <p:nvPr>
            <p:ph type="sldNum" sz="quarter" idx="12"/>
          </p:nvPr>
        </p:nvSpPr>
        <p:spPr/>
        <p:txBody>
          <a:bodyPr/>
          <a:lstStyle/>
          <a:p>
            <a:fld id="{843019DE-5955-4DBA-84CB-931B89A2E600}" type="slidenum">
              <a:rPr lang="en-US" smtClean="0"/>
              <a:t>62</a:t>
            </a:fld>
            <a:endParaRPr lang="en-US"/>
          </a:p>
        </p:txBody>
      </p:sp>
    </p:spTree>
    <p:extLst>
      <p:ext uri="{BB962C8B-B14F-4D97-AF65-F5344CB8AC3E}">
        <p14:creationId xmlns:p14="http://schemas.microsoft.com/office/powerpoint/2010/main" val="2672609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3" name="Content Placeholder 2"/>
          <p:cNvSpPr>
            <a:spLocks noGrp="1"/>
          </p:cNvSpPr>
          <p:nvPr>
            <p:ph idx="1"/>
          </p:nvPr>
        </p:nvSpPr>
        <p:spPr/>
        <p:txBody>
          <a:bodyPr/>
          <a:lstStyle/>
          <a:p>
            <a:pPr marL="0" indent="0">
              <a:buNone/>
            </a:pPr>
            <a:r>
              <a:rPr lang="en-US" dirty="0"/>
              <a:t>The inventory interface has changed substantially</a:t>
            </a:r>
          </a:p>
          <a:p>
            <a:pPr lvl="1"/>
            <a:r>
              <a:rPr lang="en-US" dirty="0" err="1"/>
              <a:t>toCollection</a:t>
            </a:r>
            <a:r>
              <a:rPr lang="en-US" dirty="0"/>
              <a:t> has been replaced with two Iterator methods: one is an unsorted iterator, the other uses the strategy pattern to return a sorted iterator</a:t>
            </a:r>
          </a:p>
          <a:p>
            <a:pPr lvl="1"/>
            <a:r>
              <a:rPr lang="en-US" dirty="0"/>
              <a:t>The </a:t>
            </a:r>
            <a:r>
              <a:rPr lang="en-US" dirty="0" err="1"/>
              <a:t>mutator</a:t>
            </a:r>
            <a:r>
              <a:rPr lang="en-US" dirty="0"/>
              <a:t> methods of the inventory are all package-private</a:t>
            </a:r>
          </a:p>
          <a:p>
            <a:pPr lvl="1"/>
            <a:r>
              <a:rPr lang="en-US" dirty="0"/>
              <a:t>To modify the inventory from outside the package, one must invoke the run method, passing in a Command object. See the example in Main.TEST1</a:t>
            </a:r>
          </a:p>
        </p:txBody>
      </p:sp>
      <p:sp>
        <p:nvSpPr>
          <p:cNvPr id="4" name="Slide Number Placeholder 3"/>
          <p:cNvSpPr>
            <a:spLocks noGrp="1"/>
          </p:cNvSpPr>
          <p:nvPr>
            <p:ph type="sldNum" sz="quarter" idx="12"/>
          </p:nvPr>
        </p:nvSpPr>
        <p:spPr/>
        <p:txBody>
          <a:bodyPr/>
          <a:lstStyle/>
          <a:p>
            <a:fld id="{843019DE-5955-4DBA-84CB-931B89A2E600}" type="slidenum">
              <a:rPr lang="en-US" smtClean="0"/>
              <a:t>63</a:t>
            </a:fld>
            <a:endParaRPr lang="en-US"/>
          </a:p>
        </p:txBody>
      </p:sp>
    </p:spTree>
    <p:extLst>
      <p:ext uri="{BB962C8B-B14F-4D97-AF65-F5344CB8AC3E}">
        <p14:creationId xmlns:p14="http://schemas.microsoft.com/office/powerpoint/2010/main" val="3402168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3" name="Content Placeholder 2"/>
          <p:cNvSpPr>
            <a:spLocks noGrp="1"/>
          </p:cNvSpPr>
          <p:nvPr>
            <p:ph idx="1"/>
          </p:nvPr>
        </p:nvSpPr>
        <p:spPr/>
        <p:txBody>
          <a:bodyPr/>
          <a:lstStyle/>
          <a:p>
            <a:pPr marL="0" indent="0">
              <a:buNone/>
            </a:pPr>
            <a:r>
              <a:rPr lang="en-US" dirty="0" err="1"/>
              <a:t>RecordObj</a:t>
            </a:r>
            <a:r>
              <a:rPr lang="en-US" dirty="0"/>
              <a:t> is a nested class, emphasizing its dependence on </a:t>
            </a:r>
            <a:r>
              <a:rPr lang="en-US" dirty="0" err="1"/>
              <a:t>InventorySet</a:t>
            </a:r>
            <a:endParaRPr lang="en-US" dirty="0"/>
          </a:p>
          <a:p>
            <a:pPr marL="0" indent="0">
              <a:buNone/>
            </a:pPr>
            <a:r>
              <a:rPr lang="en-US" dirty="0"/>
              <a:t>Since record objects are protected behind the public interface Record, it is no longer necessary to copy them -- they </a:t>
            </a:r>
            <a:r>
              <a:rPr lang="en-US" dirty="0" err="1"/>
              <a:t>canot</a:t>
            </a:r>
            <a:r>
              <a:rPr lang="en-US" dirty="0"/>
              <a:t> be modified outside the myhw2.data package</a:t>
            </a:r>
          </a:p>
        </p:txBody>
      </p:sp>
      <p:sp>
        <p:nvSpPr>
          <p:cNvPr id="4" name="Slide Number Placeholder 3"/>
          <p:cNvSpPr>
            <a:spLocks noGrp="1"/>
          </p:cNvSpPr>
          <p:nvPr>
            <p:ph type="sldNum" sz="quarter" idx="12"/>
          </p:nvPr>
        </p:nvSpPr>
        <p:spPr/>
        <p:txBody>
          <a:bodyPr/>
          <a:lstStyle/>
          <a:p>
            <a:fld id="{843019DE-5955-4DBA-84CB-931B89A2E600}" type="slidenum">
              <a:rPr lang="en-US" smtClean="0"/>
              <a:t>64</a:t>
            </a:fld>
            <a:endParaRPr lang="en-US"/>
          </a:p>
        </p:txBody>
      </p:sp>
    </p:spTree>
    <p:extLst>
      <p:ext uri="{BB962C8B-B14F-4D97-AF65-F5344CB8AC3E}">
        <p14:creationId xmlns:p14="http://schemas.microsoft.com/office/powerpoint/2010/main" val="1840031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 instructions</a:t>
            </a:r>
          </a:p>
        </p:txBody>
      </p:sp>
      <p:sp>
        <p:nvSpPr>
          <p:cNvPr id="3" name="Content Placeholder 2"/>
          <p:cNvSpPr>
            <a:spLocks noGrp="1"/>
          </p:cNvSpPr>
          <p:nvPr>
            <p:ph idx="1"/>
          </p:nvPr>
        </p:nvSpPr>
        <p:spPr/>
        <p:txBody>
          <a:bodyPr/>
          <a:lstStyle/>
          <a:p>
            <a:r>
              <a:rPr lang="en-US" dirty="0"/>
              <a:t>Complete the incomplete classes (you may wish to paste in some of your hw-01 solution).</a:t>
            </a:r>
          </a:p>
          <a:p>
            <a:r>
              <a:rPr lang="en-US" dirty="0"/>
              <a:t>Modify your unit tests so that they pass. (There is no longer any need to test Record)</a:t>
            </a:r>
          </a:p>
          <a:p>
            <a:r>
              <a:rPr lang="en-US" dirty="0"/>
              <a:t>Write the integration test myhw2.main.TEST1</a:t>
            </a:r>
            <a:br>
              <a:rPr lang="en-US" dirty="0"/>
            </a:b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65</a:t>
            </a:fld>
            <a:endParaRPr lang="en-US"/>
          </a:p>
        </p:txBody>
      </p:sp>
    </p:spTree>
    <p:extLst>
      <p:ext uri="{BB962C8B-B14F-4D97-AF65-F5344CB8AC3E}">
        <p14:creationId xmlns:p14="http://schemas.microsoft.com/office/powerpoint/2010/main" val="935846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 more information</a:t>
            </a:r>
          </a:p>
        </p:txBody>
      </p:sp>
      <p:sp>
        <p:nvSpPr>
          <p:cNvPr id="3" name="Content Placeholder 2"/>
          <p:cNvSpPr>
            <a:spLocks noGrp="1"/>
          </p:cNvSpPr>
          <p:nvPr>
            <p:ph idx="1"/>
          </p:nvPr>
        </p:nvSpPr>
        <p:spPr/>
        <p:txBody>
          <a:bodyPr/>
          <a:lstStyle/>
          <a:p>
            <a:pPr marL="0" indent="0">
              <a:buNone/>
            </a:pPr>
            <a:r>
              <a:rPr lang="en-US" dirty="0">
                <a:hlinkClick r:id="rId2"/>
              </a:rPr>
              <a:t>http://fpl.cs.depaul.edu/jriely/450/lectures/hw-02-002.html</a:t>
            </a:r>
            <a:endParaRPr lang="en-US" dirty="0"/>
          </a:p>
          <a:p>
            <a:pPr marL="0" indent="0">
              <a:buNone/>
            </a:pPr>
            <a:r>
              <a:rPr lang="en-US" dirty="0"/>
              <a:t>Info on:</a:t>
            </a:r>
          </a:p>
          <a:p>
            <a:r>
              <a:rPr lang="en-US" dirty="0"/>
              <a:t>Integration tests</a:t>
            </a:r>
          </a:p>
          <a:p>
            <a:r>
              <a:rPr lang="en-US" dirty="0"/>
              <a:t>Iterator implementation</a:t>
            </a:r>
          </a:p>
          <a:p>
            <a:r>
              <a:rPr lang="en-US" dirty="0"/>
              <a:t>Testing iterators</a:t>
            </a:r>
          </a:p>
          <a:p>
            <a:r>
              <a:rPr lang="en-US" dirty="0"/>
              <a:t>Using commands</a:t>
            </a:r>
          </a:p>
        </p:txBody>
      </p:sp>
      <p:sp>
        <p:nvSpPr>
          <p:cNvPr id="4" name="Slide Number Placeholder 3"/>
          <p:cNvSpPr>
            <a:spLocks noGrp="1"/>
          </p:cNvSpPr>
          <p:nvPr>
            <p:ph type="sldNum" sz="quarter" idx="12"/>
          </p:nvPr>
        </p:nvSpPr>
        <p:spPr/>
        <p:txBody>
          <a:bodyPr/>
          <a:lstStyle/>
          <a:p>
            <a:fld id="{843019DE-5955-4DBA-84CB-931B89A2E600}" type="slidenum">
              <a:rPr lang="en-US" smtClean="0"/>
              <a:t>66</a:t>
            </a:fld>
            <a:endParaRPr lang="en-US"/>
          </a:p>
        </p:txBody>
      </p:sp>
    </p:spTree>
    <p:extLst>
      <p:ext uri="{BB962C8B-B14F-4D97-AF65-F5344CB8AC3E}">
        <p14:creationId xmlns:p14="http://schemas.microsoft.com/office/powerpoint/2010/main" val="346714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Uncle Bob’s SOLID principles</a:t>
            </a:r>
          </a:p>
        </p:txBody>
      </p:sp>
      <p:sp>
        <p:nvSpPr>
          <p:cNvPr id="3" name="Content Placeholder 2"/>
          <p:cNvSpPr>
            <a:spLocks noGrp="1"/>
          </p:cNvSpPr>
          <p:nvPr>
            <p:ph idx="1"/>
          </p:nvPr>
        </p:nvSpPr>
        <p:spPr/>
        <p:txBody>
          <a:bodyPr/>
          <a:lstStyle/>
          <a:p>
            <a:pPr marL="0" indent="0">
              <a:buNone/>
            </a:pPr>
            <a:r>
              <a:rPr lang="en-US" dirty="0"/>
              <a:t>Uncle Bob - Robert C. Martin</a:t>
            </a:r>
          </a:p>
          <a:p>
            <a:pPr lvl="1"/>
            <a:r>
              <a:rPr lang="en-US" dirty="0"/>
              <a:t>Author of Clean Code and co-author of the Agile Manifesto</a:t>
            </a:r>
          </a:p>
          <a:p>
            <a:pPr marL="0" indent="0">
              <a:buNone/>
            </a:pPr>
            <a:r>
              <a:rPr lang="en-US" dirty="0"/>
              <a:t>SOLID principles:</a:t>
            </a:r>
          </a:p>
          <a:p>
            <a:pPr lvl="1"/>
            <a:r>
              <a:rPr lang="en-US" dirty="0"/>
              <a:t>Single Responsibility Principle</a:t>
            </a:r>
          </a:p>
          <a:p>
            <a:pPr lvl="1"/>
            <a:r>
              <a:rPr lang="en-US" dirty="0"/>
              <a:t>Open-Close Principle</a:t>
            </a:r>
          </a:p>
          <a:p>
            <a:pPr lvl="1"/>
            <a:r>
              <a:rPr lang="en-US" dirty="0" err="1"/>
              <a:t>Liskov</a:t>
            </a:r>
            <a:r>
              <a:rPr lang="en-US" dirty="0"/>
              <a:t> Substitution Principle</a:t>
            </a:r>
          </a:p>
          <a:p>
            <a:pPr lvl="1"/>
            <a:r>
              <a:rPr lang="en-US" dirty="0"/>
              <a:t>Interface Segregation Principle</a:t>
            </a:r>
          </a:p>
          <a:p>
            <a:pPr lvl="1"/>
            <a:r>
              <a:rPr lang="en-US" dirty="0"/>
              <a:t>Dependency Inversion Principle</a:t>
            </a:r>
          </a:p>
        </p:txBody>
      </p:sp>
      <p:sp>
        <p:nvSpPr>
          <p:cNvPr id="4" name="Slide Number Placeholder 3"/>
          <p:cNvSpPr>
            <a:spLocks noGrp="1"/>
          </p:cNvSpPr>
          <p:nvPr>
            <p:ph type="sldNum" sz="quarter" idx="12"/>
          </p:nvPr>
        </p:nvSpPr>
        <p:spPr/>
        <p:txBody>
          <a:bodyPr/>
          <a:lstStyle/>
          <a:p>
            <a:fld id="{843019DE-5955-4DBA-84CB-931B89A2E600}" type="slidenum">
              <a:rPr lang="en-US" smtClean="0"/>
              <a:t>7</a:t>
            </a:fld>
            <a:endParaRPr lang="en-US"/>
          </a:p>
        </p:txBody>
      </p:sp>
    </p:spTree>
    <p:extLst>
      <p:ext uri="{BB962C8B-B14F-4D97-AF65-F5344CB8AC3E}">
        <p14:creationId xmlns:p14="http://schemas.microsoft.com/office/powerpoint/2010/main" val="165623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a:t>
            </a:r>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r>
              <a:rPr lang="en-US" dirty="0"/>
              <a:t>Every time you need to open up a file, you risk breaking something</a:t>
            </a:r>
          </a:p>
          <a:p>
            <a:pPr marL="0" indent="0">
              <a:buNone/>
            </a:pPr>
            <a:r>
              <a:rPr lang="en-US" dirty="0"/>
              <a:t>Allowing access to more (fields/methods) than is necessary is also risky</a:t>
            </a:r>
          </a:p>
          <a:p>
            <a:pPr marL="0" indent="0">
              <a:buNone/>
            </a:pPr>
            <a:r>
              <a:rPr lang="en-US" dirty="0"/>
              <a:t>More responsibilities -&gt; More dependencies</a:t>
            </a:r>
          </a:p>
          <a:p>
            <a:pPr marL="0" indent="0">
              <a:buNone/>
            </a:pPr>
            <a:r>
              <a:rPr lang="en-US" dirty="0"/>
              <a:t>Dependencies change -&gt; rebuilds/retests/redeploys must occur</a:t>
            </a:r>
          </a:p>
          <a:p>
            <a:pPr marL="0" indent="0">
              <a:buNone/>
            </a:pPr>
            <a:r>
              <a:rPr lang="en-US" dirty="0"/>
              <a:t>More dependencies -&gt; more complexity -&gt; more opportunity to break</a:t>
            </a:r>
          </a:p>
          <a:p>
            <a:pPr marL="0" indent="0">
              <a:buNone/>
            </a:pPr>
            <a:endParaRPr lang="en-US" dirty="0"/>
          </a:p>
        </p:txBody>
      </p:sp>
      <p:sp>
        <p:nvSpPr>
          <p:cNvPr id="4" name="Slide Number Placeholder 3"/>
          <p:cNvSpPr>
            <a:spLocks noGrp="1"/>
          </p:cNvSpPr>
          <p:nvPr>
            <p:ph type="sldNum" sz="quarter" idx="12"/>
          </p:nvPr>
        </p:nvSpPr>
        <p:spPr/>
        <p:txBody>
          <a:bodyPr/>
          <a:lstStyle/>
          <a:p>
            <a:fld id="{843019DE-5955-4DBA-84CB-931B89A2E600}" type="slidenum">
              <a:rPr lang="en-US" smtClean="0"/>
              <a:t>8</a:t>
            </a:fld>
            <a:endParaRPr lang="en-US"/>
          </a:p>
        </p:txBody>
      </p:sp>
    </p:spTree>
    <p:extLst>
      <p:ext uri="{BB962C8B-B14F-4D97-AF65-F5344CB8AC3E}">
        <p14:creationId xmlns:p14="http://schemas.microsoft.com/office/powerpoint/2010/main" val="177789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89771" cy="1325563"/>
          </a:xfrm>
        </p:spPr>
        <p:txBody>
          <a:bodyPr/>
          <a:lstStyle/>
          <a:p>
            <a:r>
              <a:rPr lang="en-US" dirty="0"/>
              <a:t>Single responsibility principle and Homework 1</a:t>
            </a:r>
          </a:p>
        </p:txBody>
      </p:sp>
      <p:sp>
        <p:nvSpPr>
          <p:cNvPr id="3" name="Content Placeholder 2"/>
          <p:cNvSpPr>
            <a:spLocks noGrp="1"/>
          </p:cNvSpPr>
          <p:nvPr>
            <p:ph idx="1"/>
          </p:nvPr>
        </p:nvSpPr>
        <p:spPr/>
        <p:txBody>
          <a:bodyPr/>
          <a:lstStyle/>
          <a:p>
            <a:pPr marL="0" indent="0">
              <a:buNone/>
            </a:pPr>
            <a:r>
              <a:rPr lang="en-US" dirty="0"/>
              <a:t>Did you notice any violations of the SRP in Homework 1?</a:t>
            </a:r>
          </a:p>
        </p:txBody>
      </p:sp>
      <p:sp>
        <p:nvSpPr>
          <p:cNvPr id="4" name="Slide Number Placeholder 3"/>
          <p:cNvSpPr>
            <a:spLocks noGrp="1"/>
          </p:cNvSpPr>
          <p:nvPr>
            <p:ph type="sldNum" sz="quarter" idx="12"/>
          </p:nvPr>
        </p:nvSpPr>
        <p:spPr/>
        <p:txBody>
          <a:bodyPr/>
          <a:lstStyle/>
          <a:p>
            <a:fld id="{843019DE-5955-4DBA-84CB-931B89A2E600}" type="slidenum">
              <a:rPr lang="en-US" smtClean="0"/>
              <a:t>9</a:t>
            </a:fld>
            <a:endParaRPr lang="en-US"/>
          </a:p>
        </p:txBody>
      </p:sp>
    </p:spTree>
    <p:extLst>
      <p:ext uri="{BB962C8B-B14F-4D97-AF65-F5344CB8AC3E}">
        <p14:creationId xmlns:p14="http://schemas.microsoft.com/office/powerpoint/2010/main" val="315021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6572</TotalTime>
  <Words>2705</Words>
  <Application>Microsoft Office PowerPoint</Application>
  <PresentationFormat>Widescreen</PresentationFormat>
  <Paragraphs>455</Paragraphs>
  <Slides>66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Consolas</vt:lpstr>
      <vt:lpstr>Office Theme</vt:lpstr>
      <vt:lpstr>Overview of Today’s Class</vt:lpstr>
      <vt:lpstr>Homework 1 solution - VideoObj</vt:lpstr>
      <vt:lpstr>Homework 1 solution - VideoTEST</vt:lpstr>
      <vt:lpstr>Homework 1 solution - InventorySet</vt:lpstr>
      <vt:lpstr>Homework 1 solution - InventoryTEST</vt:lpstr>
      <vt:lpstr>How to unit test</vt:lpstr>
      <vt:lpstr>Introduction to Uncle Bob’s SOLID principles</vt:lpstr>
      <vt:lpstr>Single Responsibility Principle</vt:lpstr>
      <vt:lpstr>Single responsibility principle and Homework 1</vt:lpstr>
      <vt:lpstr>Single responsibility principle and Homework 1</vt:lpstr>
      <vt:lpstr>Single responsibility principle and Homework 1</vt:lpstr>
      <vt:lpstr>Java packages</vt:lpstr>
      <vt:lpstr>Java packages</vt:lpstr>
      <vt:lpstr>Java packages</vt:lpstr>
      <vt:lpstr>Java packages</vt:lpstr>
      <vt:lpstr>Classpath</vt:lpstr>
      <vt:lpstr>Classpath demo</vt:lpstr>
      <vt:lpstr>Package diagrams</vt:lpstr>
      <vt:lpstr>Package diagrams</vt:lpstr>
      <vt:lpstr>Package diagrams</vt:lpstr>
      <vt:lpstr>Scope</vt:lpstr>
      <vt:lpstr>Scope</vt:lpstr>
      <vt:lpstr>Visibility</vt:lpstr>
      <vt:lpstr>Encapsulation</vt:lpstr>
      <vt:lpstr>Encapsulation</vt:lpstr>
      <vt:lpstr>Abstraction</vt:lpstr>
      <vt:lpstr>Interfaces</vt:lpstr>
      <vt:lpstr>Designing interfaces</vt:lpstr>
      <vt:lpstr>Designing interfaces</vt:lpstr>
      <vt:lpstr>Encapsulation: principle of least knowledge</vt:lpstr>
      <vt:lpstr>Types</vt:lpstr>
      <vt:lpstr>Types</vt:lpstr>
      <vt:lpstr>Types</vt:lpstr>
      <vt:lpstr>Types</vt:lpstr>
      <vt:lpstr>Declared and actual types</vt:lpstr>
      <vt:lpstr>Subtypes</vt:lpstr>
      <vt:lpstr>Subtypes: specificity</vt:lpstr>
      <vt:lpstr>Subtypes: specificity</vt:lpstr>
      <vt:lpstr>Multiple class inheritance</vt:lpstr>
      <vt:lpstr>Multiple class inheritance</vt:lpstr>
      <vt:lpstr>Interfaces</vt:lpstr>
      <vt:lpstr>Multiple inheritance from interfaces</vt:lpstr>
      <vt:lpstr>Java 1.8: default interface implementation</vt:lpstr>
      <vt:lpstr>Java 1.8: default interface implementation</vt:lpstr>
      <vt:lpstr>Late binding</vt:lpstr>
      <vt:lpstr>Casting</vt:lpstr>
      <vt:lpstr>Casting – compile-time and run-time checks</vt:lpstr>
      <vt:lpstr>Type coercion</vt:lpstr>
      <vt:lpstr>Design patterns</vt:lpstr>
      <vt:lpstr>Gang of four</vt:lpstr>
      <vt:lpstr>Gang of four design principles</vt:lpstr>
      <vt:lpstr>Factory</vt:lpstr>
      <vt:lpstr>Static factory classes</vt:lpstr>
      <vt:lpstr>Static factory</vt:lpstr>
      <vt:lpstr>Using the static factory</vt:lpstr>
      <vt:lpstr>Factory UML</vt:lpstr>
      <vt:lpstr>Strategy pattern</vt:lpstr>
      <vt:lpstr>Strategy UML</vt:lpstr>
      <vt:lpstr>Command pattern</vt:lpstr>
      <vt:lpstr>Command UML</vt:lpstr>
      <vt:lpstr>Homework 2</vt:lpstr>
      <vt:lpstr>Homework 2</vt:lpstr>
      <vt:lpstr>Homework 2</vt:lpstr>
      <vt:lpstr>Homework 2</vt:lpstr>
      <vt:lpstr>Homework 2 instructions</vt:lpstr>
      <vt:lpstr>Homework 2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Today’s Class</dc:title>
  <dc:creator>Jeff</dc:creator>
  <cp:lastModifiedBy>Jeff</cp:lastModifiedBy>
  <cp:revision>289</cp:revision>
  <dcterms:created xsi:type="dcterms:W3CDTF">2016-09-15T15:20:54Z</dcterms:created>
  <dcterms:modified xsi:type="dcterms:W3CDTF">2016-09-20T18:42:46Z</dcterms:modified>
</cp:coreProperties>
</file>