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56"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Cody Skaggs</a:t>
            </a:r>
            <a:endParaRPr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The </a:t>
            </a:r>
            <a:r>
              <a:rPr lang="en-US" sz="1600" dirty="0" err="1"/>
              <a:t>DevSecOps</a:t>
            </a:r>
            <a:r>
              <a:rPr lang="en-US" sz="1600" dirty="0"/>
              <a:t> pipeline integrates security into the DevOps workflow. This ensures that security practices are embedded throughout the entire software development lifecycle. This helps shift security from a final check or afterthought to being caught and integral part of development, deployment, and CI/CD processes.  This ensures that security vulnerabilities are caught and dealt with early.</a:t>
            </a:r>
            <a:endParaRPr sz="1600" dirty="0"/>
          </a:p>
          <a:p>
            <a:pPr marL="685800" lvl="1" indent="-228600" algn="l" rtl="0">
              <a:lnSpc>
                <a:spcPct val="90000"/>
              </a:lnSpc>
              <a:spcBef>
                <a:spcPts val="500"/>
              </a:spcBef>
              <a:spcAft>
                <a:spcPts val="0"/>
              </a:spcAft>
              <a:buClr>
                <a:schemeClr val="lt1"/>
              </a:buClr>
              <a:buSzPts val="2000"/>
              <a:buChar char="•"/>
            </a:pPr>
            <a:r>
              <a:rPr lang="en-US" dirty="0"/>
              <a:t>Static Application Security Testing – Used in development phase to help identify vulnerabilities.</a:t>
            </a:r>
          </a:p>
          <a:p>
            <a:pPr marL="685800" lvl="1" indent="-228600" algn="l" rtl="0">
              <a:lnSpc>
                <a:spcPct val="90000"/>
              </a:lnSpc>
              <a:spcBef>
                <a:spcPts val="500"/>
              </a:spcBef>
              <a:spcAft>
                <a:spcPts val="0"/>
              </a:spcAft>
              <a:buClr>
                <a:schemeClr val="lt1"/>
              </a:buClr>
              <a:buSzPts val="2000"/>
              <a:buChar char="•"/>
            </a:pPr>
            <a:r>
              <a:rPr lang="en-US" sz="1600" dirty="0"/>
              <a:t>Dynamic Application Security Testing – Used to detect vulnerabilities in the running application</a:t>
            </a:r>
          </a:p>
          <a:p>
            <a:pPr marL="685800" lvl="1" indent="-228600" algn="l" rtl="0">
              <a:lnSpc>
                <a:spcPct val="90000"/>
              </a:lnSpc>
              <a:spcBef>
                <a:spcPts val="500"/>
              </a:spcBef>
              <a:spcAft>
                <a:spcPts val="0"/>
              </a:spcAft>
              <a:buClr>
                <a:schemeClr val="lt1"/>
              </a:buClr>
              <a:buSzPts val="2000"/>
              <a:buChar char="•"/>
            </a:pPr>
            <a:endParaRPr lang="en-US" sz="1600" dirty="0"/>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[Describe the problems, the solutions, and the risks or benefits involved if you act now or wait. Where is the strategy lacking? What are the risks of using this strategy? Which steps should be taken?]</a:t>
            </a:r>
          </a:p>
          <a:p>
            <a:pPr marL="0" lvl="0" indent="0" algn="l" rtl="0">
              <a:lnSpc>
                <a:spcPct val="90000"/>
              </a:lnSpc>
              <a:spcBef>
                <a:spcPts val="0"/>
              </a:spcBef>
              <a:spcAft>
                <a:spcPts val="0"/>
              </a:spcAft>
              <a:buClr>
                <a:schemeClr val="lt1"/>
              </a:buClr>
              <a:buSzPts val="2000"/>
              <a:buNone/>
            </a:pPr>
            <a:endParaRPr lang="en-US" sz="2000" dirty="0"/>
          </a:p>
          <a:p>
            <a:pPr marL="0" lvl="0" indent="0" algn="l" rtl="0">
              <a:lnSpc>
                <a:spcPct val="90000"/>
              </a:lnSpc>
              <a:spcBef>
                <a:spcPts val="0"/>
              </a:spcBef>
              <a:spcAft>
                <a:spcPts val="0"/>
              </a:spcAft>
              <a:buClr>
                <a:schemeClr val="lt1"/>
              </a:buClr>
              <a:buSzPts val="2000"/>
              <a:buNone/>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spcBef>
                <a:spcPts val="0"/>
              </a:spcBef>
              <a:buNone/>
            </a:pPr>
            <a:r>
              <a:rPr lang="en-US" sz="2000" dirty="0"/>
              <a:t>Regular security audits to ensure that every member of the team is following the coding standard.</a:t>
            </a:r>
          </a:p>
          <a:p>
            <a:pPr marL="914400" lvl="2" indent="0">
              <a:spcBef>
                <a:spcPts val="0"/>
              </a:spcBef>
              <a:buNone/>
            </a:pPr>
            <a:endParaRPr lang="en-US" sz="2000" dirty="0"/>
          </a:p>
          <a:p>
            <a:pPr marL="914400" lvl="2" indent="0">
              <a:spcBef>
                <a:spcPts val="0"/>
              </a:spcBef>
              <a:buNone/>
            </a:pPr>
            <a:r>
              <a:rPr lang="en-US" sz="2000" dirty="0"/>
              <a:t>Annual audits of the security policy to ensure it is up to date with the </a:t>
            </a:r>
            <a:r>
              <a:rPr lang="en-US" sz="2000" dirty="0" err="1"/>
              <a:t>lastest</a:t>
            </a:r>
            <a:r>
              <a:rPr lang="en-US" sz="2000" dirty="0"/>
              <a:t> secure coding standards</a:t>
            </a:r>
          </a:p>
          <a:p>
            <a:pPr marL="914400" lvl="2" indent="0">
              <a:spcBef>
                <a:spcPts val="0"/>
              </a:spcBef>
              <a:buNone/>
            </a:pPr>
            <a:endParaRPr lang="en-US" sz="2000" dirty="0"/>
          </a:p>
          <a:p>
            <a:pPr marL="914400" lvl="2" indent="0">
              <a:spcBef>
                <a:spcPts val="0"/>
              </a:spcBef>
              <a:buNone/>
            </a:pPr>
            <a:r>
              <a:rPr lang="en-US" sz="2000" dirty="0"/>
              <a:t>Weekly/bi-weekly newsletters for team members with information on recent attacks to ensure they are up-to-date on new attacks.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771717" y="1736901"/>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sz="1600" dirty="0"/>
              <a:t>This security policy was implemented because Green Pace is moving its DevOps practice to a </a:t>
            </a:r>
            <a:r>
              <a:rPr lang="en-US" sz="1600" dirty="0" err="1"/>
              <a:t>DevSecOps</a:t>
            </a:r>
            <a:r>
              <a:rPr lang="en-US" sz="1600" dirty="0"/>
              <a:t> to make it more secure. This is done by taking the best practices already in place at Green Pace and standardizing them. This will help ensure compliance. This Security </a:t>
            </a:r>
            <a:r>
              <a:rPr lang="en-US" sz="1600" dirty="0" err="1"/>
              <a:t>Policiy</a:t>
            </a:r>
            <a:r>
              <a:rPr lang="en-US" sz="1600" dirty="0"/>
              <a:t> supports the defense in depth concept by utilizing multiple layers of defense in multiple areas of the coding process.</a:t>
            </a:r>
          </a:p>
          <a:p>
            <a:pPr marL="685800" lvl="0" indent="0" algn="l" rtl="0">
              <a:lnSpc>
                <a:spcPct val="90000"/>
              </a:lnSpc>
              <a:spcBef>
                <a:spcPts val="0"/>
              </a:spcBef>
              <a:spcAft>
                <a:spcPts val="0"/>
              </a:spcAft>
              <a:buSzPts val="1800"/>
              <a:buNone/>
            </a:pPr>
            <a:endParaRPr lang="en-US"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006496146"/>
              </p:ext>
            </p:extLst>
          </p:nvPr>
        </p:nvGraphicFramePr>
        <p:xfrm>
          <a:off x="3283287" y="1894376"/>
          <a:ext cx="7835225" cy="469537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STD-002-CPP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STD-003-CPP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STD-004-CPP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STD-005-CPP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STD-004-CPP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STD-005-CPP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STD-003-CPP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869907" y="1869303"/>
            <a:ext cx="4094855"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Heed Compiler Warning</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Sanitize Data Sent</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TextBox 4">
            <a:extLst>
              <a:ext uri="{FF2B5EF4-FFF2-40B4-BE49-F238E27FC236}">
                <a16:creationId xmlns:a16="http://schemas.microsoft.com/office/drawing/2014/main" id="{8CA3A981-193C-C55A-ACEB-A5AEECDB2741}"/>
              </a:ext>
            </a:extLst>
          </p:cNvPr>
          <p:cNvSpPr txBox="1"/>
          <p:nvPr/>
        </p:nvSpPr>
        <p:spPr>
          <a:xfrm>
            <a:off x="4675560" y="1869303"/>
            <a:ext cx="5050680" cy="1323439"/>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2000" dirty="0">
                <a:solidFill>
                  <a:schemeClr val="bg1">
                    <a:lumMod val="95000"/>
                  </a:schemeClr>
                </a:solidFill>
              </a:rPr>
              <a:t>Practice Defense in Depth</a:t>
            </a:r>
          </a:p>
          <a:p>
            <a:pPr marL="285750" indent="-285750">
              <a:buClr>
                <a:schemeClr val="bg1"/>
              </a:buClr>
              <a:buFont typeface="Arial" panose="020B0604020202020204" pitchFamily="34" charset="0"/>
              <a:buChar char="•"/>
            </a:pPr>
            <a:r>
              <a:rPr lang="en-US" sz="2000" dirty="0">
                <a:solidFill>
                  <a:schemeClr val="bg1">
                    <a:lumMod val="95000"/>
                  </a:schemeClr>
                </a:solidFill>
              </a:rPr>
              <a:t>Use Effective Quality Assurance Techniques</a:t>
            </a:r>
          </a:p>
          <a:p>
            <a:pPr marL="285750" indent="-285750">
              <a:buClr>
                <a:schemeClr val="bg1"/>
              </a:buClr>
              <a:buFont typeface="Arial" panose="020B0604020202020204" pitchFamily="34" charset="0"/>
              <a:buChar char="•"/>
            </a:pPr>
            <a:r>
              <a:rPr lang="en-US" sz="2000" dirty="0">
                <a:solidFill>
                  <a:schemeClr val="bg1">
                    <a:lumMod val="95000"/>
                  </a:schemeClr>
                </a:solidFill>
              </a:rPr>
              <a:t>Adopt a Secure Coding Standard</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1. Ensure that integer conversions do not result in lost or misinterpreted data</a:t>
            </a:r>
          </a:p>
          <a:p>
            <a:pPr marL="228600" lvl="0" indent="-228600" algn="l" rtl="0">
              <a:lnSpc>
                <a:spcPct val="90000"/>
              </a:lnSpc>
              <a:spcBef>
                <a:spcPts val="0"/>
              </a:spcBef>
              <a:spcAft>
                <a:spcPts val="0"/>
              </a:spcAft>
              <a:buClr>
                <a:schemeClr val="lt1"/>
              </a:buClr>
              <a:buSzPts val="2000"/>
              <a:buChar char="•"/>
            </a:pPr>
            <a:r>
              <a:rPr lang="en-US" sz="2000" dirty="0"/>
              <a:t>2. Ensure that division and remainder operations do not result in divide-by-zero errors</a:t>
            </a:r>
          </a:p>
          <a:p>
            <a:pPr marL="228600" lvl="0" indent="-228600" algn="l" rtl="0">
              <a:lnSpc>
                <a:spcPct val="90000"/>
              </a:lnSpc>
              <a:spcBef>
                <a:spcPts val="0"/>
              </a:spcBef>
              <a:spcAft>
                <a:spcPts val="0"/>
              </a:spcAft>
              <a:buClr>
                <a:schemeClr val="lt1"/>
              </a:buClr>
              <a:buSzPts val="2000"/>
              <a:buChar char="•"/>
            </a:pPr>
            <a:r>
              <a:rPr lang="en-US" sz="2000" dirty="0"/>
              <a:t>3. Reset strings on </a:t>
            </a:r>
            <a:r>
              <a:rPr lang="en-US" sz="2000" dirty="0" err="1"/>
              <a:t>fgets</a:t>
            </a:r>
            <a:r>
              <a:rPr lang="en-US" sz="2000" dirty="0"/>
              <a:t>() or </a:t>
            </a:r>
            <a:r>
              <a:rPr lang="en-US" sz="2000" dirty="0" err="1"/>
              <a:t>fgetsws</a:t>
            </a:r>
            <a:r>
              <a:rPr lang="en-US" sz="2000" dirty="0"/>
              <a:t>() failure</a:t>
            </a:r>
          </a:p>
          <a:p>
            <a:pPr marL="228600" lvl="0" indent="-228600" algn="l" rtl="0">
              <a:lnSpc>
                <a:spcPct val="90000"/>
              </a:lnSpc>
              <a:spcBef>
                <a:spcPts val="0"/>
              </a:spcBef>
              <a:spcAft>
                <a:spcPts val="0"/>
              </a:spcAft>
              <a:buClr>
                <a:schemeClr val="lt1"/>
              </a:buClr>
              <a:buSzPts val="2000"/>
              <a:buChar char="•"/>
            </a:pPr>
            <a:r>
              <a:rPr lang="en-US" sz="2000" dirty="0"/>
              <a:t>4. </a:t>
            </a:r>
            <a:r>
              <a:rPr lang="en-US" sz="2000" dirty="0" err="1"/>
              <a:t>Sanatize</a:t>
            </a:r>
            <a:r>
              <a:rPr lang="en-US" sz="2000" dirty="0"/>
              <a:t> data passed to complex subsystems</a:t>
            </a:r>
          </a:p>
          <a:p>
            <a:pPr marL="228600" lvl="0" indent="-228600" algn="l" rtl="0">
              <a:lnSpc>
                <a:spcPct val="90000"/>
              </a:lnSpc>
              <a:spcBef>
                <a:spcPts val="0"/>
              </a:spcBef>
              <a:spcAft>
                <a:spcPts val="0"/>
              </a:spcAft>
              <a:buClr>
                <a:schemeClr val="lt1"/>
              </a:buClr>
              <a:buSzPts val="2000"/>
              <a:buChar char="•"/>
            </a:pPr>
            <a:r>
              <a:rPr lang="en-US" sz="2000" dirty="0"/>
              <a:t>5. Properly deallocate dynamically allocated resources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Encryption At Rest</a:t>
            </a:r>
          </a:p>
          <a:p>
            <a:pPr marL="685800" lvl="1" indent="-228600">
              <a:spcBef>
                <a:spcPts val="0"/>
              </a:spcBef>
              <a:buSzPts val="2000"/>
            </a:pPr>
            <a:r>
              <a:rPr lang="en-US" sz="1800" dirty="0"/>
              <a:t>Encryption at rest refers to data being in an encrypted state while not being moved through systems. This would refer to data in a database and saved on local/organizational devices. Encryption of data at a state of rest is essential to security because even though data isn’t moving per se it can still be accessed by various methods. Thus, even when not in use the data needs to be stored securely to prevent security risks.</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Flight</a:t>
            </a:r>
          </a:p>
          <a:p>
            <a:pPr marL="685800" lvl="1" indent="-228600">
              <a:spcBef>
                <a:spcPts val="0"/>
              </a:spcBef>
              <a:buSzPts val="2000"/>
            </a:pPr>
            <a:r>
              <a:rPr lang="en-US" sz="1800" dirty="0"/>
              <a:t>Encryption in flight refers to data in a state of being transferred from one location to another. For instance, from the server to the client. Data in flight can easily be intercepted in various ways. Thus this data needs to be encrypted to prevent loss of data or breach of data</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a:t>
            </a:r>
          </a:p>
          <a:p>
            <a:pPr marL="685800" lvl="1" indent="-228600">
              <a:spcBef>
                <a:spcPts val="0"/>
              </a:spcBef>
              <a:buSzPts val="2000"/>
            </a:pPr>
            <a:r>
              <a:rPr lang="en-US" sz="1400" dirty="0"/>
              <a:t>Encryption in use refers to the data currently being used by a system. Encryption of data in use is essential since this is probably the most common way of attackers misusing or collection sensitive data</a:t>
            </a:r>
            <a:endParaRPr sz="14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sz="2200" dirty="0"/>
              <a:t>This is the process of making sure the user is who they say they are.  In today’s world this is often done through the user of authenticator apps that provide the user with a security code that they can input to ensure it is them trying to access information.</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sz="2200" dirty="0"/>
              <a:t>Authorization it the process of making sure a user has the correct permissions to access the requested information. This can be done with the use of role-based access. </a:t>
            </a:r>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dirty="0"/>
              <a:t>Accounting is the process of tracking, and logging all requests, and transactions made by a user. This is helpful for determining when an attacker is misusing a system to gain access to information in a malicious manner.</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Unit-testing is essential to secure coding as it helps detect flaws, and vulnerabilities in code during the development phase. Unit tests also help making testing code automated.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46</TotalTime>
  <Words>771</Words>
  <Application>Microsoft Office PowerPoint</Application>
  <PresentationFormat>Widescreen</PresentationFormat>
  <Paragraphs>78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Skaggs, Cody</cp:lastModifiedBy>
  <cp:revision>6</cp:revision>
  <dcterms:created xsi:type="dcterms:W3CDTF">2020-08-19T17:59:24Z</dcterms:created>
  <dcterms:modified xsi:type="dcterms:W3CDTF">2024-12-23T05:40:01Z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