
<file path=[Content_Types].xml><?xml version="1.0" encoding="utf-8"?>
<Types xmlns="http://schemas.openxmlformats.org/package/2006/content-types">
  <Default Extension="jpeg" ContentType="image/jpeg"/>
  <Default Extension="jpg" ContentType="image/jpeg"/>
  <Default Extension="php"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13" r:id="rId1"/>
  </p:sldMasterIdLst>
  <p:sldIdLst>
    <p:sldId id="262" r:id="rId2"/>
    <p:sldId id="268" r:id="rId3"/>
    <p:sldId id="261" r:id="rId4"/>
    <p:sldId id="258" r:id="rId5"/>
    <p:sldId id="260" r:id="rId6"/>
    <p:sldId id="259" r:id="rId7"/>
    <p:sldId id="266" r:id="rId8"/>
    <p:sldId id="269" r:id="rId9"/>
    <p:sldId id="264"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CB65-4B97-EF12-2482-CD7B34E56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1CB46D-10D1-3CEC-C3C3-8CED9C397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BC3AC-BE78-1E9A-206E-6AA49C4CE8EA}"/>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5" name="Footer Placeholder 4">
            <a:extLst>
              <a:ext uri="{FF2B5EF4-FFF2-40B4-BE49-F238E27FC236}">
                <a16:creationId xmlns:a16="http://schemas.microsoft.com/office/drawing/2014/main" id="{97D3CFED-64E0-EF07-59AD-A65158D4D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B83AB-4F87-422F-8AE4-33AEE0B2A16D}"/>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269554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82A5-9378-7390-8C9A-91C2010347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79501-B45C-5C56-4E1B-B468A19DB4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403EB-B9D5-4F3C-C9BB-53FE2B7E2618}"/>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5" name="Footer Placeholder 4">
            <a:extLst>
              <a:ext uri="{FF2B5EF4-FFF2-40B4-BE49-F238E27FC236}">
                <a16:creationId xmlns:a16="http://schemas.microsoft.com/office/drawing/2014/main" id="{F3568439-44E5-29F9-7980-527F2D436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13A54-A6F1-CBF6-1FC5-E39E9DC4CD56}"/>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389740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7B1ED0-A3D1-0E27-0178-921277FAB0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AEE3E6-DFF9-E512-1BC3-106D947B7B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D4398-0CA9-CEBB-1286-A313FCCEF92A}"/>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5" name="Footer Placeholder 4">
            <a:extLst>
              <a:ext uri="{FF2B5EF4-FFF2-40B4-BE49-F238E27FC236}">
                <a16:creationId xmlns:a16="http://schemas.microsoft.com/office/drawing/2014/main" id="{7AFD39C5-6C43-580F-8812-DEFA8A7C0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290B8-1FCD-4A84-ED4F-225F94B7D739}"/>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232819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345E-A65C-B340-0EA3-02529ED67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35EDD-1B8D-BAD7-E0D4-5FD18BB94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9E9EE-70D9-F16E-F7AC-7376988448DF}"/>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5" name="Footer Placeholder 4">
            <a:extLst>
              <a:ext uri="{FF2B5EF4-FFF2-40B4-BE49-F238E27FC236}">
                <a16:creationId xmlns:a16="http://schemas.microsoft.com/office/drawing/2014/main" id="{8E09AB4E-0052-1120-EF5F-5711EDD6C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5A58F-257C-93F3-F14A-A7D3AA98121E}"/>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287426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6C9F-F4CD-681C-D9E5-5600E09620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357A82-34F7-8199-5C4A-2EEC4071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6C4C6-3473-22FF-B2B9-2BB2B8B53E94}"/>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5" name="Footer Placeholder 4">
            <a:extLst>
              <a:ext uri="{FF2B5EF4-FFF2-40B4-BE49-F238E27FC236}">
                <a16:creationId xmlns:a16="http://schemas.microsoft.com/office/drawing/2014/main" id="{BAF54191-7267-6EBA-80CC-45AE8D5A7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61BB8-485C-3A0B-5680-C3AA1AFFD986}"/>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350166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BB79-2E78-FBEE-0AE6-7DCC84D704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F0E38-9366-7AA2-FEF3-96147DC121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294CF-F601-8984-BCB6-D341BB112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D561A-6F97-1CEF-EFE6-C9637C1308B5}"/>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6" name="Footer Placeholder 5">
            <a:extLst>
              <a:ext uri="{FF2B5EF4-FFF2-40B4-BE49-F238E27FC236}">
                <a16:creationId xmlns:a16="http://schemas.microsoft.com/office/drawing/2014/main" id="{C46589CF-70C0-376B-719D-69E21570F1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AF0083-A2E7-2B4B-B4C3-9FF50C3A7306}"/>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326983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EEE4-18BF-5294-03C5-C08465766A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EFB543-C9A9-3C70-AB37-0C0102895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52C65-4D9C-6DDF-7857-0F9FF0555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8C7239-FBF9-D3AC-2DE5-FF7D5C8F5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974C22-C534-BBD7-FD1C-594D90E4D3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DE03BC-8CB1-7E19-334B-46E81CA226BC}"/>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8" name="Footer Placeholder 7">
            <a:extLst>
              <a:ext uri="{FF2B5EF4-FFF2-40B4-BE49-F238E27FC236}">
                <a16:creationId xmlns:a16="http://schemas.microsoft.com/office/drawing/2014/main" id="{61319A23-BFEB-7E8A-5362-F054D3540B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63B8E9-965A-8DC0-776F-462233B33746}"/>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305736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D5B9-9108-5E98-A05C-5DBDEBBDD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0803D-5475-D6ED-D247-BE6B787E2F7A}"/>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4" name="Footer Placeholder 3">
            <a:extLst>
              <a:ext uri="{FF2B5EF4-FFF2-40B4-BE49-F238E27FC236}">
                <a16:creationId xmlns:a16="http://schemas.microsoft.com/office/drawing/2014/main" id="{96682D42-0CF9-7A2B-693C-49BE15E0F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4FDEC9-C91E-ED78-F50D-09741FB9F4B8}"/>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173204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240CB-2C5A-23CA-0F29-9012E5B066E6}"/>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3" name="Footer Placeholder 2">
            <a:extLst>
              <a:ext uri="{FF2B5EF4-FFF2-40B4-BE49-F238E27FC236}">
                <a16:creationId xmlns:a16="http://schemas.microsoft.com/office/drawing/2014/main" id="{79F47646-01AE-55EC-79D1-86FFE4637E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3CE8D-9AC0-1ED2-18C0-2025897BAA7E}"/>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2730212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4F44-D7DB-58F0-8BDB-0781E3332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19D21D-8170-C8D2-A60E-51E7B94FD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96797-FFE6-00F7-268F-0251B5296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6C7BC-CA1D-0979-55AE-CA9D1C6AA5CA}"/>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6" name="Footer Placeholder 5">
            <a:extLst>
              <a:ext uri="{FF2B5EF4-FFF2-40B4-BE49-F238E27FC236}">
                <a16:creationId xmlns:a16="http://schemas.microsoft.com/office/drawing/2014/main" id="{0D6BD3F6-EAD8-033E-2175-3A7E8D383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599EF-BA25-F763-0816-8D3E6DEFBE46}"/>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318090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08BC-5C7D-4229-F08A-29A91BD17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ACFE3C-774A-74B7-AED2-8776732F0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097EF5-1A14-D028-0918-504691A1B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6A4CF-5E85-61B0-2A94-0A112AFA9D55}"/>
              </a:ext>
            </a:extLst>
          </p:cNvPr>
          <p:cNvSpPr>
            <a:spLocks noGrp="1"/>
          </p:cNvSpPr>
          <p:nvPr>
            <p:ph type="dt" sz="half" idx="10"/>
          </p:nvPr>
        </p:nvSpPr>
        <p:spPr/>
        <p:txBody>
          <a:bodyPr/>
          <a:lstStyle/>
          <a:p>
            <a:fld id="{73A1A5D9-B4A0-474C-BDAB-233EC67B1002}" type="datetimeFigureOut">
              <a:rPr lang="en-US" smtClean="0"/>
              <a:t>1/23/2023</a:t>
            </a:fld>
            <a:endParaRPr lang="en-US"/>
          </a:p>
        </p:txBody>
      </p:sp>
      <p:sp>
        <p:nvSpPr>
          <p:cNvPr id="6" name="Footer Placeholder 5">
            <a:extLst>
              <a:ext uri="{FF2B5EF4-FFF2-40B4-BE49-F238E27FC236}">
                <a16:creationId xmlns:a16="http://schemas.microsoft.com/office/drawing/2014/main" id="{2D3C574A-B5C5-9B67-A47F-F1B0F93B9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7D558-65B4-3C29-D1AC-8AB00ECF2989}"/>
              </a:ext>
            </a:extLst>
          </p:cNvPr>
          <p:cNvSpPr>
            <a:spLocks noGrp="1"/>
          </p:cNvSpPr>
          <p:nvPr>
            <p:ph type="sldNum" sz="quarter" idx="12"/>
          </p:nvPr>
        </p:nvSpPr>
        <p:spPr/>
        <p:txBody>
          <a:bodyPr/>
          <a:lstStyle/>
          <a:p>
            <a:fld id="{F0DA8857-4092-46C1-AC4E-C6977B72B898}" type="slidenum">
              <a:rPr lang="en-US" smtClean="0"/>
              <a:t>‹#›</a:t>
            </a:fld>
            <a:endParaRPr lang="en-US"/>
          </a:p>
        </p:txBody>
      </p:sp>
    </p:spTree>
    <p:extLst>
      <p:ext uri="{BB962C8B-B14F-4D97-AF65-F5344CB8AC3E}">
        <p14:creationId xmlns:p14="http://schemas.microsoft.com/office/powerpoint/2010/main" val="270105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07218-1965-9EF0-C060-DC318878A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9DE53-B1DB-3418-B1C1-9A9EE6DD3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1268C-4175-26D4-C38F-656F712A9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1A5D9-B4A0-474C-BDAB-233EC67B1002}" type="datetimeFigureOut">
              <a:rPr lang="en-US" smtClean="0"/>
              <a:t>1/23/2023</a:t>
            </a:fld>
            <a:endParaRPr lang="en-US"/>
          </a:p>
        </p:txBody>
      </p:sp>
      <p:sp>
        <p:nvSpPr>
          <p:cNvPr id="5" name="Footer Placeholder 4">
            <a:extLst>
              <a:ext uri="{FF2B5EF4-FFF2-40B4-BE49-F238E27FC236}">
                <a16:creationId xmlns:a16="http://schemas.microsoft.com/office/drawing/2014/main" id="{E6D4936C-9C0A-163B-FEC3-D4BD32A80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AA3AAB-98A8-F751-3467-FAE805C709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A8857-4092-46C1-AC4E-C6977B72B898}" type="slidenum">
              <a:rPr lang="en-US" smtClean="0"/>
              <a:t>‹#›</a:t>
            </a:fld>
            <a:endParaRPr lang="en-US"/>
          </a:p>
        </p:txBody>
      </p:sp>
    </p:spTree>
    <p:extLst>
      <p:ext uri="{BB962C8B-B14F-4D97-AF65-F5344CB8AC3E}">
        <p14:creationId xmlns:p14="http://schemas.microsoft.com/office/powerpoint/2010/main" val="41614462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h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F2E2510-0FAC-4931-30AA-9D19CDCBB547}"/>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B86D90-043F-DF9F-523A-D9E95A574D6C}"/>
              </a:ext>
            </a:extLst>
          </p:cNvPr>
          <p:cNvSpPr txBox="1"/>
          <p:nvPr/>
        </p:nvSpPr>
        <p:spPr>
          <a:xfrm>
            <a:off x="3048699" y="1486032"/>
            <a:ext cx="6094602" cy="3885936"/>
          </a:xfrm>
          <a:prstGeom prst="rect">
            <a:avLst/>
          </a:prstGeom>
          <a:noFill/>
          <a:ln w="6350">
            <a:noFill/>
          </a:ln>
        </p:spPr>
        <p:txBody>
          <a:bodyPr wrap="square">
            <a:spAutoFit/>
          </a:bodyPr>
          <a:lstStyle/>
          <a:p>
            <a:pPr marL="0" marR="0" indent="457200" algn="ctr">
              <a:lnSpc>
                <a:spcPct val="200000"/>
              </a:lnSpc>
              <a:spcBef>
                <a:spcPts val="0"/>
              </a:spcBef>
              <a:spcAft>
                <a:spcPts val="0"/>
              </a:spcAft>
            </a:pPr>
            <a:r>
              <a:rPr lang="en-US" sz="1800" b="1" dirty="0">
                <a:solidFill>
                  <a:srgbClr val="2D3B45"/>
                </a:solidFill>
                <a:effectLst/>
                <a:latin typeface="Times New Roman" panose="02020603050405020304" pitchFamily="18" charset="0"/>
                <a:ea typeface="Times New Roman" panose="02020603050405020304" pitchFamily="18" charset="0"/>
              </a:rPr>
              <a:t>Week 5 – Final Project</a:t>
            </a:r>
            <a:endParaRPr lang="en-US" sz="1800" dirty="0">
              <a:effectLst/>
              <a:latin typeface="Times New Roman" panose="02020603050405020304" pitchFamily="18" charset="0"/>
              <a:ea typeface="Times New Roman" panose="02020603050405020304" pitchFamily="18" charset="0"/>
            </a:endParaRPr>
          </a:p>
          <a:p>
            <a:pPr marL="0" marR="0" indent="45720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45720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Cody Angeline</a:t>
            </a:r>
          </a:p>
          <a:p>
            <a:pPr marL="0" marR="0" indent="45720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University of Arizona Global Campus</a:t>
            </a:r>
          </a:p>
          <a:p>
            <a:pPr marL="0" marR="0" indent="45720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CST 499: Capstone for Computer Software Technology</a:t>
            </a:r>
          </a:p>
          <a:p>
            <a:pPr marL="0" marR="0" indent="45720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Dr. Amr </a:t>
            </a:r>
            <a:r>
              <a:rPr lang="en-US" sz="1800" dirty="0" err="1">
                <a:effectLst/>
                <a:latin typeface="Times New Roman" panose="02020603050405020304" pitchFamily="18" charset="0"/>
                <a:ea typeface="Times New Roman" panose="02020603050405020304" pitchFamily="18" charset="0"/>
              </a:rPr>
              <a:t>Elchouemi</a:t>
            </a:r>
            <a:endParaRPr lang="en-US" sz="1800" dirty="0">
              <a:effectLst/>
              <a:latin typeface="Times New Roman" panose="02020603050405020304" pitchFamily="18" charset="0"/>
              <a:ea typeface="Times New Roman" panose="02020603050405020304" pitchFamily="18" charset="0"/>
            </a:endParaRPr>
          </a:p>
          <a:p>
            <a:pPr marL="0" marR="0" indent="45720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January </a:t>
            </a:r>
            <a:r>
              <a:rPr lang="en-US" dirty="0">
                <a:latin typeface="Times New Roman" panose="02020603050405020304" pitchFamily="18" charset="0"/>
                <a:ea typeface="Times New Roman" panose="02020603050405020304" pitchFamily="18" charset="0"/>
              </a:rPr>
              <a:t>23</a:t>
            </a:r>
            <a:r>
              <a:rPr lang="en-US" sz="1800" dirty="0">
                <a:effectLst/>
                <a:latin typeface="Times New Roman" panose="02020603050405020304" pitchFamily="18" charset="0"/>
                <a:ea typeface="Times New Roman" panose="02020603050405020304" pitchFamily="18" charset="0"/>
              </a:rPr>
              <a:t>, 2023</a:t>
            </a:r>
          </a:p>
        </p:txBody>
      </p:sp>
    </p:spTree>
    <p:extLst>
      <p:ext uri="{BB962C8B-B14F-4D97-AF65-F5344CB8AC3E}">
        <p14:creationId xmlns:p14="http://schemas.microsoft.com/office/powerpoint/2010/main" val="217074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05145C9-1D1B-66C7-E58D-A93ED5F07776}"/>
              </a:ext>
            </a:extLst>
          </p:cNvPr>
          <p:cNvGrpSpPr/>
          <p:nvPr/>
        </p:nvGrpSpPr>
        <p:grpSpPr>
          <a:xfrm>
            <a:off x="586336" y="1900238"/>
            <a:ext cx="11019328" cy="3057525"/>
            <a:chOff x="991697" y="371475"/>
            <a:chExt cx="11019328" cy="3057525"/>
          </a:xfrm>
        </p:grpSpPr>
        <p:pic>
          <p:nvPicPr>
            <p:cNvPr id="7" name="Picture 6">
              <a:extLst>
                <a:ext uri="{FF2B5EF4-FFF2-40B4-BE49-F238E27FC236}">
                  <a16:creationId xmlns:a16="http://schemas.microsoft.com/office/drawing/2014/main" id="{5A250AFA-7EEF-0866-2BF2-77ECA67A8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71475"/>
              <a:ext cx="5915025" cy="3057525"/>
            </a:xfrm>
            <a:prstGeom prst="rect">
              <a:avLst/>
            </a:prstGeom>
            <a:ln w="6350">
              <a:solidFill>
                <a:schemeClr val="tx1"/>
              </a:solidFill>
            </a:ln>
          </p:spPr>
        </p:pic>
        <p:sp>
          <p:nvSpPr>
            <p:cNvPr id="8" name="TextBox 7">
              <a:extLst>
                <a:ext uri="{FF2B5EF4-FFF2-40B4-BE49-F238E27FC236}">
                  <a16:creationId xmlns:a16="http://schemas.microsoft.com/office/drawing/2014/main" id="{1E59CC1B-3F98-58B7-44C9-7DE2F8E03FB5}"/>
                </a:ext>
              </a:extLst>
            </p:cNvPr>
            <p:cNvSpPr txBox="1"/>
            <p:nvPr/>
          </p:nvSpPr>
          <p:spPr>
            <a:xfrm>
              <a:off x="991697" y="371475"/>
              <a:ext cx="3289745" cy="2400657"/>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Database Design</a:t>
              </a:r>
            </a:p>
            <a:p>
              <a:r>
                <a:rPr lang="en-US" sz="1400" dirty="0">
                  <a:latin typeface="Times New Roman" panose="02020603050405020304" pitchFamily="18" charset="0"/>
                  <a:cs typeface="Times New Roman" panose="02020603050405020304" pitchFamily="18" charset="0"/>
                </a:rPr>
                <a:t>A relational database design models the relationships of each table. This table is presented in crows foot notation, were double vertical lines next to a field indicate a primary key, and forked lines indicate a foreign key relationship.</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4470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BA9B2A-B8CB-6CDD-FBB5-3FA6C8978161}"/>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546316-12C6-8F67-5A19-A39DF4134682}"/>
              </a:ext>
            </a:extLst>
          </p:cNvPr>
          <p:cNvSpPr txBox="1"/>
          <p:nvPr/>
        </p:nvSpPr>
        <p:spPr>
          <a:xfrm>
            <a:off x="3048699" y="1729753"/>
            <a:ext cx="6094602" cy="3398494"/>
          </a:xfrm>
          <a:prstGeom prst="rect">
            <a:avLst/>
          </a:prstGeom>
          <a:noFill/>
        </p:spPr>
        <p:txBody>
          <a:bodyPr wrap="square">
            <a:spAutoFit/>
          </a:bodyPr>
          <a:lstStyle/>
          <a:p>
            <a:pPr marL="0" marR="0" indent="457200" algn="ctr">
              <a:lnSpc>
                <a:spcPct val="200000"/>
              </a:lnSpc>
              <a:spcBef>
                <a:spcPts val="1200"/>
              </a:spcBef>
              <a:spcAft>
                <a:spcPts val="300"/>
              </a:spcAft>
            </a:pPr>
            <a:r>
              <a:rPr lang="en-US" sz="1200" b="1" kern="14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Beck, K. (2003).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Test-driven development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Pearson Education. ISBN 0-321-14653-0</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Richards, M., Ford, N. (2020).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Fundamentals of software architecture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O’Reilly Media Inc. http://oreilly.com/catalog/errata.csp?isbn=9781492043454</a:t>
            </a:r>
          </a:p>
          <a:p>
            <a:pPr marL="45720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Sommerville, I. (2018). Software engineering (10</a:t>
            </a:r>
            <a:r>
              <a:rPr lang="en-US" sz="12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Edition). Pearson.</a:t>
            </a: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Spillner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 Linz, T., &amp; Schaefer, H. (2014).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Software testing foundations: A study guide for the certified tester exam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(4th ed.). Rocky Nook.</a:t>
            </a:r>
          </a:p>
          <a:p>
            <a:pPr marL="457200" marR="0" indent="-457200">
              <a:lnSpc>
                <a:spcPct val="20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Tsui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 Karam, O., &amp; Bernal, B. (2018).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Essentials of software engineering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(4th ed.). Jones &amp; Bartlett Learning.</a:t>
            </a:r>
          </a:p>
        </p:txBody>
      </p:sp>
    </p:spTree>
    <p:extLst>
      <p:ext uri="{BB962C8B-B14F-4D97-AF65-F5344CB8AC3E}">
        <p14:creationId xmlns:p14="http://schemas.microsoft.com/office/powerpoint/2010/main" val="251976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FA2630-5090-BA72-410C-850C7D51E99E}"/>
              </a:ext>
            </a:extLst>
          </p:cNvPr>
          <p:cNvGrpSpPr/>
          <p:nvPr/>
        </p:nvGrpSpPr>
        <p:grpSpPr>
          <a:xfrm>
            <a:off x="725308" y="375812"/>
            <a:ext cx="10741385" cy="6106377"/>
            <a:chOff x="1057014" y="434534"/>
            <a:chExt cx="10741385" cy="6106377"/>
          </a:xfrm>
        </p:grpSpPr>
        <p:pic>
          <p:nvPicPr>
            <p:cNvPr id="5" name="Picture 4">
              <a:extLst>
                <a:ext uri="{FF2B5EF4-FFF2-40B4-BE49-F238E27FC236}">
                  <a16:creationId xmlns:a16="http://schemas.microsoft.com/office/drawing/2014/main" id="{70EC5F82-A063-801D-7611-648E5B0C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547" y="434534"/>
              <a:ext cx="6639852" cy="6106377"/>
            </a:xfrm>
            <a:prstGeom prst="rect">
              <a:avLst/>
            </a:prstGeom>
            <a:ln w="6350">
              <a:solidFill>
                <a:schemeClr val="tx1"/>
              </a:solidFill>
            </a:ln>
          </p:spPr>
        </p:pic>
        <p:sp>
          <p:nvSpPr>
            <p:cNvPr id="6" name="TextBox 5">
              <a:extLst>
                <a:ext uri="{FF2B5EF4-FFF2-40B4-BE49-F238E27FC236}">
                  <a16:creationId xmlns:a16="http://schemas.microsoft.com/office/drawing/2014/main" id="{1A05976F-6B80-4A6D-7B4E-DBA1BBC28D5E}"/>
                </a:ext>
              </a:extLst>
            </p:cNvPr>
            <p:cNvSpPr txBox="1"/>
            <p:nvPr/>
          </p:nvSpPr>
          <p:spPr>
            <a:xfrm>
              <a:off x="1057014" y="434534"/>
              <a:ext cx="3289745" cy="2400657"/>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Overview</a:t>
              </a:r>
            </a:p>
            <a:p>
              <a:pPr>
                <a:spcAft>
                  <a:spcPts val="1200"/>
                </a:spcAft>
              </a:pPr>
              <a:r>
                <a:rPr lang="en-US" sz="1200" dirty="0">
                  <a:latin typeface="Times New Roman" panose="02020603050405020304" pitchFamily="18" charset="0"/>
                  <a:cs typeface="Times New Roman" panose="02020603050405020304" pitchFamily="18" charset="0"/>
                </a:rPr>
                <a:t>During the elicitation of requirements, a software requirements specification (SRS) is generated. All artifacts generated during various meetings and design phases are captured here. The SRS serves decision makers and designers. </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4460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958BD3-E07F-76BE-12EA-3740231A2233}"/>
              </a:ext>
            </a:extLst>
          </p:cNvPr>
          <p:cNvGrpSpPr/>
          <p:nvPr/>
        </p:nvGrpSpPr>
        <p:grpSpPr>
          <a:xfrm>
            <a:off x="664277" y="627645"/>
            <a:ext cx="10863446" cy="5602710"/>
            <a:chOff x="991697" y="157862"/>
            <a:chExt cx="10863446" cy="5602710"/>
          </a:xfrm>
        </p:grpSpPr>
        <p:pic>
          <p:nvPicPr>
            <p:cNvPr id="5" name="Picture 4">
              <a:extLst>
                <a:ext uri="{FF2B5EF4-FFF2-40B4-BE49-F238E27FC236}">
                  <a16:creationId xmlns:a16="http://schemas.microsoft.com/office/drawing/2014/main" id="{B31CD1B8-44EB-9D50-46BF-A76C38318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356" y="157862"/>
              <a:ext cx="6870787" cy="5602710"/>
            </a:xfrm>
            <a:prstGeom prst="rect">
              <a:avLst/>
            </a:prstGeom>
          </p:spPr>
        </p:pic>
        <p:sp>
          <p:nvSpPr>
            <p:cNvPr id="2" name="TextBox 1">
              <a:extLst>
                <a:ext uri="{FF2B5EF4-FFF2-40B4-BE49-F238E27FC236}">
                  <a16:creationId xmlns:a16="http://schemas.microsoft.com/office/drawing/2014/main" id="{3FE3ACB9-AF23-A8BE-D1DB-B09E05D538F9}"/>
                </a:ext>
              </a:extLst>
            </p:cNvPr>
            <p:cNvSpPr txBox="1"/>
            <p:nvPr/>
          </p:nvSpPr>
          <p:spPr>
            <a:xfrm>
              <a:off x="991697" y="157862"/>
              <a:ext cx="3289745" cy="2215991"/>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Section 1.5.1: Product Perspective</a:t>
              </a:r>
            </a:p>
            <a:p>
              <a:pPr>
                <a:spcAft>
                  <a:spcPts val="1200"/>
                </a:spcAft>
              </a:pPr>
              <a:r>
                <a:rPr lang="en-US" sz="1200" dirty="0">
                  <a:effectLst/>
                  <a:latin typeface="Times New Roman" panose="02020603050405020304" pitchFamily="18" charset="0"/>
                  <a:ea typeface="Times New Roman" panose="02020603050405020304" pitchFamily="18" charset="0"/>
                </a:rPr>
                <a:t>A use case model is a form of interaction model, and is used to provide a simple overview of the interaction of an actor with a system (Sommerville, 2018).</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9323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68471E-B630-9BC3-AC3D-230AE0C1F620}"/>
              </a:ext>
            </a:extLst>
          </p:cNvPr>
          <p:cNvGraphicFramePr>
            <a:graphicFrameLocks noGrp="1"/>
          </p:cNvGraphicFramePr>
          <p:nvPr>
            <p:extLst>
              <p:ext uri="{D42A27DB-BD31-4B8C-83A1-F6EECF244321}">
                <p14:modId xmlns:p14="http://schemas.microsoft.com/office/powerpoint/2010/main" val="700906890"/>
              </p:ext>
            </p:extLst>
          </p:nvPr>
        </p:nvGraphicFramePr>
        <p:xfrm>
          <a:off x="5394575" y="546124"/>
          <a:ext cx="6120130" cy="1683071"/>
        </p:xfrm>
        <a:graphic>
          <a:graphicData uri="http://schemas.openxmlformats.org/drawingml/2006/table">
            <a:tbl>
              <a:tblPr firstRow="1" firstCol="1" bandRow="1">
                <a:tableStyleId>{5C22544A-7EE6-4342-B048-85BDC9FD1C3A}</a:tableStyleId>
              </a:tblPr>
              <a:tblGrid>
                <a:gridCol w="3060065">
                  <a:extLst>
                    <a:ext uri="{9D8B030D-6E8A-4147-A177-3AD203B41FA5}">
                      <a16:colId xmlns:a16="http://schemas.microsoft.com/office/drawing/2014/main" val="2572841539"/>
                    </a:ext>
                  </a:extLst>
                </a:gridCol>
                <a:gridCol w="3060065">
                  <a:extLst>
                    <a:ext uri="{9D8B030D-6E8A-4147-A177-3AD203B41FA5}">
                      <a16:colId xmlns:a16="http://schemas.microsoft.com/office/drawing/2014/main" val="4034799760"/>
                    </a:ext>
                  </a:extLst>
                </a:gridCol>
              </a:tblGrid>
              <a:tr h="0">
                <a:tc>
                  <a:txBody>
                    <a:bodyPr/>
                    <a:lstStyle/>
                    <a:p>
                      <a:pPr marL="0" marR="0" indent="0">
                        <a:lnSpc>
                          <a:spcPts val="1200"/>
                        </a:lnSpc>
                        <a:spcBef>
                          <a:spcPts val="0"/>
                        </a:spcBef>
                        <a:spcAft>
                          <a:spcPts val="0"/>
                        </a:spcAft>
                      </a:pPr>
                      <a:r>
                        <a:rPr lang="en-US" sz="1200">
                          <a:effectLst/>
                        </a:rPr>
                        <a:t>Use Case #1</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Account Creation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3442900"/>
                  </a:ext>
                </a:extLst>
              </a:tr>
              <a:tr h="0">
                <a:tc>
                  <a:txBody>
                    <a:bodyPr/>
                    <a:lstStyle/>
                    <a:p>
                      <a:pPr marL="0" marR="0" indent="0">
                        <a:lnSpc>
                          <a:spcPts val="1200"/>
                        </a:lnSpc>
                        <a:spcBef>
                          <a:spcPts val="0"/>
                        </a:spcBef>
                        <a:spcAft>
                          <a:spcPts val="0"/>
                        </a:spcAft>
                      </a:pPr>
                      <a:r>
                        <a:rPr lang="en-US" sz="1200">
                          <a:effectLst/>
                        </a:rPr>
                        <a:t>Goal in Context</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Create a new user account.</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3089424"/>
                  </a:ext>
                </a:extLst>
              </a:tr>
              <a:tr h="0">
                <a:tc>
                  <a:txBody>
                    <a:bodyPr/>
                    <a:lstStyle/>
                    <a:p>
                      <a:pPr marL="0" marR="0" indent="0">
                        <a:lnSpc>
                          <a:spcPts val="1200"/>
                        </a:lnSpc>
                        <a:spcBef>
                          <a:spcPts val="0"/>
                        </a:spcBef>
                        <a:spcAft>
                          <a:spcPts val="0"/>
                        </a:spcAft>
                      </a:pPr>
                      <a:r>
                        <a:rPr lang="en-US" sz="1200">
                          <a:effectLst/>
                        </a:rPr>
                        <a:t>Scope &amp; Level</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Basic functionality.</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28311906"/>
                  </a:ext>
                </a:extLst>
              </a:tr>
              <a:tr h="0">
                <a:tc>
                  <a:txBody>
                    <a:bodyPr/>
                    <a:lstStyle/>
                    <a:p>
                      <a:pPr marL="0" marR="0" indent="0">
                        <a:lnSpc>
                          <a:spcPts val="1200"/>
                        </a:lnSpc>
                        <a:spcBef>
                          <a:spcPts val="0"/>
                        </a:spcBef>
                        <a:spcAft>
                          <a:spcPts val="0"/>
                        </a:spcAft>
                      </a:pPr>
                      <a:r>
                        <a:rPr lang="en-US" sz="1200">
                          <a:effectLst/>
                        </a:rPr>
                        <a:t>Preconditions</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has prompted the system to make a new account and is on the account creation page.</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2039986"/>
                  </a:ext>
                </a:extLst>
              </a:tr>
              <a:tr h="0">
                <a:tc>
                  <a:txBody>
                    <a:bodyPr/>
                    <a:lstStyle/>
                    <a:p>
                      <a:pPr marL="0" marR="0" indent="0">
                        <a:lnSpc>
                          <a:spcPts val="1200"/>
                        </a:lnSpc>
                        <a:spcBef>
                          <a:spcPts val="0"/>
                        </a:spcBef>
                        <a:spcAft>
                          <a:spcPts val="0"/>
                        </a:spcAft>
                      </a:pPr>
                      <a:r>
                        <a:rPr lang="en-US" sz="1200" dirty="0">
                          <a:effectLst/>
                        </a:rPr>
                        <a:t>Success End Condition</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All information is filled in &amp; user strikes the “Submit: button.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34849644"/>
                  </a:ext>
                </a:extLst>
              </a:tr>
              <a:tr h="0">
                <a:tc>
                  <a:txBody>
                    <a:bodyPr/>
                    <a:lstStyle/>
                    <a:p>
                      <a:pPr marL="0" marR="0" indent="0">
                        <a:lnSpc>
                          <a:spcPts val="1200"/>
                        </a:lnSpc>
                        <a:spcBef>
                          <a:spcPts val="0"/>
                        </a:spcBef>
                        <a:spcAft>
                          <a:spcPts val="0"/>
                        </a:spcAft>
                      </a:pPr>
                      <a:r>
                        <a:rPr lang="en-US" sz="1200">
                          <a:effectLst/>
                        </a:rPr>
                        <a:t>Trigger</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strikes the “Create Account” button.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5662566"/>
                  </a:ext>
                </a:extLst>
              </a:tr>
              <a:tr h="0">
                <a:tc>
                  <a:txBody>
                    <a:bodyPr/>
                    <a:lstStyle/>
                    <a:p>
                      <a:pPr marL="0" marR="0" indent="0">
                        <a:lnSpc>
                          <a:spcPts val="1200"/>
                        </a:lnSpc>
                        <a:spcBef>
                          <a:spcPts val="600"/>
                        </a:spcBef>
                        <a:spcAft>
                          <a:spcPts val="0"/>
                        </a:spcAft>
                      </a:pPr>
                      <a:r>
                        <a:rPr lang="en-US" sz="1200">
                          <a:effectLst/>
                        </a:rPr>
                        <a:t>Description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dirty="0">
                          <a:effectLst/>
                        </a:rPr>
                        <a:t>The user utilizes the submit button once all information has been entered.</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7791915"/>
                  </a:ext>
                </a:extLst>
              </a:tr>
            </a:tbl>
          </a:graphicData>
        </a:graphic>
      </p:graphicFrame>
      <p:graphicFrame>
        <p:nvGraphicFramePr>
          <p:cNvPr id="5" name="Table 4">
            <a:extLst>
              <a:ext uri="{FF2B5EF4-FFF2-40B4-BE49-F238E27FC236}">
                <a16:creationId xmlns:a16="http://schemas.microsoft.com/office/drawing/2014/main" id="{3F84A136-184C-E702-3919-AD877461707D}"/>
              </a:ext>
            </a:extLst>
          </p:cNvPr>
          <p:cNvGraphicFramePr>
            <a:graphicFrameLocks noGrp="1"/>
          </p:cNvGraphicFramePr>
          <p:nvPr>
            <p:extLst>
              <p:ext uri="{D42A27DB-BD31-4B8C-83A1-F6EECF244321}">
                <p14:modId xmlns:p14="http://schemas.microsoft.com/office/powerpoint/2010/main" val="1588693666"/>
              </p:ext>
            </p:extLst>
          </p:nvPr>
        </p:nvGraphicFramePr>
        <p:xfrm>
          <a:off x="5394575" y="2564266"/>
          <a:ext cx="6120130" cy="1683071"/>
        </p:xfrm>
        <a:graphic>
          <a:graphicData uri="http://schemas.openxmlformats.org/drawingml/2006/table">
            <a:tbl>
              <a:tblPr firstRow="1" firstCol="1" bandRow="1">
                <a:tableStyleId>{5C22544A-7EE6-4342-B048-85BDC9FD1C3A}</a:tableStyleId>
              </a:tblPr>
              <a:tblGrid>
                <a:gridCol w="3060065">
                  <a:extLst>
                    <a:ext uri="{9D8B030D-6E8A-4147-A177-3AD203B41FA5}">
                      <a16:colId xmlns:a16="http://schemas.microsoft.com/office/drawing/2014/main" val="2629931757"/>
                    </a:ext>
                  </a:extLst>
                </a:gridCol>
                <a:gridCol w="3060065">
                  <a:extLst>
                    <a:ext uri="{9D8B030D-6E8A-4147-A177-3AD203B41FA5}">
                      <a16:colId xmlns:a16="http://schemas.microsoft.com/office/drawing/2014/main" val="97569875"/>
                    </a:ext>
                  </a:extLst>
                </a:gridCol>
              </a:tblGrid>
              <a:tr h="0">
                <a:tc>
                  <a:txBody>
                    <a:bodyPr/>
                    <a:lstStyle/>
                    <a:p>
                      <a:pPr marL="0" marR="0" indent="0">
                        <a:lnSpc>
                          <a:spcPts val="1200"/>
                        </a:lnSpc>
                        <a:spcBef>
                          <a:spcPts val="0"/>
                        </a:spcBef>
                        <a:spcAft>
                          <a:spcPts val="0"/>
                        </a:spcAft>
                      </a:pPr>
                      <a:r>
                        <a:rPr lang="en-US" sz="1200" dirty="0">
                          <a:effectLst/>
                        </a:rPr>
                        <a:t>Use Case #2</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Account Login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4821160"/>
                  </a:ext>
                </a:extLst>
              </a:tr>
              <a:tr h="0">
                <a:tc>
                  <a:txBody>
                    <a:bodyPr/>
                    <a:lstStyle/>
                    <a:p>
                      <a:pPr marL="0" marR="0" indent="0">
                        <a:lnSpc>
                          <a:spcPts val="1200"/>
                        </a:lnSpc>
                        <a:spcBef>
                          <a:spcPts val="0"/>
                        </a:spcBef>
                        <a:spcAft>
                          <a:spcPts val="0"/>
                        </a:spcAft>
                      </a:pPr>
                      <a:r>
                        <a:rPr lang="en-US" sz="1200">
                          <a:effectLst/>
                        </a:rPr>
                        <a:t>Goal in Context</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A textbox serves to receive user credentials for login.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7069624"/>
                  </a:ext>
                </a:extLst>
              </a:tr>
              <a:tr h="0">
                <a:tc>
                  <a:txBody>
                    <a:bodyPr/>
                    <a:lstStyle/>
                    <a:p>
                      <a:pPr marL="0" marR="0" indent="0">
                        <a:lnSpc>
                          <a:spcPts val="1200"/>
                        </a:lnSpc>
                        <a:spcBef>
                          <a:spcPts val="0"/>
                        </a:spcBef>
                        <a:spcAft>
                          <a:spcPts val="0"/>
                        </a:spcAft>
                      </a:pPr>
                      <a:r>
                        <a:rPr lang="en-US" sz="1200">
                          <a:effectLst/>
                        </a:rPr>
                        <a:t>Scope &amp; Level</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Basic functionality.</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2663851"/>
                  </a:ext>
                </a:extLst>
              </a:tr>
              <a:tr h="0">
                <a:tc>
                  <a:txBody>
                    <a:bodyPr/>
                    <a:lstStyle/>
                    <a:p>
                      <a:pPr marL="0" marR="0" indent="0">
                        <a:lnSpc>
                          <a:spcPts val="1200"/>
                        </a:lnSpc>
                        <a:spcBef>
                          <a:spcPts val="0"/>
                        </a:spcBef>
                        <a:spcAft>
                          <a:spcPts val="0"/>
                        </a:spcAft>
                      </a:pPr>
                      <a:r>
                        <a:rPr lang="en-US" sz="1200">
                          <a:effectLst/>
                        </a:rPr>
                        <a:t>Preconditions</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has entered a username and password. </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4780369"/>
                  </a:ext>
                </a:extLst>
              </a:tr>
              <a:tr h="0">
                <a:tc>
                  <a:txBody>
                    <a:bodyPr/>
                    <a:lstStyle/>
                    <a:p>
                      <a:pPr marL="0" marR="0" indent="0">
                        <a:lnSpc>
                          <a:spcPts val="1200"/>
                        </a:lnSpc>
                        <a:spcBef>
                          <a:spcPts val="0"/>
                        </a:spcBef>
                        <a:spcAft>
                          <a:spcPts val="0"/>
                        </a:spcAft>
                      </a:pPr>
                      <a:r>
                        <a:rPr lang="en-US" sz="1200">
                          <a:effectLst/>
                        </a:rPr>
                        <a:t>Success End Condition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account exists, all information is entered &amp; user strikes the “Login” button.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2743776"/>
                  </a:ext>
                </a:extLst>
              </a:tr>
              <a:tr h="0">
                <a:tc>
                  <a:txBody>
                    <a:bodyPr/>
                    <a:lstStyle/>
                    <a:p>
                      <a:pPr marL="0" marR="0" indent="0">
                        <a:lnSpc>
                          <a:spcPts val="1200"/>
                        </a:lnSpc>
                        <a:spcBef>
                          <a:spcPts val="0"/>
                        </a:spcBef>
                        <a:spcAft>
                          <a:spcPts val="0"/>
                        </a:spcAft>
                      </a:pPr>
                      <a:r>
                        <a:rPr lang="en-US" sz="1200">
                          <a:effectLst/>
                        </a:rPr>
                        <a:t>Trigger</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selects the “Login” button.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2889892"/>
                  </a:ext>
                </a:extLst>
              </a:tr>
              <a:tr h="0">
                <a:tc>
                  <a:txBody>
                    <a:bodyPr/>
                    <a:lstStyle/>
                    <a:p>
                      <a:pPr marL="0" marR="0" indent="0">
                        <a:lnSpc>
                          <a:spcPts val="1200"/>
                        </a:lnSpc>
                        <a:spcBef>
                          <a:spcPts val="600"/>
                        </a:spcBef>
                        <a:spcAft>
                          <a:spcPts val="0"/>
                        </a:spcAft>
                      </a:pPr>
                      <a:r>
                        <a:rPr lang="en-US" sz="1200">
                          <a:effectLst/>
                        </a:rPr>
                        <a:t>Description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dirty="0">
                          <a:effectLst/>
                        </a:rPr>
                        <a:t>The user enters their login credentials, is validated, and is logged into their account.</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3985003"/>
                  </a:ext>
                </a:extLst>
              </a:tr>
            </a:tbl>
          </a:graphicData>
        </a:graphic>
      </p:graphicFrame>
      <p:graphicFrame>
        <p:nvGraphicFramePr>
          <p:cNvPr id="6" name="Table 5">
            <a:extLst>
              <a:ext uri="{FF2B5EF4-FFF2-40B4-BE49-F238E27FC236}">
                <a16:creationId xmlns:a16="http://schemas.microsoft.com/office/drawing/2014/main" id="{32A268BC-2608-D9CE-852B-EB53C13467FA}"/>
              </a:ext>
            </a:extLst>
          </p:cNvPr>
          <p:cNvGraphicFramePr>
            <a:graphicFrameLocks noGrp="1"/>
          </p:cNvGraphicFramePr>
          <p:nvPr>
            <p:extLst>
              <p:ext uri="{D42A27DB-BD31-4B8C-83A1-F6EECF244321}">
                <p14:modId xmlns:p14="http://schemas.microsoft.com/office/powerpoint/2010/main" val="3028102991"/>
              </p:ext>
            </p:extLst>
          </p:nvPr>
        </p:nvGraphicFramePr>
        <p:xfrm>
          <a:off x="5394576" y="4582408"/>
          <a:ext cx="6120129" cy="1835471"/>
        </p:xfrm>
        <a:graphic>
          <a:graphicData uri="http://schemas.openxmlformats.org/drawingml/2006/table">
            <a:tbl>
              <a:tblPr firstRow="1" firstCol="1" bandRow="1">
                <a:tableStyleId>{5C22544A-7EE6-4342-B048-85BDC9FD1C3A}</a:tableStyleId>
              </a:tblPr>
              <a:tblGrid>
                <a:gridCol w="3062028">
                  <a:extLst>
                    <a:ext uri="{9D8B030D-6E8A-4147-A177-3AD203B41FA5}">
                      <a16:colId xmlns:a16="http://schemas.microsoft.com/office/drawing/2014/main" val="2967310614"/>
                    </a:ext>
                  </a:extLst>
                </a:gridCol>
                <a:gridCol w="3058101">
                  <a:extLst>
                    <a:ext uri="{9D8B030D-6E8A-4147-A177-3AD203B41FA5}">
                      <a16:colId xmlns:a16="http://schemas.microsoft.com/office/drawing/2014/main" val="1887050429"/>
                    </a:ext>
                  </a:extLst>
                </a:gridCol>
              </a:tblGrid>
              <a:tr h="0">
                <a:tc>
                  <a:txBody>
                    <a:bodyPr/>
                    <a:lstStyle/>
                    <a:p>
                      <a:pPr marL="0" marR="0" indent="0">
                        <a:lnSpc>
                          <a:spcPts val="1200"/>
                        </a:lnSpc>
                        <a:spcBef>
                          <a:spcPts val="0"/>
                        </a:spcBef>
                        <a:spcAft>
                          <a:spcPts val="0"/>
                        </a:spcAft>
                      </a:pPr>
                      <a:r>
                        <a:rPr lang="en-US" sz="1200" dirty="0">
                          <a:effectLst/>
                        </a:rPr>
                        <a:t>Use Case #3</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Course Search</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2997487"/>
                  </a:ext>
                </a:extLst>
              </a:tr>
              <a:tr h="0">
                <a:tc>
                  <a:txBody>
                    <a:bodyPr/>
                    <a:lstStyle/>
                    <a:p>
                      <a:pPr marL="0" marR="0" indent="0">
                        <a:lnSpc>
                          <a:spcPts val="1200"/>
                        </a:lnSpc>
                        <a:spcBef>
                          <a:spcPts val="600"/>
                        </a:spcBef>
                        <a:spcAft>
                          <a:spcPts val="0"/>
                        </a:spcAft>
                      </a:pPr>
                      <a:r>
                        <a:rPr lang="en-US" sz="1200">
                          <a:effectLst/>
                        </a:rPr>
                        <a:t>Goal in Context</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A drop-down menu that shows all of the available courses.</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8136060"/>
                  </a:ext>
                </a:extLst>
              </a:tr>
              <a:tr h="0">
                <a:tc>
                  <a:txBody>
                    <a:bodyPr/>
                    <a:lstStyle/>
                    <a:p>
                      <a:pPr marL="0" marR="0" indent="0">
                        <a:lnSpc>
                          <a:spcPts val="1200"/>
                        </a:lnSpc>
                        <a:spcBef>
                          <a:spcPts val="0"/>
                        </a:spcBef>
                        <a:spcAft>
                          <a:spcPts val="0"/>
                        </a:spcAft>
                      </a:pPr>
                      <a:r>
                        <a:rPr lang="en-US" sz="1200">
                          <a:effectLst/>
                        </a:rPr>
                        <a:t>Scope &amp; Level</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Basic functionality.</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80454"/>
                  </a:ext>
                </a:extLst>
              </a:tr>
              <a:tr h="0">
                <a:tc>
                  <a:txBody>
                    <a:bodyPr/>
                    <a:lstStyle/>
                    <a:p>
                      <a:pPr marL="0" marR="0" indent="0">
                        <a:lnSpc>
                          <a:spcPts val="1200"/>
                        </a:lnSpc>
                        <a:spcBef>
                          <a:spcPts val="0"/>
                        </a:spcBef>
                        <a:spcAft>
                          <a:spcPts val="0"/>
                        </a:spcAft>
                      </a:pPr>
                      <a:r>
                        <a:rPr lang="en-US" sz="1200">
                          <a:effectLst/>
                        </a:rPr>
                        <a:t>Preconditions</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has initiated the “Course Search” dropdown menu. </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14093137"/>
                  </a:ext>
                </a:extLst>
              </a:tr>
              <a:tr h="0">
                <a:tc>
                  <a:txBody>
                    <a:bodyPr/>
                    <a:lstStyle/>
                    <a:p>
                      <a:pPr marL="0" marR="0" indent="0">
                        <a:lnSpc>
                          <a:spcPts val="1200"/>
                        </a:lnSpc>
                        <a:spcBef>
                          <a:spcPts val="0"/>
                        </a:spcBef>
                        <a:spcAft>
                          <a:spcPts val="0"/>
                        </a:spcAft>
                      </a:pPr>
                      <a:r>
                        <a:rPr lang="en-US" sz="1200">
                          <a:effectLst/>
                        </a:rPr>
                        <a:t>Success End Condition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selects a single course &amp; user strikes the “Submit” button.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6103940"/>
                  </a:ext>
                </a:extLst>
              </a:tr>
              <a:tr h="0">
                <a:tc>
                  <a:txBody>
                    <a:bodyPr/>
                    <a:lstStyle/>
                    <a:p>
                      <a:pPr marL="0" marR="0" indent="0">
                        <a:lnSpc>
                          <a:spcPts val="1200"/>
                        </a:lnSpc>
                        <a:spcBef>
                          <a:spcPts val="0"/>
                        </a:spcBef>
                        <a:spcAft>
                          <a:spcPts val="0"/>
                        </a:spcAft>
                      </a:pPr>
                      <a:r>
                        <a:rPr lang="en-US" sz="1200">
                          <a:effectLst/>
                        </a:rPr>
                        <a:t>Trigger</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a:effectLst/>
                        </a:rPr>
                        <a:t>The user has initiated the “Course Search” dropdown menu.</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2858810"/>
                  </a:ext>
                </a:extLst>
              </a:tr>
              <a:tr h="0">
                <a:tc>
                  <a:txBody>
                    <a:bodyPr/>
                    <a:lstStyle/>
                    <a:p>
                      <a:pPr marL="0" marR="0" indent="0">
                        <a:lnSpc>
                          <a:spcPts val="1200"/>
                        </a:lnSpc>
                        <a:spcBef>
                          <a:spcPts val="1200"/>
                        </a:spcBef>
                        <a:spcAft>
                          <a:spcPts val="0"/>
                        </a:spcAft>
                      </a:pPr>
                      <a:r>
                        <a:rPr lang="en-US" sz="1200">
                          <a:effectLst/>
                        </a:rPr>
                        <a:t>Description</a:t>
                      </a:r>
                      <a:endParaRPr lang="en-US" sz="1100" i="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nSpc>
                          <a:spcPts val="1200"/>
                        </a:lnSpc>
                        <a:spcBef>
                          <a:spcPts val="0"/>
                        </a:spcBef>
                        <a:spcAft>
                          <a:spcPts val="0"/>
                        </a:spcAft>
                      </a:pPr>
                      <a:r>
                        <a:rPr lang="en-US" sz="1200" dirty="0">
                          <a:effectLst/>
                        </a:rPr>
                        <a:t>The user activates a dropdown menu that displays the university’s available courses.</a:t>
                      </a:r>
                      <a:endParaRPr lang="en-US" sz="1100" i="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278507"/>
                  </a:ext>
                </a:extLst>
              </a:tr>
            </a:tbl>
          </a:graphicData>
        </a:graphic>
      </p:graphicFrame>
      <p:sp>
        <p:nvSpPr>
          <p:cNvPr id="7" name="Rectangle 1">
            <a:extLst>
              <a:ext uri="{FF2B5EF4-FFF2-40B4-BE49-F238E27FC236}">
                <a16:creationId xmlns:a16="http://schemas.microsoft.com/office/drawing/2014/main" id="{ACF30DCF-6C19-AB1A-D7D1-892B16670488}"/>
              </a:ext>
            </a:extLst>
          </p:cNvPr>
          <p:cNvSpPr>
            <a:spLocks noChangeArrowheads="1"/>
          </p:cNvSpPr>
          <p:nvPr/>
        </p:nvSpPr>
        <p:spPr bwMode="auto">
          <a:xfrm>
            <a:off x="3127375" y="3087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877F3251-F7A3-09CA-9DA2-97A97E04171C}"/>
              </a:ext>
            </a:extLst>
          </p:cNvPr>
          <p:cNvSpPr txBox="1"/>
          <p:nvPr/>
        </p:nvSpPr>
        <p:spPr>
          <a:xfrm>
            <a:off x="684049" y="546124"/>
            <a:ext cx="3289745" cy="2400657"/>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Section 1.5.2: Product Functions</a:t>
            </a:r>
          </a:p>
          <a:p>
            <a:r>
              <a:rPr lang="en-US" sz="1200" dirty="0">
                <a:effectLst/>
                <a:latin typeface="Times New Roman" panose="02020603050405020304" pitchFamily="18" charset="0"/>
                <a:ea typeface="Times New Roman" panose="02020603050405020304" pitchFamily="18" charset="0"/>
              </a:rPr>
              <a:t>Use cases describe the interaction between a user and a system through text diagrams. Use cases identify the actors involved in an exchange and the system’s desired state after the interaction. They portray actors who use the system and the process they must take to accomplish some goal (</a:t>
            </a:r>
            <a:r>
              <a:rPr lang="en-US" sz="1200" dirty="0" err="1">
                <a:effectLst/>
                <a:latin typeface="Times New Roman" panose="02020603050405020304" pitchFamily="18" charset="0"/>
                <a:ea typeface="Times New Roman" panose="02020603050405020304" pitchFamily="18" charset="0"/>
              </a:rPr>
              <a:t>Tsui</a:t>
            </a:r>
            <a:r>
              <a:rPr lang="en-US" sz="1200" dirty="0">
                <a:effectLst/>
                <a:latin typeface="Times New Roman" panose="02020603050405020304" pitchFamily="18" charset="0"/>
                <a:ea typeface="Times New Roman" panose="02020603050405020304" pitchFamily="18" charset="0"/>
              </a:rPr>
              <a:t> et al., 2018). </a:t>
            </a:r>
            <a:endParaRPr lang="en-US"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55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5114D9E-3769-595E-AE62-F003EB35C99A}"/>
              </a:ext>
            </a:extLst>
          </p:cNvPr>
          <p:cNvGrpSpPr/>
          <p:nvPr/>
        </p:nvGrpSpPr>
        <p:grpSpPr>
          <a:xfrm>
            <a:off x="404967" y="895525"/>
            <a:ext cx="11382066" cy="5066950"/>
            <a:chOff x="404967" y="895525"/>
            <a:chExt cx="11382066" cy="5066950"/>
          </a:xfrm>
        </p:grpSpPr>
        <p:pic>
          <p:nvPicPr>
            <p:cNvPr id="5" name="Picture 4">
              <a:extLst>
                <a:ext uri="{FF2B5EF4-FFF2-40B4-BE49-F238E27FC236}">
                  <a16:creationId xmlns:a16="http://schemas.microsoft.com/office/drawing/2014/main" id="{7BDEF3AE-DF69-82FB-D008-65BA02CD0A6D}"/>
                </a:ext>
              </a:extLst>
            </p:cNvPr>
            <p:cNvPicPr>
              <a:picLocks noChangeAspect="1"/>
            </p:cNvPicPr>
            <p:nvPr/>
          </p:nvPicPr>
          <p:blipFill rotWithShape="1">
            <a:blip r:embed="rId2">
              <a:extLst>
                <a:ext uri="{28A0092B-C50C-407E-A947-70E740481C1C}">
                  <a14:useLocalDpi xmlns:a14="http://schemas.microsoft.com/office/drawing/2010/main" val="0"/>
                </a:ext>
              </a:extLst>
            </a:blip>
            <a:srcRect t="-245" r="852" b="26361"/>
            <a:stretch/>
          </p:blipFill>
          <p:spPr>
            <a:xfrm>
              <a:off x="4335113" y="895525"/>
              <a:ext cx="7451920" cy="5066950"/>
            </a:xfrm>
            <a:prstGeom prst="rect">
              <a:avLst/>
            </a:prstGeom>
            <a:ln w="6350">
              <a:solidFill>
                <a:schemeClr val="tx1"/>
              </a:solidFill>
            </a:ln>
          </p:spPr>
        </p:pic>
        <p:sp>
          <p:nvSpPr>
            <p:cNvPr id="2" name="TextBox 1">
              <a:extLst>
                <a:ext uri="{FF2B5EF4-FFF2-40B4-BE49-F238E27FC236}">
                  <a16:creationId xmlns:a16="http://schemas.microsoft.com/office/drawing/2014/main" id="{E4787126-54DD-8948-7AAE-741EB46B3EDB}"/>
                </a:ext>
              </a:extLst>
            </p:cNvPr>
            <p:cNvSpPr txBox="1"/>
            <p:nvPr/>
          </p:nvSpPr>
          <p:spPr>
            <a:xfrm>
              <a:off x="404967" y="895525"/>
              <a:ext cx="3289745" cy="3016210"/>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Section 1.5.3: User Classes and Characteristics</a:t>
              </a:r>
            </a:p>
            <a:p>
              <a:r>
                <a:rPr lang="en-US" sz="1200" dirty="0">
                  <a:effectLst/>
                  <a:latin typeface="Times New Roman" panose="02020603050405020304" pitchFamily="18" charset="0"/>
                  <a:ea typeface="Times New Roman" panose="02020603050405020304" pitchFamily="18" charset="0"/>
                </a:rPr>
                <a:t>Sequence diagrams are a form of interaction model, and are primarily used to portray the interactions of actors and system objects, as well as interactions between the objects themselves. These diagrams show, from left to right, an actor’s initiating action, followed by a potential number of class interactions within the system (Sommerville, 2018).</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0830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6372E5-2580-437F-CB3B-0931FCF39999}"/>
              </a:ext>
            </a:extLst>
          </p:cNvPr>
          <p:cNvGrpSpPr/>
          <p:nvPr/>
        </p:nvGrpSpPr>
        <p:grpSpPr>
          <a:xfrm>
            <a:off x="1271372" y="1995488"/>
            <a:ext cx="9649257" cy="2867025"/>
            <a:chOff x="991697" y="734132"/>
            <a:chExt cx="9649257" cy="2867025"/>
          </a:xfrm>
        </p:grpSpPr>
        <p:pic>
          <p:nvPicPr>
            <p:cNvPr id="11" name="Picture 10">
              <a:extLst>
                <a:ext uri="{FF2B5EF4-FFF2-40B4-BE49-F238E27FC236}">
                  <a16:creationId xmlns:a16="http://schemas.microsoft.com/office/drawing/2014/main" id="{8DCDCF10-372B-2C71-35A0-97A2F7685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429" y="734132"/>
              <a:ext cx="4962525" cy="2867025"/>
            </a:xfrm>
            <a:prstGeom prst="rect">
              <a:avLst/>
            </a:prstGeom>
            <a:ln w="6350">
              <a:solidFill>
                <a:schemeClr val="tx1"/>
              </a:solidFill>
            </a:ln>
          </p:spPr>
        </p:pic>
        <p:sp>
          <p:nvSpPr>
            <p:cNvPr id="2" name="TextBox 1">
              <a:extLst>
                <a:ext uri="{FF2B5EF4-FFF2-40B4-BE49-F238E27FC236}">
                  <a16:creationId xmlns:a16="http://schemas.microsoft.com/office/drawing/2014/main" id="{3DA7C60C-BD26-2FB6-5C3B-D5C7776932A1}"/>
                </a:ext>
              </a:extLst>
            </p:cNvPr>
            <p:cNvSpPr txBox="1"/>
            <p:nvPr/>
          </p:nvSpPr>
          <p:spPr>
            <a:xfrm>
              <a:off x="991697" y="734132"/>
              <a:ext cx="3289745" cy="2646878"/>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Section 1.5.3: User Classes and Characteristics</a:t>
              </a:r>
            </a:p>
            <a:p>
              <a:r>
                <a:rPr lang="en-US" sz="1200" dirty="0">
                  <a:effectLst/>
                  <a:latin typeface="Times New Roman" panose="02020603050405020304" pitchFamily="18" charset="0"/>
                  <a:ea typeface="Times New Roman" panose="02020603050405020304" pitchFamily="18" charset="0"/>
                </a:rPr>
                <a:t>Class Diagrams are known as structural models, and used to portray the object-oriented classes that exist within a system and their interactions with one another. Associations between classes are shown as link lines between either parameters or methods.  </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8083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7069EF5-CC89-01D9-92E5-3FB4DBADB7CF}"/>
              </a:ext>
            </a:extLst>
          </p:cNvPr>
          <p:cNvGrpSpPr/>
          <p:nvPr/>
        </p:nvGrpSpPr>
        <p:grpSpPr>
          <a:xfrm>
            <a:off x="703127" y="1210628"/>
            <a:ext cx="10785747" cy="4436745"/>
            <a:chOff x="991697" y="734132"/>
            <a:chExt cx="10785747" cy="4436745"/>
          </a:xfrm>
        </p:grpSpPr>
        <p:pic>
          <p:nvPicPr>
            <p:cNvPr id="4" name="Picture 3">
              <a:extLst>
                <a:ext uri="{FF2B5EF4-FFF2-40B4-BE49-F238E27FC236}">
                  <a16:creationId xmlns:a16="http://schemas.microsoft.com/office/drawing/2014/main" id="{3DF65A3C-1D23-DBA2-65FE-352D8CA93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844" y="734132"/>
              <a:ext cx="5943600" cy="4436745"/>
            </a:xfrm>
            <a:prstGeom prst="rect">
              <a:avLst/>
            </a:prstGeom>
          </p:spPr>
        </p:pic>
        <p:sp>
          <p:nvSpPr>
            <p:cNvPr id="2" name="TextBox 1">
              <a:extLst>
                <a:ext uri="{FF2B5EF4-FFF2-40B4-BE49-F238E27FC236}">
                  <a16:creationId xmlns:a16="http://schemas.microsoft.com/office/drawing/2014/main" id="{20285638-9E86-0761-B726-CF33FB5F13D0}"/>
                </a:ext>
              </a:extLst>
            </p:cNvPr>
            <p:cNvSpPr txBox="1"/>
            <p:nvPr/>
          </p:nvSpPr>
          <p:spPr>
            <a:xfrm>
              <a:off x="991697" y="734132"/>
              <a:ext cx="3289745" cy="2462213"/>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Section 1.6: Design and Implementation Constraints</a:t>
              </a:r>
            </a:p>
            <a:p>
              <a:r>
                <a:rPr lang="en-US" sz="1200" dirty="0">
                  <a:effectLst/>
                  <a:latin typeface="Times New Roman" panose="02020603050405020304" pitchFamily="18" charset="0"/>
                  <a:ea typeface="Times New Roman" panose="02020603050405020304" pitchFamily="18" charset="0"/>
                </a:rPr>
                <a:t>The architecture of the system will be the layered architectural approach, and be deployed on a Microsoft Windows 10 machine utilizing the </a:t>
              </a:r>
              <a:r>
                <a:rPr lang="en-US" sz="1200" dirty="0">
                  <a:solidFill>
                    <a:srgbClr val="2D3B45"/>
                  </a:solidFill>
                  <a:effectLst/>
                  <a:latin typeface="Times New Roman" panose="02020603050405020304" pitchFamily="18" charset="0"/>
                  <a:ea typeface="Times New Roman" panose="02020603050405020304" pitchFamily="18" charset="0"/>
                </a:rPr>
                <a:t>Cross-platform, Apache, MySQL, PHP, and Perl (XAMPP) server hosting software. </a:t>
              </a:r>
              <a:endParaRPr lang="en-US" sz="1200" dirty="0">
                <a:effectLst/>
                <a:latin typeface="Times New Roman" panose="02020603050405020304" pitchFamily="18" charset="0"/>
                <a:ea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11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8762D5-C521-F340-68F2-FF1655B04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6837" y="520117"/>
            <a:ext cx="3051717" cy="1843571"/>
          </a:xfrm>
          <a:prstGeom prst="rect">
            <a:avLst/>
          </a:prstGeom>
        </p:spPr>
      </p:pic>
      <p:grpSp>
        <p:nvGrpSpPr>
          <p:cNvPr id="12" name="Group 11">
            <a:extLst>
              <a:ext uri="{FF2B5EF4-FFF2-40B4-BE49-F238E27FC236}">
                <a16:creationId xmlns:a16="http://schemas.microsoft.com/office/drawing/2014/main" id="{B6AC3A38-FD7D-56E5-F30B-0C249F5EFD56}"/>
              </a:ext>
            </a:extLst>
          </p:cNvPr>
          <p:cNvGrpSpPr/>
          <p:nvPr/>
        </p:nvGrpSpPr>
        <p:grpSpPr>
          <a:xfrm>
            <a:off x="144489" y="2891095"/>
            <a:ext cx="11903022" cy="3639734"/>
            <a:chOff x="202292" y="2991013"/>
            <a:chExt cx="11903022" cy="3639734"/>
          </a:xfrm>
        </p:grpSpPr>
        <p:pic>
          <p:nvPicPr>
            <p:cNvPr id="7" name="Picture 6">
              <a:extLst>
                <a:ext uri="{FF2B5EF4-FFF2-40B4-BE49-F238E27FC236}">
                  <a16:creationId xmlns:a16="http://schemas.microsoft.com/office/drawing/2014/main" id="{68EB6433-5E53-4DEA-731D-DABAD73C9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215" y="4833621"/>
              <a:ext cx="4529099" cy="1797126"/>
            </a:xfrm>
            <a:prstGeom prst="rect">
              <a:avLst/>
            </a:prstGeom>
            <a:ln w="6350">
              <a:solidFill>
                <a:schemeClr val="tx1"/>
              </a:solidFill>
            </a:ln>
          </p:spPr>
        </p:pic>
        <p:pic>
          <p:nvPicPr>
            <p:cNvPr id="9" name="Picture 8">
              <a:extLst>
                <a:ext uri="{FF2B5EF4-FFF2-40B4-BE49-F238E27FC236}">
                  <a16:creationId xmlns:a16="http://schemas.microsoft.com/office/drawing/2014/main" id="{A6EC702E-2483-E2E2-BFB6-701C2ED1A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92" y="4417152"/>
              <a:ext cx="4059315" cy="2213595"/>
            </a:xfrm>
            <a:prstGeom prst="rect">
              <a:avLst/>
            </a:prstGeom>
            <a:ln w="6350">
              <a:solidFill>
                <a:schemeClr val="tx1"/>
              </a:solidFill>
            </a:ln>
          </p:spPr>
        </p:pic>
        <p:pic>
          <p:nvPicPr>
            <p:cNvPr id="11" name="Picture 10">
              <a:extLst>
                <a:ext uri="{FF2B5EF4-FFF2-40B4-BE49-F238E27FC236}">
                  <a16:creationId xmlns:a16="http://schemas.microsoft.com/office/drawing/2014/main" id="{D70B5CEE-2448-ADD8-EE58-D19B7D6A7E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8647" y="2991013"/>
              <a:ext cx="2340528" cy="3639734"/>
            </a:xfrm>
            <a:prstGeom prst="rect">
              <a:avLst/>
            </a:prstGeom>
          </p:spPr>
        </p:pic>
      </p:grpSp>
      <p:sp>
        <p:nvSpPr>
          <p:cNvPr id="13" name="TextBox 12">
            <a:extLst>
              <a:ext uri="{FF2B5EF4-FFF2-40B4-BE49-F238E27FC236}">
                <a16:creationId xmlns:a16="http://schemas.microsoft.com/office/drawing/2014/main" id="{67F8574D-DAFE-8367-B81E-BB6FC55C84A9}"/>
              </a:ext>
            </a:extLst>
          </p:cNvPr>
          <p:cNvSpPr txBox="1"/>
          <p:nvPr/>
        </p:nvSpPr>
        <p:spPr>
          <a:xfrm>
            <a:off x="1212985" y="3842158"/>
            <a:ext cx="192232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Presentation Layer</a:t>
            </a:r>
          </a:p>
        </p:txBody>
      </p:sp>
      <p:sp>
        <p:nvSpPr>
          <p:cNvPr id="14" name="TextBox 13">
            <a:extLst>
              <a:ext uri="{FF2B5EF4-FFF2-40B4-BE49-F238E27FC236}">
                <a16:creationId xmlns:a16="http://schemas.microsoft.com/office/drawing/2014/main" id="{443C1555-B10F-C04E-1FF8-59B1090AA9FD}"/>
              </a:ext>
            </a:extLst>
          </p:cNvPr>
          <p:cNvSpPr txBox="1"/>
          <p:nvPr/>
        </p:nvSpPr>
        <p:spPr>
          <a:xfrm>
            <a:off x="5060246" y="2442594"/>
            <a:ext cx="160172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Business Layer</a:t>
            </a:r>
          </a:p>
        </p:txBody>
      </p:sp>
      <p:sp>
        <p:nvSpPr>
          <p:cNvPr id="15" name="TextBox 14">
            <a:extLst>
              <a:ext uri="{FF2B5EF4-FFF2-40B4-BE49-F238E27FC236}">
                <a16:creationId xmlns:a16="http://schemas.microsoft.com/office/drawing/2014/main" id="{D9836F23-F48D-1CE4-2AD0-B8EE907D90B4}"/>
              </a:ext>
            </a:extLst>
          </p:cNvPr>
          <p:cNvSpPr txBox="1"/>
          <p:nvPr/>
        </p:nvSpPr>
        <p:spPr>
          <a:xfrm>
            <a:off x="9046415" y="4317234"/>
            <a:ext cx="162736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Database Layer</a:t>
            </a:r>
          </a:p>
        </p:txBody>
      </p:sp>
      <p:sp>
        <p:nvSpPr>
          <p:cNvPr id="16" name="TextBox 15">
            <a:extLst>
              <a:ext uri="{FF2B5EF4-FFF2-40B4-BE49-F238E27FC236}">
                <a16:creationId xmlns:a16="http://schemas.microsoft.com/office/drawing/2014/main" id="{D2168360-7092-1442-5FEA-26D43F75A7BB}"/>
              </a:ext>
            </a:extLst>
          </p:cNvPr>
          <p:cNvSpPr txBox="1"/>
          <p:nvPr/>
        </p:nvSpPr>
        <p:spPr>
          <a:xfrm>
            <a:off x="9698922" y="150785"/>
            <a:ext cx="15675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WAMPP Stack</a:t>
            </a:r>
          </a:p>
        </p:txBody>
      </p:sp>
      <p:sp>
        <p:nvSpPr>
          <p:cNvPr id="17" name="TextBox 16">
            <a:extLst>
              <a:ext uri="{FF2B5EF4-FFF2-40B4-BE49-F238E27FC236}">
                <a16:creationId xmlns:a16="http://schemas.microsoft.com/office/drawing/2014/main" id="{EEA1512F-2DE9-0245-7ABC-CA54174E973B}"/>
              </a:ext>
            </a:extLst>
          </p:cNvPr>
          <p:cNvSpPr txBox="1"/>
          <p:nvPr/>
        </p:nvSpPr>
        <p:spPr>
          <a:xfrm>
            <a:off x="529272" y="393918"/>
            <a:ext cx="3289745" cy="2492990"/>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SRS Section 1.6: Design and Implementation Constraints</a:t>
            </a:r>
          </a:p>
          <a:p>
            <a:r>
              <a:rPr lang="en-US" sz="1200" dirty="0">
                <a:effectLst/>
                <a:latin typeface="Times New Roman" panose="02020603050405020304" pitchFamily="18" charset="0"/>
                <a:ea typeface="Times New Roman" panose="02020603050405020304" pitchFamily="18" charset="0"/>
              </a:rPr>
              <a:t>The architecture of the system will be the layered architectural approach, and be deployed on a Microsoft Windows 10 machine utilizing the </a:t>
            </a:r>
            <a:r>
              <a:rPr lang="en-US" sz="1200" dirty="0">
                <a:solidFill>
                  <a:srgbClr val="2D3B45"/>
                </a:solidFill>
                <a:effectLst/>
                <a:latin typeface="Times New Roman" panose="02020603050405020304" pitchFamily="18" charset="0"/>
                <a:ea typeface="Times New Roman" panose="02020603050405020304" pitchFamily="18" charset="0"/>
              </a:rPr>
              <a:t>Cross-platform, Apache, MySQL, PHP, and Perl (XAMPP) server hosting software</a:t>
            </a:r>
            <a:r>
              <a:rPr lang="en-US" sz="1400" dirty="0">
                <a:solidFill>
                  <a:srgbClr val="2D3B45"/>
                </a:solidFill>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99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5D0811E-44C7-779B-DCD2-BA4FCFD82E67}"/>
              </a:ext>
            </a:extLst>
          </p:cNvPr>
          <p:cNvGrpSpPr/>
          <p:nvPr/>
        </p:nvGrpSpPr>
        <p:grpSpPr>
          <a:xfrm>
            <a:off x="808940" y="100668"/>
            <a:ext cx="10574120" cy="6656664"/>
            <a:chOff x="991697" y="100668"/>
            <a:chExt cx="10574120" cy="6656664"/>
          </a:xfrm>
        </p:grpSpPr>
        <p:pic>
          <p:nvPicPr>
            <p:cNvPr id="9" name="Picture 8">
              <a:extLst>
                <a:ext uri="{FF2B5EF4-FFF2-40B4-BE49-F238E27FC236}">
                  <a16:creationId xmlns:a16="http://schemas.microsoft.com/office/drawing/2014/main" id="{F74F1F0E-F193-24B2-093D-3C728CE15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576" y="100668"/>
              <a:ext cx="5906241" cy="6656664"/>
            </a:xfrm>
            <a:prstGeom prst="rect">
              <a:avLst/>
            </a:prstGeom>
            <a:ln w="6350">
              <a:solidFill>
                <a:schemeClr val="tx1"/>
              </a:solidFill>
            </a:ln>
          </p:spPr>
        </p:pic>
        <p:sp>
          <p:nvSpPr>
            <p:cNvPr id="2" name="TextBox 1">
              <a:extLst>
                <a:ext uri="{FF2B5EF4-FFF2-40B4-BE49-F238E27FC236}">
                  <a16:creationId xmlns:a16="http://schemas.microsoft.com/office/drawing/2014/main" id="{54756AE1-0075-025D-A3FB-2D244C058887}"/>
                </a:ext>
              </a:extLst>
            </p:cNvPr>
            <p:cNvSpPr txBox="1"/>
            <p:nvPr/>
          </p:nvSpPr>
          <p:spPr>
            <a:xfrm>
              <a:off x="991697" y="100668"/>
              <a:ext cx="3289745" cy="1477328"/>
            </a:xfrm>
            <a:prstGeom prst="rect">
              <a:avLst/>
            </a:prstGeom>
            <a:noFill/>
            <a:ln>
              <a:solidFill>
                <a:schemeClr val="tx1"/>
              </a:solidFill>
            </a:ln>
          </p:spPr>
          <p:txBody>
            <a:bodyPr wrap="square" rtlCol="0">
              <a:spAutoFit/>
            </a:bodyPr>
            <a:lstStyle/>
            <a:p>
              <a:pPr algn="ctr">
                <a:spcAft>
                  <a:spcPts val="1200"/>
                </a:spcAft>
              </a:pPr>
              <a:r>
                <a:rPr lang="en-US" sz="1400" u="sng" dirty="0">
                  <a:latin typeface="Times New Roman" panose="02020603050405020304" pitchFamily="18" charset="0"/>
                  <a:cs typeface="Times New Roman" panose="02020603050405020304" pitchFamily="18" charset="0"/>
                </a:rPr>
                <a:t>Test Plan Overview</a:t>
              </a:r>
            </a:p>
            <a:p>
              <a:r>
                <a:rPr lang="en-US" sz="1200" dirty="0">
                  <a:latin typeface="Times New Roman" panose="02020603050405020304" pitchFamily="18" charset="0"/>
                  <a:cs typeface="Times New Roman" panose="02020603050405020304" pitchFamily="18" charset="0"/>
                </a:rPr>
                <a:t>Test plans grant designers and decision makers control over the quality of their product.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1572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1794</TotalTime>
  <Words>837</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Cody Angeline</dc:creator>
  <cp:lastModifiedBy>Cody Angeline</cp:lastModifiedBy>
  <cp:revision>22</cp:revision>
  <dcterms:created xsi:type="dcterms:W3CDTF">2023-01-20T03:18:25Z</dcterms:created>
  <dcterms:modified xsi:type="dcterms:W3CDTF">2023-01-23T18:04:49Z</dcterms:modified>
</cp:coreProperties>
</file>