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91" r:id="rId6"/>
    <p:sldId id="1066" r:id="rId7"/>
    <p:sldId id="1068" r:id="rId8"/>
    <p:sldId id="1069" r:id="rId9"/>
    <p:sldId id="1070" r:id="rId10"/>
    <p:sldId id="1087" r:id="rId11"/>
    <p:sldId id="1088" r:id="rId12"/>
    <p:sldId id="1089" r:id="rId13"/>
    <p:sldId id="1072" r:id="rId14"/>
    <p:sldId id="1073" r:id="rId15"/>
    <p:sldId id="1074" r:id="rId16"/>
    <p:sldId id="1075" r:id="rId17"/>
    <p:sldId id="1076" r:id="rId18"/>
    <p:sldId id="1077" r:id="rId19"/>
    <p:sldId id="1080" r:id="rId20"/>
    <p:sldId id="1081" r:id="rId21"/>
    <p:sldId id="1084" r:id="rId22"/>
    <p:sldId id="1082" r:id="rId23"/>
    <p:sldId id="1083" r:id="rId24"/>
    <p:sldId id="1085" r:id="rId25"/>
    <p:sldId id="1078" r:id="rId26"/>
    <p:sldId id="1079" r:id="rId27"/>
    <p:sldId id="1086" r:id="rId28"/>
    <p:sldId id="10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2BF3"/>
    <a:srgbClr val="19F733"/>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8" autoAdjust="0"/>
    <p:restoredTop sz="96238" autoAdjust="0"/>
  </p:normalViewPr>
  <p:slideViewPr>
    <p:cSldViewPr snapToGrid="0">
      <p:cViewPr varScale="1">
        <p:scale>
          <a:sx n="94" d="100"/>
          <a:sy n="94" d="100"/>
        </p:scale>
        <p:origin x="418" y="91"/>
      </p:cViewPr>
      <p:guideLst/>
    </p:cSldViewPr>
  </p:slideViewPr>
  <p:notesTextViewPr>
    <p:cViewPr>
      <p:scale>
        <a:sx n="1" d="1"/>
        <a:sy n="1" d="1"/>
      </p:scale>
      <p:origin x="0" y="0"/>
    </p:cViewPr>
  </p:notesTextViewPr>
  <p:sorterViewPr>
    <p:cViewPr varScale="1">
      <p:scale>
        <a:sx n="100" d="100"/>
        <a:sy n="100" d="100"/>
      </p:scale>
      <p:origin x="0" y="0"/>
    </p:cViewPr>
  </p:sorter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F5DED-A4D4-4F7C-B0D6-A5FEDB0DAE04}"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38E93-C786-4A04-8399-36F49C18BD82}" type="slidenum">
              <a:rPr lang="en-US" smtClean="0"/>
              <a:t>‹#›</a:t>
            </a:fld>
            <a:endParaRPr lang="en-US"/>
          </a:p>
        </p:txBody>
      </p:sp>
    </p:spTree>
    <p:extLst>
      <p:ext uri="{BB962C8B-B14F-4D97-AF65-F5344CB8AC3E}">
        <p14:creationId xmlns:p14="http://schemas.microsoft.com/office/powerpoint/2010/main" val="360536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E4B28-39B0-497B-992A-B41D49ACC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06B2F-DDF1-4BFB-9098-4DCAB27C26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A8823C-015F-4FA2-9856-A1095BA20480}"/>
              </a:ext>
            </a:extLst>
          </p:cNvPr>
          <p:cNvSpPr>
            <a:spLocks noGrp="1"/>
          </p:cNvSpPr>
          <p:nvPr>
            <p:ph type="dt" sz="half" idx="10"/>
          </p:nvPr>
        </p:nvSpPr>
        <p:spPr/>
        <p:txBody>
          <a:bodyPr/>
          <a:lstStyle/>
          <a:p>
            <a:fld id="{E5DF61E9-6ABA-4E70-94AF-7106851F5B98}" type="datetimeFigureOut">
              <a:rPr lang="en-US" smtClean="0"/>
              <a:t>6/28/2023</a:t>
            </a:fld>
            <a:endParaRPr lang="en-US"/>
          </a:p>
        </p:txBody>
      </p:sp>
      <p:sp>
        <p:nvSpPr>
          <p:cNvPr id="5" name="Footer Placeholder 4">
            <a:extLst>
              <a:ext uri="{FF2B5EF4-FFF2-40B4-BE49-F238E27FC236}">
                <a16:creationId xmlns:a16="http://schemas.microsoft.com/office/drawing/2014/main" id="{5509AB9E-DAA1-4539-881B-DCE8C26B3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FCA16-DF0D-4FA1-B105-44EAEEE72673}"/>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2092020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CEBC4-CC95-45DA-808E-73F8D046BA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310438-B1A0-489A-94D4-F6314F1FA8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3185B-F036-4354-A4CE-5B9794DFFC14}"/>
              </a:ext>
            </a:extLst>
          </p:cNvPr>
          <p:cNvSpPr>
            <a:spLocks noGrp="1"/>
          </p:cNvSpPr>
          <p:nvPr>
            <p:ph type="dt" sz="half" idx="10"/>
          </p:nvPr>
        </p:nvSpPr>
        <p:spPr/>
        <p:txBody>
          <a:bodyPr/>
          <a:lstStyle/>
          <a:p>
            <a:fld id="{E5DF61E9-6ABA-4E70-94AF-7106851F5B98}" type="datetimeFigureOut">
              <a:rPr lang="en-US" smtClean="0"/>
              <a:t>6/28/2023</a:t>
            </a:fld>
            <a:endParaRPr lang="en-US"/>
          </a:p>
        </p:txBody>
      </p:sp>
      <p:sp>
        <p:nvSpPr>
          <p:cNvPr id="5" name="Footer Placeholder 4">
            <a:extLst>
              <a:ext uri="{FF2B5EF4-FFF2-40B4-BE49-F238E27FC236}">
                <a16:creationId xmlns:a16="http://schemas.microsoft.com/office/drawing/2014/main" id="{103D7597-670E-47CD-A810-C1D2628D8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E80F4-89C8-4195-946D-A94C6A7923B8}"/>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422398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D210B-50CC-4315-849A-6A457C7968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0B1C1F-FA79-4E0B-B1F8-F29670663E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EA7BF-F8C1-4661-B3BC-1012759F7A7D}"/>
              </a:ext>
            </a:extLst>
          </p:cNvPr>
          <p:cNvSpPr>
            <a:spLocks noGrp="1"/>
          </p:cNvSpPr>
          <p:nvPr>
            <p:ph type="dt" sz="half" idx="10"/>
          </p:nvPr>
        </p:nvSpPr>
        <p:spPr/>
        <p:txBody>
          <a:bodyPr/>
          <a:lstStyle/>
          <a:p>
            <a:fld id="{E5DF61E9-6ABA-4E70-94AF-7106851F5B98}" type="datetimeFigureOut">
              <a:rPr lang="en-US" smtClean="0"/>
              <a:t>6/28/2023</a:t>
            </a:fld>
            <a:endParaRPr lang="en-US"/>
          </a:p>
        </p:txBody>
      </p:sp>
      <p:sp>
        <p:nvSpPr>
          <p:cNvPr id="5" name="Footer Placeholder 4">
            <a:extLst>
              <a:ext uri="{FF2B5EF4-FFF2-40B4-BE49-F238E27FC236}">
                <a16:creationId xmlns:a16="http://schemas.microsoft.com/office/drawing/2014/main" id="{3544AB2E-2A54-43FF-BEFD-F843854547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01895-F5A5-4748-8423-A85AACE8DFFD}"/>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3472920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 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C984C2-CD2A-B744-92AF-A693F16077D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8" name="Title 16">
            <a:extLst>
              <a:ext uri="{FF2B5EF4-FFF2-40B4-BE49-F238E27FC236}">
                <a16:creationId xmlns:a16="http://schemas.microsoft.com/office/drawing/2014/main" id="{D5F83E84-88F2-6943-831E-83EDEFB5E134}"/>
              </a:ext>
            </a:extLst>
          </p:cNvPr>
          <p:cNvSpPr>
            <a:spLocks noGrp="1"/>
          </p:cNvSpPr>
          <p:nvPr>
            <p:ph type="title" hasCustomPrompt="1"/>
          </p:nvPr>
        </p:nvSpPr>
        <p:spPr>
          <a:xfrm>
            <a:off x="2918230" y="2521595"/>
            <a:ext cx="6629399" cy="1015663"/>
          </a:xfrm>
          <a:prstGeom prst="rect">
            <a:avLst/>
          </a:prstGeom>
        </p:spPr>
        <p:txBody>
          <a:bodyPr wrap="square" lIns="0" tIns="0" rIns="0" bIns="0" anchor="b">
            <a:spAutoFit/>
          </a:bodyPr>
          <a:lstStyle>
            <a:lvl1pPr>
              <a:defRPr sz="6600" b="0">
                <a:solidFill>
                  <a:schemeClr val="bg1"/>
                </a:solidFill>
              </a:defRPr>
            </a:lvl1pPr>
          </a:lstStyle>
          <a:p>
            <a:r>
              <a:rPr lang="en-US" dirty="0"/>
              <a:t>Presentation Title</a:t>
            </a:r>
          </a:p>
        </p:txBody>
      </p:sp>
      <p:cxnSp>
        <p:nvCxnSpPr>
          <p:cNvPr id="5" name="Straight Connector 4">
            <a:extLst>
              <a:ext uri="{FF2B5EF4-FFF2-40B4-BE49-F238E27FC236}">
                <a16:creationId xmlns:a16="http://schemas.microsoft.com/office/drawing/2014/main" id="{26D298DD-5A94-4829-A76E-D64188799D80}"/>
              </a:ext>
            </a:extLst>
          </p:cNvPr>
          <p:cNvCxnSpPr>
            <a:cxnSpLocks/>
          </p:cNvCxnSpPr>
          <p:nvPr userDrawn="1"/>
        </p:nvCxnSpPr>
        <p:spPr>
          <a:xfrm>
            <a:off x="0" y="4156304"/>
            <a:ext cx="7239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6A663C2C-0E83-4EE3-9E9D-7DA0BB44F498}"/>
              </a:ext>
            </a:extLst>
          </p:cNvPr>
          <p:cNvSpPr>
            <a:spLocks noGrp="1"/>
          </p:cNvSpPr>
          <p:nvPr>
            <p:ph type="body" sz="quarter" idx="10" hasCustomPrompt="1"/>
          </p:nvPr>
        </p:nvSpPr>
        <p:spPr>
          <a:xfrm>
            <a:off x="2918229" y="4426440"/>
            <a:ext cx="6629399" cy="307777"/>
          </a:xfrm>
        </p:spPr>
        <p:txBody>
          <a:bodyPr wrap="square" tIns="0">
            <a:spAutoFit/>
          </a:bodyPr>
          <a:lstStyle>
            <a:lvl1pPr marL="0" indent="0">
              <a:buNone/>
              <a:defRPr sz="2000"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Optional Subhead / </a:t>
            </a:r>
            <a:r>
              <a:rPr lang="en-US" dirty="0" err="1"/>
              <a:t>Preso</a:t>
            </a:r>
            <a:r>
              <a:rPr lang="en-US" dirty="0"/>
              <a:t> Date</a:t>
            </a:r>
          </a:p>
        </p:txBody>
      </p:sp>
      <p:pic>
        <p:nvPicPr>
          <p:cNvPr id="9" name="Graphic 8">
            <a:extLst>
              <a:ext uri="{FF2B5EF4-FFF2-40B4-BE49-F238E27FC236}">
                <a16:creationId xmlns:a16="http://schemas.microsoft.com/office/drawing/2014/main" id="{3E26154A-94E5-7241-93C8-29D457B16ECC}"/>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735683" y="5930165"/>
            <a:ext cx="3200400" cy="379328"/>
          </a:xfrm>
          <a:prstGeom prst="rect">
            <a:avLst/>
          </a:prstGeom>
        </p:spPr>
      </p:pic>
      <p:pic>
        <p:nvPicPr>
          <p:cNvPr id="12" name="Graphic 11">
            <a:extLst>
              <a:ext uri="{FF2B5EF4-FFF2-40B4-BE49-F238E27FC236}">
                <a16:creationId xmlns:a16="http://schemas.microsoft.com/office/drawing/2014/main" id="{57B57431-D73E-C247-8CCE-E51F92196539}"/>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58799" y="5726591"/>
            <a:ext cx="2359431" cy="786477"/>
          </a:xfrm>
          <a:prstGeom prst="rect">
            <a:avLst/>
          </a:prstGeom>
        </p:spPr>
      </p:pic>
    </p:spTree>
    <p:extLst>
      <p:ext uri="{BB962C8B-B14F-4D97-AF65-F5344CB8AC3E}">
        <p14:creationId xmlns:p14="http://schemas.microsoft.com/office/powerpoint/2010/main" val="337548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
          <p15:clr>
            <a:srgbClr val="FBAE40"/>
          </p15:clr>
        </p15:guide>
        <p15:guide id="2" orient="horz" pos="3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AE5789-9841-4C13-A6CA-CB2B7C2F1E72}"/>
              </a:ext>
            </a:extLst>
          </p:cNvPr>
          <p:cNvSpPr>
            <a:spLocks noGrp="1"/>
          </p:cNvSpPr>
          <p:nvPr>
            <p:ph type="title" hasCustomPrompt="1"/>
          </p:nvPr>
        </p:nvSpPr>
        <p:spPr>
          <a:xfrm>
            <a:off x="301925" y="126695"/>
            <a:ext cx="11699576" cy="584775"/>
          </a:xfrm>
          <a:prstGeom prst="rect">
            <a:avLst/>
          </a:prstGeom>
        </p:spPr>
        <p:txBody>
          <a:bodyPr wrap="square" lIns="0" tIns="0" rIns="0" bIns="0">
            <a:spAutoFit/>
          </a:bodyPr>
          <a:lstStyle>
            <a:lvl1pPr>
              <a:lnSpc>
                <a:spcPct val="100000"/>
              </a:lnSpc>
              <a:defRPr sz="3800" b="1">
                <a:solidFill>
                  <a:schemeClr val="accent1">
                    <a:lumMod val="50000"/>
                  </a:schemeClr>
                </a:solidFill>
                <a:latin typeface="+mn-lt"/>
              </a:defRPr>
            </a:lvl1pPr>
          </a:lstStyle>
          <a:p>
            <a:r>
              <a:rPr lang="en-US" dirty="0"/>
              <a:t>Name</a:t>
            </a:r>
          </a:p>
        </p:txBody>
      </p:sp>
      <p:grpSp>
        <p:nvGrpSpPr>
          <p:cNvPr id="5" name="Group 4">
            <a:extLst>
              <a:ext uri="{FF2B5EF4-FFF2-40B4-BE49-F238E27FC236}">
                <a16:creationId xmlns:a16="http://schemas.microsoft.com/office/drawing/2014/main" id="{B61F980E-1664-3745-8295-759D3CE484C2}"/>
              </a:ext>
            </a:extLst>
          </p:cNvPr>
          <p:cNvGrpSpPr/>
          <p:nvPr userDrawn="1"/>
        </p:nvGrpSpPr>
        <p:grpSpPr>
          <a:xfrm>
            <a:off x="0" y="6324600"/>
            <a:ext cx="2209800" cy="533400"/>
            <a:chOff x="0" y="6324600"/>
            <a:chExt cx="2209800" cy="533400"/>
          </a:xfrm>
        </p:grpSpPr>
        <p:sp>
          <p:nvSpPr>
            <p:cNvPr id="6" name="Rectangle 5">
              <a:extLst>
                <a:ext uri="{FF2B5EF4-FFF2-40B4-BE49-F238E27FC236}">
                  <a16:creationId xmlns:a16="http://schemas.microsoft.com/office/drawing/2014/main" id="{C2C4FB6E-EDED-EC46-B9E1-FA0A7FEB509D}"/>
                </a:ext>
              </a:extLst>
            </p:cNvPr>
            <p:cNvSpPr/>
            <p:nvPr userDrawn="1"/>
          </p:nvSpPr>
          <p:spPr>
            <a:xfrm>
              <a:off x="0" y="6324600"/>
              <a:ext cx="22098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18EAE4C2-51E3-B143-823F-58B5259C45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90500" y="6497190"/>
              <a:ext cx="1468255" cy="176190"/>
            </a:xfrm>
            <a:prstGeom prst="rect">
              <a:avLst/>
            </a:prstGeom>
          </p:spPr>
        </p:pic>
      </p:grpSp>
      <p:sp>
        <p:nvSpPr>
          <p:cNvPr id="8" name="TextBox 7">
            <a:extLst>
              <a:ext uri="{FF2B5EF4-FFF2-40B4-BE49-F238E27FC236}">
                <a16:creationId xmlns:a16="http://schemas.microsoft.com/office/drawing/2014/main" id="{AD26FE28-3A61-4E02-8598-51B3B8E016A7}"/>
              </a:ext>
            </a:extLst>
          </p:cNvPr>
          <p:cNvSpPr txBox="1"/>
          <p:nvPr userDrawn="1"/>
        </p:nvSpPr>
        <p:spPr>
          <a:xfrm>
            <a:off x="10636370" y="0"/>
            <a:ext cx="1555630" cy="307777"/>
          </a:xfrm>
          <a:prstGeom prst="rect">
            <a:avLst/>
          </a:prstGeom>
          <a:solidFill>
            <a:schemeClr val="bg1">
              <a:lumMod val="95000"/>
            </a:schemeClr>
          </a:solidFill>
          <a:ln>
            <a:noFill/>
          </a:ln>
        </p:spPr>
        <p:txBody>
          <a:bodyPr wrap="square" rtlCol="0">
            <a:spAutoFit/>
          </a:bodyPr>
          <a:lstStyle/>
          <a:p>
            <a:pPr algn="ctr"/>
            <a:r>
              <a:rPr lang="en-US" sz="1400" dirty="0"/>
              <a:t>GT2023-102032</a:t>
            </a:r>
          </a:p>
        </p:txBody>
      </p:sp>
      <p:cxnSp>
        <p:nvCxnSpPr>
          <p:cNvPr id="2" name="Straight Connector 1">
            <a:extLst>
              <a:ext uri="{FF2B5EF4-FFF2-40B4-BE49-F238E27FC236}">
                <a16:creationId xmlns:a16="http://schemas.microsoft.com/office/drawing/2014/main" id="{13C95D3F-A974-83C1-5962-406A96C8CB53}"/>
              </a:ext>
            </a:extLst>
          </p:cNvPr>
          <p:cNvCxnSpPr>
            <a:cxnSpLocks/>
          </p:cNvCxnSpPr>
          <p:nvPr userDrawn="1"/>
        </p:nvCxnSpPr>
        <p:spPr>
          <a:xfrm>
            <a:off x="190500" y="862233"/>
            <a:ext cx="2540000" cy="0"/>
          </a:xfrm>
          <a:prstGeom prst="line">
            <a:avLst/>
          </a:prstGeom>
          <a:ln w="38100">
            <a:solidFill>
              <a:srgbClr val="0274B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13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9A44-CDC6-4812-8E51-E993A8632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BB072-C0B9-4E5E-9BE0-AD65F0A980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4E1A0-45F0-42FB-AFAC-7C31A659A2B1}"/>
              </a:ext>
            </a:extLst>
          </p:cNvPr>
          <p:cNvSpPr>
            <a:spLocks noGrp="1"/>
          </p:cNvSpPr>
          <p:nvPr>
            <p:ph type="dt" sz="half" idx="10"/>
          </p:nvPr>
        </p:nvSpPr>
        <p:spPr/>
        <p:txBody>
          <a:bodyPr/>
          <a:lstStyle/>
          <a:p>
            <a:fld id="{E5DF61E9-6ABA-4E70-94AF-7106851F5B98}" type="datetimeFigureOut">
              <a:rPr lang="en-US" smtClean="0"/>
              <a:t>6/28/2023</a:t>
            </a:fld>
            <a:endParaRPr lang="en-US"/>
          </a:p>
        </p:txBody>
      </p:sp>
      <p:sp>
        <p:nvSpPr>
          <p:cNvPr id="5" name="Footer Placeholder 4">
            <a:extLst>
              <a:ext uri="{FF2B5EF4-FFF2-40B4-BE49-F238E27FC236}">
                <a16:creationId xmlns:a16="http://schemas.microsoft.com/office/drawing/2014/main" id="{547E58D5-6B58-47CB-8D55-9392FD7B7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24929-5427-4A69-9C47-EDF4AD68C312}"/>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363131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F7D3-401A-4FFE-9C95-84EA46DA2E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2FE33E-F72D-421E-843E-83D3F221D6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4AE08E-26F0-4FE6-AA98-CAB9447F7230}"/>
              </a:ext>
            </a:extLst>
          </p:cNvPr>
          <p:cNvSpPr>
            <a:spLocks noGrp="1"/>
          </p:cNvSpPr>
          <p:nvPr>
            <p:ph type="dt" sz="half" idx="10"/>
          </p:nvPr>
        </p:nvSpPr>
        <p:spPr/>
        <p:txBody>
          <a:bodyPr/>
          <a:lstStyle/>
          <a:p>
            <a:fld id="{E5DF61E9-6ABA-4E70-94AF-7106851F5B98}" type="datetimeFigureOut">
              <a:rPr lang="en-US" smtClean="0"/>
              <a:t>6/28/2023</a:t>
            </a:fld>
            <a:endParaRPr lang="en-US"/>
          </a:p>
        </p:txBody>
      </p:sp>
      <p:sp>
        <p:nvSpPr>
          <p:cNvPr id="5" name="Footer Placeholder 4">
            <a:extLst>
              <a:ext uri="{FF2B5EF4-FFF2-40B4-BE49-F238E27FC236}">
                <a16:creationId xmlns:a16="http://schemas.microsoft.com/office/drawing/2014/main" id="{87B23305-2F49-4EC1-9551-83ECC5A45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F304B-286C-4AC8-A3BC-7CAB1CE9E1B0}"/>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310431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730E-5675-4A6F-AF46-8E33C6F9B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700D5C-48BB-499C-9190-7B67E83303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95D5F8-93E6-401A-9311-8427D72B95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20276-4802-460C-A15B-2992AF18404B}"/>
              </a:ext>
            </a:extLst>
          </p:cNvPr>
          <p:cNvSpPr>
            <a:spLocks noGrp="1"/>
          </p:cNvSpPr>
          <p:nvPr>
            <p:ph type="dt" sz="half" idx="10"/>
          </p:nvPr>
        </p:nvSpPr>
        <p:spPr/>
        <p:txBody>
          <a:bodyPr/>
          <a:lstStyle/>
          <a:p>
            <a:fld id="{E5DF61E9-6ABA-4E70-94AF-7106851F5B98}" type="datetimeFigureOut">
              <a:rPr lang="en-US" smtClean="0"/>
              <a:t>6/28/2023</a:t>
            </a:fld>
            <a:endParaRPr lang="en-US"/>
          </a:p>
        </p:txBody>
      </p:sp>
      <p:sp>
        <p:nvSpPr>
          <p:cNvPr id="6" name="Footer Placeholder 5">
            <a:extLst>
              <a:ext uri="{FF2B5EF4-FFF2-40B4-BE49-F238E27FC236}">
                <a16:creationId xmlns:a16="http://schemas.microsoft.com/office/drawing/2014/main" id="{1E94F8AE-4208-4BF9-9328-BCB3ACFFEA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132DD1-63DA-4454-8DDD-2B22D1AEE93A}"/>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250421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3286-220B-43E2-B581-EBE414CAD1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1D025-F0EF-4CC2-BA72-B7B65E4E3B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51C0F1-8797-4B1A-B304-DA8FA63C2B8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D044F1-AF1C-4593-BF35-36F063A976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76EED4-864E-41FF-B6FD-4511DA2B88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82971B-6F00-4F9C-955D-2A3AC3E0BC83}"/>
              </a:ext>
            </a:extLst>
          </p:cNvPr>
          <p:cNvSpPr>
            <a:spLocks noGrp="1"/>
          </p:cNvSpPr>
          <p:nvPr>
            <p:ph type="dt" sz="half" idx="10"/>
          </p:nvPr>
        </p:nvSpPr>
        <p:spPr/>
        <p:txBody>
          <a:bodyPr/>
          <a:lstStyle/>
          <a:p>
            <a:fld id="{E5DF61E9-6ABA-4E70-94AF-7106851F5B98}" type="datetimeFigureOut">
              <a:rPr lang="en-US" smtClean="0"/>
              <a:t>6/28/2023</a:t>
            </a:fld>
            <a:endParaRPr lang="en-US"/>
          </a:p>
        </p:txBody>
      </p:sp>
      <p:sp>
        <p:nvSpPr>
          <p:cNvPr id="8" name="Footer Placeholder 7">
            <a:extLst>
              <a:ext uri="{FF2B5EF4-FFF2-40B4-BE49-F238E27FC236}">
                <a16:creationId xmlns:a16="http://schemas.microsoft.com/office/drawing/2014/main" id="{7E6E8B25-D5C1-4E45-9331-B3807C0D52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AB9FAE-356F-4102-B58C-7E7A1F572C3B}"/>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2321816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89F5-CF01-483A-8FFF-61DE5D9C7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1594D4-7AD1-4B3C-A18A-5B0D2C3DB36C}"/>
              </a:ext>
            </a:extLst>
          </p:cNvPr>
          <p:cNvSpPr>
            <a:spLocks noGrp="1"/>
          </p:cNvSpPr>
          <p:nvPr>
            <p:ph type="dt" sz="half" idx="10"/>
          </p:nvPr>
        </p:nvSpPr>
        <p:spPr/>
        <p:txBody>
          <a:bodyPr/>
          <a:lstStyle/>
          <a:p>
            <a:fld id="{E5DF61E9-6ABA-4E70-94AF-7106851F5B98}" type="datetimeFigureOut">
              <a:rPr lang="en-US" smtClean="0"/>
              <a:t>6/28/2023</a:t>
            </a:fld>
            <a:endParaRPr lang="en-US"/>
          </a:p>
        </p:txBody>
      </p:sp>
      <p:sp>
        <p:nvSpPr>
          <p:cNvPr id="4" name="Footer Placeholder 3">
            <a:extLst>
              <a:ext uri="{FF2B5EF4-FFF2-40B4-BE49-F238E27FC236}">
                <a16:creationId xmlns:a16="http://schemas.microsoft.com/office/drawing/2014/main" id="{E08549A1-93AF-4D04-8183-60DB4C100C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D4D96D-FDE0-40BC-AEFA-81A1941B4002}"/>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1991786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1324F6-9884-4D2D-AE1E-304C8BFFEFE2}"/>
              </a:ext>
            </a:extLst>
          </p:cNvPr>
          <p:cNvSpPr>
            <a:spLocks noGrp="1"/>
          </p:cNvSpPr>
          <p:nvPr>
            <p:ph type="dt" sz="half" idx="10"/>
          </p:nvPr>
        </p:nvSpPr>
        <p:spPr/>
        <p:txBody>
          <a:bodyPr/>
          <a:lstStyle/>
          <a:p>
            <a:fld id="{E5DF61E9-6ABA-4E70-94AF-7106851F5B98}" type="datetimeFigureOut">
              <a:rPr lang="en-US" smtClean="0"/>
              <a:t>6/28/2023</a:t>
            </a:fld>
            <a:endParaRPr lang="en-US"/>
          </a:p>
        </p:txBody>
      </p:sp>
      <p:sp>
        <p:nvSpPr>
          <p:cNvPr id="3" name="Footer Placeholder 2">
            <a:extLst>
              <a:ext uri="{FF2B5EF4-FFF2-40B4-BE49-F238E27FC236}">
                <a16:creationId xmlns:a16="http://schemas.microsoft.com/office/drawing/2014/main" id="{86BEA619-143F-49F3-BDCF-31BD36A95F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3BD97B-E0A2-46CC-9BA5-69F3825DE44F}"/>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133333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CECF-DF6C-46A4-BB36-17350C793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BE6D4A-D7FF-4962-8233-D0FCF77A5D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3DA128-3D4E-4307-BA04-1BF1D6824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234086-67B2-475E-924A-FB9C6A9A173E}"/>
              </a:ext>
            </a:extLst>
          </p:cNvPr>
          <p:cNvSpPr>
            <a:spLocks noGrp="1"/>
          </p:cNvSpPr>
          <p:nvPr>
            <p:ph type="dt" sz="half" idx="10"/>
          </p:nvPr>
        </p:nvSpPr>
        <p:spPr/>
        <p:txBody>
          <a:bodyPr/>
          <a:lstStyle/>
          <a:p>
            <a:fld id="{E5DF61E9-6ABA-4E70-94AF-7106851F5B98}" type="datetimeFigureOut">
              <a:rPr lang="en-US" smtClean="0"/>
              <a:t>6/28/2023</a:t>
            </a:fld>
            <a:endParaRPr lang="en-US"/>
          </a:p>
        </p:txBody>
      </p:sp>
      <p:sp>
        <p:nvSpPr>
          <p:cNvPr id="6" name="Footer Placeholder 5">
            <a:extLst>
              <a:ext uri="{FF2B5EF4-FFF2-40B4-BE49-F238E27FC236}">
                <a16:creationId xmlns:a16="http://schemas.microsoft.com/office/drawing/2014/main" id="{38BB0142-FFAA-4585-9F5C-B492B54194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EAF2A-7EC0-447F-BAF6-FA712A15BF7B}"/>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304703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19F9-2168-4FF1-ADE9-5CF5A0DE2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DCE4AE-4541-4C15-ADBC-8BD5EAC7B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58C885-9F59-4901-AC18-03B2F3A0C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8FC2FB-3E73-458C-AE30-885E5D963213}"/>
              </a:ext>
            </a:extLst>
          </p:cNvPr>
          <p:cNvSpPr>
            <a:spLocks noGrp="1"/>
          </p:cNvSpPr>
          <p:nvPr>
            <p:ph type="dt" sz="half" idx="10"/>
          </p:nvPr>
        </p:nvSpPr>
        <p:spPr/>
        <p:txBody>
          <a:bodyPr/>
          <a:lstStyle/>
          <a:p>
            <a:fld id="{E5DF61E9-6ABA-4E70-94AF-7106851F5B98}" type="datetimeFigureOut">
              <a:rPr lang="en-US" smtClean="0"/>
              <a:t>6/28/2023</a:t>
            </a:fld>
            <a:endParaRPr lang="en-US"/>
          </a:p>
        </p:txBody>
      </p:sp>
      <p:sp>
        <p:nvSpPr>
          <p:cNvPr id="6" name="Footer Placeholder 5">
            <a:extLst>
              <a:ext uri="{FF2B5EF4-FFF2-40B4-BE49-F238E27FC236}">
                <a16:creationId xmlns:a16="http://schemas.microsoft.com/office/drawing/2014/main" id="{4F86A568-0A4B-4ACE-A799-616DA675B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774C4-141C-4DB7-B94B-EDC3AD03F7A3}"/>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30379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FB0DE3-FD57-4A9D-9DFA-1BCF6099E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CA4321-DB43-4B41-91EA-ACEA5A9B4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30699-3B29-40C3-8CB4-0B1AD9E4DF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F61E9-6ABA-4E70-94AF-7106851F5B98}" type="datetimeFigureOut">
              <a:rPr lang="en-US" smtClean="0"/>
              <a:t>6/28/2023</a:t>
            </a:fld>
            <a:endParaRPr lang="en-US"/>
          </a:p>
        </p:txBody>
      </p:sp>
      <p:sp>
        <p:nvSpPr>
          <p:cNvPr id="5" name="Footer Placeholder 4">
            <a:extLst>
              <a:ext uri="{FF2B5EF4-FFF2-40B4-BE49-F238E27FC236}">
                <a16:creationId xmlns:a16="http://schemas.microsoft.com/office/drawing/2014/main" id="{D56B5342-2406-4C06-B9F9-5E0D031AE1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BD5805-E4BF-4B6A-B57A-CAB6C3511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1DC04-9E53-4A9D-A94D-22EBC01EB799}" type="slidenum">
              <a:rPr lang="en-US" smtClean="0"/>
              <a:t>‹#›</a:t>
            </a:fld>
            <a:endParaRPr lang="en-US"/>
          </a:p>
        </p:txBody>
      </p:sp>
      <p:sp>
        <p:nvSpPr>
          <p:cNvPr id="7" name="MSIPCMContentMarking" descr="{&quot;HashCode&quot;:-211566725,&quot;Placement&quot;:&quot;Footer&quot;,&quot;Top&quot;:519.343,&quot;Left&quot;:0.0,&quot;SlideWidth&quot;:960,&quot;SlideHeight&quot;:540}">
            <a:extLst>
              <a:ext uri="{FF2B5EF4-FFF2-40B4-BE49-F238E27FC236}">
                <a16:creationId xmlns:a16="http://schemas.microsoft.com/office/drawing/2014/main" id="{F5B64CDC-9506-4BE9-8402-9D24CBC81E1E}"/>
              </a:ext>
            </a:extLst>
          </p:cNvPr>
          <p:cNvSpPr txBox="1"/>
          <p:nvPr userDrawn="1"/>
        </p:nvSpPr>
        <p:spPr>
          <a:xfrm>
            <a:off x="0" y="6595656"/>
            <a:ext cx="1882255"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737373"/>
                </a:solidFill>
                <a:latin typeface="Calibri" panose="020F0502020204030204" pitchFamily="34" charset="0"/>
              </a:rPr>
              <a:t>Caterpillar: Confidential Green</a:t>
            </a:r>
          </a:p>
        </p:txBody>
      </p:sp>
    </p:spTree>
    <p:extLst>
      <p:ext uri="{BB962C8B-B14F-4D97-AF65-F5344CB8AC3E}">
        <p14:creationId xmlns:p14="http://schemas.microsoft.com/office/powerpoint/2010/main" val="3379579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 id="214748367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0.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0.png"/><Relationship Id="rId7"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320.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3A575E-F7F6-A741-9033-18DCE6D2F8F6}"/>
              </a:ext>
            </a:extLst>
          </p:cNvPr>
          <p:cNvSpPr>
            <a:spLocks noGrp="1"/>
          </p:cNvSpPr>
          <p:nvPr>
            <p:ph type="title"/>
          </p:nvPr>
        </p:nvSpPr>
        <p:spPr>
          <a:xfrm>
            <a:off x="332510" y="415827"/>
            <a:ext cx="7813962" cy="747897"/>
          </a:xfrm>
        </p:spPr>
        <p:txBody>
          <a:bodyPr/>
          <a:lstStyle/>
          <a:p>
            <a:r>
              <a:rPr lang="en-US" sz="5400" b="1" dirty="0">
                <a:latin typeface="+mn-lt"/>
              </a:rPr>
              <a:t>2023 ASME Turbo Expo</a:t>
            </a:r>
            <a:endParaRPr lang="en-US" sz="3500" b="1" dirty="0">
              <a:latin typeface="+mn-lt"/>
            </a:endParaRPr>
          </a:p>
        </p:txBody>
      </p:sp>
      <p:sp>
        <p:nvSpPr>
          <p:cNvPr id="8" name="Text Placeholder 7">
            <a:extLst>
              <a:ext uri="{FF2B5EF4-FFF2-40B4-BE49-F238E27FC236}">
                <a16:creationId xmlns:a16="http://schemas.microsoft.com/office/drawing/2014/main" id="{A1D814A1-59C0-9846-8EB1-C2809B926F81}"/>
              </a:ext>
            </a:extLst>
          </p:cNvPr>
          <p:cNvSpPr>
            <a:spLocks noGrp="1"/>
          </p:cNvSpPr>
          <p:nvPr>
            <p:ph type="body" sz="quarter" idx="10"/>
          </p:nvPr>
        </p:nvSpPr>
        <p:spPr>
          <a:xfrm>
            <a:off x="2918229" y="4426440"/>
            <a:ext cx="6629399" cy="323165"/>
          </a:xfrm>
        </p:spPr>
        <p:txBody>
          <a:bodyPr/>
          <a:lstStyle/>
          <a:p>
            <a:pPr algn="ctr"/>
            <a:r>
              <a:rPr lang="en-US" dirty="0"/>
              <a:t>Cody Allen / June 29, 2023</a:t>
            </a:r>
          </a:p>
        </p:txBody>
      </p:sp>
      <p:sp>
        <p:nvSpPr>
          <p:cNvPr id="2" name="TextBox 1">
            <a:extLst>
              <a:ext uri="{FF2B5EF4-FFF2-40B4-BE49-F238E27FC236}">
                <a16:creationId xmlns:a16="http://schemas.microsoft.com/office/drawing/2014/main" id="{F4115E6C-5440-4CF4-8941-59AEF1580E35}"/>
              </a:ext>
            </a:extLst>
          </p:cNvPr>
          <p:cNvSpPr txBox="1"/>
          <p:nvPr/>
        </p:nvSpPr>
        <p:spPr>
          <a:xfrm>
            <a:off x="840508" y="2776455"/>
            <a:ext cx="10963564" cy="954107"/>
          </a:xfrm>
          <a:prstGeom prst="rect">
            <a:avLst/>
          </a:prstGeom>
          <a:noFill/>
        </p:spPr>
        <p:txBody>
          <a:bodyPr wrap="square" rtlCol="0">
            <a:spAutoFit/>
          </a:bodyPr>
          <a:lstStyle/>
          <a:p>
            <a:pPr algn="ctr"/>
            <a:r>
              <a:rPr lang="en-US" sz="2800" dirty="0">
                <a:solidFill>
                  <a:schemeClr val="bg1"/>
                </a:solidFill>
              </a:rPr>
              <a:t>A Proposed Framework for Minimizing Starts and Extending Maintenance Intervals Through Optimized Scheduling with Mixed Integer Programming</a:t>
            </a:r>
          </a:p>
        </p:txBody>
      </p:sp>
    </p:spTree>
    <p:extLst>
      <p:ext uri="{BB962C8B-B14F-4D97-AF65-F5344CB8AC3E}">
        <p14:creationId xmlns:p14="http://schemas.microsoft.com/office/powerpoint/2010/main" val="878866521"/>
      </p:ext>
    </p:extLst>
  </p:cSld>
  <p:clrMapOvr>
    <a:masterClrMapping/>
  </p:clrMapOvr>
  <mc:AlternateContent xmlns:mc="http://schemas.openxmlformats.org/markup-compatibility/2006" xmlns:p14="http://schemas.microsoft.com/office/powerpoint/2010/main">
    <mc:Choice Requires="p14">
      <p:transition spd="med" p14:dur="700" advTm="12532">
        <p:fade/>
      </p:transition>
    </mc:Choice>
    <mc:Fallback xmlns="">
      <p:transition spd="med" advTm="12532">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Problem Statement and Setup</a:t>
            </a:r>
            <a:endParaRPr lang="en-US" dirty="0"/>
          </a:p>
        </p:txBody>
      </p:sp>
      <p:pic>
        <p:nvPicPr>
          <p:cNvPr id="4" name="Picture 3">
            <a:extLst>
              <a:ext uri="{FF2B5EF4-FFF2-40B4-BE49-F238E27FC236}">
                <a16:creationId xmlns:a16="http://schemas.microsoft.com/office/drawing/2014/main" id="{DEC717E3-120F-FA11-232D-0E8A5FD07C2D}"/>
              </a:ext>
            </a:extLst>
          </p:cNvPr>
          <p:cNvPicPr>
            <a:picLocks noChangeAspect="1"/>
          </p:cNvPicPr>
          <p:nvPr/>
        </p:nvPicPr>
        <p:blipFill>
          <a:blip r:embed="rId2"/>
          <a:stretch>
            <a:fillRect/>
          </a:stretch>
        </p:blipFill>
        <p:spPr>
          <a:xfrm>
            <a:off x="9171924" y="3526970"/>
            <a:ext cx="3020076" cy="3331029"/>
          </a:xfrm>
          <a:prstGeom prst="rect">
            <a:avLst/>
          </a:prstGeom>
          <a:ln>
            <a:solidFill>
              <a:schemeClr val="tx1"/>
            </a:solid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4CE4225-A5C6-71F4-B1CE-8316991BDF4F}"/>
                  </a:ext>
                </a:extLst>
              </p:cNvPr>
              <p:cNvSpPr txBox="1"/>
              <p:nvPr/>
            </p:nvSpPr>
            <p:spPr>
              <a:xfrm>
                <a:off x="681640" y="1594580"/>
                <a:ext cx="10413080" cy="947760"/>
              </a:xfrm>
              <a:prstGeom prst="rect">
                <a:avLst/>
              </a:prstGeom>
              <a:noFill/>
            </p:spPr>
            <p:txBody>
              <a:bodyPr wrap="square">
                <a:spAutoFit/>
              </a:bodyPr>
              <a:lstStyle/>
              <a:p>
                <a:pPr algn="l"/>
                <a:r>
                  <a:rPr lang="en-US" sz="1800" b="0" i="0" u="none" strike="noStrike" baseline="0" dirty="0">
                    <a:latin typeface="NimbusRomNo9L-ReguItal"/>
                  </a:rPr>
                  <a:t>Find the facility running schedule that minimizes total number of starts and over-fire hours across machines while accounting for historical start reliability, ensuring no machine runs more than </a:t>
                </a:r>
                <a14:m>
                  <m:oMath xmlns:m="http://schemas.openxmlformats.org/officeDocument/2006/math">
                    <m:acc>
                      <m:accPr>
                        <m:chr m:val="̅"/>
                        <m:ctrlPr>
                          <a:rPr lang="en-US" sz="1800" b="0" i="1" u="none" strike="noStrike" baseline="0" smtClean="0">
                            <a:latin typeface="Cambria Math" panose="02040503050406030204" pitchFamily="18" charset="0"/>
                          </a:rPr>
                        </m:ctrlPr>
                      </m:accPr>
                      <m:e>
                        <m:r>
                          <a:rPr lang="en-US" sz="1800" b="0" i="1" u="none" strike="noStrike" baseline="0" smtClean="0">
                            <a:latin typeface="Cambria Math" panose="02040503050406030204" pitchFamily="18" charset="0"/>
                          </a:rPr>
                          <m:t>𝑡</m:t>
                        </m:r>
                      </m:e>
                    </m:acc>
                  </m:oMath>
                </a14:m>
                <a:r>
                  <a:rPr lang="en-US" sz="1800" b="0" i="0" u="none" strike="noStrike" baseline="0" dirty="0">
                    <a:latin typeface="NimbusRomNo9L-ReguItal"/>
                  </a:rPr>
                  <a:t> units of time, and always has enough capacity to meet the load demand forecast.</a:t>
                </a:r>
                <a:endParaRPr lang="en-US" dirty="0"/>
              </a:p>
            </p:txBody>
          </p:sp>
        </mc:Choice>
        <mc:Fallback xmlns="">
          <p:sp>
            <p:nvSpPr>
              <p:cNvPr id="8" name="TextBox 7">
                <a:extLst>
                  <a:ext uri="{FF2B5EF4-FFF2-40B4-BE49-F238E27FC236}">
                    <a16:creationId xmlns:a16="http://schemas.microsoft.com/office/drawing/2014/main" id="{94CE4225-A5C6-71F4-B1CE-8316991BDF4F}"/>
                  </a:ext>
                </a:extLst>
              </p:cNvPr>
              <p:cNvSpPr txBox="1">
                <a:spLocks noRot="1" noChangeAspect="1" noMove="1" noResize="1" noEditPoints="1" noAdjustHandles="1" noChangeArrowheads="1" noChangeShapeType="1" noTextEdit="1"/>
              </p:cNvSpPr>
              <p:nvPr/>
            </p:nvSpPr>
            <p:spPr>
              <a:xfrm>
                <a:off x="681640" y="1594580"/>
                <a:ext cx="10413080" cy="947760"/>
              </a:xfrm>
              <a:prstGeom prst="rect">
                <a:avLst/>
              </a:prstGeom>
              <a:blipFill>
                <a:blip r:embed="rId3"/>
                <a:stretch>
                  <a:fillRect l="-527" t="-3871" r="-878" b="-709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4D72B0B-377C-A78A-7DD5-697E4D2F4516}"/>
              </a:ext>
            </a:extLst>
          </p:cNvPr>
          <p:cNvSpPr txBox="1"/>
          <p:nvPr/>
        </p:nvSpPr>
        <p:spPr>
          <a:xfrm>
            <a:off x="246211" y="1194470"/>
            <a:ext cx="4334497" cy="400110"/>
          </a:xfrm>
          <a:prstGeom prst="rect">
            <a:avLst/>
          </a:prstGeom>
          <a:noFill/>
        </p:spPr>
        <p:txBody>
          <a:bodyPr wrap="square" rtlCol="0">
            <a:spAutoFit/>
          </a:bodyPr>
          <a:lstStyle/>
          <a:p>
            <a:r>
              <a:rPr lang="en-US" sz="2000" b="1" dirty="0"/>
              <a:t>MEP Problem Statement:</a:t>
            </a:r>
          </a:p>
        </p:txBody>
      </p:sp>
      <p:sp>
        <p:nvSpPr>
          <p:cNvPr id="11" name="TextBox 10">
            <a:extLst>
              <a:ext uri="{FF2B5EF4-FFF2-40B4-BE49-F238E27FC236}">
                <a16:creationId xmlns:a16="http://schemas.microsoft.com/office/drawing/2014/main" id="{969D82A4-1EBD-ACAB-AFAC-DDF0D04C20D2}"/>
              </a:ext>
            </a:extLst>
          </p:cNvPr>
          <p:cNvSpPr txBox="1"/>
          <p:nvPr/>
        </p:nvSpPr>
        <p:spPr>
          <a:xfrm>
            <a:off x="246208" y="2679839"/>
            <a:ext cx="4334497" cy="400110"/>
          </a:xfrm>
          <a:prstGeom prst="rect">
            <a:avLst/>
          </a:prstGeom>
          <a:noFill/>
        </p:spPr>
        <p:txBody>
          <a:bodyPr wrap="square" rtlCol="0">
            <a:spAutoFit/>
          </a:bodyPr>
          <a:lstStyle/>
          <a:p>
            <a:r>
              <a:rPr lang="en-US" sz="2000" b="1" dirty="0"/>
              <a:t>Constraint:  </a:t>
            </a:r>
            <a:r>
              <a:rPr lang="en-US" sz="2000" dirty="0"/>
              <a:t>Maximum Power</a:t>
            </a:r>
          </a:p>
        </p:txBody>
      </p:sp>
      <p:pic>
        <p:nvPicPr>
          <p:cNvPr id="14" name="Picture 13">
            <a:extLst>
              <a:ext uri="{FF2B5EF4-FFF2-40B4-BE49-F238E27FC236}">
                <a16:creationId xmlns:a16="http://schemas.microsoft.com/office/drawing/2014/main" id="{F53961C1-38F0-75F4-8248-3446128D342E}"/>
              </a:ext>
            </a:extLst>
          </p:cNvPr>
          <p:cNvPicPr>
            <a:picLocks noChangeAspect="1"/>
          </p:cNvPicPr>
          <p:nvPr/>
        </p:nvPicPr>
        <p:blipFill>
          <a:blip r:embed="rId4"/>
          <a:stretch>
            <a:fillRect/>
          </a:stretch>
        </p:blipFill>
        <p:spPr>
          <a:xfrm>
            <a:off x="681640" y="3089935"/>
            <a:ext cx="3723809" cy="742857"/>
          </a:xfrm>
          <a:prstGeom prst="rect">
            <a:avLst/>
          </a:prstGeom>
        </p:spPr>
      </p:pic>
      <p:pic>
        <p:nvPicPr>
          <p:cNvPr id="17" name="Picture 16">
            <a:extLst>
              <a:ext uri="{FF2B5EF4-FFF2-40B4-BE49-F238E27FC236}">
                <a16:creationId xmlns:a16="http://schemas.microsoft.com/office/drawing/2014/main" id="{CCF71621-F8A8-E486-1ED6-911AA3A6D8A9}"/>
              </a:ext>
            </a:extLst>
          </p:cNvPr>
          <p:cNvPicPr>
            <a:picLocks noChangeAspect="1"/>
          </p:cNvPicPr>
          <p:nvPr/>
        </p:nvPicPr>
        <p:blipFill>
          <a:blip r:embed="rId5"/>
          <a:stretch>
            <a:fillRect/>
          </a:stretch>
        </p:blipFill>
        <p:spPr>
          <a:xfrm>
            <a:off x="6323249" y="3226879"/>
            <a:ext cx="2200000" cy="304762"/>
          </a:xfrm>
          <a:prstGeom prst="rect">
            <a:avLst/>
          </a:prstGeom>
        </p:spPr>
      </p:pic>
      <p:sp>
        <p:nvSpPr>
          <p:cNvPr id="18" name="TextBox 17">
            <a:extLst>
              <a:ext uri="{FF2B5EF4-FFF2-40B4-BE49-F238E27FC236}">
                <a16:creationId xmlns:a16="http://schemas.microsoft.com/office/drawing/2014/main" id="{C32C8F59-090E-A556-9D26-FCFFB466177D}"/>
              </a:ext>
            </a:extLst>
          </p:cNvPr>
          <p:cNvSpPr txBox="1"/>
          <p:nvPr/>
        </p:nvSpPr>
        <p:spPr>
          <a:xfrm>
            <a:off x="5157813" y="3194594"/>
            <a:ext cx="1552110" cy="369332"/>
          </a:xfrm>
          <a:prstGeom prst="rect">
            <a:avLst/>
          </a:prstGeom>
          <a:noFill/>
        </p:spPr>
        <p:txBody>
          <a:bodyPr wrap="square" rtlCol="0">
            <a:spAutoFit/>
          </a:bodyPr>
          <a:lstStyle/>
          <a:p>
            <a:r>
              <a:rPr lang="en-US" dirty="0"/>
              <a:t>where</a:t>
            </a:r>
          </a:p>
        </p:txBody>
      </p:sp>
      <p:sp>
        <p:nvSpPr>
          <p:cNvPr id="19" name="Right Brace 18">
            <a:extLst>
              <a:ext uri="{FF2B5EF4-FFF2-40B4-BE49-F238E27FC236}">
                <a16:creationId xmlns:a16="http://schemas.microsoft.com/office/drawing/2014/main" id="{550562E4-BEB6-2B74-53DA-9DC5EFD5B5D2}"/>
              </a:ext>
            </a:extLst>
          </p:cNvPr>
          <p:cNvSpPr/>
          <p:nvPr/>
        </p:nvSpPr>
        <p:spPr>
          <a:xfrm rot="5400000">
            <a:off x="7688487" y="3052735"/>
            <a:ext cx="287383" cy="15601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2114729F-86CF-D9A0-510A-06958810E290}"/>
              </a:ext>
            </a:extLst>
          </p:cNvPr>
          <p:cNvSpPr/>
          <p:nvPr/>
        </p:nvSpPr>
        <p:spPr>
          <a:xfrm rot="5400000">
            <a:off x="2961909" y="2715277"/>
            <a:ext cx="287383" cy="22350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07CD27C0-B2BE-3DE6-85D8-4E8FDED0E7FF}"/>
              </a:ext>
            </a:extLst>
          </p:cNvPr>
          <p:cNvSpPr txBox="1"/>
          <p:nvPr/>
        </p:nvSpPr>
        <p:spPr>
          <a:xfrm>
            <a:off x="7052122" y="4165208"/>
            <a:ext cx="1821371" cy="923330"/>
          </a:xfrm>
          <a:prstGeom prst="rect">
            <a:avLst/>
          </a:prstGeom>
          <a:noFill/>
        </p:spPr>
        <p:txBody>
          <a:bodyPr wrap="square" rtlCol="0">
            <a:spAutoFit/>
          </a:bodyPr>
          <a:lstStyle/>
          <a:p>
            <a:r>
              <a:rPr lang="en-US" dirty="0"/>
              <a:t>Sum of non over-fire maximum power at time </a:t>
            </a:r>
            <a:r>
              <a:rPr lang="en-US" i="1" dirty="0"/>
              <a:t>k.</a:t>
            </a:r>
          </a:p>
        </p:txBody>
      </p:sp>
      <p:sp>
        <p:nvSpPr>
          <p:cNvPr id="22" name="TextBox 21">
            <a:extLst>
              <a:ext uri="{FF2B5EF4-FFF2-40B4-BE49-F238E27FC236}">
                <a16:creationId xmlns:a16="http://schemas.microsoft.com/office/drawing/2014/main" id="{033767E4-70DE-5D88-45B5-6E48F2730E2E}"/>
              </a:ext>
            </a:extLst>
          </p:cNvPr>
          <p:cNvSpPr txBox="1"/>
          <p:nvPr/>
        </p:nvSpPr>
        <p:spPr>
          <a:xfrm>
            <a:off x="811727" y="4113982"/>
            <a:ext cx="4691549" cy="923330"/>
          </a:xfrm>
          <a:prstGeom prst="rect">
            <a:avLst/>
          </a:prstGeom>
          <a:noFill/>
        </p:spPr>
        <p:txBody>
          <a:bodyPr wrap="square" rtlCol="0">
            <a:spAutoFit/>
          </a:bodyPr>
          <a:lstStyle/>
          <a:p>
            <a:r>
              <a:rPr lang="en-US" dirty="0"/>
              <a:t>Sum of total power with over-fire must be greater than plant power demand at time </a:t>
            </a:r>
            <a:r>
              <a:rPr lang="en-US" i="1" dirty="0"/>
              <a:t>k </a:t>
            </a:r>
            <a:r>
              <a:rPr lang="en-US" dirty="0"/>
              <a:t>without exceeding allowed over-fire percentage.</a:t>
            </a:r>
          </a:p>
        </p:txBody>
      </p:sp>
      <p:pic>
        <p:nvPicPr>
          <p:cNvPr id="25" name="Picture 24">
            <a:extLst>
              <a:ext uri="{FF2B5EF4-FFF2-40B4-BE49-F238E27FC236}">
                <a16:creationId xmlns:a16="http://schemas.microsoft.com/office/drawing/2014/main" id="{3E94F02A-95B7-421F-C8FC-B04A167A6A2E}"/>
              </a:ext>
            </a:extLst>
          </p:cNvPr>
          <p:cNvPicPr>
            <a:picLocks noChangeAspect="1"/>
          </p:cNvPicPr>
          <p:nvPr/>
        </p:nvPicPr>
        <p:blipFill>
          <a:blip r:embed="rId6"/>
          <a:stretch>
            <a:fillRect/>
          </a:stretch>
        </p:blipFill>
        <p:spPr>
          <a:xfrm>
            <a:off x="1633221" y="5759500"/>
            <a:ext cx="1666667" cy="419048"/>
          </a:xfrm>
          <a:prstGeom prst="rect">
            <a:avLst/>
          </a:prstGeom>
        </p:spPr>
      </p:pic>
      <p:pic>
        <p:nvPicPr>
          <p:cNvPr id="27" name="Picture 26">
            <a:extLst>
              <a:ext uri="{FF2B5EF4-FFF2-40B4-BE49-F238E27FC236}">
                <a16:creationId xmlns:a16="http://schemas.microsoft.com/office/drawing/2014/main" id="{DDC40744-DB8E-344E-51BC-BDF531981D16}"/>
              </a:ext>
            </a:extLst>
          </p:cNvPr>
          <p:cNvPicPr>
            <a:picLocks noChangeAspect="1"/>
          </p:cNvPicPr>
          <p:nvPr/>
        </p:nvPicPr>
        <p:blipFill>
          <a:blip r:embed="rId7"/>
          <a:stretch>
            <a:fillRect/>
          </a:stretch>
        </p:blipFill>
        <p:spPr>
          <a:xfrm>
            <a:off x="4668433" y="5807119"/>
            <a:ext cx="1447619" cy="323810"/>
          </a:xfrm>
          <a:prstGeom prst="rect">
            <a:avLst/>
          </a:prstGeom>
        </p:spPr>
      </p:pic>
      <p:pic>
        <p:nvPicPr>
          <p:cNvPr id="29" name="Picture 28">
            <a:extLst>
              <a:ext uri="{FF2B5EF4-FFF2-40B4-BE49-F238E27FC236}">
                <a16:creationId xmlns:a16="http://schemas.microsoft.com/office/drawing/2014/main" id="{028C469A-B22F-530D-D5D7-AF927EBB74C3}"/>
              </a:ext>
            </a:extLst>
          </p:cNvPr>
          <p:cNvPicPr>
            <a:picLocks noChangeAspect="1"/>
          </p:cNvPicPr>
          <p:nvPr/>
        </p:nvPicPr>
        <p:blipFill>
          <a:blip r:embed="rId8"/>
          <a:stretch>
            <a:fillRect/>
          </a:stretch>
        </p:blipFill>
        <p:spPr>
          <a:xfrm>
            <a:off x="6782607" y="5765353"/>
            <a:ext cx="790476" cy="361905"/>
          </a:xfrm>
          <a:prstGeom prst="rect">
            <a:avLst/>
          </a:prstGeom>
        </p:spPr>
      </p:pic>
      <p:sp>
        <p:nvSpPr>
          <p:cNvPr id="30" name="TextBox 29">
            <a:extLst>
              <a:ext uri="{FF2B5EF4-FFF2-40B4-BE49-F238E27FC236}">
                <a16:creationId xmlns:a16="http://schemas.microsoft.com/office/drawing/2014/main" id="{8B1B3168-7CB9-2FCB-8E8A-E51F9189E057}"/>
              </a:ext>
            </a:extLst>
          </p:cNvPr>
          <p:cNvSpPr txBox="1"/>
          <p:nvPr/>
        </p:nvSpPr>
        <p:spPr>
          <a:xfrm>
            <a:off x="246208" y="5318502"/>
            <a:ext cx="2523118" cy="369332"/>
          </a:xfrm>
          <a:prstGeom prst="rect">
            <a:avLst/>
          </a:prstGeom>
          <a:noFill/>
        </p:spPr>
        <p:txBody>
          <a:bodyPr wrap="square" rtlCol="0">
            <a:spAutoFit/>
          </a:bodyPr>
          <a:lstStyle/>
          <a:p>
            <a:r>
              <a:rPr lang="en-US" i="1" dirty="0"/>
              <a:t>Forecast Variability</a:t>
            </a:r>
            <a:r>
              <a:rPr lang="en-US" dirty="0"/>
              <a:t>:</a:t>
            </a:r>
          </a:p>
        </p:txBody>
      </p:sp>
      <p:sp>
        <p:nvSpPr>
          <p:cNvPr id="31" name="TextBox 30">
            <a:extLst>
              <a:ext uri="{FF2B5EF4-FFF2-40B4-BE49-F238E27FC236}">
                <a16:creationId xmlns:a16="http://schemas.microsoft.com/office/drawing/2014/main" id="{351554E2-3EB8-3A23-948E-118A9E4A5FEE}"/>
              </a:ext>
            </a:extLst>
          </p:cNvPr>
          <p:cNvSpPr txBox="1"/>
          <p:nvPr/>
        </p:nvSpPr>
        <p:spPr>
          <a:xfrm>
            <a:off x="3503547" y="5784358"/>
            <a:ext cx="1240021" cy="369332"/>
          </a:xfrm>
          <a:prstGeom prst="rect">
            <a:avLst/>
          </a:prstGeom>
          <a:noFill/>
        </p:spPr>
        <p:txBody>
          <a:bodyPr wrap="square" rtlCol="0">
            <a:spAutoFit/>
          </a:bodyPr>
          <a:lstStyle/>
          <a:p>
            <a:r>
              <a:rPr lang="en-US" dirty="0"/>
              <a:t>such that</a:t>
            </a:r>
          </a:p>
        </p:txBody>
      </p:sp>
      <p:sp>
        <p:nvSpPr>
          <p:cNvPr id="32" name="TextBox 31">
            <a:extLst>
              <a:ext uri="{FF2B5EF4-FFF2-40B4-BE49-F238E27FC236}">
                <a16:creationId xmlns:a16="http://schemas.microsoft.com/office/drawing/2014/main" id="{E40D52DA-1C2A-D93E-E066-712716B3BA92}"/>
              </a:ext>
            </a:extLst>
          </p:cNvPr>
          <p:cNvSpPr txBox="1"/>
          <p:nvPr/>
        </p:nvSpPr>
        <p:spPr>
          <a:xfrm>
            <a:off x="6186090" y="5784358"/>
            <a:ext cx="1240021" cy="369332"/>
          </a:xfrm>
          <a:prstGeom prst="rect">
            <a:avLst/>
          </a:prstGeom>
          <a:noFill/>
        </p:spPr>
        <p:txBody>
          <a:bodyPr wrap="square" rtlCol="0">
            <a:spAutoFit/>
          </a:bodyPr>
          <a:lstStyle/>
          <a:p>
            <a:r>
              <a:rPr lang="en-US" dirty="0"/>
              <a:t>and</a:t>
            </a:r>
          </a:p>
        </p:txBody>
      </p:sp>
      <p:sp>
        <p:nvSpPr>
          <p:cNvPr id="3" name="Rectangle 2">
            <a:extLst>
              <a:ext uri="{FF2B5EF4-FFF2-40B4-BE49-F238E27FC236}">
                <a16:creationId xmlns:a16="http://schemas.microsoft.com/office/drawing/2014/main" id="{1FF51591-B56A-4F5B-1F75-3226FA248C43}"/>
              </a:ext>
            </a:extLst>
          </p:cNvPr>
          <p:cNvSpPr/>
          <p:nvPr/>
        </p:nvSpPr>
        <p:spPr>
          <a:xfrm>
            <a:off x="2318657" y="5687834"/>
            <a:ext cx="391886" cy="1192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595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animBg="1"/>
      <p:bldP spid="20" grpId="0" animBg="1"/>
      <p:bldP spid="21" grpId="0"/>
      <p:bldP spid="22" grpId="0"/>
      <p:bldP spid="30"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Problem Setup: Constraints</a:t>
            </a:r>
            <a:endParaRPr lang="en-US" dirty="0"/>
          </a:p>
        </p:txBody>
      </p:sp>
      <p:pic>
        <p:nvPicPr>
          <p:cNvPr id="4" name="Picture 3">
            <a:extLst>
              <a:ext uri="{FF2B5EF4-FFF2-40B4-BE49-F238E27FC236}">
                <a16:creationId xmlns:a16="http://schemas.microsoft.com/office/drawing/2014/main" id="{DEC717E3-120F-FA11-232D-0E8A5FD07C2D}"/>
              </a:ext>
            </a:extLst>
          </p:cNvPr>
          <p:cNvPicPr>
            <a:picLocks noChangeAspect="1"/>
          </p:cNvPicPr>
          <p:nvPr/>
        </p:nvPicPr>
        <p:blipFill>
          <a:blip r:embed="rId2"/>
          <a:stretch>
            <a:fillRect/>
          </a:stretch>
        </p:blipFill>
        <p:spPr>
          <a:xfrm>
            <a:off x="9171924" y="3526970"/>
            <a:ext cx="3020076" cy="3331029"/>
          </a:xfrm>
          <a:prstGeom prst="rect">
            <a:avLst/>
          </a:prstGeom>
          <a:ln>
            <a:solidFill>
              <a:schemeClr val="tx1"/>
            </a:solidFill>
          </a:ln>
        </p:spPr>
      </p:pic>
      <p:sp>
        <p:nvSpPr>
          <p:cNvPr id="11" name="TextBox 10">
            <a:extLst>
              <a:ext uri="{FF2B5EF4-FFF2-40B4-BE49-F238E27FC236}">
                <a16:creationId xmlns:a16="http://schemas.microsoft.com/office/drawing/2014/main" id="{969D82A4-1EBD-ACAB-AFAC-DDF0D04C20D2}"/>
              </a:ext>
            </a:extLst>
          </p:cNvPr>
          <p:cNvSpPr txBox="1"/>
          <p:nvPr/>
        </p:nvSpPr>
        <p:spPr>
          <a:xfrm>
            <a:off x="246208" y="1458922"/>
            <a:ext cx="4334497" cy="400110"/>
          </a:xfrm>
          <a:prstGeom prst="rect">
            <a:avLst/>
          </a:prstGeom>
          <a:noFill/>
        </p:spPr>
        <p:txBody>
          <a:bodyPr wrap="square" rtlCol="0">
            <a:spAutoFit/>
          </a:bodyPr>
          <a:lstStyle/>
          <a:p>
            <a:r>
              <a:rPr lang="en-US" sz="2000" b="1" dirty="0"/>
              <a:t>Constraint:  </a:t>
            </a:r>
            <a:r>
              <a:rPr lang="en-US" sz="2000" dirty="0"/>
              <a:t>Maximum Run Time</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3A00A54-A205-A730-97B7-499DE5E0544D}"/>
                  </a:ext>
                </a:extLst>
              </p:cNvPr>
              <p:cNvSpPr txBox="1"/>
              <p:nvPr/>
            </p:nvSpPr>
            <p:spPr>
              <a:xfrm>
                <a:off x="301925" y="1891077"/>
                <a:ext cx="11218623" cy="369332"/>
              </a:xfrm>
              <a:prstGeom prst="rect">
                <a:avLst/>
              </a:prstGeom>
              <a:noFill/>
            </p:spPr>
            <p:txBody>
              <a:bodyPr wrap="square" rtlCol="0">
                <a:spAutoFit/>
              </a:bodyPr>
              <a:lstStyle/>
              <a:p>
                <a:pPr marL="285750" indent="-285750">
                  <a:buFont typeface="Arial" panose="020B0604020202020204" pitchFamily="34" charset="0"/>
                  <a:buChar char="•"/>
                </a:pPr>
                <a:r>
                  <a:rPr lang="en-US" dirty="0"/>
                  <a:t>Each machine is limited to </a:t>
                </a:r>
                <a14:m>
                  <m:oMath xmlns:m="http://schemas.openxmlformats.org/officeDocument/2006/math">
                    <m:acc>
                      <m:accPr>
                        <m:chr m:val="̅"/>
                        <m:ctrlPr>
                          <a:rPr lang="en-US" sz="1800" b="0" i="1" u="none" strike="noStrike" baseline="0" smtClean="0">
                            <a:latin typeface="Cambria Math" panose="02040503050406030204" pitchFamily="18" charset="0"/>
                          </a:rPr>
                        </m:ctrlPr>
                      </m:accPr>
                      <m:e>
                        <m:r>
                          <a:rPr lang="en-US" sz="1800" b="0" i="1" u="none" strike="noStrike" baseline="0" smtClean="0">
                            <a:latin typeface="Cambria Math" panose="02040503050406030204" pitchFamily="18" charset="0"/>
                          </a:rPr>
                          <m:t>𝑡</m:t>
                        </m:r>
                      </m:e>
                    </m:acc>
                  </m:oMath>
                </a14:m>
                <a:r>
                  <a:rPr lang="en-US" dirty="0"/>
                  <a:t> time units of run-time.  </a:t>
                </a:r>
              </a:p>
            </p:txBody>
          </p:sp>
        </mc:Choice>
        <mc:Fallback>
          <p:sp>
            <p:nvSpPr>
              <p:cNvPr id="6" name="TextBox 5">
                <a:extLst>
                  <a:ext uri="{FF2B5EF4-FFF2-40B4-BE49-F238E27FC236}">
                    <a16:creationId xmlns:a16="http://schemas.microsoft.com/office/drawing/2014/main" id="{E3A00A54-A205-A730-97B7-499DE5E0544D}"/>
                  </a:ext>
                </a:extLst>
              </p:cNvPr>
              <p:cNvSpPr txBox="1">
                <a:spLocks noRot="1" noChangeAspect="1" noMove="1" noResize="1" noEditPoints="1" noAdjustHandles="1" noChangeArrowheads="1" noChangeShapeType="1" noTextEdit="1"/>
              </p:cNvSpPr>
              <p:nvPr/>
            </p:nvSpPr>
            <p:spPr>
              <a:xfrm>
                <a:off x="301925" y="1891077"/>
                <a:ext cx="11218623" cy="369332"/>
              </a:xfrm>
              <a:prstGeom prst="rect">
                <a:avLst/>
              </a:prstGeom>
              <a:blipFill>
                <a:blip r:embed="rId3"/>
                <a:stretch>
                  <a:fillRect l="-38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598009-5B45-5D4E-2698-F1484CA7E3FA}"/>
                  </a:ext>
                </a:extLst>
              </p:cNvPr>
              <p:cNvSpPr txBox="1"/>
              <p:nvPr/>
            </p:nvSpPr>
            <p:spPr>
              <a:xfrm>
                <a:off x="3891794" y="3077931"/>
                <a:ext cx="5426914" cy="338554"/>
              </a:xfrm>
              <a:prstGeom prst="rect">
                <a:avLst/>
              </a:prstGeom>
              <a:noFill/>
            </p:spPr>
            <p:txBody>
              <a:bodyPr wrap="square" rtlCol="0">
                <a:spAutoFit/>
              </a:bodyPr>
              <a:lstStyle/>
              <a:p>
                <a:r>
                  <a:rPr lang="en-US" sz="1600" dirty="0"/>
                  <a:t>Asset </a:t>
                </a:r>
                <a:r>
                  <a:rPr lang="en-US" sz="1600" i="1" dirty="0"/>
                  <a:t>j</a:t>
                </a:r>
                <a:r>
                  <a:rPr lang="en-US" sz="1600" dirty="0"/>
                  <a:t> must not have more than </a:t>
                </a:r>
                <a14:m>
                  <m:oMath xmlns:m="http://schemas.openxmlformats.org/officeDocument/2006/math">
                    <m:acc>
                      <m:accPr>
                        <m:chr m:val="̅"/>
                        <m:ctrlPr>
                          <a:rPr lang="en-US" sz="1600" b="0" i="1" u="none" strike="noStrike" baseline="0" smtClean="0">
                            <a:latin typeface="Cambria Math" panose="02040503050406030204" pitchFamily="18" charset="0"/>
                          </a:rPr>
                        </m:ctrlPr>
                      </m:accPr>
                      <m:e>
                        <m:r>
                          <a:rPr lang="en-US" sz="1600" b="0" i="1" u="none" strike="noStrike" baseline="0" smtClean="0">
                            <a:latin typeface="Cambria Math" panose="02040503050406030204" pitchFamily="18" charset="0"/>
                          </a:rPr>
                          <m:t>𝑡</m:t>
                        </m:r>
                      </m:e>
                    </m:acc>
                  </m:oMath>
                </a14:m>
                <a:r>
                  <a:rPr lang="en-US" sz="1600" dirty="0"/>
                  <a:t> units of time spent on.</a:t>
                </a:r>
              </a:p>
            </p:txBody>
          </p:sp>
        </mc:Choice>
        <mc:Fallback xmlns="">
          <p:sp>
            <p:nvSpPr>
              <p:cNvPr id="12" name="TextBox 11">
                <a:extLst>
                  <a:ext uri="{FF2B5EF4-FFF2-40B4-BE49-F238E27FC236}">
                    <a16:creationId xmlns:a16="http://schemas.microsoft.com/office/drawing/2014/main" id="{33598009-5B45-5D4E-2698-F1484CA7E3FA}"/>
                  </a:ext>
                </a:extLst>
              </p:cNvPr>
              <p:cNvSpPr txBox="1">
                <a:spLocks noRot="1" noChangeAspect="1" noMove="1" noResize="1" noEditPoints="1" noAdjustHandles="1" noChangeArrowheads="1" noChangeShapeType="1" noTextEdit="1"/>
              </p:cNvSpPr>
              <p:nvPr/>
            </p:nvSpPr>
            <p:spPr>
              <a:xfrm>
                <a:off x="3891794" y="3077931"/>
                <a:ext cx="5426914" cy="338554"/>
              </a:xfrm>
              <a:prstGeom prst="rect">
                <a:avLst/>
              </a:prstGeom>
              <a:blipFill>
                <a:blip r:embed="rId4"/>
                <a:stretch>
                  <a:fillRect l="-561" t="-5455" b="-23636"/>
                </a:stretch>
              </a:blipFill>
            </p:spPr>
            <p:txBody>
              <a:bodyPr/>
              <a:lstStyle/>
              <a:p>
                <a:r>
                  <a:rPr lang="en-US">
                    <a:noFill/>
                  </a:rPr>
                  <a:t> </a:t>
                </a:r>
              </a:p>
            </p:txBody>
          </p:sp>
        </mc:Fallback>
      </mc:AlternateContent>
      <p:pic>
        <p:nvPicPr>
          <p:cNvPr id="32" name="Picture 31">
            <a:extLst>
              <a:ext uri="{FF2B5EF4-FFF2-40B4-BE49-F238E27FC236}">
                <a16:creationId xmlns:a16="http://schemas.microsoft.com/office/drawing/2014/main" id="{FD6E38CB-3507-BC4B-0FE0-3145A4960C79}"/>
              </a:ext>
            </a:extLst>
          </p:cNvPr>
          <p:cNvPicPr>
            <a:picLocks noChangeAspect="1"/>
          </p:cNvPicPr>
          <p:nvPr/>
        </p:nvPicPr>
        <p:blipFill>
          <a:blip r:embed="rId5"/>
          <a:stretch>
            <a:fillRect/>
          </a:stretch>
        </p:blipFill>
        <p:spPr>
          <a:xfrm>
            <a:off x="246208" y="4333099"/>
            <a:ext cx="2380952" cy="647619"/>
          </a:xfrm>
          <a:prstGeom prst="rect">
            <a:avLst/>
          </a:prstGeom>
        </p:spPr>
      </p:pic>
      <p:sp>
        <p:nvSpPr>
          <p:cNvPr id="33" name="TextBox 32">
            <a:extLst>
              <a:ext uri="{FF2B5EF4-FFF2-40B4-BE49-F238E27FC236}">
                <a16:creationId xmlns:a16="http://schemas.microsoft.com/office/drawing/2014/main" id="{5FFD9533-B447-685F-97A7-98999A728EE5}"/>
              </a:ext>
            </a:extLst>
          </p:cNvPr>
          <p:cNvSpPr txBox="1"/>
          <p:nvPr/>
        </p:nvSpPr>
        <p:spPr>
          <a:xfrm>
            <a:off x="3382543" y="4364520"/>
            <a:ext cx="5426914" cy="584775"/>
          </a:xfrm>
          <a:prstGeom prst="rect">
            <a:avLst/>
          </a:prstGeom>
          <a:noFill/>
        </p:spPr>
        <p:txBody>
          <a:bodyPr wrap="square" rtlCol="0">
            <a:spAutoFit/>
          </a:bodyPr>
          <a:lstStyle/>
          <a:p>
            <a:r>
              <a:rPr lang="en-US" sz="1600" dirty="0"/>
              <a:t>All assets must obey this time constraint, which we call the maintenance time constraint set.</a:t>
            </a:r>
          </a:p>
        </p:txBody>
      </p:sp>
      <p:pic>
        <p:nvPicPr>
          <p:cNvPr id="5" name="Picture 4">
            <a:extLst>
              <a:ext uri="{FF2B5EF4-FFF2-40B4-BE49-F238E27FC236}">
                <a16:creationId xmlns:a16="http://schemas.microsoft.com/office/drawing/2014/main" id="{8DDC9965-8514-50FC-7278-BB8EA2C305DC}"/>
              </a:ext>
            </a:extLst>
          </p:cNvPr>
          <p:cNvPicPr>
            <a:picLocks noChangeAspect="1"/>
          </p:cNvPicPr>
          <p:nvPr/>
        </p:nvPicPr>
        <p:blipFill>
          <a:blip r:embed="rId6"/>
          <a:stretch>
            <a:fillRect/>
          </a:stretch>
        </p:blipFill>
        <p:spPr>
          <a:xfrm>
            <a:off x="555512" y="2861915"/>
            <a:ext cx="2827031" cy="832619"/>
          </a:xfrm>
          <a:prstGeom prst="rect">
            <a:avLst/>
          </a:prstGeom>
        </p:spPr>
      </p:pic>
    </p:spTree>
    <p:extLst>
      <p:ext uri="{BB962C8B-B14F-4D97-AF65-F5344CB8AC3E}">
        <p14:creationId xmlns:p14="http://schemas.microsoft.com/office/powerpoint/2010/main" val="137024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Problem Setup: Constraints</a:t>
            </a:r>
            <a:endParaRPr lang="en-US" dirty="0"/>
          </a:p>
        </p:txBody>
      </p:sp>
      <p:pic>
        <p:nvPicPr>
          <p:cNvPr id="4" name="Picture 3">
            <a:extLst>
              <a:ext uri="{FF2B5EF4-FFF2-40B4-BE49-F238E27FC236}">
                <a16:creationId xmlns:a16="http://schemas.microsoft.com/office/drawing/2014/main" id="{DEC717E3-120F-FA11-232D-0E8A5FD07C2D}"/>
              </a:ext>
            </a:extLst>
          </p:cNvPr>
          <p:cNvPicPr>
            <a:picLocks noChangeAspect="1"/>
          </p:cNvPicPr>
          <p:nvPr/>
        </p:nvPicPr>
        <p:blipFill>
          <a:blip r:embed="rId2"/>
          <a:stretch>
            <a:fillRect/>
          </a:stretch>
        </p:blipFill>
        <p:spPr>
          <a:xfrm>
            <a:off x="9171924" y="3526970"/>
            <a:ext cx="3020076" cy="3331029"/>
          </a:xfrm>
          <a:prstGeom prst="rect">
            <a:avLst/>
          </a:prstGeom>
          <a:ln>
            <a:solidFill>
              <a:schemeClr val="tx1"/>
            </a:solidFill>
          </a:ln>
        </p:spPr>
      </p:pic>
      <p:sp>
        <p:nvSpPr>
          <p:cNvPr id="11" name="TextBox 10">
            <a:extLst>
              <a:ext uri="{FF2B5EF4-FFF2-40B4-BE49-F238E27FC236}">
                <a16:creationId xmlns:a16="http://schemas.microsoft.com/office/drawing/2014/main" id="{969D82A4-1EBD-ACAB-AFAC-DDF0D04C20D2}"/>
              </a:ext>
            </a:extLst>
          </p:cNvPr>
          <p:cNvSpPr txBox="1"/>
          <p:nvPr/>
        </p:nvSpPr>
        <p:spPr>
          <a:xfrm>
            <a:off x="246208" y="1110579"/>
            <a:ext cx="5928169" cy="400110"/>
          </a:xfrm>
          <a:prstGeom prst="rect">
            <a:avLst/>
          </a:prstGeom>
          <a:noFill/>
        </p:spPr>
        <p:txBody>
          <a:bodyPr wrap="square" rtlCol="0">
            <a:spAutoFit/>
          </a:bodyPr>
          <a:lstStyle/>
          <a:p>
            <a:r>
              <a:rPr lang="en-US" sz="2000" b="1" dirty="0"/>
              <a:t>Constraint:  </a:t>
            </a:r>
            <a:r>
              <a:rPr lang="en-US" sz="2000" dirty="0"/>
              <a:t>Start Reliability - </a:t>
            </a:r>
            <a:r>
              <a:rPr lang="en-US" sz="2000" b="0" i="0" dirty="0">
                <a:solidFill>
                  <a:srgbClr val="202124"/>
                </a:solidFill>
                <a:effectLst/>
                <a:latin typeface="Google Sans"/>
              </a:rPr>
              <a:t>Intermezzo</a:t>
            </a:r>
            <a:endParaRPr lang="en-US" sz="2000" dirty="0"/>
          </a:p>
        </p:txBody>
      </p:sp>
      <p:pic>
        <p:nvPicPr>
          <p:cNvPr id="5" name="Picture 4">
            <a:extLst>
              <a:ext uri="{FF2B5EF4-FFF2-40B4-BE49-F238E27FC236}">
                <a16:creationId xmlns:a16="http://schemas.microsoft.com/office/drawing/2014/main" id="{AAD03F7E-8F96-EBAF-3958-80C0473FEEC9}"/>
              </a:ext>
            </a:extLst>
          </p:cNvPr>
          <p:cNvPicPr>
            <a:picLocks noChangeAspect="1"/>
          </p:cNvPicPr>
          <p:nvPr/>
        </p:nvPicPr>
        <p:blipFill>
          <a:blip r:embed="rId3"/>
          <a:stretch>
            <a:fillRect/>
          </a:stretch>
        </p:blipFill>
        <p:spPr>
          <a:xfrm>
            <a:off x="301925" y="3650970"/>
            <a:ext cx="5495238" cy="695238"/>
          </a:xfrm>
          <a:prstGeom prst="rect">
            <a:avLst/>
          </a:prstGeom>
        </p:spPr>
      </p:pic>
      <p:sp>
        <p:nvSpPr>
          <p:cNvPr id="6" name="TextBox 5">
            <a:extLst>
              <a:ext uri="{FF2B5EF4-FFF2-40B4-BE49-F238E27FC236}">
                <a16:creationId xmlns:a16="http://schemas.microsoft.com/office/drawing/2014/main" id="{E3A00A54-A205-A730-97B7-499DE5E0544D}"/>
              </a:ext>
            </a:extLst>
          </p:cNvPr>
          <p:cNvSpPr txBox="1"/>
          <p:nvPr/>
        </p:nvSpPr>
        <p:spPr>
          <a:xfrm>
            <a:off x="301925" y="1542734"/>
            <a:ext cx="11218623" cy="923330"/>
          </a:xfrm>
          <a:prstGeom prst="rect">
            <a:avLst/>
          </a:prstGeom>
          <a:noFill/>
        </p:spPr>
        <p:txBody>
          <a:bodyPr wrap="square" rtlCol="0">
            <a:spAutoFit/>
          </a:bodyPr>
          <a:lstStyle/>
          <a:p>
            <a:pPr marL="285750" indent="-285750">
              <a:buFont typeface="Arial" panose="020B0604020202020204" pitchFamily="34" charset="0"/>
              <a:buChar char="•"/>
            </a:pPr>
            <a:r>
              <a:rPr lang="en-US" dirty="0"/>
              <a:t>Start reliability is handled by imposing certain required sequential periods of off-load time.</a:t>
            </a:r>
          </a:p>
          <a:p>
            <a:pPr marL="285750" indent="-285750">
              <a:buFont typeface="Arial" panose="020B0604020202020204" pitchFamily="34" charset="0"/>
              <a:buChar char="•"/>
            </a:pPr>
            <a:r>
              <a:rPr lang="en-US" dirty="0"/>
              <a:t>The constraint requires sequentially linked optimization variables.</a:t>
            </a:r>
          </a:p>
          <a:p>
            <a:pPr marL="285750" indent="-285750">
              <a:buFont typeface="Arial" panose="020B0604020202020204" pitchFamily="34" charset="0"/>
              <a:buChar char="•"/>
            </a:pPr>
            <a:r>
              <a:rPr lang="en-US" dirty="0"/>
              <a:t>For a given sequence length, each sub-sequence must also impose off-load time.</a:t>
            </a:r>
          </a:p>
        </p:txBody>
      </p:sp>
      <p:pic>
        <p:nvPicPr>
          <p:cNvPr id="10" name="Picture 9">
            <a:extLst>
              <a:ext uri="{FF2B5EF4-FFF2-40B4-BE49-F238E27FC236}">
                <a16:creationId xmlns:a16="http://schemas.microsoft.com/office/drawing/2014/main" id="{36241F69-27F5-14EE-C0CF-02EFF84EA90B}"/>
              </a:ext>
            </a:extLst>
          </p:cNvPr>
          <p:cNvPicPr>
            <a:picLocks noChangeAspect="1"/>
          </p:cNvPicPr>
          <p:nvPr/>
        </p:nvPicPr>
        <p:blipFill>
          <a:blip r:embed="rId4"/>
          <a:stretch>
            <a:fillRect/>
          </a:stretch>
        </p:blipFill>
        <p:spPr>
          <a:xfrm>
            <a:off x="301925" y="2858520"/>
            <a:ext cx="3228571" cy="409524"/>
          </a:xfrm>
          <a:prstGeom prst="rect">
            <a:avLst/>
          </a:prstGeom>
        </p:spPr>
      </p:pic>
      <p:sp>
        <p:nvSpPr>
          <p:cNvPr id="12" name="TextBox 11">
            <a:extLst>
              <a:ext uri="{FF2B5EF4-FFF2-40B4-BE49-F238E27FC236}">
                <a16:creationId xmlns:a16="http://schemas.microsoft.com/office/drawing/2014/main" id="{33598009-5B45-5D4E-2698-F1484CA7E3FA}"/>
              </a:ext>
            </a:extLst>
          </p:cNvPr>
          <p:cNvSpPr txBox="1"/>
          <p:nvPr/>
        </p:nvSpPr>
        <p:spPr>
          <a:xfrm>
            <a:off x="3883085" y="2898866"/>
            <a:ext cx="5426914" cy="338554"/>
          </a:xfrm>
          <a:prstGeom prst="rect">
            <a:avLst/>
          </a:prstGeom>
          <a:noFill/>
        </p:spPr>
        <p:txBody>
          <a:bodyPr wrap="square" rtlCol="0">
            <a:spAutoFit/>
          </a:bodyPr>
          <a:lstStyle/>
          <a:p>
            <a:r>
              <a:rPr lang="en-US" sz="1600" dirty="0"/>
              <a:t>Sequence contains </a:t>
            </a:r>
            <a:r>
              <a:rPr lang="en-US" sz="1600" i="1" dirty="0"/>
              <a:t>d</a:t>
            </a:r>
            <a:r>
              <a:rPr lang="en-US" sz="1600" dirty="0"/>
              <a:t> consecutive 0s.</a:t>
            </a:r>
          </a:p>
        </p:txBody>
      </p:sp>
      <p:sp>
        <p:nvSpPr>
          <p:cNvPr id="13" name="TextBox 12">
            <a:extLst>
              <a:ext uri="{FF2B5EF4-FFF2-40B4-BE49-F238E27FC236}">
                <a16:creationId xmlns:a16="http://schemas.microsoft.com/office/drawing/2014/main" id="{A9FCEE12-A450-1E1C-08B6-57B5DC8C3BD3}"/>
              </a:ext>
            </a:extLst>
          </p:cNvPr>
          <p:cNvSpPr txBox="1"/>
          <p:nvPr/>
        </p:nvSpPr>
        <p:spPr>
          <a:xfrm>
            <a:off x="6017623" y="3687422"/>
            <a:ext cx="2943341" cy="584775"/>
          </a:xfrm>
          <a:prstGeom prst="rect">
            <a:avLst/>
          </a:prstGeom>
          <a:noFill/>
        </p:spPr>
        <p:txBody>
          <a:bodyPr wrap="square" rtlCol="0">
            <a:spAutoFit/>
          </a:bodyPr>
          <a:lstStyle/>
          <a:p>
            <a:r>
              <a:rPr lang="en-US" sz="1600" dirty="0"/>
              <a:t>Variable constraint set for asset </a:t>
            </a:r>
            <a:r>
              <a:rPr lang="en-US" sz="1600" i="1" dirty="0"/>
              <a:t>j</a:t>
            </a:r>
            <a:r>
              <a:rPr lang="en-US" sz="1600" dirty="0"/>
              <a:t> at time </a:t>
            </a:r>
            <a:r>
              <a:rPr lang="en-US" sz="1600" i="1" dirty="0"/>
              <a:t>k</a:t>
            </a:r>
            <a:r>
              <a:rPr lang="en-US" sz="1600" dirty="0"/>
              <a:t> for sequence length </a:t>
            </a:r>
            <a:r>
              <a:rPr lang="en-US" sz="1600" i="1" dirty="0"/>
              <a:t>n.</a:t>
            </a:r>
            <a:endParaRPr lang="en-US" sz="1600" dirty="0"/>
          </a:p>
        </p:txBody>
      </p:sp>
      <p:pic>
        <p:nvPicPr>
          <p:cNvPr id="16" name="Picture 15">
            <a:extLst>
              <a:ext uri="{FF2B5EF4-FFF2-40B4-BE49-F238E27FC236}">
                <a16:creationId xmlns:a16="http://schemas.microsoft.com/office/drawing/2014/main" id="{440FB14B-5EAF-4578-0178-3338C3B811CB}"/>
              </a:ext>
            </a:extLst>
          </p:cNvPr>
          <p:cNvPicPr>
            <a:picLocks noChangeAspect="1"/>
          </p:cNvPicPr>
          <p:nvPr/>
        </p:nvPicPr>
        <p:blipFill>
          <a:blip r:embed="rId5"/>
          <a:stretch>
            <a:fillRect/>
          </a:stretch>
        </p:blipFill>
        <p:spPr>
          <a:xfrm>
            <a:off x="301925" y="4782960"/>
            <a:ext cx="3933333" cy="409524"/>
          </a:xfrm>
          <a:prstGeom prst="rect">
            <a:avLst/>
          </a:prstGeom>
        </p:spPr>
      </p:pic>
      <p:sp>
        <p:nvSpPr>
          <p:cNvPr id="23" name="TextBox 22">
            <a:extLst>
              <a:ext uri="{FF2B5EF4-FFF2-40B4-BE49-F238E27FC236}">
                <a16:creationId xmlns:a16="http://schemas.microsoft.com/office/drawing/2014/main" id="{5F684F8E-E853-6C60-8F78-A5059E3A4EB3}"/>
              </a:ext>
            </a:extLst>
          </p:cNvPr>
          <p:cNvSpPr txBox="1"/>
          <p:nvPr/>
        </p:nvSpPr>
        <p:spPr>
          <a:xfrm>
            <a:off x="4580705" y="4695334"/>
            <a:ext cx="4189223" cy="584775"/>
          </a:xfrm>
          <a:prstGeom prst="rect">
            <a:avLst/>
          </a:prstGeom>
          <a:noFill/>
        </p:spPr>
        <p:txBody>
          <a:bodyPr wrap="square" rtlCol="0">
            <a:spAutoFit/>
          </a:bodyPr>
          <a:lstStyle/>
          <a:p>
            <a:r>
              <a:rPr lang="en-US" sz="1600" dirty="0"/>
              <a:t>Set of sequences to implement at least </a:t>
            </a:r>
            <a:r>
              <a:rPr lang="en-US" sz="1600" i="1" dirty="0"/>
              <a:t>d </a:t>
            </a:r>
            <a:r>
              <a:rPr lang="en-US" sz="1600" dirty="0"/>
              <a:t>consecutive off-load periods.</a:t>
            </a:r>
          </a:p>
        </p:txBody>
      </p:sp>
      <p:pic>
        <p:nvPicPr>
          <p:cNvPr id="25" name="Picture 24">
            <a:extLst>
              <a:ext uri="{FF2B5EF4-FFF2-40B4-BE49-F238E27FC236}">
                <a16:creationId xmlns:a16="http://schemas.microsoft.com/office/drawing/2014/main" id="{B55FE5EB-4463-58B8-9B1A-37C564D92750}"/>
              </a:ext>
            </a:extLst>
          </p:cNvPr>
          <p:cNvPicPr>
            <a:picLocks noChangeAspect="1"/>
          </p:cNvPicPr>
          <p:nvPr/>
        </p:nvPicPr>
        <p:blipFill>
          <a:blip r:embed="rId6"/>
          <a:stretch>
            <a:fillRect/>
          </a:stretch>
        </p:blipFill>
        <p:spPr>
          <a:xfrm>
            <a:off x="301925" y="5465023"/>
            <a:ext cx="4189223" cy="935232"/>
          </a:xfrm>
          <a:prstGeom prst="rect">
            <a:avLst/>
          </a:prstGeom>
        </p:spPr>
      </p:pic>
      <p:sp>
        <p:nvSpPr>
          <p:cNvPr id="26" name="TextBox 25">
            <a:extLst>
              <a:ext uri="{FF2B5EF4-FFF2-40B4-BE49-F238E27FC236}">
                <a16:creationId xmlns:a16="http://schemas.microsoft.com/office/drawing/2014/main" id="{2942559C-B4F7-36E7-5429-FC2123AD1232}"/>
              </a:ext>
            </a:extLst>
          </p:cNvPr>
          <p:cNvSpPr txBox="1"/>
          <p:nvPr/>
        </p:nvSpPr>
        <p:spPr>
          <a:xfrm>
            <a:off x="4702108" y="5517140"/>
            <a:ext cx="4189223" cy="830997"/>
          </a:xfrm>
          <a:prstGeom prst="rect">
            <a:avLst/>
          </a:prstGeom>
          <a:noFill/>
        </p:spPr>
        <p:txBody>
          <a:bodyPr wrap="square" rtlCol="0">
            <a:spAutoFit/>
          </a:bodyPr>
          <a:lstStyle/>
          <a:p>
            <a:r>
              <a:rPr lang="en-US" sz="1600" dirty="0"/>
              <a:t>Set of all necessary constraints to impose consecutive off-load periods across machine </a:t>
            </a:r>
            <a:r>
              <a:rPr lang="en-US" sz="1600" i="1" dirty="0"/>
              <a:t>j </a:t>
            </a:r>
            <a:r>
              <a:rPr lang="en-US" sz="1600" dirty="0"/>
              <a:t>across the entire forecast horizon.</a:t>
            </a:r>
          </a:p>
        </p:txBody>
      </p:sp>
      <p:sp>
        <p:nvSpPr>
          <p:cNvPr id="3" name="Rectangle 2">
            <a:extLst>
              <a:ext uri="{FF2B5EF4-FFF2-40B4-BE49-F238E27FC236}">
                <a16:creationId xmlns:a16="http://schemas.microsoft.com/office/drawing/2014/main" id="{DB2C48B2-101C-31D1-F9C0-D7E167E2775A}"/>
              </a:ext>
            </a:extLst>
          </p:cNvPr>
          <p:cNvSpPr/>
          <p:nvPr/>
        </p:nvSpPr>
        <p:spPr>
          <a:xfrm>
            <a:off x="1959429" y="2628900"/>
            <a:ext cx="514350" cy="2507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5430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Problem Setup: Constraints</a:t>
            </a:r>
            <a:endParaRPr lang="en-US" dirty="0"/>
          </a:p>
        </p:txBody>
      </p:sp>
      <p:pic>
        <p:nvPicPr>
          <p:cNvPr id="4" name="Picture 3">
            <a:extLst>
              <a:ext uri="{FF2B5EF4-FFF2-40B4-BE49-F238E27FC236}">
                <a16:creationId xmlns:a16="http://schemas.microsoft.com/office/drawing/2014/main" id="{DEC717E3-120F-FA11-232D-0E8A5FD07C2D}"/>
              </a:ext>
            </a:extLst>
          </p:cNvPr>
          <p:cNvPicPr>
            <a:picLocks noChangeAspect="1"/>
          </p:cNvPicPr>
          <p:nvPr/>
        </p:nvPicPr>
        <p:blipFill>
          <a:blip r:embed="rId2"/>
          <a:stretch>
            <a:fillRect/>
          </a:stretch>
        </p:blipFill>
        <p:spPr>
          <a:xfrm>
            <a:off x="9171924" y="3526970"/>
            <a:ext cx="3020076" cy="3331029"/>
          </a:xfrm>
          <a:prstGeom prst="rect">
            <a:avLst/>
          </a:prstGeom>
          <a:ln>
            <a:solidFill>
              <a:schemeClr val="tx1"/>
            </a:solidFill>
          </a:ln>
        </p:spPr>
      </p:pic>
      <p:sp>
        <p:nvSpPr>
          <p:cNvPr id="11" name="TextBox 10">
            <a:extLst>
              <a:ext uri="{FF2B5EF4-FFF2-40B4-BE49-F238E27FC236}">
                <a16:creationId xmlns:a16="http://schemas.microsoft.com/office/drawing/2014/main" id="{969D82A4-1EBD-ACAB-AFAC-DDF0D04C20D2}"/>
              </a:ext>
            </a:extLst>
          </p:cNvPr>
          <p:cNvSpPr txBox="1"/>
          <p:nvPr/>
        </p:nvSpPr>
        <p:spPr>
          <a:xfrm>
            <a:off x="246208" y="1110579"/>
            <a:ext cx="4334497" cy="400110"/>
          </a:xfrm>
          <a:prstGeom prst="rect">
            <a:avLst/>
          </a:prstGeom>
          <a:noFill/>
        </p:spPr>
        <p:txBody>
          <a:bodyPr wrap="square" rtlCol="0">
            <a:spAutoFit/>
          </a:bodyPr>
          <a:lstStyle/>
          <a:p>
            <a:r>
              <a:rPr lang="en-US" sz="2000" b="1" dirty="0"/>
              <a:t>Constraint:  </a:t>
            </a:r>
            <a:r>
              <a:rPr lang="en-US" sz="2000" dirty="0"/>
              <a:t>Start Reliability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A00A54-A205-A730-97B7-499DE5E0544D}"/>
                  </a:ext>
                </a:extLst>
              </p:cNvPr>
              <p:cNvSpPr txBox="1"/>
              <p:nvPr/>
            </p:nvSpPr>
            <p:spPr>
              <a:xfrm>
                <a:off x="301925" y="1542734"/>
                <a:ext cx="1182040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Every transition from on to off will be followed by a length-</a:t>
                </a:r>
                <a:r>
                  <a:rPr lang="en-US" i="1" dirty="0"/>
                  <a:t>d</a:t>
                </a:r>
                <a:r>
                  <a:rPr lang="en-US" dirty="0"/>
                  <a:t> period of time to ensure starts cannot occur faster than reality.</a:t>
                </a:r>
              </a:p>
              <a:p>
                <a:pPr marL="285750" indent="-285750">
                  <a:buFont typeface="Arial" panose="020B0604020202020204" pitchFamily="34" charset="0"/>
                  <a:buChar char="•"/>
                </a:pPr>
                <a:r>
                  <a:rPr lang="en-US" dirty="0"/>
                  <a:t>At certain times,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g</m:t>
                    </m:r>
                    <m:r>
                      <a:rPr lang="en-US" b="0" i="1" smtClean="0">
                        <a:latin typeface="Cambria Math" panose="02040503050406030204" pitchFamily="18" charset="0"/>
                        <a:ea typeface="Cambria Math" panose="02040503050406030204" pitchFamily="18" charset="0"/>
                      </a:rPr>
                      <m:t>&gt;0</m:t>
                    </m:r>
                  </m:oMath>
                </a14:m>
                <a:r>
                  <a:rPr lang="en-US" i="1" dirty="0"/>
                  <a:t> </a:t>
                </a:r>
                <a:r>
                  <a:rPr lang="en-US" dirty="0"/>
                  <a:t> additional time units will be added to represent failed start attempts.</a:t>
                </a:r>
              </a:p>
              <a:p>
                <a:pPr marL="285750" indent="-285750">
                  <a:buFont typeface="Arial" panose="020B0604020202020204" pitchFamily="34" charset="0"/>
                  <a:buChar char="•"/>
                </a:pPr>
                <a:r>
                  <a:rPr lang="en-US" dirty="0"/>
                  <a:t>The number of these additions is based on the historical site start reliability, </a:t>
                </a:r>
                <a:r>
                  <a:rPr lang="en-US" i="1" dirty="0"/>
                  <a:t>r.</a:t>
                </a:r>
              </a:p>
              <a:p>
                <a:pPr marL="285750" indent="-285750">
                  <a:buFont typeface="Arial" panose="020B0604020202020204" pitchFamily="34" charset="0"/>
                  <a:buChar char="•"/>
                </a:pPr>
                <a:r>
                  <a:rPr lang="en-US" dirty="0"/>
                  <a:t>The selection of locations (in time) for these start failures to occur is based on random sampling of a Uniform Distribution.</a:t>
                </a:r>
              </a:p>
            </p:txBody>
          </p:sp>
        </mc:Choice>
        <mc:Fallback xmlns="">
          <p:sp>
            <p:nvSpPr>
              <p:cNvPr id="6" name="TextBox 5">
                <a:extLst>
                  <a:ext uri="{FF2B5EF4-FFF2-40B4-BE49-F238E27FC236}">
                    <a16:creationId xmlns:a16="http://schemas.microsoft.com/office/drawing/2014/main" id="{E3A00A54-A205-A730-97B7-499DE5E0544D}"/>
                  </a:ext>
                </a:extLst>
              </p:cNvPr>
              <p:cNvSpPr txBox="1">
                <a:spLocks noRot="1" noChangeAspect="1" noMove="1" noResize="1" noEditPoints="1" noAdjustHandles="1" noChangeArrowheads="1" noChangeShapeType="1" noTextEdit="1"/>
              </p:cNvSpPr>
              <p:nvPr/>
            </p:nvSpPr>
            <p:spPr>
              <a:xfrm>
                <a:off x="301925" y="1542734"/>
                <a:ext cx="11820406" cy="1477328"/>
              </a:xfrm>
              <a:prstGeom prst="rect">
                <a:avLst/>
              </a:prstGeom>
              <a:blipFill>
                <a:blip r:embed="rId3"/>
                <a:stretch>
                  <a:fillRect l="-361" t="-2066" r="-206" b="-578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8F60A32-E201-FB1B-2F36-E2470C493901}"/>
              </a:ext>
            </a:extLst>
          </p:cNvPr>
          <p:cNvPicPr>
            <a:picLocks noChangeAspect="1"/>
          </p:cNvPicPr>
          <p:nvPr/>
        </p:nvPicPr>
        <p:blipFill>
          <a:blip r:embed="rId4"/>
          <a:stretch>
            <a:fillRect/>
          </a:stretch>
        </p:blipFill>
        <p:spPr>
          <a:xfrm>
            <a:off x="246208" y="3474802"/>
            <a:ext cx="4180114" cy="426151"/>
          </a:xfrm>
          <a:prstGeom prst="rect">
            <a:avLst/>
          </a:prstGeom>
        </p:spPr>
      </p:pic>
      <p:pic>
        <p:nvPicPr>
          <p:cNvPr id="9" name="Picture 8">
            <a:extLst>
              <a:ext uri="{FF2B5EF4-FFF2-40B4-BE49-F238E27FC236}">
                <a16:creationId xmlns:a16="http://schemas.microsoft.com/office/drawing/2014/main" id="{EB4B2D31-805C-D91A-CFD3-7F52BB76F1EE}"/>
              </a:ext>
            </a:extLst>
          </p:cNvPr>
          <p:cNvPicPr>
            <a:picLocks noChangeAspect="1"/>
          </p:cNvPicPr>
          <p:nvPr/>
        </p:nvPicPr>
        <p:blipFill>
          <a:blip r:embed="rId5"/>
          <a:stretch>
            <a:fillRect/>
          </a:stretch>
        </p:blipFill>
        <p:spPr>
          <a:xfrm>
            <a:off x="5633265" y="3447463"/>
            <a:ext cx="2876190" cy="390476"/>
          </a:xfrm>
          <a:prstGeom prst="rect">
            <a:avLst/>
          </a:prstGeom>
        </p:spPr>
      </p:pic>
      <p:sp>
        <p:nvSpPr>
          <p:cNvPr id="14" name="TextBox 13">
            <a:extLst>
              <a:ext uri="{FF2B5EF4-FFF2-40B4-BE49-F238E27FC236}">
                <a16:creationId xmlns:a16="http://schemas.microsoft.com/office/drawing/2014/main" id="{E2902A7A-08FA-AE46-74D6-6C9396B9E830}"/>
              </a:ext>
            </a:extLst>
          </p:cNvPr>
          <p:cNvSpPr txBox="1"/>
          <p:nvPr/>
        </p:nvSpPr>
        <p:spPr>
          <a:xfrm>
            <a:off x="4704021" y="3489360"/>
            <a:ext cx="859268" cy="369332"/>
          </a:xfrm>
          <a:prstGeom prst="rect">
            <a:avLst/>
          </a:prstGeom>
          <a:noFill/>
        </p:spPr>
        <p:txBody>
          <a:bodyPr wrap="square" rtlCol="0">
            <a:spAutoFit/>
          </a:bodyPr>
          <a:lstStyle/>
          <a:p>
            <a:r>
              <a:rPr lang="en-US" dirty="0"/>
              <a:t>with</a:t>
            </a:r>
          </a:p>
        </p:txBody>
      </p:sp>
      <p:pic>
        <p:nvPicPr>
          <p:cNvPr id="17" name="Picture 16">
            <a:extLst>
              <a:ext uri="{FF2B5EF4-FFF2-40B4-BE49-F238E27FC236}">
                <a16:creationId xmlns:a16="http://schemas.microsoft.com/office/drawing/2014/main" id="{58B02733-36CD-1BDF-EAEE-C4C7D93FDBEB}"/>
              </a:ext>
            </a:extLst>
          </p:cNvPr>
          <p:cNvPicPr>
            <a:picLocks noChangeAspect="1"/>
          </p:cNvPicPr>
          <p:nvPr/>
        </p:nvPicPr>
        <p:blipFill>
          <a:blip r:embed="rId6"/>
          <a:stretch>
            <a:fillRect/>
          </a:stretch>
        </p:blipFill>
        <p:spPr>
          <a:xfrm>
            <a:off x="246208" y="4374405"/>
            <a:ext cx="6030209" cy="1771374"/>
          </a:xfrm>
          <a:prstGeom prst="rect">
            <a:avLst/>
          </a:prstGeom>
        </p:spPr>
      </p:pic>
      <p:pic>
        <p:nvPicPr>
          <p:cNvPr id="19" name="Picture 18">
            <a:extLst>
              <a:ext uri="{FF2B5EF4-FFF2-40B4-BE49-F238E27FC236}">
                <a16:creationId xmlns:a16="http://schemas.microsoft.com/office/drawing/2014/main" id="{DDD91A6B-0B23-766C-360C-542C4BE957EF}"/>
              </a:ext>
            </a:extLst>
          </p:cNvPr>
          <p:cNvPicPr>
            <a:picLocks noChangeAspect="1"/>
          </p:cNvPicPr>
          <p:nvPr/>
        </p:nvPicPr>
        <p:blipFill>
          <a:blip r:embed="rId7"/>
          <a:stretch>
            <a:fillRect/>
          </a:stretch>
        </p:blipFill>
        <p:spPr>
          <a:xfrm>
            <a:off x="6151713" y="5617019"/>
            <a:ext cx="2657143" cy="1114286"/>
          </a:xfrm>
          <a:prstGeom prst="rect">
            <a:avLst/>
          </a:prstGeom>
        </p:spPr>
      </p:pic>
      <p:sp>
        <p:nvSpPr>
          <p:cNvPr id="20" name="Right Brace 19">
            <a:extLst>
              <a:ext uri="{FF2B5EF4-FFF2-40B4-BE49-F238E27FC236}">
                <a16:creationId xmlns:a16="http://schemas.microsoft.com/office/drawing/2014/main" id="{853A952F-53D0-5E5E-9D33-F3E55D9F25BF}"/>
              </a:ext>
            </a:extLst>
          </p:cNvPr>
          <p:cNvSpPr/>
          <p:nvPr/>
        </p:nvSpPr>
        <p:spPr>
          <a:xfrm rot="16200000">
            <a:off x="7728217" y="4427659"/>
            <a:ext cx="287383" cy="20913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85A64A64-ABBD-E4CE-A8E4-2F5DE1F70B92}"/>
              </a:ext>
            </a:extLst>
          </p:cNvPr>
          <p:cNvSpPr txBox="1"/>
          <p:nvPr/>
        </p:nvSpPr>
        <p:spPr>
          <a:xfrm>
            <a:off x="6639485" y="4818943"/>
            <a:ext cx="2282925" cy="523220"/>
          </a:xfrm>
          <a:prstGeom prst="rect">
            <a:avLst/>
          </a:prstGeom>
          <a:noFill/>
        </p:spPr>
        <p:txBody>
          <a:bodyPr wrap="square" rtlCol="0">
            <a:spAutoFit/>
          </a:bodyPr>
          <a:lstStyle/>
          <a:p>
            <a:pPr algn="ctr"/>
            <a:r>
              <a:rPr lang="en-US" sz="1400" b="1" dirty="0"/>
              <a:t>Augmented downtime constraint set</a:t>
            </a:r>
          </a:p>
        </p:txBody>
      </p:sp>
      <p:sp>
        <p:nvSpPr>
          <p:cNvPr id="22" name="Right Brace 21">
            <a:extLst>
              <a:ext uri="{FF2B5EF4-FFF2-40B4-BE49-F238E27FC236}">
                <a16:creationId xmlns:a16="http://schemas.microsoft.com/office/drawing/2014/main" id="{177818BA-921E-7498-24A5-C381C34CC767}"/>
              </a:ext>
            </a:extLst>
          </p:cNvPr>
          <p:cNvSpPr/>
          <p:nvPr/>
        </p:nvSpPr>
        <p:spPr>
          <a:xfrm rot="5400000">
            <a:off x="3396453" y="5473233"/>
            <a:ext cx="287383" cy="14018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05A300F9-88C7-BBAC-19A1-DE3B755CA6C9}"/>
              </a:ext>
            </a:extLst>
          </p:cNvPr>
          <p:cNvSpPr txBox="1"/>
          <p:nvPr/>
        </p:nvSpPr>
        <p:spPr>
          <a:xfrm>
            <a:off x="1590695" y="6284653"/>
            <a:ext cx="4197950" cy="307777"/>
          </a:xfrm>
          <a:prstGeom prst="rect">
            <a:avLst/>
          </a:prstGeom>
          <a:noFill/>
        </p:spPr>
        <p:txBody>
          <a:bodyPr wrap="square" rtlCol="0">
            <a:spAutoFit/>
          </a:bodyPr>
          <a:lstStyle/>
          <a:p>
            <a:pPr algn="ctr"/>
            <a:r>
              <a:rPr lang="en-US" sz="1400" dirty="0"/>
              <a:t>Additional downtime added for selected points in time</a:t>
            </a:r>
          </a:p>
        </p:txBody>
      </p:sp>
    </p:spTree>
    <p:extLst>
      <p:ext uri="{BB962C8B-B14F-4D97-AF65-F5344CB8AC3E}">
        <p14:creationId xmlns:p14="http://schemas.microsoft.com/office/powerpoint/2010/main" val="277282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animBg="1"/>
      <p:bldP spid="21"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Problem Setup: Optimization Objective</a:t>
            </a:r>
            <a:endParaRPr lang="en-US" dirty="0"/>
          </a:p>
        </p:txBody>
      </p:sp>
      <p:pic>
        <p:nvPicPr>
          <p:cNvPr id="4" name="Picture 3">
            <a:extLst>
              <a:ext uri="{FF2B5EF4-FFF2-40B4-BE49-F238E27FC236}">
                <a16:creationId xmlns:a16="http://schemas.microsoft.com/office/drawing/2014/main" id="{DEC717E3-120F-FA11-232D-0E8A5FD07C2D}"/>
              </a:ext>
            </a:extLst>
          </p:cNvPr>
          <p:cNvPicPr>
            <a:picLocks noChangeAspect="1"/>
          </p:cNvPicPr>
          <p:nvPr/>
        </p:nvPicPr>
        <p:blipFill>
          <a:blip r:embed="rId2"/>
          <a:stretch>
            <a:fillRect/>
          </a:stretch>
        </p:blipFill>
        <p:spPr>
          <a:xfrm>
            <a:off x="9171924" y="3526970"/>
            <a:ext cx="3020076" cy="3331029"/>
          </a:xfrm>
          <a:prstGeom prst="rect">
            <a:avLst/>
          </a:prstGeom>
          <a:ln>
            <a:solidFill>
              <a:schemeClr val="tx1"/>
            </a:solidFill>
          </a:ln>
        </p:spPr>
      </p:pic>
      <p:sp>
        <p:nvSpPr>
          <p:cNvPr id="11" name="TextBox 10">
            <a:extLst>
              <a:ext uri="{FF2B5EF4-FFF2-40B4-BE49-F238E27FC236}">
                <a16:creationId xmlns:a16="http://schemas.microsoft.com/office/drawing/2014/main" id="{969D82A4-1EBD-ACAB-AFAC-DDF0D04C20D2}"/>
              </a:ext>
            </a:extLst>
          </p:cNvPr>
          <p:cNvSpPr txBox="1"/>
          <p:nvPr/>
        </p:nvSpPr>
        <p:spPr>
          <a:xfrm>
            <a:off x="246208" y="1487079"/>
            <a:ext cx="8671369" cy="400110"/>
          </a:xfrm>
          <a:prstGeom prst="rect">
            <a:avLst/>
          </a:prstGeom>
          <a:noFill/>
        </p:spPr>
        <p:txBody>
          <a:bodyPr wrap="square" rtlCol="0">
            <a:spAutoFit/>
          </a:bodyPr>
          <a:lstStyle/>
          <a:p>
            <a:r>
              <a:rPr lang="en-US" sz="2000" b="1" dirty="0"/>
              <a:t>Objective Statement:  </a:t>
            </a:r>
            <a:r>
              <a:rPr lang="en-US" sz="2000" dirty="0"/>
              <a:t>Starts and over-fire time units</a:t>
            </a:r>
          </a:p>
        </p:txBody>
      </p:sp>
      <p:sp>
        <p:nvSpPr>
          <p:cNvPr id="6" name="TextBox 5">
            <a:extLst>
              <a:ext uri="{FF2B5EF4-FFF2-40B4-BE49-F238E27FC236}">
                <a16:creationId xmlns:a16="http://schemas.microsoft.com/office/drawing/2014/main" id="{E3A00A54-A205-A730-97B7-499DE5E0544D}"/>
              </a:ext>
            </a:extLst>
          </p:cNvPr>
          <p:cNvSpPr txBox="1"/>
          <p:nvPr/>
        </p:nvSpPr>
        <p:spPr>
          <a:xfrm>
            <a:off x="301925" y="1919234"/>
            <a:ext cx="11820406" cy="369332"/>
          </a:xfrm>
          <a:prstGeom prst="rect">
            <a:avLst/>
          </a:prstGeom>
          <a:noFill/>
        </p:spPr>
        <p:txBody>
          <a:bodyPr wrap="square" rtlCol="0">
            <a:spAutoFit/>
          </a:bodyPr>
          <a:lstStyle/>
          <a:p>
            <a:pPr marL="285750" indent="-285750">
              <a:buFont typeface="Arial" panose="020B0604020202020204" pitchFamily="34" charset="0"/>
              <a:buChar char="•"/>
            </a:pPr>
            <a:r>
              <a:rPr lang="en-US" dirty="0"/>
              <a:t>Minimize the total number of starts and over-fire time units</a:t>
            </a:r>
          </a:p>
        </p:txBody>
      </p:sp>
      <p:pic>
        <p:nvPicPr>
          <p:cNvPr id="5" name="Picture 4">
            <a:extLst>
              <a:ext uri="{FF2B5EF4-FFF2-40B4-BE49-F238E27FC236}">
                <a16:creationId xmlns:a16="http://schemas.microsoft.com/office/drawing/2014/main" id="{1E3C96B8-036D-8B6B-B7EF-2FF6AD1BFD5D}"/>
              </a:ext>
            </a:extLst>
          </p:cNvPr>
          <p:cNvPicPr>
            <a:picLocks noChangeAspect="1"/>
          </p:cNvPicPr>
          <p:nvPr/>
        </p:nvPicPr>
        <p:blipFill>
          <a:blip r:embed="rId3"/>
          <a:stretch>
            <a:fillRect/>
          </a:stretch>
        </p:blipFill>
        <p:spPr>
          <a:xfrm>
            <a:off x="301925" y="3136494"/>
            <a:ext cx="5342857" cy="780952"/>
          </a:xfrm>
          <a:prstGeom prst="rect">
            <a:avLst/>
          </a:prstGeom>
        </p:spPr>
      </p:pic>
      <p:sp>
        <p:nvSpPr>
          <p:cNvPr id="8" name="Right Brace 7">
            <a:extLst>
              <a:ext uri="{FF2B5EF4-FFF2-40B4-BE49-F238E27FC236}">
                <a16:creationId xmlns:a16="http://schemas.microsoft.com/office/drawing/2014/main" id="{2D0527D3-472C-68EC-9D29-FEB8B92249B3}"/>
              </a:ext>
            </a:extLst>
          </p:cNvPr>
          <p:cNvSpPr/>
          <p:nvPr/>
        </p:nvSpPr>
        <p:spPr>
          <a:xfrm rot="5400000">
            <a:off x="2881758" y="3080650"/>
            <a:ext cx="287383" cy="21943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88FB285-9AB2-D215-0587-099BF4319026}"/>
              </a:ext>
            </a:extLst>
          </p:cNvPr>
          <p:cNvSpPr txBox="1"/>
          <p:nvPr/>
        </p:nvSpPr>
        <p:spPr>
          <a:xfrm>
            <a:off x="1928280" y="4529637"/>
            <a:ext cx="2194339" cy="738664"/>
          </a:xfrm>
          <a:prstGeom prst="rect">
            <a:avLst/>
          </a:prstGeom>
          <a:noFill/>
        </p:spPr>
        <p:txBody>
          <a:bodyPr wrap="square" rtlCol="0">
            <a:spAutoFit/>
          </a:bodyPr>
          <a:lstStyle/>
          <a:p>
            <a:pPr algn="ctr"/>
            <a:r>
              <a:rPr lang="en-US" sz="1400" dirty="0"/>
              <a:t>The max() function ensures -1 is not part of the objective.</a:t>
            </a:r>
          </a:p>
        </p:txBody>
      </p:sp>
      <p:sp>
        <p:nvSpPr>
          <p:cNvPr id="12" name="Right Brace 11">
            <a:extLst>
              <a:ext uri="{FF2B5EF4-FFF2-40B4-BE49-F238E27FC236}">
                <a16:creationId xmlns:a16="http://schemas.microsoft.com/office/drawing/2014/main" id="{AD78A6C8-9602-EFA1-062B-040CC1977209}"/>
              </a:ext>
            </a:extLst>
          </p:cNvPr>
          <p:cNvSpPr/>
          <p:nvPr/>
        </p:nvSpPr>
        <p:spPr>
          <a:xfrm rot="5400000">
            <a:off x="4952505" y="3628930"/>
            <a:ext cx="287383" cy="10971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61639280-F583-91C8-CB14-B9BA3EF85BEB}"/>
              </a:ext>
            </a:extLst>
          </p:cNvPr>
          <p:cNvSpPr txBox="1"/>
          <p:nvPr/>
        </p:nvSpPr>
        <p:spPr>
          <a:xfrm>
            <a:off x="4480790" y="4529637"/>
            <a:ext cx="2194339" cy="954107"/>
          </a:xfrm>
          <a:prstGeom prst="rect">
            <a:avLst/>
          </a:prstGeom>
          <a:noFill/>
        </p:spPr>
        <p:txBody>
          <a:bodyPr wrap="square" rtlCol="0">
            <a:spAutoFit/>
          </a:bodyPr>
          <a:lstStyle/>
          <a:p>
            <a:pPr algn="ctr"/>
            <a:r>
              <a:rPr lang="en-US" sz="1400" dirty="0"/>
              <a:t>Over-fire is weighted by maximum power but can be adjusted based on requirements.</a:t>
            </a:r>
          </a:p>
        </p:txBody>
      </p:sp>
    </p:spTree>
    <p:extLst>
      <p:ext uri="{BB962C8B-B14F-4D97-AF65-F5344CB8AC3E}">
        <p14:creationId xmlns:p14="http://schemas.microsoft.com/office/powerpoint/2010/main" val="324720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Optimization Problem</a:t>
            </a:r>
            <a:endParaRPr lang="en-US" dirty="0"/>
          </a:p>
        </p:txBody>
      </p:sp>
      <p:pic>
        <p:nvPicPr>
          <p:cNvPr id="4" name="Picture 3">
            <a:extLst>
              <a:ext uri="{FF2B5EF4-FFF2-40B4-BE49-F238E27FC236}">
                <a16:creationId xmlns:a16="http://schemas.microsoft.com/office/drawing/2014/main" id="{DEC717E3-120F-FA11-232D-0E8A5FD07C2D}"/>
              </a:ext>
            </a:extLst>
          </p:cNvPr>
          <p:cNvPicPr>
            <a:picLocks noChangeAspect="1"/>
          </p:cNvPicPr>
          <p:nvPr/>
        </p:nvPicPr>
        <p:blipFill>
          <a:blip r:embed="rId2"/>
          <a:stretch>
            <a:fillRect/>
          </a:stretch>
        </p:blipFill>
        <p:spPr>
          <a:xfrm>
            <a:off x="9171924" y="3526970"/>
            <a:ext cx="3020076" cy="3331029"/>
          </a:xfrm>
          <a:prstGeom prst="rect">
            <a:avLst/>
          </a:prstGeom>
          <a:ln>
            <a:solidFill>
              <a:schemeClr val="tx1"/>
            </a:solidFill>
          </a:ln>
        </p:spPr>
      </p:pic>
      <p:sp>
        <p:nvSpPr>
          <p:cNvPr id="11" name="TextBox 10">
            <a:extLst>
              <a:ext uri="{FF2B5EF4-FFF2-40B4-BE49-F238E27FC236}">
                <a16:creationId xmlns:a16="http://schemas.microsoft.com/office/drawing/2014/main" id="{969D82A4-1EBD-ACAB-AFAC-DDF0D04C20D2}"/>
              </a:ext>
            </a:extLst>
          </p:cNvPr>
          <p:cNvSpPr txBox="1"/>
          <p:nvPr/>
        </p:nvSpPr>
        <p:spPr>
          <a:xfrm>
            <a:off x="301925" y="1174201"/>
            <a:ext cx="8671369" cy="400110"/>
          </a:xfrm>
          <a:prstGeom prst="rect">
            <a:avLst/>
          </a:prstGeom>
          <a:noFill/>
        </p:spPr>
        <p:txBody>
          <a:bodyPr wrap="square" rtlCol="0">
            <a:spAutoFit/>
          </a:bodyPr>
          <a:lstStyle/>
          <a:p>
            <a:r>
              <a:rPr lang="en-US" sz="2000" b="1" dirty="0"/>
              <a:t>Optimization Problem:</a:t>
            </a:r>
            <a:endParaRPr lang="en-US" sz="2000" dirty="0"/>
          </a:p>
        </p:txBody>
      </p:sp>
      <p:pic>
        <p:nvPicPr>
          <p:cNvPr id="7" name="Picture 6">
            <a:extLst>
              <a:ext uri="{FF2B5EF4-FFF2-40B4-BE49-F238E27FC236}">
                <a16:creationId xmlns:a16="http://schemas.microsoft.com/office/drawing/2014/main" id="{F7A91632-A7DF-4D77-F46B-5AD48425B741}"/>
              </a:ext>
            </a:extLst>
          </p:cNvPr>
          <p:cNvPicPr>
            <a:picLocks noChangeAspect="1"/>
          </p:cNvPicPr>
          <p:nvPr/>
        </p:nvPicPr>
        <p:blipFill>
          <a:blip r:embed="rId3"/>
          <a:stretch>
            <a:fillRect/>
          </a:stretch>
        </p:blipFill>
        <p:spPr>
          <a:xfrm>
            <a:off x="3964464" y="1108779"/>
            <a:ext cx="4733333" cy="1104762"/>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9A1E04D-6748-0F77-6F5D-9C14BD1DAA80}"/>
                  </a:ext>
                </a:extLst>
              </p:cNvPr>
              <p:cNvSpPr txBox="1"/>
              <p:nvPr/>
            </p:nvSpPr>
            <p:spPr>
              <a:xfrm>
                <a:off x="301925" y="2685343"/>
                <a:ext cx="8671369" cy="400110"/>
              </a:xfrm>
              <a:prstGeom prst="rect">
                <a:avLst/>
              </a:prstGeom>
              <a:noFill/>
            </p:spPr>
            <p:txBody>
              <a:bodyPr wrap="square" rtlCol="0">
                <a:spAutoFit/>
              </a:bodyPr>
              <a:lstStyle/>
              <a:p>
                <a:r>
                  <a:rPr lang="en-US" sz="2000" b="1" dirty="0"/>
                  <a:t>Building the Probability for given </a:t>
                </a:r>
                <a14:m>
                  <m:oMath xmlns:m="http://schemas.openxmlformats.org/officeDocument/2006/math">
                    <m:r>
                      <a:rPr lang="en-US" sz="2000" b="1" i="1" u="none" strike="noStrike" baseline="0" smtClean="0">
                        <a:latin typeface="Cambria Math" panose="02040503050406030204" pitchFamily="18" charset="0"/>
                        <a:ea typeface="Cambria Math" panose="02040503050406030204" pitchFamily="18" charset="0"/>
                      </a:rPr>
                      <m:t>𝛗</m:t>
                    </m:r>
                    <m:acc>
                      <m:accPr>
                        <m:chr m:val="̅"/>
                        <m:ctrlPr>
                          <a:rPr lang="en-US" sz="2000" b="1" i="1" u="none" strike="noStrike" baseline="0" smtClean="0">
                            <a:latin typeface="Cambria Math" panose="02040503050406030204" pitchFamily="18" charset="0"/>
                          </a:rPr>
                        </m:ctrlPr>
                      </m:accPr>
                      <m:e>
                        <m:r>
                          <a:rPr lang="en-US" sz="2000" b="1" i="1" u="none" strike="noStrike" baseline="0" smtClean="0">
                            <a:latin typeface="Cambria Math" panose="02040503050406030204" pitchFamily="18" charset="0"/>
                          </a:rPr>
                          <m:t>𝒕</m:t>
                        </m:r>
                      </m:e>
                    </m:acc>
                  </m:oMath>
                </a14:m>
                <a:r>
                  <a:rPr lang="en-US" sz="2000" b="1" dirty="0"/>
                  <a:t> for </a:t>
                </a:r>
                <a14:m>
                  <m:oMath xmlns:m="http://schemas.openxmlformats.org/officeDocument/2006/math">
                    <m:r>
                      <a:rPr lang="en-US" sz="2000" b="1" i="1" smtClean="0">
                        <a:latin typeface="Cambria Math" panose="02040503050406030204" pitchFamily="18" charset="0"/>
                        <a:ea typeface="Cambria Math" panose="02040503050406030204" pitchFamily="18" charset="0"/>
                      </a:rPr>
                      <m:t>𝝋</m:t>
                    </m:r>
                    <m:r>
                      <a:rPr lang="en-US" sz="2000" b="1" i="1" smtClean="0">
                        <a:latin typeface="Cambria Math" panose="02040503050406030204" pitchFamily="18" charset="0"/>
                        <a:ea typeface="Cambria Math" panose="02040503050406030204" pitchFamily="18" charset="0"/>
                      </a:rPr>
                      <m:t>&gt;</m:t>
                    </m:r>
                    <m:r>
                      <a:rPr lang="en-US" sz="2000" b="1" i="1" smtClean="0">
                        <a:latin typeface="Cambria Math" panose="02040503050406030204" pitchFamily="18" charset="0"/>
                        <a:ea typeface="Cambria Math" panose="02040503050406030204" pitchFamily="18" charset="0"/>
                      </a:rPr>
                      <m:t>𝟏</m:t>
                    </m:r>
                  </m:oMath>
                </a14:m>
                <a:r>
                  <a:rPr lang="en-US" sz="2000" b="1" dirty="0"/>
                  <a:t>:</a:t>
                </a:r>
                <a:endParaRPr lang="en-US" sz="2000" dirty="0"/>
              </a:p>
            </p:txBody>
          </p:sp>
        </mc:Choice>
        <mc:Fallback>
          <p:sp>
            <p:nvSpPr>
              <p:cNvPr id="9" name="TextBox 8">
                <a:extLst>
                  <a:ext uri="{FF2B5EF4-FFF2-40B4-BE49-F238E27FC236}">
                    <a16:creationId xmlns:a16="http://schemas.microsoft.com/office/drawing/2014/main" id="{59A1E04D-6748-0F77-6F5D-9C14BD1DAA80}"/>
                  </a:ext>
                </a:extLst>
              </p:cNvPr>
              <p:cNvSpPr txBox="1">
                <a:spLocks noRot="1" noChangeAspect="1" noMove="1" noResize="1" noEditPoints="1" noAdjustHandles="1" noChangeArrowheads="1" noChangeShapeType="1" noTextEdit="1"/>
              </p:cNvSpPr>
              <p:nvPr/>
            </p:nvSpPr>
            <p:spPr>
              <a:xfrm>
                <a:off x="301925" y="2685343"/>
                <a:ext cx="8671369" cy="400110"/>
              </a:xfrm>
              <a:prstGeom prst="rect">
                <a:avLst/>
              </a:prstGeom>
              <a:blipFill>
                <a:blip r:embed="rId4"/>
                <a:stretch>
                  <a:fillRect l="-774" t="-9231" b="-27692"/>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5A508980-404E-9549-937A-BFB3DCB9C47C}"/>
              </a:ext>
            </a:extLst>
          </p:cNvPr>
          <p:cNvPicPr>
            <a:picLocks noChangeAspect="1"/>
          </p:cNvPicPr>
          <p:nvPr/>
        </p:nvPicPr>
        <p:blipFill>
          <a:blip r:embed="rId5"/>
          <a:stretch>
            <a:fillRect/>
          </a:stretch>
        </p:blipFill>
        <p:spPr>
          <a:xfrm>
            <a:off x="3703208" y="3927023"/>
            <a:ext cx="1504762" cy="600000"/>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E725FAE-869C-D3E9-6B44-FC2521E2C9B4}"/>
                  </a:ext>
                </a:extLst>
              </p:cNvPr>
              <p:cNvSpPr txBox="1"/>
              <p:nvPr/>
            </p:nvSpPr>
            <p:spPr>
              <a:xfrm>
                <a:off x="301925" y="3163162"/>
                <a:ext cx="8798532" cy="646331"/>
              </a:xfrm>
              <a:prstGeom prst="rect">
                <a:avLst/>
              </a:prstGeom>
              <a:noFill/>
            </p:spPr>
            <p:txBody>
              <a:bodyPr wrap="square" rtlCol="0">
                <a:spAutoFit/>
              </a:bodyPr>
              <a:lstStyle/>
              <a:p>
                <a:pPr marL="285750" indent="-285750">
                  <a:buFont typeface="Arial" panose="020B0604020202020204" pitchFamily="34" charset="0"/>
                  <a:buChar char="•"/>
                </a:pPr>
                <a:r>
                  <a:rPr lang="en-US" dirty="0"/>
                  <a:t>Build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oMath>
                </a14:m>
                <a:r>
                  <a:rPr lang="en-US" dirty="0"/>
                  <a:t> sets of extended off-load times (sets sampled from Uniform distribution) </a:t>
                </a:r>
              </a:p>
              <a:p>
                <a:pPr marL="285750" indent="-285750">
                  <a:buFont typeface="Arial" panose="020B0604020202020204" pitchFamily="34" charset="0"/>
                  <a:buChar char="•"/>
                </a:pPr>
                <a:r>
                  <a:rPr lang="en-US" dirty="0"/>
                  <a:t>Build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oMath>
                </a14:m>
                <a:r>
                  <a:rPr lang="en-US" dirty="0"/>
                  <a:t> sets of forecasts (sets sampled from Normal distribution)</a:t>
                </a:r>
              </a:p>
            </p:txBody>
          </p:sp>
        </mc:Choice>
        <mc:Fallback xmlns="">
          <p:sp>
            <p:nvSpPr>
              <p:cNvPr id="16" name="TextBox 15">
                <a:extLst>
                  <a:ext uri="{FF2B5EF4-FFF2-40B4-BE49-F238E27FC236}">
                    <a16:creationId xmlns:a16="http://schemas.microsoft.com/office/drawing/2014/main" id="{1E725FAE-869C-D3E9-6B44-FC2521E2C9B4}"/>
                  </a:ext>
                </a:extLst>
              </p:cNvPr>
              <p:cNvSpPr txBox="1">
                <a:spLocks noRot="1" noChangeAspect="1" noMove="1" noResize="1" noEditPoints="1" noAdjustHandles="1" noChangeArrowheads="1" noChangeShapeType="1" noTextEdit="1"/>
              </p:cNvSpPr>
              <p:nvPr/>
            </p:nvSpPr>
            <p:spPr>
              <a:xfrm>
                <a:off x="301925" y="3163162"/>
                <a:ext cx="8798532" cy="646331"/>
              </a:xfrm>
              <a:prstGeom prst="rect">
                <a:avLst/>
              </a:prstGeom>
              <a:blipFill>
                <a:blip r:embed="rId6"/>
                <a:stretch>
                  <a:fillRect l="-485"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1E4300F-4EFF-EFF7-1ABF-865AA594E8CC}"/>
                  </a:ext>
                </a:extLst>
              </p:cNvPr>
              <p:cNvSpPr txBox="1"/>
              <p:nvPr/>
            </p:nvSpPr>
            <p:spPr>
              <a:xfrm>
                <a:off x="373392" y="4644553"/>
                <a:ext cx="8798532" cy="369332"/>
              </a:xfrm>
              <a:prstGeom prst="rect">
                <a:avLst/>
              </a:prstGeom>
              <a:noFill/>
            </p:spPr>
            <p:txBody>
              <a:bodyPr wrap="square" rtlCol="0">
                <a:spAutoFit/>
              </a:bodyPr>
              <a:lstStyle/>
              <a:p>
                <a:pPr marL="285750" indent="-285750">
                  <a:buFont typeface="Arial" panose="020B0604020202020204" pitchFamily="34" charset="0"/>
                  <a:buChar char="•"/>
                </a:pPr>
                <a:r>
                  <a:rPr lang="en-US" dirty="0"/>
                  <a:t>Attempt to solve the optimization problem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oMath>
                </a14:m>
                <a:r>
                  <a:rPr lang="en-US" dirty="0"/>
                  <a:t> times.</a:t>
                </a:r>
              </a:p>
            </p:txBody>
          </p:sp>
        </mc:Choice>
        <mc:Fallback xmlns="">
          <p:sp>
            <p:nvSpPr>
              <p:cNvPr id="17" name="TextBox 16">
                <a:extLst>
                  <a:ext uri="{FF2B5EF4-FFF2-40B4-BE49-F238E27FC236}">
                    <a16:creationId xmlns:a16="http://schemas.microsoft.com/office/drawing/2014/main" id="{81E4300F-4EFF-EFF7-1ABF-865AA594E8CC}"/>
                  </a:ext>
                </a:extLst>
              </p:cNvPr>
              <p:cNvSpPr txBox="1">
                <a:spLocks noRot="1" noChangeAspect="1" noMove="1" noResize="1" noEditPoints="1" noAdjustHandles="1" noChangeArrowheads="1" noChangeShapeType="1" noTextEdit="1"/>
              </p:cNvSpPr>
              <p:nvPr/>
            </p:nvSpPr>
            <p:spPr>
              <a:xfrm>
                <a:off x="373392" y="4644553"/>
                <a:ext cx="8798532" cy="369332"/>
              </a:xfrm>
              <a:prstGeom prst="rect">
                <a:avLst/>
              </a:prstGeom>
              <a:blipFill>
                <a:blip r:embed="rId7"/>
                <a:stretch>
                  <a:fillRect l="-416"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9E0A4920-D7FD-3CBF-BA35-4FFE86643485}"/>
                  </a:ext>
                </a:extLst>
              </p:cNvPr>
              <p:cNvSpPr txBox="1"/>
              <p:nvPr/>
            </p:nvSpPr>
            <p:spPr>
              <a:xfrm>
                <a:off x="-19966" y="5398344"/>
                <a:ext cx="9315150"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00B050"/>
                    </a:solidFill>
                  </a:rPr>
                  <a:t>The ratio of the number of successful solutions to </a:t>
                </a:r>
                <a14:m>
                  <m:oMath xmlns:m="http://schemas.openxmlformats.org/officeDocument/2006/math">
                    <m:sSub>
                      <m:sSubPr>
                        <m:ctrlPr>
                          <a:rPr lang="en-US" sz="240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𝑚</m:t>
                        </m:r>
                      </m:e>
                      <m:sub>
                        <m:r>
                          <a:rPr lang="en-US" sz="2400" b="0" i="1" smtClean="0">
                            <a:solidFill>
                              <a:srgbClr val="00B050"/>
                            </a:solidFill>
                            <a:latin typeface="Cambria Math" panose="02040503050406030204" pitchFamily="18" charset="0"/>
                          </a:rPr>
                          <m:t>1</m:t>
                        </m:r>
                      </m:sub>
                    </m:sSub>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𝑚</m:t>
                        </m:r>
                      </m:e>
                      <m:sub>
                        <m:r>
                          <a:rPr lang="en-US" sz="2400" b="0" i="1" smtClean="0">
                            <a:solidFill>
                              <a:srgbClr val="00B050"/>
                            </a:solidFill>
                            <a:latin typeface="Cambria Math" panose="02040503050406030204" pitchFamily="18" charset="0"/>
                          </a:rPr>
                          <m:t>2</m:t>
                        </m:r>
                      </m:sub>
                    </m:sSub>
                  </m:oMath>
                </a14:m>
                <a:r>
                  <a:rPr lang="en-US" sz="2400" dirty="0">
                    <a:solidFill>
                      <a:srgbClr val="00B050"/>
                    </a:solidFill>
                  </a:rPr>
                  <a:t> is the probability that a proposal of a </a:t>
                </a:r>
                <a14:m>
                  <m:oMath xmlns:m="http://schemas.openxmlformats.org/officeDocument/2006/math">
                    <m:r>
                      <m:rPr>
                        <m:sty m:val="p"/>
                      </m:rPr>
                      <a:rPr lang="el-GR" sz="2400" i="1" smtClean="0">
                        <a:solidFill>
                          <a:srgbClr val="00B050"/>
                        </a:solidFill>
                        <a:latin typeface="Cambria Math" panose="02040503050406030204" pitchFamily="18" charset="0"/>
                        <a:ea typeface="Cambria Math" panose="02040503050406030204" pitchFamily="18" charset="0"/>
                      </a:rPr>
                      <m:t>φ</m:t>
                    </m:r>
                    <m:acc>
                      <m:accPr>
                        <m:chr m:val="̅"/>
                        <m:ctrlPr>
                          <a:rPr lang="en-US" sz="2400" i="1">
                            <a:solidFill>
                              <a:srgbClr val="00B050"/>
                            </a:solidFill>
                            <a:latin typeface="Cambria Math" panose="02040503050406030204" pitchFamily="18" charset="0"/>
                          </a:rPr>
                        </m:ctrlPr>
                      </m:accPr>
                      <m:e>
                        <m:r>
                          <a:rPr lang="en-US" sz="2400" b="0" i="1">
                            <a:solidFill>
                              <a:srgbClr val="00B050"/>
                            </a:solidFill>
                            <a:latin typeface="Cambria Math" panose="02040503050406030204" pitchFamily="18" charset="0"/>
                          </a:rPr>
                          <m:t>𝑡</m:t>
                        </m:r>
                      </m:e>
                    </m:acc>
                  </m:oMath>
                </a14:m>
                <a:r>
                  <a:rPr lang="en-US" sz="2400" dirty="0">
                    <a:solidFill>
                      <a:srgbClr val="00B050"/>
                    </a:solidFill>
                  </a:rPr>
                  <a:t>  length extension will be successful.</a:t>
                </a:r>
              </a:p>
            </p:txBody>
          </p:sp>
        </mc:Choice>
        <mc:Fallback>
          <p:sp>
            <p:nvSpPr>
              <p:cNvPr id="18" name="TextBox 17">
                <a:extLst>
                  <a:ext uri="{FF2B5EF4-FFF2-40B4-BE49-F238E27FC236}">
                    <a16:creationId xmlns:a16="http://schemas.microsoft.com/office/drawing/2014/main" id="{9E0A4920-D7FD-3CBF-BA35-4FFE86643485}"/>
                  </a:ext>
                </a:extLst>
              </p:cNvPr>
              <p:cNvSpPr txBox="1">
                <a:spLocks noRot="1" noChangeAspect="1" noMove="1" noResize="1" noEditPoints="1" noAdjustHandles="1" noChangeArrowheads="1" noChangeShapeType="1" noTextEdit="1"/>
              </p:cNvSpPr>
              <p:nvPr/>
            </p:nvSpPr>
            <p:spPr>
              <a:xfrm>
                <a:off x="-19966" y="5398344"/>
                <a:ext cx="9315150" cy="830997"/>
              </a:xfrm>
              <a:prstGeom prst="rect">
                <a:avLst/>
              </a:prstGeom>
              <a:blipFill>
                <a:blip r:embed="rId8"/>
                <a:stretch>
                  <a:fillRect l="-916"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18465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Numerical Examples: Example 1</a:t>
            </a:r>
            <a:endParaRPr lang="en-US" dirty="0"/>
          </a:p>
        </p:txBody>
      </p:sp>
      <p:sp>
        <p:nvSpPr>
          <p:cNvPr id="3" name="TextBox 2">
            <a:extLst>
              <a:ext uri="{FF2B5EF4-FFF2-40B4-BE49-F238E27FC236}">
                <a16:creationId xmlns:a16="http://schemas.microsoft.com/office/drawing/2014/main" id="{0D9DDD09-5608-11DB-415D-1D30B940FABE}"/>
              </a:ext>
            </a:extLst>
          </p:cNvPr>
          <p:cNvSpPr txBox="1"/>
          <p:nvPr/>
        </p:nvSpPr>
        <p:spPr>
          <a:xfrm>
            <a:off x="383177" y="1132114"/>
            <a:ext cx="11364686"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Example 1: A single instance of the optimization problem being solved.</a:t>
            </a:r>
          </a:p>
        </p:txBody>
      </p:sp>
      <p:sp>
        <p:nvSpPr>
          <p:cNvPr id="6" name="TextBox 5">
            <a:extLst>
              <a:ext uri="{FF2B5EF4-FFF2-40B4-BE49-F238E27FC236}">
                <a16:creationId xmlns:a16="http://schemas.microsoft.com/office/drawing/2014/main" id="{3513D0AB-1920-3BC7-33D3-4B1CD1E870A1}"/>
              </a:ext>
            </a:extLst>
          </p:cNvPr>
          <p:cNvSpPr txBox="1"/>
          <p:nvPr/>
        </p:nvSpPr>
        <p:spPr>
          <a:xfrm>
            <a:off x="301925" y="2555683"/>
            <a:ext cx="8671369" cy="400110"/>
          </a:xfrm>
          <a:prstGeom prst="rect">
            <a:avLst/>
          </a:prstGeom>
          <a:noFill/>
        </p:spPr>
        <p:txBody>
          <a:bodyPr wrap="square" rtlCol="0">
            <a:spAutoFit/>
          </a:bodyPr>
          <a:lstStyle/>
          <a:p>
            <a:r>
              <a:rPr lang="en-US" sz="2000" b="1" dirty="0"/>
              <a:t>Example 1:</a:t>
            </a:r>
            <a:endParaRPr lang="en-US" sz="2000"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0E55E39-8505-F1B7-7BBF-5B065E9995A9}"/>
                  </a:ext>
                </a:extLst>
              </p:cNvPr>
              <p:cNvSpPr txBox="1"/>
              <p:nvPr/>
            </p:nvSpPr>
            <p:spPr>
              <a:xfrm>
                <a:off x="966651" y="3094894"/>
                <a:ext cx="10624457"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48 hourly periods (2 days)</a:t>
                </a:r>
              </a:p>
              <a:p>
                <a:pPr marL="285750" indent="-285750">
                  <a:buFont typeface="Arial" panose="020B0604020202020204" pitchFamily="34" charset="0"/>
                  <a:buChar char="•"/>
                </a:pPr>
                <a:r>
                  <a:rPr lang="en-US" sz="2000" dirty="0"/>
                  <a:t>Site has four identical engines, 5,000 HP per engine</a:t>
                </a:r>
              </a:p>
              <a:p>
                <a:pPr marL="285750" indent="-285750">
                  <a:buFont typeface="Arial" panose="020B0604020202020204" pitchFamily="34" charset="0"/>
                  <a:buChar char="•"/>
                </a:pPr>
                <a:r>
                  <a:rPr lang="en-US" sz="2000" dirty="0"/>
                  <a:t>Each engine can over-fire up to 10% of maximum power: 500 HP</a:t>
                </a:r>
              </a:p>
              <a:p>
                <a:pPr marL="285750" indent="-285750">
                  <a:buFont typeface="Arial" panose="020B0604020202020204" pitchFamily="34" charset="0"/>
                  <a:buChar char="•"/>
                </a:pPr>
                <a:r>
                  <a:rPr lang="en-US" sz="2000" dirty="0"/>
                  <a:t>Minimum off-load time is set to three hours</a:t>
                </a:r>
              </a:p>
              <a:p>
                <a:pPr marL="285750" indent="-285750">
                  <a:buFont typeface="Arial" panose="020B0604020202020204" pitchFamily="34" charset="0"/>
                  <a:buChar char="•"/>
                </a:pPr>
                <a14:m>
                  <m:oMath xmlns:m="http://schemas.openxmlformats.org/officeDocument/2006/math">
                    <m:acc>
                      <m:accPr>
                        <m:chr m:val="̅"/>
                        <m:ctrlPr>
                          <a:rPr lang="en-US" sz="2000" i="1" smtClean="0">
                            <a:latin typeface="Cambria Math" panose="02040503050406030204" pitchFamily="18" charset="0"/>
                          </a:rPr>
                        </m:ctrlPr>
                      </m:accPr>
                      <m:e>
                        <m:r>
                          <a:rPr lang="en-US" sz="2000" b="0" i="1">
                            <a:latin typeface="Cambria Math" panose="02040503050406030204" pitchFamily="18" charset="0"/>
                          </a:rPr>
                          <m:t>𝑡</m:t>
                        </m:r>
                      </m:e>
                    </m:acc>
                  </m:oMath>
                </a14:m>
                <a:r>
                  <a:rPr lang="en-US" sz="2000" dirty="0"/>
                  <a:t> set to ½ of the total period: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oMath>
                </a14:m>
                <a:r>
                  <a:rPr lang="en-US" sz="2000" dirty="0"/>
                  <a:t> = 24 hours</a:t>
                </a:r>
              </a:p>
              <a:p>
                <a:pPr marL="742950" lvl="1" indent="-285750">
                  <a:buFont typeface="Arial" panose="020B0604020202020204" pitchFamily="34" charset="0"/>
                  <a:buChar char="•"/>
                </a:pPr>
                <a:r>
                  <a:rPr lang="en-US" sz="2000" dirty="0"/>
                  <a:t>Therefore, the question is if the </a:t>
                </a:r>
                <a:r>
                  <a:rPr lang="en-US" sz="2000" i="1" dirty="0"/>
                  <a:t>calendar</a:t>
                </a:r>
                <a:r>
                  <a:rPr lang="en-US" sz="2000" dirty="0"/>
                  <a:t> time between maintenance can be extended by 2x, e.g.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=2</m:t>
                    </m:r>
                  </m:oMath>
                </a14:m>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mc:Choice>
        <mc:Fallback>
          <p:sp>
            <p:nvSpPr>
              <p:cNvPr id="8" name="TextBox 7">
                <a:extLst>
                  <a:ext uri="{FF2B5EF4-FFF2-40B4-BE49-F238E27FC236}">
                    <a16:creationId xmlns:a16="http://schemas.microsoft.com/office/drawing/2014/main" id="{40E55E39-8505-F1B7-7BBF-5B065E9995A9}"/>
                  </a:ext>
                </a:extLst>
              </p:cNvPr>
              <p:cNvSpPr txBox="1">
                <a:spLocks noRot="1" noChangeAspect="1" noMove="1" noResize="1" noEditPoints="1" noAdjustHandles="1" noChangeArrowheads="1" noChangeShapeType="1" noTextEdit="1"/>
              </p:cNvSpPr>
              <p:nvPr/>
            </p:nvSpPr>
            <p:spPr>
              <a:xfrm>
                <a:off x="966651" y="3094894"/>
                <a:ext cx="10624457" cy="3170099"/>
              </a:xfrm>
              <a:prstGeom prst="rect">
                <a:avLst/>
              </a:prstGeom>
              <a:blipFill>
                <a:blip r:embed="rId2"/>
                <a:stretch>
                  <a:fillRect l="-517" t="-1154"/>
                </a:stretch>
              </a:blipFill>
            </p:spPr>
            <p:txBody>
              <a:bodyPr/>
              <a:lstStyle/>
              <a:p>
                <a:r>
                  <a:rPr lang="en-US">
                    <a:noFill/>
                  </a:rPr>
                  <a:t> </a:t>
                </a:r>
              </a:p>
            </p:txBody>
          </p:sp>
        </mc:Fallback>
      </mc:AlternateContent>
    </p:spTree>
    <p:extLst>
      <p:ext uri="{BB962C8B-B14F-4D97-AF65-F5344CB8AC3E}">
        <p14:creationId xmlns:p14="http://schemas.microsoft.com/office/powerpoint/2010/main" val="218220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Numerical Examples: Example 1 Result</a:t>
            </a:r>
            <a:endParaRPr lang="en-US" dirty="0"/>
          </a:p>
        </p:txBody>
      </p:sp>
      <p:sp>
        <p:nvSpPr>
          <p:cNvPr id="9" name="TextBox 8">
            <a:extLst>
              <a:ext uri="{FF2B5EF4-FFF2-40B4-BE49-F238E27FC236}">
                <a16:creationId xmlns:a16="http://schemas.microsoft.com/office/drawing/2014/main" id="{031698D4-993B-3506-ED79-A494FF980DB7}"/>
              </a:ext>
            </a:extLst>
          </p:cNvPr>
          <p:cNvSpPr txBox="1"/>
          <p:nvPr/>
        </p:nvSpPr>
        <p:spPr>
          <a:xfrm>
            <a:off x="10817135" y="4766225"/>
            <a:ext cx="1184366" cy="738664"/>
          </a:xfrm>
          <a:prstGeom prst="rect">
            <a:avLst/>
          </a:prstGeom>
          <a:noFill/>
        </p:spPr>
        <p:txBody>
          <a:bodyPr wrap="square" rtlCol="0">
            <a:spAutoFit/>
          </a:bodyPr>
          <a:lstStyle/>
          <a:p>
            <a:r>
              <a:rPr lang="en-US" sz="1400" dirty="0"/>
              <a:t>Engines overfire 7 periods</a:t>
            </a:r>
          </a:p>
        </p:txBody>
      </p:sp>
      <p:sp>
        <p:nvSpPr>
          <p:cNvPr id="10" name="TextBox 9">
            <a:extLst>
              <a:ext uri="{FF2B5EF4-FFF2-40B4-BE49-F238E27FC236}">
                <a16:creationId xmlns:a16="http://schemas.microsoft.com/office/drawing/2014/main" id="{7F4265F1-F267-BBA9-23BA-0EAC9F707DAB}"/>
              </a:ext>
            </a:extLst>
          </p:cNvPr>
          <p:cNvSpPr txBox="1"/>
          <p:nvPr/>
        </p:nvSpPr>
        <p:spPr>
          <a:xfrm>
            <a:off x="301925" y="1952600"/>
            <a:ext cx="1369815" cy="954107"/>
          </a:xfrm>
          <a:prstGeom prst="rect">
            <a:avLst/>
          </a:prstGeom>
          <a:noFill/>
        </p:spPr>
        <p:txBody>
          <a:bodyPr wrap="square" rtlCol="0">
            <a:spAutoFit/>
          </a:bodyPr>
          <a:lstStyle/>
          <a:p>
            <a:r>
              <a:rPr lang="en-US" sz="1400" dirty="0"/>
              <a:t>Forecast demand never requires all 4 engines</a:t>
            </a:r>
          </a:p>
        </p:txBody>
      </p:sp>
      <p:pic>
        <p:nvPicPr>
          <p:cNvPr id="6" name="Picture 5" descr="A picture containing text, diagram, plot, line&#10;&#10;Description automatically generated">
            <a:extLst>
              <a:ext uri="{FF2B5EF4-FFF2-40B4-BE49-F238E27FC236}">
                <a16:creationId xmlns:a16="http://schemas.microsoft.com/office/drawing/2014/main" id="{A3CE0A45-F5D4-2281-A8B3-79BEC96AA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632" y="999194"/>
            <a:ext cx="8420817" cy="56138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747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Numerical Examples: Example 1 Result</a:t>
            </a:r>
            <a:endParaRPr lang="en-US" dirty="0"/>
          </a:p>
        </p:txBody>
      </p:sp>
      <p:sp>
        <p:nvSpPr>
          <p:cNvPr id="9" name="TextBox 8">
            <a:extLst>
              <a:ext uri="{FF2B5EF4-FFF2-40B4-BE49-F238E27FC236}">
                <a16:creationId xmlns:a16="http://schemas.microsoft.com/office/drawing/2014/main" id="{031698D4-993B-3506-ED79-A494FF980DB7}"/>
              </a:ext>
            </a:extLst>
          </p:cNvPr>
          <p:cNvSpPr txBox="1"/>
          <p:nvPr/>
        </p:nvSpPr>
        <p:spPr>
          <a:xfrm>
            <a:off x="10589623" y="1942012"/>
            <a:ext cx="1184366" cy="738664"/>
          </a:xfrm>
          <a:prstGeom prst="rect">
            <a:avLst/>
          </a:prstGeom>
          <a:noFill/>
        </p:spPr>
        <p:txBody>
          <a:bodyPr wrap="square" rtlCol="0">
            <a:spAutoFit/>
          </a:bodyPr>
          <a:lstStyle/>
          <a:p>
            <a:r>
              <a:rPr lang="en-US" sz="1400" dirty="0"/>
              <a:t>Engine 1 experiences a failed start</a:t>
            </a:r>
          </a:p>
        </p:txBody>
      </p:sp>
      <p:pic>
        <p:nvPicPr>
          <p:cNvPr id="4" name="Picture 3" descr="A picture containing text, diagram, line, parallel&#10;&#10;Description automatically generated">
            <a:extLst>
              <a:ext uri="{FF2B5EF4-FFF2-40B4-BE49-F238E27FC236}">
                <a16:creationId xmlns:a16="http://schemas.microsoft.com/office/drawing/2014/main" id="{F9543E40-0510-0244-A488-0B7F1E1F6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536" y="980020"/>
            <a:ext cx="8626928" cy="5751285"/>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CC498808-67A3-CC40-7151-052BB74ABD7D}"/>
              </a:ext>
            </a:extLst>
          </p:cNvPr>
          <p:cNvSpPr txBox="1"/>
          <p:nvPr/>
        </p:nvSpPr>
        <p:spPr>
          <a:xfrm>
            <a:off x="10589623" y="4271555"/>
            <a:ext cx="1184366" cy="954107"/>
          </a:xfrm>
          <a:prstGeom prst="rect">
            <a:avLst/>
          </a:prstGeom>
          <a:noFill/>
        </p:spPr>
        <p:txBody>
          <a:bodyPr wrap="square" rtlCol="0">
            <a:spAutoFit/>
          </a:bodyPr>
          <a:lstStyle/>
          <a:p>
            <a:r>
              <a:rPr lang="en-US" sz="1400" dirty="0"/>
              <a:t>Engine 3 experiences two failed starts</a:t>
            </a:r>
          </a:p>
        </p:txBody>
      </p:sp>
      <p:sp>
        <p:nvSpPr>
          <p:cNvPr id="6" name="TextBox 5">
            <a:extLst>
              <a:ext uri="{FF2B5EF4-FFF2-40B4-BE49-F238E27FC236}">
                <a16:creationId xmlns:a16="http://schemas.microsoft.com/office/drawing/2014/main" id="{0CC7334E-E681-736C-402D-AB8AE1669737}"/>
              </a:ext>
            </a:extLst>
          </p:cNvPr>
          <p:cNvSpPr txBox="1"/>
          <p:nvPr/>
        </p:nvSpPr>
        <p:spPr>
          <a:xfrm>
            <a:off x="277587" y="1172852"/>
            <a:ext cx="1243148" cy="369332"/>
          </a:xfrm>
          <a:prstGeom prst="rect">
            <a:avLst/>
          </a:prstGeom>
          <a:noFill/>
        </p:spPr>
        <p:txBody>
          <a:bodyPr wrap="square" rtlCol="0">
            <a:spAutoFit/>
          </a:bodyPr>
          <a:lstStyle/>
          <a:p>
            <a:r>
              <a:rPr lang="en-US" dirty="0"/>
              <a:t>Total Starts</a:t>
            </a:r>
          </a:p>
        </p:txBody>
      </p:sp>
      <p:sp>
        <p:nvSpPr>
          <p:cNvPr id="8" name="TextBox 7">
            <a:extLst>
              <a:ext uri="{FF2B5EF4-FFF2-40B4-BE49-F238E27FC236}">
                <a16:creationId xmlns:a16="http://schemas.microsoft.com/office/drawing/2014/main" id="{01B2A155-74F1-D5F9-AA63-3A7932DBE29E}"/>
              </a:ext>
            </a:extLst>
          </p:cNvPr>
          <p:cNvSpPr txBox="1"/>
          <p:nvPr/>
        </p:nvSpPr>
        <p:spPr>
          <a:xfrm>
            <a:off x="650268" y="1818900"/>
            <a:ext cx="359926" cy="369332"/>
          </a:xfrm>
          <a:prstGeom prst="rect">
            <a:avLst/>
          </a:prstGeom>
          <a:noFill/>
        </p:spPr>
        <p:txBody>
          <a:bodyPr wrap="square" rtlCol="0">
            <a:spAutoFit/>
          </a:bodyPr>
          <a:lstStyle/>
          <a:p>
            <a:r>
              <a:rPr lang="en-US" dirty="0"/>
              <a:t>2</a:t>
            </a:r>
          </a:p>
        </p:txBody>
      </p:sp>
      <p:sp>
        <p:nvSpPr>
          <p:cNvPr id="12" name="TextBox 11">
            <a:extLst>
              <a:ext uri="{FF2B5EF4-FFF2-40B4-BE49-F238E27FC236}">
                <a16:creationId xmlns:a16="http://schemas.microsoft.com/office/drawing/2014/main" id="{A384A8FB-E70A-7397-FB2C-9A89A3A8A934}"/>
              </a:ext>
            </a:extLst>
          </p:cNvPr>
          <p:cNvSpPr txBox="1"/>
          <p:nvPr/>
        </p:nvSpPr>
        <p:spPr>
          <a:xfrm>
            <a:off x="650268" y="3059668"/>
            <a:ext cx="359926" cy="369332"/>
          </a:xfrm>
          <a:prstGeom prst="rect">
            <a:avLst/>
          </a:prstGeom>
          <a:noFill/>
        </p:spPr>
        <p:txBody>
          <a:bodyPr wrap="square" rtlCol="0">
            <a:spAutoFit/>
          </a:bodyPr>
          <a:lstStyle/>
          <a:p>
            <a:r>
              <a:rPr lang="en-US" dirty="0"/>
              <a:t>2</a:t>
            </a:r>
          </a:p>
        </p:txBody>
      </p:sp>
      <p:sp>
        <p:nvSpPr>
          <p:cNvPr id="13" name="TextBox 12">
            <a:extLst>
              <a:ext uri="{FF2B5EF4-FFF2-40B4-BE49-F238E27FC236}">
                <a16:creationId xmlns:a16="http://schemas.microsoft.com/office/drawing/2014/main" id="{74C095DF-FF8F-0542-BF7D-BB19AB00CA3C}"/>
              </a:ext>
            </a:extLst>
          </p:cNvPr>
          <p:cNvSpPr txBox="1"/>
          <p:nvPr/>
        </p:nvSpPr>
        <p:spPr>
          <a:xfrm>
            <a:off x="650268" y="4300437"/>
            <a:ext cx="359926" cy="369332"/>
          </a:xfrm>
          <a:prstGeom prst="rect">
            <a:avLst/>
          </a:prstGeom>
          <a:noFill/>
        </p:spPr>
        <p:txBody>
          <a:bodyPr wrap="square" rtlCol="0">
            <a:spAutoFit/>
          </a:bodyPr>
          <a:lstStyle/>
          <a:p>
            <a:r>
              <a:rPr lang="en-US" dirty="0"/>
              <a:t>3</a:t>
            </a:r>
          </a:p>
        </p:txBody>
      </p:sp>
      <p:sp>
        <p:nvSpPr>
          <p:cNvPr id="14" name="TextBox 13">
            <a:extLst>
              <a:ext uri="{FF2B5EF4-FFF2-40B4-BE49-F238E27FC236}">
                <a16:creationId xmlns:a16="http://schemas.microsoft.com/office/drawing/2014/main" id="{2820AAF8-0B0E-1ECE-F762-49353CEEB265}"/>
              </a:ext>
            </a:extLst>
          </p:cNvPr>
          <p:cNvSpPr txBox="1"/>
          <p:nvPr/>
        </p:nvSpPr>
        <p:spPr>
          <a:xfrm>
            <a:off x="650268" y="5500482"/>
            <a:ext cx="359926"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33946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Numerical Examples: Example 2</a:t>
            </a:r>
            <a:endParaRPr lang="en-US" dirty="0"/>
          </a:p>
        </p:txBody>
      </p:sp>
      <p:sp>
        <p:nvSpPr>
          <p:cNvPr id="5" name="TextBox 4">
            <a:extLst>
              <a:ext uri="{FF2B5EF4-FFF2-40B4-BE49-F238E27FC236}">
                <a16:creationId xmlns:a16="http://schemas.microsoft.com/office/drawing/2014/main" id="{16896396-0BCA-E665-C001-CD2BB01CE5E5}"/>
              </a:ext>
            </a:extLst>
          </p:cNvPr>
          <p:cNvSpPr txBox="1"/>
          <p:nvPr/>
        </p:nvSpPr>
        <p:spPr>
          <a:xfrm>
            <a:off x="383177" y="1228131"/>
            <a:ext cx="11364686"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Example 2: A set of 10,000 instances of the optimization problem being solved.</a:t>
            </a:r>
          </a:p>
        </p:txBody>
      </p:sp>
      <p:sp>
        <p:nvSpPr>
          <p:cNvPr id="6" name="TextBox 5">
            <a:extLst>
              <a:ext uri="{FF2B5EF4-FFF2-40B4-BE49-F238E27FC236}">
                <a16:creationId xmlns:a16="http://schemas.microsoft.com/office/drawing/2014/main" id="{3513D0AB-1920-3BC7-33D3-4B1CD1E870A1}"/>
              </a:ext>
            </a:extLst>
          </p:cNvPr>
          <p:cNvSpPr txBox="1"/>
          <p:nvPr/>
        </p:nvSpPr>
        <p:spPr>
          <a:xfrm>
            <a:off x="408102" y="2274325"/>
            <a:ext cx="8671369" cy="400110"/>
          </a:xfrm>
          <a:prstGeom prst="rect">
            <a:avLst/>
          </a:prstGeom>
          <a:noFill/>
        </p:spPr>
        <p:txBody>
          <a:bodyPr wrap="square" rtlCol="0">
            <a:spAutoFit/>
          </a:bodyPr>
          <a:lstStyle/>
          <a:p>
            <a:r>
              <a:rPr lang="en-US" sz="2000" b="1" dirty="0"/>
              <a:t>Example 2:</a:t>
            </a:r>
            <a:endParaRPr lang="en-US" sz="2000"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0E55E39-8505-F1B7-7BBF-5B065E9995A9}"/>
                  </a:ext>
                </a:extLst>
              </p:cNvPr>
              <p:cNvSpPr txBox="1"/>
              <p:nvPr/>
            </p:nvSpPr>
            <p:spPr>
              <a:xfrm>
                <a:off x="1072829" y="2813536"/>
                <a:ext cx="10432868"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Same data as in example 1</a:t>
                </a:r>
                <a:endParaRPr lang="en-US" sz="20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=100</m:t>
                    </m:r>
                  </m:oMath>
                </a14:m>
                <a:r>
                  <a:rPr lang="en-US" sz="2000" dirty="0"/>
                  <a:t> instances of set      , the set of forced and extended off-load times</a:t>
                </a:r>
              </a:p>
              <a:p>
                <a:pPr marL="285750" indent="-285750">
                  <a:buFont typeface="Arial" panose="020B0604020202020204" pitchFamily="34" charset="0"/>
                  <a:buChar char="•"/>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=100</m:t>
                    </m:r>
                  </m:oMath>
                </a14:m>
                <a:r>
                  <a:rPr lang="en-US" sz="2000" dirty="0"/>
                  <a:t> instances of set      , the set of required power demand forecast points</a:t>
                </a:r>
              </a:p>
              <a:p>
                <a:pPr marL="285750" indent="-285750">
                  <a:buFont typeface="Arial" panose="020B0604020202020204" pitchFamily="34" charset="0"/>
                  <a:buChar char="•"/>
                </a:pPr>
                <a:r>
                  <a:rPr lang="en-US" sz="2000" dirty="0"/>
                  <a:t>Underlying forecast model: </a:t>
                </a:r>
              </a:p>
              <a:p>
                <a:pPr marL="285750" indent="-285750">
                  <a:buFont typeface="Arial" panose="020B0604020202020204" pitchFamily="34" charset="0"/>
                  <a:buChar char="•"/>
                </a:pPr>
                <a:r>
                  <a:rPr lang="en-US" sz="2000" i="1" dirty="0"/>
                  <a:t>r=0.8, </a:t>
                </a:r>
                <a14:m>
                  <m:oMath xmlns:m="http://schemas.openxmlformats.org/officeDocument/2006/math">
                    <m:r>
                      <a:rPr lang="en-US" sz="200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=3000</m:t>
                    </m:r>
                  </m:oMath>
                </a14:m>
                <a:endParaRPr lang="en-US" sz="2000" i="1"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mc:Choice>
        <mc:Fallback>
          <p:sp>
            <p:nvSpPr>
              <p:cNvPr id="8" name="TextBox 7">
                <a:extLst>
                  <a:ext uri="{FF2B5EF4-FFF2-40B4-BE49-F238E27FC236}">
                    <a16:creationId xmlns:a16="http://schemas.microsoft.com/office/drawing/2014/main" id="{40E55E39-8505-F1B7-7BBF-5B065E9995A9}"/>
                  </a:ext>
                </a:extLst>
              </p:cNvPr>
              <p:cNvSpPr txBox="1">
                <a:spLocks noRot="1" noChangeAspect="1" noMove="1" noResize="1" noEditPoints="1" noAdjustHandles="1" noChangeArrowheads="1" noChangeShapeType="1" noTextEdit="1"/>
              </p:cNvSpPr>
              <p:nvPr/>
            </p:nvSpPr>
            <p:spPr>
              <a:xfrm>
                <a:off x="1072829" y="2813536"/>
                <a:ext cx="10432868" cy="2554545"/>
              </a:xfrm>
              <a:prstGeom prst="rect">
                <a:avLst/>
              </a:prstGeom>
              <a:blipFill>
                <a:blip r:embed="rId2"/>
                <a:stretch>
                  <a:fillRect l="-526" t="-143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E6A3F6A-A6D6-21C7-9030-F8DB21CDC427}"/>
              </a:ext>
            </a:extLst>
          </p:cNvPr>
          <p:cNvPicPr>
            <a:picLocks noChangeAspect="1"/>
          </p:cNvPicPr>
          <p:nvPr/>
        </p:nvPicPr>
        <p:blipFill>
          <a:blip r:embed="rId3"/>
          <a:stretch>
            <a:fillRect/>
          </a:stretch>
        </p:blipFill>
        <p:spPr>
          <a:xfrm>
            <a:off x="4184533" y="3073350"/>
            <a:ext cx="342857" cy="333333"/>
          </a:xfrm>
          <a:prstGeom prst="rect">
            <a:avLst/>
          </a:prstGeom>
        </p:spPr>
      </p:pic>
      <p:pic>
        <p:nvPicPr>
          <p:cNvPr id="10" name="Picture 9">
            <a:extLst>
              <a:ext uri="{FF2B5EF4-FFF2-40B4-BE49-F238E27FC236}">
                <a16:creationId xmlns:a16="http://schemas.microsoft.com/office/drawing/2014/main" id="{4977144A-0F6A-AAD3-AA66-BAB1B4208D76}"/>
              </a:ext>
            </a:extLst>
          </p:cNvPr>
          <p:cNvPicPr>
            <a:picLocks noChangeAspect="1"/>
          </p:cNvPicPr>
          <p:nvPr/>
        </p:nvPicPr>
        <p:blipFill>
          <a:blip r:embed="rId4"/>
          <a:stretch>
            <a:fillRect/>
          </a:stretch>
        </p:blipFill>
        <p:spPr>
          <a:xfrm>
            <a:off x="4184540" y="3494107"/>
            <a:ext cx="342857" cy="284321"/>
          </a:xfrm>
          <a:prstGeom prst="rect">
            <a:avLst/>
          </a:prstGeom>
        </p:spPr>
      </p:pic>
      <p:pic>
        <p:nvPicPr>
          <p:cNvPr id="12" name="Picture 11">
            <a:extLst>
              <a:ext uri="{FF2B5EF4-FFF2-40B4-BE49-F238E27FC236}">
                <a16:creationId xmlns:a16="http://schemas.microsoft.com/office/drawing/2014/main" id="{472A0933-0325-300B-FC00-6D50172C3470}"/>
              </a:ext>
            </a:extLst>
          </p:cNvPr>
          <p:cNvPicPr>
            <a:picLocks noChangeAspect="1"/>
          </p:cNvPicPr>
          <p:nvPr/>
        </p:nvPicPr>
        <p:blipFill>
          <a:blip r:embed="rId5"/>
          <a:stretch>
            <a:fillRect/>
          </a:stretch>
        </p:blipFill>
        <p:spPr>
          <a:xfrm>
            <a:off x="4268874" y="3749179"/>
            <a:ext cx="4723510" cy="425116"/>
          </a:xfrm>
          <a:prstGeom prst="rect">
            <a:avLst/>
          </a:prstGeom>
        </p:spPr>
      </p:pic>
    </p:spTree>
    <p:extLst>
      <p:ext uri="{BB962C8B-B14F-4D97-AF65-F5344CB8AC3E}">
        <p14:creationId xmlns:p14="http://schemas.microsoft.com/office/powerpoint/2010/main" val="28899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1BEA6F2-DE8C-664F-8CFF-F5F8A7F3E0D2}"/>
              </a:ext>
            </a:extLst>
          </p:cNvPr>
          <p:cNvSpPr/>
          <p:nvPr/>
        </p:nvSpPr>
        <p:spPr>
          <a:xfrm>
            <a:off x="0" y="0"/>
            <a:ext cx="4023360" cy="6324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FF16E-8C07-A048-9A7B-57C0E7096DCD}"/>
              </a:ext>
            </a:extLst>
          </p:cNvPr>
          <p:cNvSpPr>
            <a:spLocks noGrp="1"/>
          </p:cNvSpPr>
          <p:nvPr>
            <p:ph type="title"/>
          </p:nvPr>
        </p:nvSpPr>
        <p:spPr>
          <a:xfrm>
            <a:off x="323273" y="1533473"/>
            <a:ext cx="3523488" cy="615553"/>
          </a:xfrm>
        </p:spPr>
        <p:txBody>
          <a:bodyPr/>
          <a:lstStyle/>
          <a:p>
            <a:pPr lvl="0" algn="ctr"/>
            <a:r>
              <a:rPr lang="en-US" sz="4000" b="1" dirty="0">
                <a:solidFill>
                  <a:schemeClr val="accent1">
                    <a:lumMod val="50000"/>
                  </a:schemeClr>
                </a:solidFill>
                <a:latin typeface="+mn-lt"/>
              </a:rPr>
              <a:t>Outline</a:t>
            </a:r>
          </a:p>
        </p:txBody>
      </p:sp>
      <p:sp>
        <p:nvSpPr>
          <p:cNvPr id="3" name="TextBox 2">
            <a:extLst>
              <a:ext uri="{FF2B5EF4-FFF2-40B4-BE49-F238E27FC236}">
                <a16:creationId xmlns:a16="http://schemas.microsoft.com/office/drawing/2014/main" id="{F99AD790-F5F5-5848-4AA9-D78C9E3BFFCF}"/>
              </a:ext>
            </a:extLst>
          </p:cNvPr>
          <p:cNvSpPr txBox="1"/>
          <p:nvPr/>
        </p:nvSpPr>
        <p:spPr>
          <a:xfrm>
            <a:off x="6017623" y="1044816"/>
            <a:ext cx="5294811" cy="4524315"/>
          </a:xfrm>
          <a:prstGeom prst="rect">
            <a:avLst/>
          </a:prstGeom>
          <a:noFill/>
        </p:spPr>
        <p:txBody>
          <a:bodyPr wrap="square" rtlCol="0">
            <a:spAutoFit/>
          </a:bodyPr>
          <a:lstStyle/>
          <a:p>
            <a:pPr marL="342900" indent="-342900">
              <a:buFont typeface="+mj-lt"/>
              <a:buAutoNum type="arabicPeriod"/>
            </a:pPr>
            <a:r>
              <a:rPr lang="en-US" sz="3200" dirty="0"/>
              <a:t> Introduction</a:t>
            </a:r>
          </a:p>
          <a:p>
            <a:pPr marL="342900" indent="-342900">
              <a:buFont typeface="+mj-lt"/>
              <a:buAutoNum type="arabicPeriod"/>
            </a:pPr>
            <a:endParaRPr lang="en-US" sz="3200" dirty="0"/>
          </a:p>
          <a:p>
            <a:pPr marL="342900" indent="-342900">
              <a:buFont typeface="+mj-lt"/>
              <a:buAutoNum type="arabicPeriod"/>
            </a:pPr>
            <a:r>
              <a:rPr lang="en-US" sz="3200" dirty="0"/>
              <a:t> Setup of the Problem</a:t>
            </a:r>
          </a:p>
          <a:p>
            <a:pPr marL="342900" indent="-342900">
              <a:buFont typeface="+mj-lt"/>
              <a:buAutoNum type="arabicPeriod"/>
            </a:pPr>
            <a:endParaRPr lang="en-US" sz="3200" dirty="0"/>
          </a:p>
          <a:p>
            <a:pPr marL="342900" indent="-342900">
              <a:buFont typeface="+mj-lt"/>
              <a:buAutoNum type="arabicPeriod"/>
            </a:pPr>
            <a:r>
              <a:rPr lang="en-US" sz="3200" dirty="0"/>
              <a:t> Theoretical Results</a:t>
            </a:r>
          </a:p>
          <a:p>
            <a:pPr marL="342900" indent="-342900">
              <a:buFont typeface="+mj-lt"/>
              <a:buAutoNum type="arabicPeriod"/>
            </a:pPr>
            <a:endParaRPr lang="en-US" sz="3200" dirty="0"/>
          </a:p>
          <a:p>
            <a:pPr marL="342900" indent="-342900">
              <a:buFont typeface="+mj-lt"/>
              <a:buAutoNum type="arabicPeriod"/>
            </a:pPr>
            <a:r>
              <a:rPr lang="en-US" sz="3200" dirty="0"/>
              <a:t> Numerical Examples</a:t>
            </a:r>
          </a:p>
          <a:p>
            <a:pPr marL="342900" indent="-342900">
              <a:buFont typeface="+mj-lt"/>
              <a:buAutoNum type="arabicPeriod"/>
            </a:pPr>
            <a:endParaRPr lang="en-US" sz="3200" dirty="0"/>
          </a:p>
          <a:p>
            <a:pPr marL="342900" indent="-342900">
              <a:buFont typeface="+mj-lt"/>
              <a:buAutoNum type="arabicPeriod"/>
            </a:pPr>
            <a:r>
              <a:rPr lang="en-US" sz="3200" dirty="0"/>
              <a:t> Conclusion</a:t>
            </a:r>
          </a:p>
        </p:txBody>
      </p:sp>
    </p:spTree>
    <p:custDataLst>
      <p:tags r:id="rId1"/>
    </p:custDataLst>
    <p:extLst>
      <p:ext uri="{BB962C8B-B14F-4D97-AF65-F5344CB8AC3E}">
        <p14:creationId xmlns:p14="http://schemas.microsoft.com/office/powerpoint/2010/main" val="4070422531"/>
      </p:ext>
    </p:extLst>
  </p:cSld>
  <p:clrMapOvr>
    <a:masterClrMapping/>
  </p:clrMapOvr>
  <mc:AlternateContent xmlns:mc="http://schemas.openxmlformats.org/markup-compatibility/2006" xmlns:p14="http://schemas.microsoft.com/office/powerpoint/2010/main">
    <mc:Choice Requires="p14">
      <p:transition spd="med" p14:dur="700" advTm="36755">
        <p:fade/>
      </p:transition>
    </mc:Choice>
    <mc:Fallback xmlns="">
      <p:transition spd="med" advTm="36755">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Numerical Examples: Example 2 Result</a:t>
            </a:r>
            <a:endParaRPr lang="en-US" dirty="0"/>
          </a:p>
        </p:txBody>
      </p:sp>
      <p:sp>
        <p:nvSpPr>
          <p:cNvPr id="9" name="TextBox 8">
            <a:extLst>
              <a:ext uri="{FF2B5EF4-FFF2-40B4-BE49-F238E27FC236}">
                <a16:creationId xmlns:a16="http://schemas.microsoft.com/office/drawing/2014/main" id="{031698D4-993B-3506-ED79-A494FF980DB7}"/>
              </a:ext>
            </a:extLst>
          </p:cNvPr>
          <p:cNvSpPr txBox="1"/>
          <p:nvPr/>
        </p:nvSpPr>
        <p:spPr>
          <a:xfrm>
            <a:off x="531223" y="1149532"/>
            <a:ext cx="1093796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9,789 of 10,000 runs found an optimal solution</a:t>
            </a:r>
          </a:p>
          <a:p>
            <a:pPr marL="342900" indent="-342900">
              <a:buFont typeface="Wingdings" panose="05000000000000000000" pitchFamily="2" charset="2"/>
              <a:buChar char="Ø"/>
            </a:pPr>
            <a:r>
              <a:rPr lang="en-US" sz="2400" b="1" dirty="0">
                <a:solidFill>
                  <a:srgbClr val="00B050"/>
                </a:solidFill>
              </a:rPr>
              <a:t>Answer</a:t>
            </a:r>
            <a:r>
              <a:rPr lang="en-US" sz="2400" dirty="0">
                <a:solidFill>
                  <a:srgbClr val="00B050"/>
                </a:solidFill>
              </a:rPr>
              <a:t>: 97.9% probability of achieving the proposed 2x maintenance extension</a:t>
            </a:r>
          </a:p>
        </p:txBody>
      </p:sp>
      <p:pic>
        <p:nvPicPr>
          <p:cNvPr id="4" name="Picture 3" descr="A picture containing text, diagram, screenshot, line&#10;&#10;Description automatically generated">
            <a:extLst>
              <a:ext uri="{FF2B5EF4-FFF2-40B4-BE49-F238E27FC236}">
                <a16:creationId xmlns:a16="http://schemas.microsoft.com/office/drawing/2014/main" id="{E5CC8754-E3C8-C007-ACFD-280E41F83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829" y="1980529"/>
            <a:ext cx="4554752" cy="341606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8EEFA06B-1475-AF95-A4EA-CCECDCAAE3EF}"/>
              </a:ext>
            </a:extLst>
          </p:cNvPr>
          <p:cNvSpPr txBox="1"/>
          <p:nvPr/>
        </p:nvSpPr>
        <p:spPr>
          <a:xfrm>
            <a:off x="691243" y="5708468"/>
            <a:ext cx="10937966" cy="707886"/>
          </a:xfrm>
          <a:prstGeom prst="rect">
            <a:avLst/>
          </a:prstGeom>
          <a:noFill/>
        </p:spPr>
        <p:txBody>
          <a:bodyPr wrap="square" rtlCol="0">
            <a:spAutoFit/>
          </a:bodyPr>
          <a:lstStyle/>
          <a:p>
            <a:pPr algn="ctr"/>
            <a:r>
              <a:rPr lang="en-US" sz="2000" dirty="0">
                <a:solidFill>
                  <a:srgbClr val="00B050"/>
                </a:solidFill>
              </a:rPr>
              <a:t>Provides operators with data-driven conclusion of likelihood to meet demand without running beyond any component or subsystem RULs.</a:t>
            </a:r>
          </a:p>
        </p:txBody>
      </p:sp>
    </p:spTree>
    <p:extLst>
      <p:ext uri="{BB962C8B-B14F-4D97-AF65-F5344CB8AC3E}">
        <p14:creationId xmlns:p14="http://schemas.microsoft.com/office/powerpoint/2010/main" val="205669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Numerical Examples: Example 2 Result</a:t>
            </a:r>
            <a:endParaRPr lang="en-US" dirty="0"/>
          </a:p>
        </p:txBody>
      </p:sp>
      <p:sp>
        <p:nvSpPr>
          <p:cNvPr id="9" name="TextBox 8">
            <a:extLst>
              <a:ext uri="{FF2B5EF4-FFF2-40B4-BE49-F238E27FC236}">
                <a16:creationId xmlns:a16="http://schemas.microsoft.com/office/drawing/2014/main" id="{031698D4-993B-3506-ED79-A494FF980DB7}"/>
              </a:ext>
            </a:extLst>
          </p:cNvPr>
          <p:cNvSpPr txBox="1"/>
          <p:nvPr/>
        </p:nvSpPr>
        <p:spPr>
          <a:xfrm>
            <a:off x="548640" y="1048009"/>
            <a:ext cx="10937966"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97.9% probability of achieving the proposed 2x maintenance extension</a:t>
            </a:r>
          </a:p>
        </p:txBody>
      </p:sp>
      <p:pic>
        <p:nvPicPr>
          <p:cNvPr id="5" name="Picture 4" descr="A picture containing text, diagram, screenshot, line&#10;&#10;Description automatically generated">
            <a:extLst>
              <a:ext uri="{FF2B5EF4-FFF2-40B4-BE49-F238E27FC236}">
                <a16:creationId xmlns:a16="http://schemas.microsoft.com/office/drawing/2014/main" id="{4D6F33CB-BBCB-6AAD-809A-4671FFC98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358" y="1846214"/>
            <a:ext cx="3791284" cy="2843463"/>
          </a:xfrm>
          <a:prstGeom prst="rect">
            <a:avLst/>
          </a:prstGeom>
          <a:ln>
            <a:noFill/>
          </a:ln>
          <a:effectLst>
            <a:outerShdw blurRad="292100" dist="139700" dir="2700000" algn="tl" rotWithShape="0">
              <a:srgbClr val="333333">
                <a:alpha val="65000"/>
              </a:srgbClr>
            </a:outerShdw>
          </a:effectLst>
        </p:spPr>
      </p:pic>
      <p:pic>
        <p:nvPicPr>
          <p:cNvPr id="7" name="Picture 6" descr="A picture containing text, diagram, plot, screenshot&#10;&#10;Description automatically generated">
            <a:extLst>
              <a:ext uri="{FF2B5EF4-FFF2-40B4-BE49-F238E27FC236}">
                <a16:creationId xmlns:a16="http://schemas.microsoft.com/office/drawing/2014/main" id="{4484F16D-0A5D-9256-2BEE-9CEBDDDD5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3630" y="1846213"/>
            <a:ext cx="3791284" cy="2843463"/>
          </a:xfrm>
          <a:prstGeom prst="rect">
            <a:avLst/>
          </a:prstGeom>
          <a:ln>
            <a:noFill/>
          </a:ln>
          <a:effectLst>
            <a:outerShdw blurRad="292100" dist="139700" dir="2700000" algn="tl" rotWithShape="0">
              <a:srgbClr val="333333">
                <a:alpha val="65000"/>
              </a:srgbClr>
            </a:outerShdw>
          </a:effectLst>
        </p:spPr>
      </p:pic>
      <p:pic>
        <p:nvPicPr>
          <p:cNvPr id="10" name="Picture 9" descr="A picture containing text, diagram, plot, line&#10;&#10;Description automatically generated">
            <a:extLst>
              <a:ext uri="{FF2B5EF4-FFF2-40B4-BE49-F238E27FC236}">
                <a16:creationId xmlns:a16="http://schemas.microsoft.com/office/drawing/2014/main" id="{6299A04E-F13A-AB4F-EDDA-D6F2F25AF1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86" y="1846213"/>
            <a:ext cx="3791285" cy="2843464"/>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9B053CDB-F627-B2AA-0DDF-4FBFF2983AC0}"/>
              </a:ext>
            </a:extLst>
          </p:cNvPr>
          <p:cNvSpPr txBox="1"/>
          <p:nvPr/>
        </p:nvSpPr>
        <p:spPr>
          <a:xfrm>
            <a:off x="1001486" y="4981303"/>
            <a:ext cx="1985554" cy="374468"/>
          </a:xfrm>
          <a:prstGeom prst="rect">
            <a:avLst/>
          </a:prstGeom>
          <a:noFill/>
        </p:spPr>
        <p:txBody>
          <a:bodyPr wrap="square" rtlCol="0">
            <a:spAutoFit/>
          </a:bodyPr>
          <a:lstStyle/>
          <a:p>
            <a:r>
              <a:rPr lang="en-US" dirty="0"/>
              <a:t>Median: 7 starts</a:t>
            </a:r>
          </a:p>
        </p:txBody>
      </p:sp>
      <p:sp>
        <p:nvSpPr>
          <p:cNvPr id="12" name="TextBox 11">
            <a:extLst>
              <a:ext uri="{FF2B5EF4-FFF2-40B4-BE49-F238E27FC236}">
                <a16:creationId xmlns:a16="http://schemas.microsoft.com/office/drawing/2014/main" id="{1CBC513C-D822-5CBD-311C-11729C540875}"/>
              </a:ext>
            </a:extLst>
          </p:cNvPr>
          <p:cNvSpPr txBox="1"/>
          <p:nvPr/>
        </p:nvSpPr>
        <p:spPr>
          <a:xfrm>
            <a:off x="4941221" y="4981303"/>
            <a:ext cx="2420983" cy="369332"/>
          </a:xfrm>
          <a:prstGeom prst="rect">
            <a:avLst/>
          </a:prstGeom>
          <a:noFill/>
        </p:spPr>
        <p:txBody>
          <a:bodyPr wrap="square" rtlCol="0">
            <a:spAutoFit/>
          </a:bodyPr>
          <a:lstStyle/>
          <a:p>
            <a:r>
              <a:rPr lang="en-US" dirty="0"/>
              <a:t>Median: 1 failed start</a:t>
            </a:r>
          </a:p>
        </p:txBody>
      </p:sp>
      <p:sp>
        <p:nvSpPr>
          <p:cNvPr id="13" name="TextBox 12">
            <a:extLst>
              <a:ext uri="{FF2B5EF4-FFF2-40B4-BE49-F238E27FC236}">
                <a16:creationId xmlns:a16="http://schemas.microsoft.com/office/drawing/2014/main" id="{2F630DDB-A441-1A3B-A6B5-E9EE09C7843E}"/>
              </a:ext>
            </a:extLst>
          </p:cNvPr>
          <p:cNvSpPr txBox="1"/>
          <p:nvPr/>
        </p:nvSpPr>
        <p:spPr>
          <a:xfrm>
            <a:off x="9221484" y="4981303"/>
            <a:ext cx="2420983" cy="369332"/>
          </a:xfrm>
          <a:prstGeom prst="rect">
            <a:avLst/>
          </a:prstGeom>
          <a:noFill/>
        </p:spPr>
        <p:txBody>
          <a:bodyPr wrap="square" rtlCol="0">
            <a:spAutoFit/>
          </a:bodyPr>
          <a:lstStyle/>
          <a:p>
            <a:r>
              <a:rPr lang="en-US" dirty="0"/>
              <a:t>Median: 0* HP</a:t>
            </a:r>
          </a:p>
        </p:txBody>
      </p:sp>
      <p:sp>
        <p:nvSpPr>
          <p:cNvPr id="14" name="TextBox 13">
            <a:extLst>
              <a:ext uri="{FF2B5EF4-FFF2-40B4-BE49-F238E27FC236}">
                <a16:creationId xmlns:a16="http://schemas.microsoft.com/office/drawing/2014/main" id="{426DA4BC-22A8-EA4B-7514-0833BE9616D0}"/>
              </a:ext>
            </a:extLst>
          </p:cNvPr>
          <p:cNvSpPr txBox="1"/>
          <p:nvPr/>
        </p:nvSpPr>
        <p:spPr>
          <a:xfrm>
            <a:off x="972304" y="5973186"/>
            <a:ext cx="10937966" cy="276999"/>
          </a:xfrm>
          <a:prstGeom prst="rect">
            <a:avLst/>
          </a:prstGeom>
          <a:noFill/>
        </p:spPr>
        <p:txBody>
          <a:bodyPr wrap="square" rtlCol="0">
            <a:spAutoFit/>
          </a:bodyPr>
          <a:lstStyle/>
          <a:p>
            <a:r>
              <a:rPr lang="en-US" sz="1200" dirty="0"/>
              <a:t>* There are a total of 10,000x48 data points, zero accounted for 428,299 of these points (89.2%), and was left off of the histogram for visual scaling purposes.</a:t>
            </a:r>
          </a:p>
        </p:txBody>
      </p:sp>
    </p:spTree>
    <p:extLst>
      <p:ext uri="{BB962C8B-B14F-4D97-AF65-F5344CB8AC3E}">
        <p14:creationId xmlns:p14="http://schemas.microsoft.com/office/powerpoint/2010/main" val="259143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Theoretical Results</a:t>
            </a:r>
            <a:endParaRPr lang="en-US" dirty="0"/>
          </a:p>
        </p:txBody>
      </p:sp>
      <p:pic>
        <p:nvPicPr>
          <p:cNvPr id="5" name="Picture 4">
            <a:extLst>
              <a:ext uri="{FF2B5EF4-FFF2-40B4-BE49-F238E27FC236}">
                <a16:creationId xmlns:a16="http://schemas.microsoft.com/office/drawing/2014/main" id="{232DF658-0480-2DED-BFBF-B058E6671385}"/>
              </a:ext>
            </a:extLst>
          </p:cNvPr>
          <p:cNvPicPr>
            <a:picLocks noChangeAspect="1"/>
          </p:cNvPicPr>
          <p:nvPr/>
        </p:nvPicPr>
        <p:blipFill>
          <a:blip r:embed="rId2"/>
          <a:stretch>
            <a:fillRect/>
          </a:stretch>
        </p:blipFill>
        <p:spPr>
          <a:xfrm>
            <a:off x="301925" y="1609696"/>
            <a:ext cx="4333333" cy="1180952"/>
          </a:xfrm>
          <a:prstGeom prst="rect">
            <a:avLst/>
          </a:prstGeom>
        </p:spPr>
      </p:pic>
      <p:pic>
        <p:nvPicPr>
          <p:cNvPr id="8" name="Picture 7">
            <a:extLst>
              <a:ext uri="{FF2B5EF4-FFF2-40B4-BE49-F238E27FC236}">
                <a16:creationId xmlns:a16="http://schemas.microsoft.com/office/drawing/2014/main" id="{E548CF43-8075-456B-519C-3F48BA6F9CCF}"/>
              </a:ext>
            </a:extLst>
          </p:cNvPr>
          <p:cNvPicPr>
            <a:picLocks noChangeAspect="1"/>
          </p:cNvPicPr>
          <p:nvPr/>
        </p:nvPicPr>
        <p:blipFill>
          <a:blip r:embed="rId3"/>
          <a:stretch>
            <a:fillRect/>
          </a:stretch>
        </p:blipFill>
        <p:spPr>
          <a:xfrm>
            <a:off x="6348205" y="1609696"/>
            <a:ext cx="4933333" cy="1342857"/>
          </a:xfrm>
          <a:prstGeom prst="rect">
            <a:avLst/>
          </a:prstGeom>
        </p:spPr>
      </p:pic>
      <p:sp>
        <p:nvSpPr>
          <p:cNvPr id="10" name="TextBox 9">
            <a:extLst>
              <a:ext uri="{FF2B5EF4-FFF2-40B4-BE49-F238E27FC236}">
                <a16:creationId xmlns:a16="http://schemas.microsoft.com/office/drawing/2014/main" id="{A49CC902-EE7E-CBB7-F903-D2C9F1138DD3}"/>
              </a:ext>
            </a:extLst>
          </p:cNvPr>
          <p:cNvSpPr txBox="1"/>
          <p:nvPr/>
        </p:nvSpPr>
        <p:spPr>
          <a:xfrm>
            <a:off x="235131" y="1140823"/>
            <a:ext cx="2638698" cy="369332"/>
          </a:xfrm>
          <a:prstGeom prst="rect">
            <a:avLst/>
          </a:prstGeom>
          <a:noFill/>
        </p:spPr>
        <p:txBody>
          <a:bodyPr wrap="square" rtlCol="0">
            <a:spAutoFit/>
          </a:bodyPr>
          <a:lstStyle/>
          <a:p>
            <a:r>
              <a:rPr lang="en-US" b="1" dirty="0"/>
              <a:t>Create block Matrices:</a:t>
            </a:r>
          </a:p>
        </p:txBody>
      </p:sp>
      <p:pic>
        <p:nvPicPr>
          <p:cNvPr id="13" name="Picture 12">
            <a:extLst>
              <a:ext uri="{FF2B5EF4-FFF2-40B4-BE49-F238E27FC236}">
                <a16:creationId xmlns:a16="http://schemas.microsoft.com/office/drawing/2014/main" id="{D51B4E1A-AB5E-8527-1B11-1A3D6923FC45}"/>
              </a:ext>
            </a:extLst>
          </p:cNvPr>
          <p:cNvPicPr>
            <a:picLocks noChangeAspect="1"/>
          </p:cNvPicPr>
          <p:nvPr/>
        </p:nvPicPr>
        <p:blipFill>
          <a:blip r:embed="rId4"/>
          <a:stretch>
            <a:fillRect/>
          </a:stretch>
        </p:blipFill>
        <p:spPr>
          <a:xfrm>
            <a:off x="3245422" y="3584371"/>
            <a:ext cx="4904762" cy="2238095"/>
          </a:xfrm>
          <a:prstGeom prst="rect">
            <a:avLst/>
          </a:prstGeom>
        </p:spPr>
      </p:pic>
      <p:sp>
        <p:nvSpPr>
          <p:cNvPr id="14" name="TextBox 13">
            <a:extLst>
              <a:ext uri="{FF2B5EF4-FFF2-40B4-BE49-F238E27FC236}">
                <a16:creationId xmlns:a16="http://schemas.microsoft.com/office/drawing/2014/main" id="{E1502848-9541-D818-82A8-9FBBB8284A7D}"/>
              </a:ext>
            </a:extLst>
          </p:cNvPr>
          <p:cNvSpPr txBox="1"/>
          <p:nvPr/>
        </p:nvSpPr>
        <p:spPr>
          <a:xfrm>
            <a:off x="5891348" y="1158622"/>
            <a:ext cx="2638698" cy="369332"/>
          </a:xfrm>
          <a:prstGeom prst="rect">
            <a:avLst/>
          </a:prstGeom>
          <a:noFill/>
        </p:spPr>
        <p:txBody>
          <a:bodyPr wrap="square" rtlCol="0">
            <a:spAutoFit/>
          </a:bodyPr>
          <a:lstStyle/>
          <a:p>
            <a:r>
              <a:rPr lang="en-US" b="1" dirty="0"/>
              <a:t>Create Vectors:</a:t>
            </a:r>
          </a:p>
        </p:txBody>
      </p:sp>
    </p:spTree>
    <p:extLst>
      <p:ext uri="{BB962C8B-B14F-4D97-AF65-F5344CB8AC3E}">
        <p14:creationId xmlns:p14="http://schemas.microsoft.com/office/powerpoint/2010/main" val="209116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Theoretical Results</a:t>
            </a:r>
            <a:endParaRPr lang="en-US" dirty="0"/>
          </a:p>
        </p:txBody>
      </p:sp>
      <p:pic>
        <p:nvPicPr>
          <p:cNvPr id="4" name="Picture 3">
            <a:extLst>
              <a:ext uri="{FF2B5EF4-FFF2-40B4-BE49-F238E27FC236}">
                <a16:creationId xmlns:a16="http://schemas.microsoft.com/office/drawing/2014/main" id="{11176B44-5640-8966-05E0-4C7097DBBBF1}"/>
              </a:ext>
            </a:extLst>
          </p:cNvPr>
          <p:cNvPicPr>
            <a:picLocks noChangeAspect="1"/>
          </p:cNvPicPr>
          <p:nvPr/>
        </p:nvPicPr>
        <p:blipFill>
          <a:blip r:embed="rId2"/>
          <a:stretch>
            <a:fillRect/>
          </a:stretch>
        </p:blipFill>
        <p:spPr>
          <a:xfrm>
            <a:off x="160305" y="1294106"/>
            <a:ext cx="5204176" cy="809702"/>
          </a:xfrm>
          <a:prstGeom prst="rect">
            <a:avLst/>
          </a:prstGeom>
        </p:spPr>
      </p:pic>
      <p:pic>
        <p:nvPicPr>
          <p:cNvPr id="7" name="Picture 6">
            <a:extLst>
              <a:ext uri="{FF2B5EF4-FFF2-40B4-BE49-F238E27FC236}">
                <a16:creationId xmlns:a16="http://schemas.microsoft.com/office/drawing/2014/main" id="{2906FC58-BE97-BC5D-CACE-2F6E88A06332}"/>
              </a:ext>
            </a:extLst>
          </p:cNvPr>
          <p:cNvPicPr>
            <a:picLocks noChangeAspect="1"/>
          </p:cNvPicPr>
          <p:nvPr/>
        </p:nvPicPr>
        <p:blipFill>
          <a:blip r:embed="rId3"/>
          <a:stretch>
            <a:fillRect/>
          </a:stretch>
        </p:blipFill>
        <p:spPr>
          <a:xfrm>
            <a:off x="160305" y="3348512"/>
            <a:ext cx="5021295" cy="783266"/>
          </a:xfrm>
          <a:prstGeom prst="rect">
            <a:avLst/>
          </a:prstGeom>
        </p:spPr>
      </p:pic>
      <p:sp>
        <p:nvSpPr>
          <p:cNvPr id="9" name="TextBox 8">
            <a:extLst>
              <a:ext uri="{FF2B5EF4-FFF2-40B4-BE49-F238E27FC236}">
                <a16:creationId xmlns:a16="http://schemas.microsoft.com/office/drawing/2014/main" id="{C0CAA548-CB78-636C-6BD2-2BEBA7D6E334}"/>
              </a:ext>
            </a:extLst>
          </p:cNvPr>
          <p:cNvSpPr txBox="1"/>
          <p:nvPr/>
        </p:nvSpPr>
        <p:spPr>
          <a:xfrm>
            <a:off x="6151713" y="1224437"/>
            <a:ext cx="578773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Lemma 1 is a necessary but insufficient condition for an simple feasible schedule to exist.</a:t>
            </a:r>
          </a:p>
          <a:p>
            <a:pPr marL="285750" indent="-285750">
              <a:buFont typeface="Arial" panose="020B0604020202020204" pitchFamily="34" charset="0"/>
              <a:buChar char="•"/>
            </a:pPr>
            <a:r>
              <a:rPr lang="en-US" dirty="0"/>
              <a:t>Said differently, if a simple feasible schedule exists, this condition must be true.</a:t>
            </a:r>
          </a:p>
        </p:txBody>
      </p:sp>
      <p:sp>
        <p:nvSpPr>
          <p:cNvPr id="11" name="TextBox 10">
            <a:extLst>
              <a:ext uri="{FF2B5EF4-FFF2-40B4-BE49-F238E27FC236}">
                <a16:creationId xmlns:a16="http://schemas.microsoft.com/office/drawing/2014/main" id="{DC2436E8-3BAA-D06E-43EE-8AC2DC285DBE}"/>
              </a:ext>
            </a:extLst>
          </p:cNvPr>
          <p:cNvSpPr txBox="1"/>
          <p:nvPr/>
        </p:nvSpPr>
        <p:spPr>
          <a:xfrm>
            <a:off x="6243957" y="3348512"/>
            <a:ext cx="578773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Theorem 1 is again a necessary but insufficient condition for an optimal schedule to exist.</a:t>
            </a:r>
          </a:p>
          <a:p>
            <a:pPr marL="285750" indent="-285750">
              <a:buFont typeface="Arial" panose="020B0604020202020204" pitchFamily="34" charset="0"/>
              <a:buChar char="•"/>
            </a:pPr>
            <a:r>
              <a:rPr lang="en-US" dirty="0"/>
              <a:t>It does provide an immediate check of feasibility, allowing many candidate solutions to be withdrawn prior to running a numerical optimization routine</a:t>
            </a:r>
          </a:p>
        </p:txBody>
      </p:sp>
      <p:sp>
        <p:nvSpPr>
          <p:cNvPr id="12" name="TextBox 11">
            <a:extLst>
              <a:ext uri="{FF2B5EF4-FFF2-40B4-BE49-F238E27FC236}">
                <a16:creationId xmlns:a16="http://schemas.microsoft.com/office/drawing/2014/main" id="{9EE3BAE6-6153-B850-AE18-854B95F7AB7B}"/>
              </a:ext>
            </a:extLst>
          </p:cNvPr>
          <p:cNvSpPr txBox="1"/>
          <p:nvPr/>
        </p:nvSpPr>
        <p:spPr>
          <a:xfrm>
            <a:off x="605202" y="4546863"/>
            <a:ext cx="4624251" cy="276999"/>
          </a:xfrm>
          <a:prstGeom prst="rect">
            <a:avLst/>
          </a:prstGeom>
          <a:noFill/>
        </p:spPr>
        <p:txBody>
          <a:bodyPr wrap="square" rtlCol="0">
            <a:spAutoFit/>
          </a:bodyPr>
          <a:lstStyle/>
          <a:p>
            <a:pPr algn="ctr"/>
            <a:r>
              <a:rPr lang="en-US" sz="1200" dirty="0"/>
              <a:t>(13) Is our primary optimization problem.</a:t>
            </a:r>
          </a:p>
        </p:txBody>
      </p:sp>
      <p:sp>
        <p:nvSpPr>
          <p:cNvPr id="17" name="TextBox 16">
            <a:extLst>
              <a:ext uri="{FF2B5EF4-FFF2-40B4-BE49-F238E27FC236}">
                <a16:creationId xmlns:a16="http://schemas.microsoft.com/office/drawing/2014/main" id="{B0B1D1C4-C418-9ECE-E25D-6C883D0F6429}"/>
              </a:ext>
            </a:extLst>
          </p:cNvPr>
          <p:cNvSpPr txBox="1"/>
          <p:nvPr/>
        </p:nvSpPr>
        <p:spPr>
          <a:xfrm>
            <a:off x="160305" y="5238947"/>
            <a:ext cx="11841196" cy="954107"/>
          </a:xfrm>
          <a:prstGeom prst="rect">
            <a:avLst/>
          </a:prstGeom>
          <a:noFill/>
        </p:spPr>
        <p:txBody>
          <a:bodyPr wrap="square">
            <a:spAutoFit/>
          </a:bodyPr>
          <a:lstStyle/>
          <a:p>
            <a:r>
              <a:rPr lang="en-US" sz="2000" b="1" dirty="0"/>
              <a:t>Theorem 1 has a physical interpretation:</a:t>
            </a:r>
          </a:p>
          <a:p>
            <a:pPr algn="l"/>
            <a:r>
              <a:rPr lang="en-US" dirty="0">
                <a:latin typeface="NimbusRomNo9L-Regu"/>
              </a:rPr>
              <a:t>I</a:t>
            </a:r>
            <a:r>
              <a:rPr lang="en-US" sz="1800" b="0" i="0" u="none" strike="noStrike" baseline="0" dirty="0">
                <a:latin typeface="NimbusRomNo9L-Regu"/>
              </a:rPr>
              <a:t>f the total interval energy required is greater than the energy that can be produced in the forecast interval given the maintenance time constraint, then an optimal run schedule for (13) does not exist.</a:t>
            </a:r>
            <a:endParaRPr lang="en-US" dirty="0"/>
          </a:p>
        </p:txBody>
      </p:sp>
      <p:cxnSp>
        <p:nvCxnSpPr>
          <p:cNvPr id="20" name="Straight Arrow Connector 19">
            <a:extLst>
              <a:ext uri="{FF2B5EF4-FFF2-40B4-BE49-F238E27FC236}">
                <a16:creationId xmlns:a16="http://schemas.microsoft.com/office/drawing/2014/main" id="{2DBA8DDE-97FA-4A77-4BF4-8EEFB3DD4217}"/>
              </a:ext>
            </a:extLst>
          </p:cNvPr>
          <p:cNvCxnSpPr>
            <a:stCxn id="12" idx="0"/>
          </p:cNvCxnSpPr>
          <p:nvPr/>
        </p:nvCxnSpPr>
        <p:spPr>
          <a:xfrm flipH="1" flipV="1">
            <a:off x="2917327" y="4131778"/>
            <a:ext cx="1" cy="41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12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Conclusion</a:t>
            </a:r>
            <a:endParaRPr lang="en-US" dirty="0"/>
          </a:p>
        </p:txBody>
      </p:sp>
      <p:sp>
        <p:nvSpPr>
          <p:cNvPr id="3" name="TextBox 2">
            <a:extLst>
              <a:ext uri="{FF2B5EF4-FFF2-40B4-BE49-F238E27FC236}">
                <a16:creationId xmlns:a16="http://schemas.microsoft.com/office/drawing/2014/main" id="{BAEB8AFC-2B57-C978-B1EE-F59ED595C8AD}"/>
              </a:ext>
            </a:extLst>
          </p:cNvPr>
          <p:cNvSpPr txBox="1"/>
          <p:nvPr/>
        </p:nvSpPr>
        <p:spPr>
          <a:xfrm>
            <a:off x="679269" y="1149531"/>
            <a:ext cx="10772502"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A framework for the MEP problem has been rigorously developed and tested on a small example.</a:t>
            </a:r>
          </a:p>
        </p:txBody>
      </p:sp>
      <p:sp>
        <p:nvSpPr>
          <p:cNvPr id="4" name="TextBox 3">
            <a:extLst>
              <a:ext uri="{FF2B5EF4-FFF2-40B4-BE49-F238E27FC236}">
                <a16:creationId xmlns:a16="http://schemas.microsoft.com/office/drawing/2014/main" id="{2002C9B7-D9A1-9065-3269-564F96FF5EF0}"/>
              </a:ext>
            </a:extLst>
          </p:cNvPr>
          <p:cNvSpPr txBox="1"/>
          <p:nvPr/>
        </p:nvSpPr>
        <p:spPr>
          <a:xfrm>
            <a:off x="709749" y="1799896"/>
            <a:ext cx="10772502" cy="1323439"/>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The Monte Carlo solution to the MEP problem provides operators with actionable data:</a:t>
            </a:r>
          </a:p>
          <a:p>
            <a:pPr marL="742950" lvl="1" indent="-285750">
              <a:buFont typeface="Arial" panose="020B0604020202020204" pitchFamily="34" charset="0"/>
              <a:buChar char="•"/>
            </a:pPr>
            <a:r>
              <a:rPr lang="en-US" sz="2000" dirty="0"/>
              <a:t>Probability of success in extending the calendar time between maintenance given a forecast power demand</a:t>
            </a:r>
          </a:p>
          <a:p>
            <a:pPr marL="742950" lvl="1" indent="-285750">
              <a:buFont typeface="Arial" panose="020B0604020202020204" pitchFamily="34" charset="0"/>
              <a:buChar char="•"/>
            </a:pPr>
            <a:r>
              <a:rPr lang="en-US" sz="2000" dirty="0"/>
              <a:t>Statistics on expected number of starts, failed starts and over-fire hours</a:t>
            </a:r>
          </a:p>
        </p:txBody>
      </p:sp>
      <p:sp>
        <p:nvSpPr>
          <p:cNvPr id="6" name="TextBox 5">
            <a:extLst>
              <a:ext uri="{FF2B5EF4-FFF2-40B4-BE49-F238E27FC236}">
                <a16:creationId xmlns:a16="http://schemas.microsoft.com/office/drawing/2014/main" id="{42C6CD40-7675-AB49-4E83-377B3B3256FA}"/>
              </a:ext>
            </a:extLst>
          </p:cNvPr>
          <p:cNvSpPr txBox="1"/>
          <p:nvPr/>
        </p:nvSpPr>
        <p:spPr>
          <a:xfrm>
            <a:off x="679269" y="3312044"/>
            <a:ext cx="10772502" cy="707886"/>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A possibly new approach to sequential dependence optimization of binary elements was proposed and shown to work quite nicely (start minimization with forced sequential downtime)</a:t>
            </a:r>
          </a:p>
        </p:txBody>
      </p:sp>
      <p:sp>
        <p:nvSpPr>
          <p:cNvPr id="8" name="TextBox 7">
            <a:extLst>
              <a:ext uri="{FF2B5EF4-FFF2-40B4-BE49-F238E27FC236}">
                <a16:creationId xmlns:a16="http://schemas.microsoft.com/office/drawing/2014/main" id="{72C39364-E5DD-84F4-C16C-8AFD8A42122A}"/>
              </a:ext>
            </a:extLst>
          </p:cNvPr>
          <p:cNvSpPr txBox="1"/>
          <p:nvPr/>
        </p:nvSpPr>
        <p:spPr>
          <a:xfrm>
            <a:off x="679269" y="4322939"/>
            <a:ext cx="10772502" cy="707886"/>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Theoretical results were presented that can aid in reducing the computational time of running the MC scheme.</a:t>
            </a:r>
          </a:p>
        </p:txBody>
      </p:sp>
      <p:sp>
        <p:nvSpPr>
          <p:cNvPr id="5" name="TextBox 4">
            <a:extLst>
              <a:ext uri="{FF2B5EF4-FFF2-40B4-BE49-F238E27FC236}">
                <a16:creationId xmlns:a16="http://schemas.microsoft.com/office/drawing/2014/main" id="{4D5F7104-2CB0-565B-2D28-2049952A1A1B}"/>
              </a:ext>
            </a:extLst>
          </p:cNvPr>
          <p:cNvSpPr txBox="1"/>
          <p:nvPr/>
        </p:nvSpPr>
        <p:spPr>
          <a:xfrm>
            <a:off x="679269" y="5333834"/>
            <a:ext cx="10772502"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b="1" u="sng" dirty="0"/>
              <a:t>Bonus</a:t>
            </a:r>
            <a:r>
              <a:rPr lang="en-US" sz="2000" dirty="0"/>
              <a:t>: </a:t>
            </a:r>
          </a:p>
          <a:p>
            <a:pPr marL="800100" lvl="1" indent="-342900">
              <a:buFont typeface="Courier New" panose="02070309020205020404" pitchFamily="49" charset="0"/>
              <a:buChar char="o"/>
            </a:pPr>
            <a:r>
              <a:rPr lang="en-US" sz="2000" dirty="0"/>
              <a:t>Change the objective to minimize run hours and correspondingly, CO2 emissions.  </a:t>
            </a:r>
          </a:p>
          <a:p>
            <a:pPr marL="800100" lvl="1" indent="-342900">
              <a:buFont typeface="Courier New" panose="02070309020205020404" pitchFamily="49" charset="0"/>
              <a:buChar char="o"/>
            </a:pPr>
            <a:r>
              <a:rPr lang="en-US" sz="2000" dirty="0"/>
              <a:t>Re-solve periodically to refine the probability of success and incorporate better forecasts.</a:t>
            </a:r>
          </a:p>
        </p:txBody>
      </p:sp>
    </p:spTree>
    <p:extLst>
      <p:ext uri="{BB962C8B-B14F-4D97-AF65-F5344CB8AC3E}">
        <p14:creationId xmlns:p14="http://schemas.microsoft.com/office/powerpoint/2010/main" val="109009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a:xfrm>
            <a:off x="4962448" y="2551837"/>
            <a:ext cx="2267104" cy="1754326"/>
          </a:xfrm>
        </p:spPr>
        <p:txBody>
          <a:bodyPr/>
          <a:lstStyle/>
          <a:p>
            <a:r>
              <a:rPr lang="en-US" sz="3800" b="1" dirty="0">
                <a:solidFill>
                  <a:schemeClr val="accent1">
                    <a:lumMod val="50000"/>
                  </a:schemeClr>
                </a:solidFill>
                <a:latin typeface="+mn-lt"/>
              </a:rPr>
              <a:t>Thank You</a:t>
            </a:r>
            <a:br>
              <a:rPr lang="en-US" sz="3800" b="1" dirty="0">
                <a:solidFill>
                  <a:schemeClr val="accent1">
                    <a:lumMod val="50000"/>
                  </a:schemeClr>
                </a:solidFill>
                <a:latin typeface="+mn-lt"/>
              </a:rPr>
            </a:br>
            <a:br>
              <a:rPr lang="en-US" sz="3800" b="1" dirty="0">
                <a:solidFill>
                  <a:schemeClr val="accent1">
                    <a:lumMod val="50000"/>
                  </a:schemeClr>
                </a:solidFill>
                <a:latin typeface="+mn-lt"/>
              </a:rPr>
            </a:br>
            <a:r>
              <a:rPr lang="en-US" sz="3800" b="1" dirty="0">
                <a:solidFill>
                  <a:schemeClr val="accent1">
                    <a:lumMod val="50000"/>
                  </a:schemeClr>
                </a:solidFill>
                <a:latin typeface="+mn-lt"/>
              </a:rPr>
              <a:t>Questions?</a:t>
            </a:r>
            <a:endParaRPr lang="en-US" dirty="0"/>
          </a:p>
        </p:txBody>
      </p:sp>
    </p:spTree>
    <p:extLst>
      <p:ext uri="{BB962C8B-B14F-4D97-AF65-F5344CB8AC3E}">
        <p14:creationId xmlns:p14="http://schemas.microsoft.com/office/powerpoint/2010/main" val="66520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Introduction: What </a:t>
            </a:r>
            <a:r>
              <a:rPr lang="en-US" dirty="0"/>
              <a:t>I</a:t>
            </a:r>
            <a:r>
              <a:rPr lang="en-US" sz="3800" b="1" dirty="0">
                <a:solidFill>
                  <a:schemeClr val="accent1">
                    <a:lumMod val="50000"/>
                  </a:schemeClr>
                </a:solidFill>
                <a:latin typeface="+mn-lt"/>
              </a:rPr>
              <a:t>s This Talk About?</a:t>
            </a:r>
            <a:endParaRPr lang="en-US" dirty="0"/>
          </a:p>
        </p:txBody>
      </p:sp>
      <p:sp>
        <p:nvSpPr>
          <p:cNvPr id="4" name="TextBox 3">
            <a:extLst>
              <a:ext uri="{FF2B5EF4-FFF2-40B4-BE49-F238E27FC236}">
                <a16:creationId xmlns:a16="http://schemas.microsoft.com/office/drawing/2014/main" id="{4003C9A1-9B76-1536-82C1-3E9309FE0D6A}"/>
              </a:ext>
            </a:extLst>
          </p:cNvPr>
          <p:cNvSpPr txBox="1"/>
          <p:nvPr/>
        </p:nvSpPr>
        <p:spPr>
          <a:xfrm>
            <a:off x="452846" y="1530013"/>
            <a:ext cx="10798628" cy="461665"/>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t>Maintenance planning has a rich history primarily based in </a:t>
            </a:r>
            <a:r>
              <a:rPr lang="en-US" sz="2400" i="1" dirty="0"/>
              <a:t>Reliability Theory.</a:t>
            </a:r>
          </a:p>
        </p:txBody>
      </p:sp>
      <p:sp>
        <p:nvSpPr>
          <p:cNvPr id="8" name="TextBox 7">
            <a:extLst>
              <a:ext uri="{FF2B5EF4-FFF2-40B4-BE49-F238E27FC236}">
                <a16:creationId xmlns:a16="http://schemas.microsoft.com/office/drawing/2014/main" id="{BE2FD635-2F22-627B-F29E-7B3983CBDB9E}"/>
              </a:ext>
            </a:extLst>
          </p:cNvPr>
          <p:cNvSpPr txBox="1"/>
          <p:nvPr/>
        </p:nvSpPr>
        <p:spPr>
          <a:xfrm>
            <a:off x="365760" y="2514131"/>
            <a:ext cx="11460480" cy="830997"/>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digital age has seen large increases in computational as well as information storage capacity.</a:t>
            </a:r>
          </a:p>
        </p:txBody>
      </p:sp>
      <p:sp>
        <p:nvSpPr>
          <p:cNvPr id="9" name="TextBox 8">
            <a:extLst>
              <a:ext uri="{FF2B5EF4-FFF2-40B4-BE49-F238E27FC236}">
                <a16:creationId xmlns:a16="http://schemas.microsoft.com/office/drawing/2014/main" id="{6B7BEFAE-1FC4-1E0F-023C-049CDD4ABEE8}"/>
              </a:ext>
            </a:extLst>
          </p:cNvPr>
          <p:cNvSpPr txBox="1"/>
          <p:nvPr/>
        </p:nvSpPr>
        <p:spPr>
          <a:xfrm>
            <a:off x="365760" y="3928370"/>
            <a:ext cx="11460480" cy="830997"/>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combination of Reliability Theory and increased computational power is leading to new paradigms of operation and maintenance planning.</a:t>
            </a:r>
          </a:p>
        </p:txBody>
      </p:sp>
      <p:sp>
        <p:nvSpPr>
          <p:cNvPr id="10" name="TextBox 9">
            <a:extLst>
              <a:ext uri="{FF2B5EF4-FFF2-40B4-BE49-F238E27FC236}">
                <a16:creationId xmlns:a16="http://schemas.microsoft.com/office/drawing/2014/main" id="{4970290C-3165-06DA-D901-1FCCBDC151DE}"/>
              </a:ext>
            </a:extLst>
          </p:cNvPr>
          <p:cNvSpPr txBox="1"/>
          <p:nvPr/>
        </p:nvSpPr>
        <p:spPr>
          <a:xfrm>
            <a:off x="452846" y="5147789"/>
            <a:ext cx="11460480" cy="830997"/>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This</a:t>
            </a:r>
            <a:r>
              <a:rPr lang="en-US" sz="2400" dirty="0">
                <a:solidFill>
                  <a:prstClr val="black"/>
                </a:solidFill>
                <a:latin typeface="Calibri" panose="020F0502020204030204"/>
              </a:rPr>
              <a:t> talk will outline one such framework that provides a probability of success in extending a time before maintenance.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035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Introduction: Need For Maintenance</a:t>
            </a:r>
            <a:endParaRPr lang="en-US" dirty="0"/>
          </a:p>
        </p:txBody>
      </p:sp>
      <p:sp>
        <p:nvSpPr>
          <p:cNvPr id="3" name="TextBox 2">
            <a:extLst>
              <a:ext uri="{FF2B5EF4-FFF2-40B4-BE49-F238E27FC236}">
                <a16:creationId xmlns:a16="http://schemas.microsoft.com/office/drawing/2014/main" id="{3CD69B99-23F0-30F0-D980-395F989ACB7B}"/>
              </a:ext>
            </a:extLst>
          </p:cNvPr>
          <p:cNvSpPr txBox="1"/>
          <p:nvPr/>
        </p:nvSpPr>
        <p:spPr>
          <a:xfrm>
            <a:off x="510930" y="1258498"/>
            <a:ext cx="10798628" cy="461665"/>
          </a:xfrm>
          <a:prstGeom prst="rect">
            <a:avLst/>
          </a:prstGeom>
          <a:noFill/>
        </p:spPr>
        <p:txBody>
          <a:bodyPr wrap="square" rtlCol="0">
            <a:spAutoFit/>
          </a:bodyPr>
          <a:lstStyle/>
          <a:p>
            <a:r>
              <a:rPr lang="en-US" sz="2400" dirty="0"/>
              <a:t>Aging systems experience degradation which can lead to risk of forced outages.</a:t>
            </a:r>
          </a:p>
        </p:txBody>
      </p:sp>
      <p:sp>
        <p:nvSpPr>
          <p:cNvPr id="5" name="TextBox 4">
            <a:extLst>
              <a:ext uri="{FF2B5EF4-FFF2-40B4-BE49-F238E27FC236}">
                <a16:creationId xmlns:a16="http://schemas.microsoft.com/office/drawing/2014/main" id="{3BF60C3E-8CB3-8E81-CA32-A0135D1FC4CC}"/>
              </a:ext>
            </a:extLst>
          </p:cNvPr>
          <p:cNvSpPr txBox="1"/>
          <p:nvPr/>
        </p:nvSpPr>
        <p:spPr>
          <a:xfrm>
            <a:off x="510930" y="2652805"/>
            <a:ext cx="10798628" cy="830997"/>
          </a:xfrm>
          <a:prstGeom prst="rect">
            <a:avLst/>
          </a:prstGeom>
          <a:noFill/>
        </p:spPr>
        <p:txBody>
          <a:bodyPr wrap="square" rtlCol="0">
            <a:spAutoFit/>
          </a:bodyPr>
          <a:lstStyle/>
          <a:p>
            <a:r>
              <a:rPr lang="en-US" sz="2400" dirty="0"/>
              <a:t>Forced outages can range from a few hours to many weeks depending on the severity of the outage and the required maintenance to get assets up and running.</a:t>
            </a:r>
          </a:p>
        </p:txBody>
      </p:sp>
      <p:sp>
        <p:nvSpPr>
          <p:cNvPr id="6" name="TextBox 5">
            <a:extLst>
              <a:ext uri="{FF2B5EF4-FFF2-40B4-BE49-F238E27FC236}">
                <a16:creationId xmlns:a16="http://schemas.microsoft.com/office/drawing/2014/main" id="{D223AF9B-2DC7-D360-4E94-85BAAB6316BF}"/>
              </a:ext>
            </a:extLst>
          </p:cNvPr>
          <p:cNvSpPr txBox="1"/>
          <p:nvPr/>
        </p:nvSpPr>
        <p:spPr>
          <a:xfrm>
            <a:off x="510930" y="4416444"/>
            <a:ext cx="10798628" cy="830997"/>
          </a:xfrm>
          <a:prstGeom prst="rect">
            <a:avLst/>
          </a:prstGeom>
          <a:noFill/>
        </p:spPr>
        <p:txBody>
          <a:bodyPr wrap="square" rtlCol="0">
            <a:spAutoFit/>
          </a:bodyPr>
          <a:lstStyle/>
          <a:p>
            <a:r>
              <a:rPr lang="en-US" sz="2400" dirty="0"/>
              <a:t>This variability leads to questions around the cost to perform or not perform preventative maintenance, and how these costs can be optimized.</a:t>
            </a:r>
          </a:p>
        </p:txBody>
      </p:sp>
    </p:spTree>
    <p:extLst>
      <p:ext uri="{BB962C8B-B14F-4D97-AF65-F5344CB8AC3E}">
        <p14:creationId xmlns:p14="http://schemas.microsoft.com/office/powerpoint/2010/main" val="262643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Introduction: Maintenance Optimization</a:t>
            </a:r>
            <a:endParaRPr lang="en-US" dirty="0"/>
          </a:p>
        </p:txBody>
      </p:sp>
      <p:sp>
        <p:nvSpPr>
          <p:cNvPr id="3" name="TextBox 2">
            <a:extLst>
              <a:ext uri="{FF2B5EF4-FFF2-40B4-BE49-F238E27FC236}">
                <a16:creationId xmlns:a16="http://schemas.microsoft.com/office/drawing/2014/main" id="{3CD69B99-23F0-30F0-D980-395F989ACB7B}"/>
              </a:ext>
            </a:extLst>
          </p:cNvPr>
          <p:cNvSpPr txBox="1"/>
          <p:nvPr/>
        </p:nvSpPr>
        <p:spPr>
          <a:xfrm>
            <a:off x="510930" y="1101215"/>
            <a:ext cx="10798628" cy="1692771"/>
          </a:xfrm>
          <a:prstGeom prst="rect">
            <a:avLst/>
          </a:prstGeom>
          <a:noFill/>
        </p:spPr>
        <p:txBody>
          <a:bodyPr wrap="square" rtlCol="0">
            <a:spAutoFit/>
          </a:bodyPr>
          <a:lstStyle/>
          <a:p>
            <a:r>
              <a:rPr lang="en-US" sz="2400" dirty="0"/>
              <a:t>Maintenance optimization objectives generally fall into the following buckets:</a:t>
            </a:r>
          </a:p>
          <a:p>
            <a:pPr marL="914400" lvl="1" indent="-457200">
              <a:buFont typeface="+mj-lt"/>
              <a:buAutoNum type="arabicPeriod"/>
            </a:pPr>
            <a:r>
              <a:rPr lang="en-US" sz="2000" dirty="0"/>
              <a:t>Minimize system maintenance cost rate</a:t>
            </a:r>
          </a:p>
          <a:p>
            <a:pPr marL="914400" lvl="1" indent="-457200">
              <a:buFont typeface="+mj-lt"/>
              <a:buAutoNum type="arabicPeriod"/>
            </a:pPr>
            <a:r>
              <a:rPr lang="en-US" sz="2000" dirty="0"/>
              <a:t>Maximize system reliability/availability</a:t>
            </a:r>
          </a:p>
          <a:p>
            <a:pPr marL="914400" lvl="1" indent="-457200">
              <a:buFont typeface="+mj-lt"/>
              <a:buAutoNum type="arabicPeriod"/>
            </a:pPr>
            <a:r>
              <a:rPr lang="en-US" sz="2000" dirty="0"/>
              <a:t>Minimize system maintenance cost rate while the system meets its reliability requirement</a:t>
            </a:r>
          </a:p>
          <a:p>
            <a:pPr marL="914400" lvl="1" indent="-457200">
              <a:buFont typeface="+mj-lt"/>
              <a:buAutoNum type="arabicPeriod"/>
            </a:pPr>
            <a:r>
              <a:rPr lang="en-US" sz="2000" dirty="0"/>
              <a:t>Maximize the system reliability while the system meets its maintenance cost requirement</a:t>
            </a:r>
          </a:p>
        </p:txBody>
      </p:sp>
      <p:sp>
        <p:nvSpPr>
          <p:cNvPr id="4" name="TextBox 3">
            <a:extLst>
              <a:ext uri="{FF2B5EF4-FFF2-40B4-BE49-F238E27FC236}">
                <a16:creationId xmlns:a16="http://schemas.microsoft.com/office/drawing/2014/main" id="{7AB5E273-F3AA-5F1E-B5B4-053640EA27CC}"/>
              </a:ext>
            </a:extLst>
          </p:cNvPr>
          <p:cNvSpPr txBox="1"/>
          <p:nvPr/>
        </p:nvSpPr>
        <p:spPr>
          <a:xfrm>
            <a:off x="510930" y="2957308"/>
            <a:ext cx="10798628" cy="1200329"/>
          </a:xfrm>
          <a:prstGeom prst="rect">
            <a:avLst/>
          </a:prstGeom>
          <a:noFill/>
        </p:spPr>
        <p:txBody>
          <a:bodyPr wrap="square" rtlCol="0">
            <a:spAutoFit/>
          </a:bodyPr>
          <a:lstStyle/>
          <a:p>
            <a:r>
              <a:rPr lang="en-US" sz="2400" dirty="0"/>
              <a:t>The proposed framework is closest to (4), but is different.  Reliability is not explicitly maximized in the objective function, rather, operational goals are minimized, such as aggregated number of starts and </a:t>
            </a:r>
            <a:r>
              <a:rPr lang="en-US" sz="2400" i="1" dirty="0"/>
              <a:t>over-fired</a:t>
            </a:r>
            <a:r>
              <a:rPr lang="en-US" sz="2400" dirty="0"/>
              <a:t> hours.</a:t>
            </a:r>
          </a:p>
        </p:txBody>
      </p:sp>
      <p:sp>
        <p:nvSpPr>
          <p:cNvPr id="8" name="TextBox 7">
            <a:extLst>
              <a:ext uri="{FF2B5EF4-FFF2-40B4-BE49-F238E27FC236}">
                <a16:creationId xmlns:a16="http://schemas.microsoft.com/office/drawing/2014/main" id="{AE86E85A-FD52-5FF1-3962-7ED5BEB86E82}"/>
              </a:ext>
            </a:extLst>
          </p:cNvPr>
          <p:cNvSpPr txBox="1"/>
          <p:nvPr/>
        </p:nvSpPr>
        <p:spPr>
          <a:xfrm>
            <a:off x="510930" y="4389352"/>
            <a:ext cx="10798628" cy="1200329"/>
          </a:xfrm>
          <a:prstGeom prst="rect">
            <a:avLst/>
          </a:prstGeom>
          <a:noFill/>
        </p:spPr>
        <p:txBody>
          <a:bodyPr wrap="square" rtlCol="0">
            <a:spAutoFit/>
          </a:bodyPr>
          <a:lstStyle/>
          <a:p>
            <a:r>
              <a:rPr lang="en-US" sz="2400" dirty="0"/>
              <a:t>Solutions to the framework problem seek to provide guidance on extending time between maintenance by finding optimized run schedules and their corresponding likelihood of being achieved.  </a:t>
            </a:r>
          </a:p>
        </p:txBody>
      </p:sp>
      <p:sp>
        <p:nvSpPr>
          <p:cNvPr id="11" name="TextBox 10">
            <a:extLst>
              <a:ext uri="{FF2B5EF4-FFF2-40B4-BE49-F238E27FC236}">
                <a16:creationId xmlns:a16="http://schemas.microsoft.com/office/drawing/2014/main" id="{BA59E312-664D-15AC-29A3-1C2B92375B32}"/>
              </a:ext>
            </a:extLst>
          </p:cNvPr>
          <p:cNvSpPr txBox="1"/>
          <p:nvPr/>
        </p:nvSpPr>
        <p:spPr>
          <a:xfrm>
            <a:off x="510930" y="5821396"/>
            <a:ext cx="10798627" cy="461665"/>
          </a:xfrm>
          <a:prstGeom prst="rect">
            <a:avLst/>
          </a:prstGeom>
          <a:noFill/>
        </p:spPr>
        <p:txBody>
          <a:bodyPr wrap="square">
            <a:spAutoFit/>
          </a:bodyPr>
          <a:lstStyle/>
          <a:p>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This problem will be referred to as the Maintenance Extension Problem, or MEP.</a:t>
            </a:r>
            <a:endParaRPr lang="en-US" dirty="0"/>
          </a:p>
        </p:txBody>
      </p:sp>
    </p:spTree>
    <p:extLst>
      <p:ext uri="{BB962C8B-B14F-4D97-AF65-F5344CB8AC3E}">
        <p14:creationId xmlns:p14="http://schemas.microsoft.com/office/powerpoint/2010/main" val="373998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dirty="0"/>
              <a:t>Introduction: RUL</a:t>
            </a:r>
          </a:p>
        </p:txBody>
      </p:sp>
      <p:sp>
        <p:nvSpPr>
          <p:cNvPr id="6" name="TextBox 5">
            <a:extLst>
              <a:ext uri="{FF2B5EF4-FFF2-40B4-BE49-F238E27FC236}">
                <a16:creationId xmlns:a16="http://schemas.microsoft.com/office/drawing/2014/main" id="{2645582F-96FD-E21B-A3B7-777B9468E4AA}"/>
              </a:ext>
            </a:extLst>
          </p:cNvPr>
          <p:cNvSpPr txBox="1"/>
          <p:nvPr/>
        </p:nvSpPr>
        <p:spPr>
          <a:xfrm>
            <a:off x="624141" y="1182189"/>
            <a:ext cx="10798628" cy="461665"/>
          </a:xfrm>
          <a:prstGeom prst="rect">
            <a:avLst/>
          </a:prstGeom>
          <a:noFill/>
        </p:spPr>
        <p:txBody>
          <a:bodyPr wrap="square" rtlCol="0">
            <a:spAutoFit/>
          </a:bodyPr>
          <a:lstStyle/>
          <a:p>
            <a:r>
              <a:rPr lang="en-US" sz="2400" dirty="0"/>
              <a:t>MEP relies on estimates of </a:t>
            </a:r>
            <a:r>
              <a:rPr lang="en-US" sz="2400" b="1" i="1" dirty="0"/>
              <a:t>Remaining Useful Life</a:t>
            </a:r>
            <a:r>
              <a:rPr lang="en-US" sz="2400" b="1" dirty="0"/>
              <a:t> </a:t>
            </a:r>
            <a:r>
              <a:rPr lang="en-US" sz="2400" dirty="0"/>
              <a:t>of components in the system.</a:t>
            </a:r>
          </a:p>
        </p:txBody>
      </p:sp>
      <p:sp>
        <p:nvSpPr>
          <p:cNvPr id="7" name="TextBox 6">
            <a:extLst>
              <a:ext uri="{FF2B5EF4-FFF2-40B4-BE49-F238E27FC236}">
                <a16:creationId xmlns:a16="http://schemas.microsoft.com/office/drawing/2014/main" id="{72B6ACEB-F1EB-91E5-A01A-08A33803A278}"/>
              </a:ext>
            </a:extLst>
          </p:cNvPr>
          <p:cNvSpPr txBox="1"/>
          <p:nvPr/>
        </p:nvSpPr>
        <p:spPr>
          <a:xfrm>
            <a:off x="624141" y="1857103"/>
            <a:ext cx="10798628" cy="830997"/>
          </a:xfrm>
          <a:prstGeom prst="rect">
            <a:avLst/>
          </a:prstGeom>
          <a:noFill/>
        </p:spPr>
        <p:txBody>
          <a:bodyPr wrap="square" rtlCol="0">
            <a:spAutoFit/>
          </a:bodyPr>
          <a:lstStyle/>
          <a:p>
            <a:r>
              <a:rPr lang="en-US" sz="2400" dirty="0"/>
              <a:t>RUL calculations can be as involved as modeling components with FEA analysis or as simplified as using manufacturer’s average estimates.</a:t>
            </a:r>
          </a:p>
        </p:txBody>
      </p:sp>
      <p:sp>
        <p:nvSpPr>
          <p:cNvPr id="10" name="TextBox 9">
            <a:extLst>
              <a:ext uri="{FF2B5EF4-FFF2-40B4-BE49-F238E27FC236}">
                <a16:creationId xmlns:a16="http://schemas.microsoft.com/office/drawing/2014/main" id="{71E0F1A0-26AC-DF60-AFB3-E0A11B2BC24C}"/>
              </a:ext>
            </a:extLst>
          </p:cNvPr>
          <p:cNvSpPr txBox="1"/>
          <p:nvPr/>
        </p:nvSpPr>
        <p:spPr>
          <a:xfrm>
            <a:off x="624141" y="3080607"/>
            <a:ext cx="10798628" cy="1200329"/>
          </a:xfrm>
          <a:prstGeom prst="rect">
            <a:avLst/>
          </a:prstGeom>
          <a:noFill/>
        </p:spPr>
        <p:txBody>
          <a:bodyPr wrap="square" rtlCol="0">
            <a:spAutoFit/>
          </a:bodyPr>
          <a:lstStyle/>
          <a:p>
            <a:pPr algn="l"/>
            <a:r>
              <a:rPr lang="en-US" sz="2400" b="0" i="0" u="none" strike="noStrike" baseline="0" dirty="0">
                <a:latin typeface="NimbusRomNo9L-Regu"/>
              </a:rPr>
              <a:t>Given the set of RUL time values for the various components and sub-systems, we seek an optimized solution that meets the forecast demand while not exceeding any specific component RUL time value.</a:t>
            </a:r>
            <a:endParaRPr lang="en-US" sz="2400" dirty="0"/>
          </a:p>
        </p:txBody>
      </p:sp>
      <p:sp>
        <p:nvSpPr>
          <p:cNvPr id="16" name="TextBox 15">
            <a:extLst>
              <a:ext uri="{FF2B5EF4-FFF2-40B4-BE49-F238E27FC236}">
                <a16:creationId xmlns:a16="http://schemas.microsoft.com/office/drawing/2014/main" id="{497C60B1-D3CC-621B-7869-1E52D178D75B}"/>
              </a:ext>
            </a:extLst>
          </p:cNvPr>
          <p:cNvSpPr txBox="1"/>
          <p:nvPr/>
        </p:nvSpPr>
        <p:spPr>
          <a:xfrm>
            <a:off x="624141" y="4743381"/>
            <a:ext cx="10575082" cy="1569660"/>
          </a:xfrm>
          <a:prstGeom prst="rect">
            <a:avLst/>
          </a:prstGeom>
          <a:noFill/>
        </p:spPr>
        <p:txBody>
          <a:bodyPr wrap="square">
            <a:spAutoFit/>
          </a:bodyPr>
          <a:lstStyle/>
          <a:p>
            <a:pPr algn="l"/>
            <a:r>
              <a:rPr lang="en-US" sz="2400" b="0" i="0" u="none" strike="noStrike" baseline="0" dirty="0"/>
              <a:t>The solution of the maintenance extension problem described above finds an optimal operation schedule for each production unit at the facility such that in combination, the site meets the demand forecast while each individual unit’s running time is limited to not exceed </a:t>
            </a:r>
            <a:r>
              <a:rPr lang="en-US" sz="2400" dirty="0"/>
              <a:t>the minimum</a:t>
            </a:r>
            <a:r>
              <a:rPr lang="en-US" sz="2400" b="0" i="0" u="none" strike="noStrike" baseline="0" dirty="0"/>
              <a:t> RUL time.</a:t>
            </a:r>
            <a:endParaRPr lang="en-US" sz="2400" dirty="0"/>
          </a:p>
        </p:txBody>
      </p:sp>
    </p:spTree>
    <p:extLst>
      <p:ext uri="{BB962C8B-B14F-4D97-AF65-F5344CB8AC3E}">
        <p14:creationId xmlns:p14="http://schemas.microsoft.com/office/powerpoint/2010/main" val="232734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dirty="0"/>
              <a:t>Introduction: Visual Problem Statement</a:t>
            </a:r>
          </a:p>
        </p:txBody>
      </p:sp>
      <p:cxnSp>
        <p:nvCxnSpPr>
          <p:cNvPr id="4" name="Straight Connector 3">
            <a:extLst>
              <a:ext uri="{FF2B5EF4-FFF2-40B4-BE49-F238E27FC236}">
                <a16:creationId xmlns:a16="http://schemas.microsoft.com/office/drawing/2014/main" id="{7EBC0912-6110-BFEA-82C1-350A8866B82C}"/>
              </a:ext>
            </a:extLst>
          </p:cNvPr>
          <p:cNvCxnSpPr/>
          <p:nvPr/>
        </p:nvCxnSpPr>
        <p:spPr>
          <a:xfrm>
            <a:off x="2359479" y="1298121"/>
            <a:ext cx="0" cy="1902279"/>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A822155-AF04-21E7-3BF4-419C7D50B062}"/>
              </a:ext>
            </a:extLst>
          </p:cNvPr>
          <p:cNvCxnSpPr>
            <a:cxnSpLocks/>
          </p:cNvCxnSpPr>
          <p:nvPr/>
        </p:nvCxnSpPr>
        <p:spPr>
          <a:xfrm>
            <a:off x="2359479" y="1551214"/>
            <a:ext cx="3135085"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97B440-7F26-2168-18E0-E79A2EECF530}"/>
              </a:ext>
            </a:extLst>
          </p:cNvPr>
          <p:cNvCxnSpPr>
            <a:cxnSpLocks/>
          </p:cNvCxnSpPr>
          <p:nvPr/>
        </p:nvCxnSpPr>
        <p:spPr>
          <a:xfrm>
            <a:off x="2359479" y="2024743"/>
            <a:ext cx="3135085"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831CCE7-5B04-4AB6-DB63-ECDA1BD20BA3}"/>
              </a:ext>
            </a:extLst>
          </p:cNvPr>
          <p:cNvCxnSpPr>
            <a:cxnSpLocks/>
          </p:cNvCxnSpPr>
          <p:nvPr/>
        </p:nvCxnSpPr>
        <p:spPr>
          <a:xfrm>
            <a:off x="2359479" y="2498272"/>
            <a:ext cx="3135085"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D580BE6-7138-541C-B157-3417A1387DF5}"/>
              </a:ext>
            </a:extLst>
          </p:cNvPr>
          <p:cNvCxnSpPr>
            <a:cxnSpLocks/>
          </p:cNvCxnSpPr>
          <p:nvPr/>
        </p:nvCxnSpPr>
        <p:spPr>
          <a:xfrm>
            <a:off x="2359479" y="2971800"/>
            <a:ext cx="3135085"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20027C9-3A23-8F63-423C-8F8B8556814C}"/>
              </a:ext>
            </a:extLst>
          </p:cNvPr>
          <p:cNvSpPr txBox="1"/>
          <p:nvPr/>
        </p:nvSpPr>
        <p:spPr>
          <a:xfrm>
            <a:off x="1061357" y="1387929"/>
            <a:ext cx="1134835" cy="261610"/>
          </a:xfrm>
          <a:prstGeom prst="rect">
            <a:avLst/>
          </a:prstGeom>
          <a:noFill/>
        </p:spPr>
        <p:txBody>
          <a:bodyPr wrap="square" rtlCol="0">
            <a:spAutoFit/>
          </a:bodyPr>
          <a:lstStyle/>
          <a:p>
            <a:pPr algn="r"/>
            <a:r>
              <a:rPr lang="en-US" sz="1050" dirty="0"/>
              <a:t>Engine 1</a:t>
            </a:r>
          </a:p>
        </p:txBody>
      </p:sp>
      <p:sp>
        <p:nvSpPr>
          <p:cNvPr id="14" name="TextBox 13">
            <a:extLst>
              <a:ext uri="{FF2B5EF4-FFF2-40B4-BE49-F238E27FC236}">
                <a16:creationId xmlns:a16="http://schemas.microsoft.com/office/drawing/2014/main" id="{4E85A4C0-9769-9961-960B-6097A2A78BA0}"/>
              </a:ext>
            </a:extLst>
          </p:cNvPr>
          <p:cNvSpPr txBox="1"/>
          <p:nvPr/>
        </p:nvSpPr>
        <p:spPr>
          <a:xfrm>
            <a:off x="1061357" y="1893938"/>
            <a:ext cx="1134835" cy="261610"/>
          </a:xfrm>
          <a:prstGeom prst="rect">
            <a:avLst/>
          </a:prstGeom>
          <a:noFill/>
        </p:spPr>
        <p:txBody>
          <a:bodyPr wrap="square" rtlCol="0">
            <a:spAutoFit/>
          </a:bodyPr>
          <a:lstStyle/>
          <a:p>
            <a:pPr algn="r"/>
            <a:r>
              <a:rPr lang="en-US" sz="1050" dirty="0"/>
              <a:t>Engine 2</a:t>
            </a:r>
          </a:p>
        </p:txBody>
      </p:sp>
      <p:sp>
        <p:nvSpPr>
          <p:cNvPr id="15" name="TextBox 14">
            <a:extLst>
              <a:ext uri="{FF2B5EF4-FFF2-40B4-BE49-F238E27FC236}">
                <a16:creationId xmlns:a16="http://schemas.microsoft.com/office/drawing/2014/main" id="{0675A8B5-EC95-30B0-5101-9950A84CF350}"/>
              </a:ext>
            </a:extLst>
          </p:cNvPr>
          <p:cNvSpPr txBox="1"/>
          <p:nvPr/>
        </p:nvSpPr>
        <p:spPr>
          <a:xfrm>
            <a:off x="1061357" y="2367467"/>
            <a:ext cx="1134835" cy="261610"/>
          </a:xfrm>
          <a:prstGeom prst="rect">
            <a:avLst/>
          </a:prstGeom>
          <a:noFill/>
        </p:spPr>
        <p:txBody>
          <a:bodyPr wrap="square" rtlCol="0">
            <a:spAutoFit/>
          </a:bodyPr>
          <a:lstStyle/>
          <a:p>
            <a:pPr algn="r"/>
            <a:r>
              <a:rPr lang="en-US" sz="1050" dirty="0"/>
              <a:t>Engine 3</a:t>
            </a:r>
          </a:p>
        </p:txBody>
      </p:sp>
      <p:sp>
        <p:nvSpPr>
          <p:cNvPr id="17" name="TextBox 16">
            <a:extLst>
              <a:ext uri="{FF2B5EF4-FFF2-40B4-BE49-F238E27FC236}">
                <a16:creationId xmlns:a16="http://schemas.microsoft.com/office/drawing/2014/main" id="{9D08E3B9-B982-62CF-B7C3-403FF23814CB}"/>
              </a:ext>
            </a:extLst>
          </p:cNvPr>
          <p:cNvSpPr txBox="1"/>
          <p:nvPr/>
        </p:nvSpPr>
        <p:spPr>
          <a:xfrm>
            <a:off x="1061356" y="2840995"/>
            <a:ext cx="1134835" cy="261610"/>
          </a:xfrm>
          <a:prstGeom prst="rect">
            <a:avLst/>
          </a:prstGeom>
          <a:noFill/>
        </p:spPr>
        <p:txBody>
          <a:bodyPr wrap="square" rtlCol="0">
            <a:spAutoFit/>
          </a:bodyPr>
          <a:lstStyle/>
          <a:p>
            <a:pPr algn="r"/>
            <a:r>
              <a:rPr lang="en-US" sz="1050" dirty="0"/>
              <a:t>Engine 4</a:t>
            </a:r>
          </a:p>
        </p:txBody>
      </p:sp>
      <p:cxnSp>
        <p:nvCxnSpPr>
          <p:cNvPr id="19" name="Straight Connector 18">
            <a:extLst>
              <a:ext uri="{FF2B5EF4-FFF2-40B4-BE49-F238E27FC236}">
                <a16:creationId xmlns:a16="http://schemas.microsoft.com/office/drawing/2014/main" id="{A9AABDA9-3C1C-2F73-12CF-1E6DD4CA3E2C}"/>
              </a:ext>
            </a:extLst>
          </p:cNvPr>
          <p:cNvCxnSpPr>
            <a:cxnSpLocks/>
          </p:cNvCxnSpPr>
          <p:nvPr/>
        </p:nvCxnSpPr>
        <p:spPr>
          <a:xfrm>
            <a:off x="2359479" y="3200400"/>
            <a:ext cx="8245928" cy="0"/>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9FC2EFF2-6465-703B-703A-B010F04FF0F6}"/>
              </a:ext>
            </a:extLst>
          </p:cNvPr>
          <p:cNvSpPr txBox="1"/>
          <p:nvPr/>
        </p:nvSpPr>
        <p:spPr>
          <a:xfrm>
            <a:off x="10221686" y="3240869"/>
            <a:ext cx="1134835" cy="261610"/>
          </a:xfrm>
          <a:prstGeom prst="rect">
            <a:avLst/>
          </a:prstGeom>
          <a:noFill/>
        </p:spPr>
        <p:txBody>
          <a:bodyPr wrap="square" rtlCol="0">
            <a:spAutoFit/>
          </a:bodyPr>
          <a:lstStyle/>
          <a:p>
            <a:r>
              <a:rPr lang="en-US" sz="1050" dirty="0"/>
              <a:t>Time</a:t>
            </a:r>
          </a:p>
        </p:txBody>
      </p:sp>
      <p:sp>
        <p:nvSpPr>
          <p:cNvPr id="23" name="Left Brace 22">
            <a:extLst>
              <a:ext uri="{FF2B5EF4-FFF2-40B4-BE49-F238E27FC236}">
                <a16:creationId xmlns:a16="http://schemas.microsoft.com/office/drawing/2014/main" id="{22286B6D-6167-26C5-A71F-ADC7CBCF407B}"/>
              </a:ext>
            </a:extLst>
          </p:cNvPr>
          <p:cNvSpPr/>
          <p:nvPr/>
        </p:nvSpPr>
        <p:spPr>
          <a:xfrm>
            <a:off x="1249145" y="1387929"/>
            <a:ext cx="163276" cy="17146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7D992986-A00F-2DE4-F5A7-2EF37A219E0C}"/>
              </a:ext>
            </a:extLst>
          </p:cNvPr>
          <p:cNvSpPr txBox="1"/>
          <p:nvPr/>
        </p:nvSpPr>
        <p:spPr>
          <a:xfrm>
            <a:off x="102054" y="1754323"/>
            <a:ext cx="1134835" cy="900246"/>
          </a:xfrm>
          <a:prstGeom prst="rect">
            <a:avLst/>
          </a:prstGeom>
          <a:noFill/>
        </p:spPr>
        <p:txBody>
          <a:bodyPr wrap="square" rtlCol="0">
            <a:spAutoFit/>
          </a:bodyPr>
          <a:lstStyle/>
          <a:p>
            <a:pPr algn="ctr"/>
            <a:r>
              <a:rPr lang="en-US" sz="1050" dirty="0"/>
              <a:t>Available Operating Time based on most time limited component</a:t>
            </a:r>
          </a:p>
        </p:txBody>
      </p:sp>
      <p:cxnSp>
        <p:nvCxnSpPr>
          <p:cNvPr id="26" name="Straight Connector 25">
            <a:extLst>
              <a:ext uri="{FF2B5EF4-FFF2-40B4-BE49-F238E27FC236}">
                <a16:creationId xmlns:a16="http://schemas.microsoft.com/office/drawing/2014/main" id="{D9064C17-318B-624C-B476-BE037ECCB440}"/>
              </a:ext>
            </a:extLst>
          </p:cNvPr>
          <p:cNvCxnSpPr/>
          <p:nvPr/>
        </p:nvCxnSpPr>
        <p:spPr>
          <a:xfrm>
            <a:off x="9192986" y="1298121"/>
            <a:ext cx="0" cy="1902279"/>
          </a:xfrm>
          <a:prstGeom prst="line">
            <a:avLst/>
          </a:prstGeom>
          <a:ln w="28575">
            <a:solidFill>
              <a:srgbClr val="00B050"/>
            </a:solidFill>
            <a:prstDash val="sysDash"/>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6FBEEFEB-3E4F-C096-CCC5-00975E90DAD3}"/>
                  </a:ext>
                </a:extLst>
              </p:cNvPr>
              <p:cNvSpPr txBox="1"/>
              <p:nvPr/>
            </p:nvSpPr>
            <p:spPr>
              <a:xfrm>
                <a:off x="8352064" y="3224716"/>
                <a:ext cx="1408339" cy="646331"/>
              </a:xfrm>
              <a:prstGeom prst="rect">
                <a:avLst/>
              </a:prstGeom>
              <a:noFill/>
            </p:spPr>
            <p:txBody>
              <a:bodyPr wrap="square" rtlCol="0">
                <a:spAutoFit/>
              </a:bodyPr>
              <a:lstStyle/>
              <a:p>
                <a:pPr algn="ctr"/>
                <a:r>
                  <a:rPr lang="en-US" sz="1200" dirty="0">
                    <a:solidFill>
                      <a:srgbClr val="00B050"/>
                    </a:solidFill>
                  </a:rPr>
                  <a:t>Maintenance date</a:t>
                </a:r>
              </a:p>
              <a:p>
                <a:pPr algn="ctr"/>
                <a:r>
                  <a:rPr lang="en-US" sz="1200" dirty="0">
                    <a:solidFill>
                      <a:srgbClr val="00B050"/>
                    </a:solidFill>
                  </a:rPr>
                  <a:t>=</a:t>
                </a:r>
              </a:p>
              <a:p>
                <a:pPr algn="ctr"/>
                <a14:m>
                  <m:oMath xmlns:m="http://schemas.openxmlformats.org/officeDocument/2006/math">
                    <m:r>
                      <a:rPr lang="en-US" sz="1200" i="1" smtClean="0">
                        <a:solidFill>
                          <a:srgbClr val="00B050"/>
                        </a:solidFill>
                        <a:latin typeface="Cambria Math" panose="02040503050406030204" pitchFamily="18" charset="0"/>
                        <a:ea typeface="Cambria Math" panose="02040503050406030204" pitchFamily="18" charset="0"/>
                      </a:rPr>
                      <m:t>𝜑</m:t>
                    </m:r>
                    <m:acc>
                      <m:accPr>
                        <m:chr m:val="̅"/>
                        <m:ctrlPr>
                          <a:rPr lang="en-US" sz="1200" i="1" smtClean="0">
                            <a:solidFill>
                              <a:srgbClr val="00B050"/>
                            </a:solidFill>
                            <a:latin typeface="Cambria Math" panose="02040503050406030204" pitchFamily="18" charset="0"/>
                          </a:rPr>
                        </m:ctrlPr>
                      </m:accPr>
                      <m:e>
                        <m:r>
                          <a:rPr lang="en-US" sz="1200" b="0" i="1" smtClean="0">
                            <a:solidFill>
                              <a:srgbClr val="00B050"/>
                            </a:solidFill>
                            <a:latin typeface="Cambria Math" panose="02040503050406030204" pitchFamily="18" charset="0"/>
                          </a:rPr>
                          <m:t>𝑡</m:t>
                        </m:r>
                      </m:e>
                    </m:acc>
                  </m:oMath>
                </a14:m>
                <a:r>
                  <a:rPr lang="en-US" sz="1200" dirty="0">
                    <a:solidFill>
                      <a:srgbClr val="00B050"/>
                    </a:solidFill>
                  </a:rPr>
                  <a:t> for some </a:t>
                </a:r>
                <a14:m>
                  <m:oMath xmlns:m="http://schemas.openxmlformats.org/officeDocument/2006/math">
                    <m:r>
                      <a:rPr lang="en-US" sz="1200" i="1" smtClean="0">
                        <a:solidFill>
                          <a:srgbClr val="00B050"/>
                        </a:solidFill>
                        <a:latin typeface="Cambria Math" panose="02040503050406030204" pitchFamily="18" charset="0"/>
                        <a:ea typeface="Cambria Math" panose="02040503050406030204" pitchFamily="18" charset="0"/>
                      </a:rPr>
                      <m:t>𝜑</m:t>
                    </m:r>
                  </m:oMath>
                </a14:m>
                <a:r>
                  <a:rPr lang="en-US" sz="1200" dirty="0">
                    <a:solidFill>
                      <a:srgbClr val="00B050"/>
                    </a:solidFill>
                  </a:rPr>
                  <a:t> &gt; 1.</a:t>
                </a:r>
              </a:p>
            </p:txBody>
          </p:sp>
        </mc:Choice>
        <mc:Fallback>
          <p:sp>
            <p:nvSpPr>
              <p:cNvPr id="27" name="TextBox 26">
                <a:extLst>
                  <a:ext uri="{FF2B5EF4-FFF2-40B4-BE49-F238E27FC236}">
                    <a16:creationId xmlns:a16="http://schemas.microsoft.com/office/drawing/2014/main" id="{6FBEEFEB-3E4F-C096-CCC5-00975E90DAD3}"/>
                  </a:ext>
                </a:extLst>
              </p:cNvPr>
              <p:cNvSpPr txBox="1">
                <a:spLocks noRot="1" noChangeAspect="1" noMove="1" noResize="1" noEditPoints="1" noAdjustHandles="1" noChangeArrowheads="1" noChangeShapeType="1" noTextEdit="1"/>
              </p:cNvSpPr>
              <p:nvPr/>
            </p:nvSpPr>
            <p:spPr>
              <a:xfrm>
                <a:off x="8352064" y="3224716"/>
                <a:ext cx="1408339" cy="646331"/>
              </a:xfrm>
              <a:prstGeom prst="rect">
                <a:avLst/>
              </a:prstGeom>
              <a:blipFill>
                <a:blip r:embed="rId2"/>
                <a:stretch>
                  <a:fillRect t="-943" b="-6604"/>
                </a:stretch>
              </a:blipFill>
            </p:spPr>
            <p:txBody>
              <a:bodyPr/>
              <a:lstStyle/>
              <a:p>
                <a:r>
                  <a:rPr lang="en-US">
                    <a:noFill/>
                  </a:rPr>
                  <a:t> </a:t>
                </a:r>
              </a:p>
            </p:txBody>
          </p:sp>
        </mc:Fallback>
      </mc:AlternateContent>
      <p:cxnSp>
        <p:nvCxnSpPr>
          <p:cNvPr id="28" name="Straight Connector 27">
            <a:extLst>
              <a:ext uri="{FF2B5EF4-FFF2-40B4-BE49-F238E27FC236}">
                <a16:creationId xmlns:a16="http://schemas.microsoft.com/office/drawing/2014/main" id="{A69584FC-2587-100A-ACEF-70C6A454BC85}"/>
              </a:ext>
            </a:extLst>
          </p:cNvPr>
          <p:cNvCxnSpPr/>
          <p:nvPr/>
        </p:nvCxnSpPr>
        <p:spPr>
          <a:xfrm>
            <a:off x="2359479" y="4087583"/>
            <a:ext cx="0" cy="1902279"/>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9B37F61-21F2-1AC1-9239-2E07171E5CB0}"/>
              </a:ext>
            </a:extLst>
          </p:cNvPr>
          <p:cNvCxnSpPr>
            <a:cxnSpLocks/>
          </p:cNvCxnSpPr>
          <p:nvPr/>
        </p:nvCxnSpPr>
        <p:spPr>
          <a:xfrm>
            <a:off x="2359479" y="5989862"/>
            <a:ext cx="8245928" cy="0"/>
          </a:xfrm>
          <a:prstGeom prst="line">
            <a:avLst/>
          </a:prstGeom>
          <a:ln w="19050"/>
        </p:spPr>
        <p:style>
          <a:lnRef idx="1">
            <a:schemeClr val="dk1"/>
          </a:lnRef>
          <a:fillRef idx="0">
            <a:schemeClr val="dk1"/>
          </a:fillRef>
          <a:effectRef idx="0">
            <a:schemeClr val="dk1"/>
          </a:effectRef>
          <a:fontRef idx="minor">
            <a:schemeClr val="tx1"/>
          </a:fontRef>
        </p:style>
      </p:cxnSp>
      <p:sp>
        <p:nvSpPr>
          <p:cNvPr id="30" name="Freeform: Shape 29">
            <a:extLst>
              <a:ext uri="{FF2B5EF4-FFF2-40B4-BE49-F238E27FC236}">
                <a16:creationId xmlns:a16="http://schemas.microsoft.com/office/drawing/2014/main" id="{33AD78E6-F19B-B1F6-5E96-DD5259D5AD00}"/>
              </a:ext>
            </a:extLst>
          </p:cNvPr>
          <p:cNvSpPr/>
          <p:nvPr/>
        </p:nvSpPr>
        <p:spPr>
          <a:xfrm>
            <a:off x="2359479" y="4449533"/>
            <a:ext cx="8368392" cy="971550"/>
          </a:xfrm>
          <a:custGeom>
            <a:avLst/>
            <a:gdLst>
              <a:gd name="connsiteX0" fmla="*/ 0 w 8368392"/>
              <a:gd name="connsiteY0" fmla="*/ 571500 h 971550"/>
              <a:gd name="connsiteX1" fmla="*/ 212271 w 8368392"/>
              <a:gd name="connsiteY1" fmla="*/ 522514 h 971550"/>
              <a:gd name="connsiteX2" fmla="*/ 334735 w 8368392"/>
              <a:gd name="connsiteY2" fmla="*/ 514350 h 971550"/>
              <a:gd name="connsiteX3" fmla="*/ 538842 w 8368392"/>
              <a:gd name="connsiteY3" fmla="*/ 473529 h 971550"/>
              <a:gd name="connsiteX4" fmla="*/ 579664 w 8368392"/>
              <a:gd name="connsiteY4" fmla="*/ 506186 h 971550"/>
              <a:gd name="connsiteX5" fmla="*/ 604157 w 8368392"/>
              <a:gd name="connsiteY5" fmla="*/ 547007 h 971550"/>
              <a:gd name="connsiteX6" fmla="*/ 620485 w 8368392"/>
              <a:gd name="connsiteY6" fmla="*/ 587829 h 971550"/>
              <a:gd name="connsiteX7" fmla="*/ 653142 w 8368392"/>
              <a:gd name="connsiteY7" fmla="*/ 604157 h 971550"/>
              <a:gd name="connsiteX8" fmla="*/ 742950 w 8368392"/>
              <a:gd name="connsiteY8" fmla="*/ 636814 h 971550"/>
              <a:gd name="connsiteX9" fmla="*/ 865414 w 8368392"/>
              <a:gd name="connsiteY9" fmla="*/ 718457 h 971550"/>
              <a:gd name="connsiteX10" fmla="*/ 1004207 w 8368392"/>
              <a:gd name="connsiteY10" fmla="*/ 938893 h 971550"/>
              <a:gd name="connsiteX11" fmla="*/ 1053192 w 8368392"/>
              <a:gd name="connsiteY11" fmla="*/ 971550 h 971550"/>
              <a:gd name="connsiteX12" fmla="*/ 1298121 w 8368392"/>
              <a:gd name="connsiteY12" fmla="*/ 938893 h 971550"/>
              <a:gd name="connsiteX13" fmla="*/ 1559378 w 8368392"/>
              <a:gd name="connsiteY13" fmla="*/ 824593 h 971550"/>
              <a:gd name="connsiteX14" fmla="*/ 1641021 w 8368392"/>
              <a:gd name="connsiteY14" fmla="*/ 791936 h 971550"/>
              <a:gd name="connsiteX15" fmla="*/ 1722664 w 8368392"/>
              <a:gd name="connsiteY15" fmla="*/ 751114 h 971550"/>
              <a:gd name="connsiteX16" fmla="*/ 1885950 w 8368392"/>
              <a:gd name="connsiteY16" fmla="*/ 685800 h 971550"/>
              <a:gd name="connsiteX17" fmla="*/ 1943100 w 8368392"/>
              <a:gd name="connsiteY17" fmla="*/ 661307 h 971550"/>
              <a:gd name="connsiteX18" fmla="*/ 2057400 w 8368392"/>
              <a:gd name="connsiteY18" fmla="*/ 571500 h 971550"/>
              <a:gd name="connsiteX19" fmla="*/ 2179864 w 8368392"/>
              <a:gd name="connsiteY19" fmla="*/ 367393 h 971550"/>
              <a:gd name="connsiteX20" fmla="*/ 2204357 w 8368392"/>
              <a:gd name="connsiteY20" fmla="*/ 334736 h 971550"/>
              <a:gd name="connsiteX21" fmla="*/ 2253342 w 8368392"/>
              <a:gd name="connsiteY21" fmla="*/ 285750 h 971550"/>
              <a:gd name="connsiteX22" fmla="*/ 2596242 w 8368392"/>
              <a:gd name="connsiteY22" fmla="*/ 57150 h 971550"/>
              <a:gd name="connsiteX23" fmla="*/ 2735035 w 8368392"/>
              <a:gd name="connsiteY23" fmla="*/ 0 h 971550"/>
              <a:gd name="connsiteX24" fmla="*/ 2824842 w 8368392"/>
              <a:gd name="connsiteY24" fmla="*/ 40821 h 971550"/>
              <a:gd name="connsiteX25" fmla="*/ 2963635 w 8368392"/>
              <a:gd name="connsiteY25" fmla="*/ 244929 h 971550"/>
              <a:gd name="connsiteX26" fmla="*/ 3045278 w 8368392"/>
              <a:gd name="connsiteY26" fmla="*/ 359229 h 971550"/>
              <a:gd name="connsiteX27" fmla="*/ 3167742 w 8368392"/>
              <a:gd name="connsiteY27" fmla="*/ 538843 h 971550"/>
              <a:gd name="connsiteX28" fmla="*/ 3192235 w 8368392"/>
              <a:gd name="connsiteY28" fmla="*/ 604157 h 971550"/>
              <a:gd name="connsiteX29" fmla="*/ 3216728 w 8368392"/>
              <a:gd name="connsiteY29" fmla="*/ 710293 h 971550"/>
              <a:gd name="connsiteX30" fmla="*/ 3298371 w 8368392"/>
              <a:gd name="connsiteY30" fmla="*/ 775607 h 971550"/>
              <a:gd name="connsiteX31" fmla="*/ 3363685 w 8368392"/>
              <a:gd name="connsiteY31" fmla="*/ 816429 h 971550"/>
              <a:gd name="connsiteX32" fmla="*/ 3396342 w 8368392"/>
              <a:gd name="connsiteY32" fmla="*/ 824593 h 971550"/>
              <a:gd name="connsiteX33" fmla="*/ 3657600 w 8368392"/>
              <a:gd name="connsiteY33" fmla="*/ 832757 h 971550"/>
              <a:gd name="connsiteX34" fmla="*/ 3976007 w 8368392"/>
              <a:gd name="connsiteY34" fmla="*/ 898071 h 971550"/>
              <a:gd name="connsiteX35" fmla="*/ 4229100 w 8368392"/>
              <a:gd name="connsiteY35" fmla="*/ 865414 h 971550"/>
              <a:gd name="connsiteX36" fmla="*/ 4335235 w 8368392"/>
              <a:gd name="connsiteY36" fmla="*/ 742950 h 971550"/>
              <a:gd name="connsiteX37" fmla="*/ 4408714 w 8368392"/>
              <a:gd name="connsiteY37" fmla="*/ 677636 h 971550"/>
              <a:gd name="connsiteX38" fmla="*/ 4449535 w 8368392"/>
              <a:gd name="connsiteY38" fmla="*/ 661307 h 971550"/>
              <a:gd name="connsiteX39" fmla="*/ 4539342 w 8368392"/>
              <a:gd name="connsiteY39" fmla="*/ 571500 h 971550"/>
              <a:gd name="connsiteX40" fmla="*/ 4572000 w 8368392"/>
              <a:gd name="connsiteY40" fmla="*/ 547007 h 971550"/>
              <a:gd name="connsiteX41" fmla="*/ 4645478 w 8368392"/>
              <a:gd name="connsiteY41" fmla="*/ 555171 h 971550"/>
              <a:gd name="connsiteX42" fmla="*/ 4710792 w 8368392"/>
              <a:gd name="connsiteY42" fmla="*/ 547007 h 971550"/>
              <a:gd name="connsiteX43" fmla="*/ 4767942 w 8368392"/>
              <a:gd name="connsiteY43" fmla="*/ 506186 h 971550"/>
              <a:gd name="connsiteX44" fmla="*/ 4800600 w 8368392"/>
              <a:gd name="connsiteY44" fmla="*/ 489857 h 971550"/>
              <a:gd name="connsiteX45" fmla="*/ 5127171 w 8368392"/>
              <a:gd name="connsiteY45" fmla="*/ 506186 h 971550"/>
              <a:gd name="connsiteX46" fmla="*/ 5167992 w 8368392"/>
              <a:gd name="connsiteY46" fmla="*/ 522514 h 971550"/>
              <a:gd name="connsiteX47" fmla="*/ 5192485 w 8368392"/>
              <a:gd name="connsiteY47" fmla="*/ 530679 h 971550"/>
              <a:gd name="connsiteX48" fmla="*/ 5241471 w 8368392"/>
              <a:gd name="connsiteY48" fmla="*/ 563336 h 971550"/>
              <a:gd name="connsiteX49" fmla="*/ 5323114 w 8368392"/>
              <a:gd name="connsiteY49" fmla="*/ 612321 h 971550"/>
              <a:gd name="connsiteX50" fmla="*/ 5453742 w 8368392"/>
              <a:gd name="connsiteY50" fmla="*/ 661307 h 971550"/>
              <a:gd name="connsiteX51" fmla="*/ 5527221 w 8368392"/>
              <a:gd name="connsiteY51" fmla="*/ 669471 h 971550"/>
              <a:gd name="connsiteX52" fmla="*/ 5951764 w 8368392"/>
              <a:gd name="connsiteY52" fmla="*/ 661307 h 971550"/>
              <a:gd name="connsiteX53" fmla="*/ 6082392 w 8368392"/>
              <a:gd name="connsiteY53" fmla="*/ 620486 h 971550"/>
              <a:gd name="connsiteX54" fmla="*/ 6204857 w 8368392"/>
              <a:gd name="connsiteY54" fmla="*/ 538843 h 971550"/>
              <a:gd name="connsiteX55" fmla="*/ 6400800 w 8368392"/>
              <a:gd name="connsiteY55" fmla="*/ 465364 h 971550"/>
              <a:gd name="connsiteX56" fmla="*/ 6515100 w 8368392"/>
              <a:gd name="connsiteY56" fmla="*/ 367393 h 971550"/>
              <a:gd name="connsiteX57" fmla="*/ 6596742 w 8368392"/>
              <a:gd name="connsiteY57" fmla="*/ 310243 h 971550"/>
              <a:gd name="connsiteX58" fmla="*/ 6637564 w 8368392"/>
              <a:gd name="connsiteY58" fmla="*/ 277586 h 971550"/>
              <a:gd name="connsiteX59" fmla="*/ 6694714 w 8368392"/>
              <a:gd name="connsiteY59" fmla="*/ 244929 h 971550"/>
              <a:gd name="connsiteX60" fmla="*/ 6743700 w 8368392"/>
              <a:gd name="connsiteY60" fmla="*/ 212271 h 971550"/>
              <a:gd name="connsiteX61" fmla="*/ 6947807 w 8368392"/>
              <a:gd name="connsiteY61" fmla="*/ 187779 h 971550"/>
              <a:gd name="connsiteX62" fmla="*/ 7225392 w 8368392"/>
              <a:gd name="connsiteY62" fmla="*/ 138793 h 971550"/>
              <a:gd name="connsiteX63" fmla="*/ 7282542 w 8368392"/>
              <a:gd name="connsiteY63" fmla="*/ 204107 h 971550"/>
              <a:gd name="connsiteX64" fmla="*/ 7478485 w 8368392"/>
              <a:gd name="connsiteY64" fmla="*/ 359229 h 971550"/>
              <a:gd name="connsiteX65" fmla="*/ 7535635 w 8368392"/>
              <a:gd name="connsiteY65" fmla="*/ 440871 h 971550"/>
              <a:gd name="connsiteX66" fmla="*/ 7584621 w 8368392"/>
              <a:gd name="connsiteY66" fmla="*/ 530679 h 971550"/>
              <a:gd name="connsiteX67" fmla="*/ 7617278 w 8368392"/>
              <a:gd name="connsiteY67" fmla="*/ 571500 h 971550"/>
              <a:gd name="connsiteX68" fmla="*/ 7805057 w 8368392"/>
              <a:gd name="connsiteY68" fmla="*/ 669471 h 971550"/>
              <a:gd name="connsiteX69" fmla="*/ 8196942 w 8368392"/>
              <a:gd name="connsiteY69" fmla="*/ 938893 h 971550"/>
              <a:gd name="connsiteX70" fmla="*/ 8245928 w 8368392"/>
              <a:gd name="connsiteY70" fmla="*/ 947057 h 971550"/>
              <a:gd name="connsiteX71" fmla="*/ 8368392 w 8368392"/>
              <a:gd name="connsiteY71" fmla="*/ 930729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368392" h="971550">
                <a:moveTo>
                  <a:pt x="0" y="571500"/>
                </a:moveTo>
                <a:cubicBezTo>
                  <a:pt x="59783" y="556554"/>
                  <a:pt x="164633" y="529732"/>
                  <a:pt x="212271" y="522514"/>
                </a:cubicBezTo>
                <a:cubicBezTo>
                  <a:pt x="252721" y="516385"/>
                  <a:pt x="293914" y="517071"/>
                  <a:pt x="334735" y="514350"/>
                </a:cubicBezTo>
                <a:cubicBezTo>
                  <a:pt x="374831" y="505440"/>
                  <a:pt x="518855" y="472577"/>
                  <a:pt x="538842" y="473529"/>
                </a:cubicBezTo>
                <a:cubicBezTo>
                  <a:pt x="556248" y="474358"/>
                  <a:pt x="566057" y="495300"/>
                  <a:pt x="579664" y="506186"/>
                </a:cubicBezTo>
                <a:cubicBezTo>
                  <a:pt x="587828" y="519793"/>
                  <a:pt x="597060" y="532814"/>
                  <a:pt x="604157" y="547007"/>
                </a:cubicBezTo>
                <a:cubicBezTo>
                  <a:pt x="610711" y="560115"/>
                  <a:pt x="610947" y="576702"/>
                  <a:pt x="620485" y="587829"/>
                </a:cubicBezTo>
                <a:cubicBezTo>
                  <a:pt x="628405" y="597070"/>
                  <a:pt x="641842" y="599637"/>
                  <a:pt x="653142" y="604157"/>
                </a:cubicBezTo>
                <a:cubicBezTo>
                  <a:pt x="682718" y="615987"/>
                  <a:pt x="714191" y="623119"/>
                  <a:pt x="742950" y="636814"/>
                </a:cubicBezTo>
                <a:cubicBezTo>
                  <a:pt x="802601" y="665219"/>
                  <a:pt x="820089" y="682197"/>
                  <a:pt x="865414" y="718457"/>
                </a:cubicBezTo>
                <a:cubicBezTo>
                  <a:pt x="883716" y="749570"/>
                  <a:pt x="965902" y="897641"/>
                  <a:pt x="1004207" y="938893"/>
                </a:cubicBezTo>
                <a:cubicBezTo>
                  <a:pt x="1017560" y="953274"/>
                  <a:pt x="1036864" y="960664"/>
                  <a:pt x="1053192" y="971550"/>
                </a:cubicBezTo>
                <a:cubicBezTo>
                  <a:pt x="1134835" y="960664"/>
                  <a:pt x="1217635" y="956390"/>
                  <a:pt x="1298121" y="938893"/>
                </a:cubicBezTo>
                <a:cubicBezTo>
                  <a:pt x="1386496" y="919681"/>
                  <a:pt x="1479106" y="861641"/>
                  <a:pt x="1559378" y="824593"/>
                </a:cubicBezTo>
                <a:cubicBezTo>
                  <a:pt x="1585991" y="812310"/>
                  <a:pt x="1614292" y="803964"/>
                  <a:pt x="1641021" y="791936"/>
                </a:cubicBezTo>
                <a:cubicBezTo>
                  <a:pt x="1668768" y="779450"/>
                  <a:pt x="1694746" y="763212"/>
                  <a:pt x="1722664" y="751114"/>
                </a:cubicBezTo>
                <a:cubicBezTo>
                  <a:pt x="1776452" y="727806"/>
                  <a:pt x="1831661" y="707918"/>
                  <a:pt x="1885950" y="685800"/>
                </a:cubicBezTo>
                <a:cubicBezTo>
                  <a:pt x="1905144" y="677980"/>
                  <a:pt x="1926803" y="674112"/>
                  <a:pt x="1943100" y="661307"/>
                </a:cubicBezTo>
                <a:lnTo>
                  <a:pt x="2057400" y="571500"/>
                </a:lnTo>
                <a:cubicBezTo>
                  <a:pt x="2098221" y="503464"/>
                  <a:pt x="2138022" y="434806"/>
                  <a:pt x="2179864" y="367393"/>
                </a:cubicBezTo>
                <a:cubicBezTo>
                  <a:pt x="2187040" y="355832"/>
                  <a:pt x="2195254" y="344850"/>
                  <a:pt x="2204357" y="334736"/>
                </a:cubicBezTo>
                <a:cubicBezTo>
                  <a:pt x="2219805" y="317572"/>
                  <a:pt x="2234498" y="299098"/>
                  <a:pt x="2253342" y="285750"/>
                </a:cubicBezTo>
                <a:cubicBezTo>
                  <a:pt x="2365440" y="206347"/>
                  <a:pt x="2478095" y="127237"/>
                  <a:pt x="2596242" y="57150"/>
                </a:cubicBezTo>
                <a:cubicBezTo>
                  <a:pt x="2639273" y="31623"/>
                  <a:pt x="2688771" y="19050"/>
                  <a:pt x="2735035" y="0"/>
                </a:cubicBezTo>
                <a:cubicBezTo>
                  <a:pt x="2764971" y="13607"/>
                  <a:pt x="2802405" y="16782"/>
                  <a:pt x="2824842" y="40821"/>
                </a:cubicBezTo>
                <a:cubicBezTo>
                  <a:pt x="2880980" y="100969"/>
                  <a:pt x="2910963" y="181724"/>
                  <a:pt x="2963635" y="244929"/>
                </a:cubicBezTo>
                <a:cubicBezTo>
                  <a:pt x="3043721" y="341029"/>
                  <a:pt x="2965619" y="242802"/>
                  <a:pt x="3045278" y="359229"/>
                </a:cubicBezTo>
                <a:cubicBezTo>
                  <a:pt x="3088262" y="422052"/>
                  <a:pt x="3132131" y="471183"/>
                  <a:pt x="3167742" y="538843"/>
                </a:cubicBezTo>
                <a:cubicBezTo>
                  <a:pt x="3178571" y="559419"/>
                  <a:pt x="3185847" y="581800"/>
                  <a:pt x="3192235" y="604157"/>
                </a:cubicBezTo>
                <a:cubicBezTo>
                  <a:pt x="3202210" y="639068"/>
                  <a:pt x="3197617" y="679421"/>
                  <a:pt x="3216728" y="710293"/>
                </a:cubicBezTo>
                <a:cubicBezTo>
                  <a:pt x="3235072" y="739926"/>
                  <a:pt x="3270118" y="755202"/>
                  <a:pt x="3298371" y="775607"/>
                </a:cubicBezTo>
                <a:cubicBezTo>
                  <a:pt x="3319184" y="790639"/>
                  <a:pt x="3340722" y="804947"/>
                  <a:pt x="3363685" y="816429"/>
                </a:cubicBezTo>
                <a:cubicBezTo>
                  <a:pt x="3373721" y="821447"/>
                  <a:pt x="3385139" y="823971"/>
                  <a:pt x="3396342" y="824593"/>
                </a:cubicBezTo>
                <a:cubicBezTo>
                  <a:pt x="3483336" y="829426"/>
                  <a:pt x="3570514" y="830036"/>
                  <a:pt x="3657600" y="832757"/>
                </a:cubicBezTo>
                <a:cubicBezTo>
                  <a:pt x="3903026" y="852392"/>
                  <a:pt x="3798972" y="822200"/>
                  <a:pt x="3976007" y="898071"/>
                </a:cubicBezTo>
                <a:cubicBezTo>
                  <a:pt x="4060371" y="887185"/>
                  <a:pt x="4146837" y="887062"/>
                  <a:pt x="4229100" y="865414"/>
                </a:cubicBezTo>
                <a:cubicBezTo>
                  <a:pt x="4274333" y="853511"/>
                  <a:pt x="4312536" y="771324"/>
                  <a:pt x="4335235" y="742950"/>
                </a:cubicBezTo>
                <a:cubicBezTo>
                  <a:pt x="4349663" y="724915"/>
                  <a:pt x="4382639" y="690673"/>
                  <a:pt x="4408714" y="677636"/>
                </a:cubicBezTo>
                <a:cubicBezTo>
                  <a:pt x="4421822" y="671082"/>
                  <a:pt x="4435928" y="666750"/>
                  <a:pt x="4449535" y="661307"/>
                </a:cubicBezTo>
                <a:cubicBezTo>
                  <a:pt x="4479471" y="631371"/>
                  <a:pt x="4508392" y="600386"/>
                  <a:pt x="4539342" y="571500"/>
                </a:cubicBezTo>
                <a:cubicBezTo>
                  <a:pt x="4549290" y="562215"/>
                  <a:pt x="4558551" y="549076"/>
                  <a:pt x="4572000" y="547007"/>
                </a:cubicBezTo>
                <a:cubicBezTo>
                  <a:pt x="4596357" y="543260"/>
                  <a:pt x="4620985" y="552450"/>
                  <a:pt x="4645478" y="555171"/>
                </a:cubicBezTo>
                <a:cubicBezTo>
                  <a:pt x="4667249" y="552450"/>
                  <a:pt x="4690420" y="555156"/>
                  <a:pt x="4710792" y="547007"/>
                </a:cubicBezTo>
                <a:cubicBezTo>
                  <a:pt x="4732528" y="538313"/>
                  <a:pt x="4748191" y="518754"/>
                  <a:pt x="4767942" y="506186"/>
                </a:cubicBezTo>
                <a:cubicBezTo>
                  <a:pt x="4778210" y="499652"/>
                  <a:pt x="4789714" y="495300"/>
                  <a:pt x="4800600" y="489857"/>
                </a:cubicBezTo>
                <a:cubicBezTo>
                  <a:pt x="4968740" y="517880"/>
                  <a:pt x="4677321" y="471582"/>
                  <a:pt x="5127171" y="506186"/>
                </a:cubicBezTo>
                <a:cubicBezTo>
                  <a:pt x="5141783" y="507310"/>
                  <a:pt x="5154270" y="517368"/>
                  <a:pt x="5167992" y="522514"/>
                </a:cubicBezTo>
                <a:cubicBezTo>
                  <a:pt x="5176050" y="525536"/>
                  <a:pt x="5184962" y="526500"/>
                  <a:pt x="5192485" y="530679"/>
                </a:cubicBezTo>
                <a:cubicBezTo>
                  <a:pt x="5209640" y="540210"/>
                  <a:pt x="5224829" y="552935"/>
                  <a:pt x="5241471" y="563336"/>
                </a:cubicBezTo>
                <a:cubicBezTo>
                  <a:pt x="5268384" y="580156"/>
                  <a:pt x="5295065" y="597472"/>
                  <a:pt x="5323114" y="612321"/>
                </a:cubicBezTo>
                <a:cubicBezTo>
                  <a:pt x="5350399" y="626766"/>
                  <a:pt x="5427364" y="655445"/>
                  <a:pt x="5453742" y="661307"/>
                </a:cubicBezTo>
                <a:cubicBezTo>
                  <a:pt x="5477799" y="666653"/>
                  <a:pt x="5502728" y="666750"/>
                  <a:pt x="5527221" y="669471"/>
                </a:cubicBezTo>
                <a:cubicBezTo>
                  <a:pt x="5696845" y="711878"/>
                  <a:pt x="5635004" y="703542"/>
                  <a:pt x="5951764" y="661307"/>
                </a:cubicBezTo>
                <a:cubicBezTo>
                  <a:pt x="5996983" y="655278"/>
                  <a:pt x="6038849" y="634093"/>
                  <a:pt x="6082392" y="620486"/>
                </a:cubicBezTo>
                <a:cubicBezTo>
                  <a:pt x="6091629" y="613768"/>
                  <a:pt x="6168819" y="550105"/>
                  <a:pt x="6204857" y="538843"/>
                </a:cubicBezTo>
                <a:cubicBezTo>
                  <a:pt x="6300411" y="508983"/>
                  <a:pt x="6313762" y="525621"/>
                  <a:pt x="6400800" y="465364"/>
                </a:cubicBezTo>
                <a:cubicBezTo>
                  <a:pt x="6442058" y="436801"/>
                  <a:pt x="6475756" y="398540"/>
                  <a:pt x="6515100" y="367393"/>
                </a:cubicBezTo>
                <a:cubicBezTo>
                  <a:pt x="6541145" y="346774"/>
                  <a:pt x="6569954" y="329888"/>
                  <a:pt x="6596742" y="310243"/>
                </a:cubicBezTo>
                <a:cubicBezTo>
                  <a:pt x="6610794" y="299938"/>
                  <a:pt x="6623065" y="287252"/>
                  <a:pt x="6637564" y="277586"/>
                </a:cubicBezTo>
                <a:cubicBezTo>
                  <a:pt x="6655820" y="265416"/>
                  <a:pt x="6676028" y="256428"/>
                  <a:pt x="6694714" y="244929"/>
                </a:cubicBezTo>
                <a:cubicBezTo>
                  <a:pt x="6711428" y="234644"/>
                  <a:pt x="6724557" y="216594"/>
                  <a:pt x="6743700" y="212271"/>
                </a:cubicBezTo>
                <a:cubicBezTo>
                  <a:pt x="6810541" y="197178"/>
                  <a:pt x="6879771" y="195943"/>
                  <a:pt x="6947807" y="187779"/>
                </a:cubicBezTo>
                <a:cubicBezTo>
                  <a:pt x="7198699" y="118567"/>
                  <a:pt x="7108558" y="92058"/>
                  <a:pt x="7225392" y="138793"/>
                </a:cubicBezTo>
                <a:cubicBezTo>
                  <a:pt x="7244442" y="160564"/>
                  <a:pt x="7260727" y="185107"/>
                  <a:pt x="7282542" y="204107"/>
                </a:cubicBezTo>
                <a:cubicBezTo>
                  <a:pt x="7345360" y="258820"/>
                  <a:pt x="7430713" y="290984"/>
                  <a:pt x="7478485" y="359229"/>
                </a:cubicBezTo>
                <a:cubicBezTo>
                  <a:pt x="7497535" y="386443"/>
                  <a:pt x="7518313" y="412526"/>
                  <a:pt x="7535635" y="440871"/>
                </a:cubicBezTo>
                <a:cubicBezTo>
                  <a:pt x="7576441" y="507644"/>
                  <a:pt x="7553274" y="488883"/>
                  <a:pt x="7584621" y="530679"/>
                </a:cubicBezTo>
                <a:cubicBezTo>
                  <a:pt x="7595076" y="544619"/>
                  <a:pt x="7602532" y="562216"/>
                  <a:pt x="7617278" y="571500"/>
                </a:cubicBezTo>
                <a:cubicBezTo>
                  <a:pt x="7677022" y="609116"/>
                  <a:pt x="7748742" y="626891"/>
                  <a:pt x="7805057" y="669471"/>
                </a:cubicBezTo>
                <a:cubicBezTo>
                  <a:pt x="8014053" y="827493"/>
                  <a:pt x="8025340" y="899292"/>
                  <a:pt x="8196942" y="938893"/>
                </a:cubicBezTo>
                <a:cubicBezTo>
                  <a:pt x="8213072" y="942615"/>
                  <a:pt x="8229599" y="944336"/>
                  <a:pt x="8245928" y="947057"/>
                </a:cubicBezTo>
                <a:cubicBezTo>
                  <a:pt x="8357443" y="929901"/>
                  <a:pt x="8316269" y="930729"/>
                  <a:pt x="8368392" y="930729"/>
                </a:cubicBezTo>
              </a:path>
            </a:pathLst>
          </a:cu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0F51074-5858-AE59-2479-88CEEA009819}"/>
              </a:ext>
            </a:extLst>
          </p:cNvPr>
          <p:cNvSpPr txBox="1"/>
          <p:nvPr/>
        </p:nvSpPr>
        <p:spPr>
          <a:xfrm>
            <a:off x="1179741" y="4735285"/>
            <a:ext cx="1134834" cy="461665"/>
          </a:xfrm>
          <a:prstGeom prst="rect">
            <a:avLst/>
          </a:prstGeom>
          <a:noFill/>
        </p:spPr>
        <p:txBody>
          <a:bodyPr wrap="square" rtlCol="0">
            <a:spAutoFit/>
          </a:bodyPr>
          <a:lstStyle/>
          <a:p>
            <a:pPr algn="ctr"/>
            <a:r>
              <a:rPr lang="en-US" sz="1200" dirty="0"/>
              <a:t>Forecast Plant Demand</a:t>
            </a:r>
          </a:p>
        </p:txBody>
      </p:sp>
      <p:sp>
        <p:nvSpPr>
          <p:cNvPr id="32" name="TextBox 31">
            <a:extLst>
              <a:ext uri="{FF2B5EF4-FFF2-40B4-BE49-F238E27FC236}">
                <a16:creationId xmlns:a16="http://schemas.microsoft.com/office/drawing/2014/main" id="{E3822AE2-34A8-F857-75D1-7DFF2E6CB36F}"/>
              </a:ext>
            </a:extLst>
          </p:cNvPr>
          <p:cNvSpPr txBox="1"/>
          <p:nvPr/>
        </p:nvSpPr>
        <p:spPr>
          <a:xfrm>
            <a:off x="10303330" y="6064533"/>
            <a:ext cx="1134835" cy="261610"/>
          </a:xfrm>
          <a:prstGeom prst="rect">
            <a:avLst/>
          </a:prstGeom>
          <a:noFill/>
        </p:spPr>
        <p:txBody>
          <a:bodyPr wrap="square" rtlCol="0">
            <a:spAutoFit/>
          </a:bodyPr>
          <a:lstStyle/>
          <a:p>
            <a:r>
              <a:rPr lang="en-US" sz="1050" dirty="0"/>
              <a:t>Time</a:t>
            </a:r>
          </a:p>
        </p:txBody>
      </p:sp>
      <p:cxnSp>
        <p:nvCxnSpPr>
          <p:cNvPr id="33" name="Straight Connector 32">
            <a:extLst>
              <a:ext uri="{FF2B5EF4-FFF2-40B4-BE49-F238E27FC236}">
                <a16:creationId xmlns:a16="http://schemas.microsoft.com/office/drawing/2014/main" id="{8E11A78B-6BF7-9F6E-84F8-CA25690AC4E4}"/>
              </a:ext>
            </a:extLst>
          </p:cNvPr>
          <p:cNvCxnSpPr/>
          <p:nvPr/>
        </p:nvCxnSpPr>
        <p:spPr>
          <a:xfrm>
            <a:off x="5494564" y="1298121"/>
            <a:ext cx="0" cy="1902279"/>
          </a:xfrm>
          <a:prstGeom prst="line">
            <a:avLst/>
          </a:prstGeom>
          <a:ln w="28575">
            <a:solidFill>
              <a:srgbClr val="FF0000"/>
            </a:solidFill>
            <a:prstDash val="sysDash"/>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F445189-0316-B49F-26FF-8659039F3F97}"/>
                  </a:ext>
                </a:extLst>
              </p:cNvPr>
              <p:cNvSpPr txBox="1"/>
              <p:nvPr/>
            </p:nvSpPr>
            <p:spPr>
              <a:xfrm>
                <a:off x="5197588" y="3329088"/>
                <a:ext cx="5939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𝑡</m:t>
                          </m:r>
                        </m:e>
                      </m:acc>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5F445189-0316-B49F-26FF-8659039F3F97}"/>
                  </a:ext>
                </a:extLst>
              </p:cNvPr>
              <p:cNvSpPr txBox="1">
                <a:spLocks noRot="1" noChangeAspect="1" noMove="1" noResize="1" noEditPoints="1" noAdjustHandles="1" noChangeArrowheads="1" noChangeShapeType="1" noTextEdit="1"/>
              </p:cNvSpPr>
              <p:nvPr/>
            </p:nvSpPr>
            <p:spPr>
              <a:xfrm>
                <a:off x="5197588" y="3329088"/>
                <a:ext cx="593951" cy="369332"/>
              </a:xfrm>
              <a:prstGeom prst="rect">
                <a:avLst/>
              </a:prstGeom>
              <a:blipFill>
                <a:blip r:embed="rId3"/>
                <a:stretch>
                  <a:fillRect r="-20619"/>
                </a:stretch>
              </a:blipFill>
            </p:spPr>
            <p:txBody>
              <a:bodyPr/>
              <a:lstStyle/>
              <a:p>
                <a:r>
                  <a:rPr lang="en-US">
                    <a:noFill/>
                  </a:rPr>
                  <a:t> </a:t>
                </a:r>
              </a:p>
            </p:txBody>
          </p:sp>
        </mc:Fallback>
      </mc:AlternateContent>
    </p:spTree>
    <p:extLst>
      <p:ext uri="{BB962C8B-B14F-4D97-AF65-F5344CB8AC3E}">
        <p14:creationId xmlns:p14="http://schemas.microsoft.com/office/powerpoint/2010/main" val="390129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dirty="0"/>
              <a:t>Introduction: Visual Problem Statement</a:t>
            </a:r>
          </a:p>
        </p:txBody>
      </p:sp>
      <p:cxnSp>
        <p:nvCxnSpPr>
          <p:cNvPr id="4" name="Straight Connector 3">
            <a:extLst>
              <a:ext uri="{FF2B5EF4-FFF2-40B4-BE49-F238E27FC236}">
                <a16:creationId xmlns:a16="http://schemas.microsoft.com/office/drawing/2014/main" id="{7EBC0912-6110-BFEA-82C1-350A8866B82C}"/>
              </a:ext>
            </a:extLst>
          </p:cNvPr>
          <p:cNvCxnSpPr/>
          <p:nvPr/>
        </p:nvCxnSpPr>
        <p:spPr>
          <a:xfrm>
            <a:off x="2359479" y="1298121"/>
            <a:ext cx="0" cy="1902279"/>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997B440-7F26-2168-18E0-E79A2EECF530}"/>
              </a:ext>
            </a:extLst>
          </p:cNvPr>
          <p:cNvCxnSpPr/>
          <p:nvPr/>
        </p:nvCxnSpPr>
        <p:spPr>
          <a:xfrm>
            <a:off x="2359479" y="2024743"/>
            <a:ext cx="335552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831CCE7-5B04-4AB6-DB63-ECDA1BD20BA3}"/>
              </a:ext>
            </a:extLst>
          </p:cNvPr>
          <p:cNvCxnSpPr>
            <a:cxnSpLocks/>
          </p:cNvCxnSpPr>
          <p:nvPr/>
        </p:nvCxnSpPr>
        <p:spPr>
          <a:xfrm>
            <a:off x="4171950" y="2498272"/>
            <a:ext cx="137160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D580BE6-7138-541C-B157-3417A1387DF5}"/>
              </a:ext>
            </a:extLst>
          </p:cNvPr>
          <p:cNvCxnSpPr>
            <a:cxnSpLocks/>
          </p:cNvCxnSpPr>
          <p:nvPr/>
        </p:nvCxnSpPr>
        <p:spPr>
          <a:xfrm>
            <a:off x="4816929" y="2971800"/>
            <a:ext cx="898071"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20027C9-3A23-8F63-423C-8F8B8556814C}"/>
              </a:ext>
            </a:extLst>
          </p:cNvPr>
          <p:cNvSpPr txBox="1"/>
          <p:nvPr/>
        </p:nvSpPr>
        <p:spPr>
          <a:xfrm>
            <a:off x="1061357" y="1387929"/>
            <a:ext cx="1134835" cy="261610"/>
          </a:xfrm>
          <a:prstGeom prst="rect">
            <a:avLst/>
          </a:prstGeom>
          <a:noFill/>
        </p:spPr>
        <p:txBody>
          <a:bodyPr wrap="square" rtlCol="0">
            <a:spAutoFit/>
          </a:bodyPr>
          <a:lstStyle/>
          <a:p>
            <a:pPr algn="r"/>
            <a:r>
              <a:rPr lang="en-US" sz="1050" dirty="0"/>
              <a:t>Engine 1</a:t>
            </a:r>
          </a:p>
        </p:txBody>
      </p:sp>
      <p:sp>
        <p:nvSpPr>
          <p:cNvPr id="14" name="TextBox 13">
            <a:extLst>
              <a:ext uri="{FF2B5EF4-FFF2-40B4-BE49-F238E27FC236}">
                <a16:creationId xmlns:a16="http://schemas.microsoft.com/office/drawing/2014/main" id="{4E85A4C0-9769-9961-960B-6097A2A78BA0}"/>
              </a:ext>
            </a:extLst>
          </p:cNvPr>
          <p:cNvSpPr txBox="1"/>
          <p:nvPr/>
        </p:nvSpPr>
        <p:spPr>
          <a:xfrm>
            <a:off x="1061357" y="1893938"/>
            <a:ext cx="1134835" cy="261610"/>
          </a:xfrm>
          <a:prstGeom prst="rect">
            <a:avLst/>
          </a:prstGeom>
          <a:noFill/>
        </p:spPr>
        <p:txBody>
          <a:bodyPr wrap="square" rtlCol="0">
            <a:spAutoFit/>
          </a:bodyPr>
          <a:lstStyle/>
          <a:p>
            <a:pPr algn="r"/>
            <a:r>
              <a:rPr lang="en-US" sz="1050" dirty="0"/>
              <a:t>Engine 2</a:t>
            </a:r>
          </a:p>
        </p:txBody>
      </p:sp>
      <p:sp>
        <p:nvSpPr>
          <p:cNvPr id="15" name="TextBox 14">
            <a:extLst>
              <a:ext uri="{FF2B5EF4-FFF2-40B4-BE49-F238E27FC236}">
                <a16:creationId xmlns:a16="http://schemas.microsoft.com/office/drawing/2014/main" id="{0675A8B5-EC95-30B0-5101-9950A84CF350}"/>
              </a:ext>
            </a:extLst>
          </p:cNvPr>
          <p:cNvSpPr txBox="1"/>
          <p:nvPr/>
        </p:nvSpPr>
        <p:spPr>
          <a:xfrm>
            <a:off x="1061357" y="2367467"/>
            <a:ext cx="1134835" cy="261610"/>
          </a:xfrm>
          <a:prstGeom prst="rect">
            <a:avLst/>
          </a:prstGeom>
          <a:noFill/>
        </p:spPr>
        <p:txBody>
          <a:bodyPr wrap="square" rtlCol="0">
            <a:spAutoFit/>
          </a:bodyPr>
          <a:lstStyle/>
          <a:p>
            <a:pPr algn="r"/>
            <a:r>
              <a:rPr lang="en-US" sz="1050" dirty="0"/>
              <a:t>Engine 3</a:t>
            </a:r>
          </a:p>
        </p:txBody>
      </p:sp>
      <p:sp>
        <p:nvSpPr>
          <p:cNvPr id="17" name="TextBox 16">
            <a:extLst>
              <a:ext uri="{FF2B5EF4-FFF2-40B4-BE49-F238E27FC236}">
                <a16:creationId xmlns:a16="http://schemas.microsoft.com/office/drawing/2014/main" id="{9D08E3B9-B982-62CF-B7C3-403FF23814CB}"/>
              </a:ext>
            </a:extLst>
          </p:cNvPr>
          <p:cNvSpPr txBox="1"/>
          <p:nvPr/>
        </p:nvSpPr>
        <p:spPr>
          <a:xfrm>
            <a:off x="1061356" y="2840995"/>
            <a:ext cx="1134835" cy="261610"/>
          </a:xfrm>
          <a:prstGeom prst="rect">
            <a:avLst/>
          </a:prstGeom>
          <a:noFill/>
        </p:spPr>
        <p:txBody>
          <a:bodyPr wrap="square" rtlCol="0">
            <a:spAutoFit/>
          </a:bodyPr>
          <a:lstStyle/>
          <a:p>
            <a:pPr algn="r"/>
            <a:r>
              <a:rPr lang="en-US" sz="1050" dirty="0"/>
              <a:t>Engine 4</a:t>
            </a:r>
          </a:p>
        </p:txBody>
      </p:sp>
      <p:cxnSp>
        <p:nvCxnSpPr>
          <p:cNvPr id="19" name="Straight Connector 18">
            <a:extLst>
              <a:ext uri="{FF2B5EF4-FFF2-40B4-BE49-F238E27FC236}">
                <a16:creationId xmlns:a16="http://schemas.microsoft.com/office/drawing/2014/main" id="{A9AABDA9-3C1C-2F73-12CF-1E6DD4CA3E2C}"/>
              </a:ext>
            </a:extLst>
          </p:cNvPr>
          <p:cNvCxnSpPr>
            <a:cxnSpLocks/>
          </p:cNvCxnSpPr>
          <p:nvPr/>
        </p:nvCxnSpPr>
        <p:spPr>
          <a:xfrm>
            <a:off x="2359479" y="3200400"/>
            <a:ext cx="8245928" cy="0"/>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9FC2EFF2-6465-703B-703A-B010F04FF0F6}"/>
              </a:ext>
            </a:extLst>
          </p:cNvPr>
          <p:cNvSpPr txBox="1"/>
          <p:nvPr/>
        </p:nvSpPr>
        <p:spPr>
          <a:xfrm>
            <a:off x="10221686" y="3240869"/>
            <a:ext cx="1134835" cy="261610"/>
          </a:xfrm>
          <a:prstGeom prst="rect">
            <a:avLst/>
          </a:prstGeom>
          <a:noFill/>
        </p:spPr>
        <p:txBody>
          <a:bodyPr wrap="square" rtlCol="0">
            <a:spAutoFit/>
          </a:bodyPr>
          <a:lstStyle/>
          <a:p>
            <a:r>
              <a:rPr lang="en-US" sz="1050" dirty="0"/>
              <a:t>Time</a:t>
            </a:r>
          </a:p>
        </p:txBody>
      </p:sp>
      <p:sp>
        <p:nvSpPr>
          <p:cNvPr id="23" name="Left Brace 22">
            <a:extLst>
              <a:ext uri="{FF2B5EF4-FFF2-40B4-BE49-F238E27FC236}">
                <a16:creationId xmlns:a16="http://schemas.microsoft.com/office/drawing/2014/main" id="{22286B6D-6167-26C5-A71F-ADC7CBCF407B}"/>
              </a:ext>
            </a:extLst>
          </p:cNvPr>
          <p:cNvSpPr/>
          <p:nvPr/>
        </p:nvSpPr>
        <p:spPr>
          <a:xfrm>
            <a:off x="1249145" y="1387929"/>
            <a:ext cx="163276" cy="17146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7D992986-A00F-2DE4-F5A7-2EF37A219E0C}"/>
              </a:ext>
            </a:extLst>
          </p:cNvPr>
          <p:cNvSpPr txBox="1"/>
          <p:nvPr/>
        </p:nvSpPr>
        <p:spPr>
          <a:xfrm>
            <a:off x="102054" y="2097399"/>
            <a:ext cx="1134835" cy="253916"/>
          </a:xfrm>
          <a:prstGeom prst="rect">
            <a:avLst/>
          </a:prstGeom>
          <a:noFill/>
        </p:spPr>
        <p:txBody>
          <a:bodyPr wrap="square" rtlCol="0">
            <a:spAutoFit/>
          </a:bodyPr>
          <a:lstStyle/>
          <a:p>
            <a:pPr algn="ctr"/>
            <a:r>
              <a:rPr lang="en-US" sz="1050" dirty="0"/>
              <a:t>Engine N running</a:t>
            </a:r>
          </a:p>
        </p:txBody>
      </p:sp>
      <p:cxnSp>
        <p:nvCxnSpPr>
          <p:cNvPr id="26" name="Straight Connector 25">
            <a:extLst>
              <a:ext uri="{FF2B5EF4-FFF2-40B4-BE49-F238E27FC236}">
                <a16:creationId xmlns:a16="http://schemas.microsoft.com/office/drawing/2014/main" id="{D9064C17-318B-624C-B476-BE037ECCB440}"/>
              </a:ext>
            </a:extLst>
          </p:cNvPr>
          <p:cNvCxnSpPr/>
          <p:nvPr/>
        </p:nvCxnSpPr>
        <p:spPr>
          <a:xfrm>
            <a:off x="9192986" y="1298121"/>
            <a:ext cx="0" cy="1902279"/>
          </a:xfrm>
          <a:prstGeom prst="line">
            <a:avLst/>
          </a:prstGeom>
          <a:ln w="28575">
            <a:solidFill>
              <a:srgbClr val="00B050"/>
            </a:solidFill>
            <a:prstDash val="sysDash"/>
          </a:ln>
        </p:spPr>
        <p:style>
          <a:lnRef idx="1">
            <a:schemeClr val="accent6"/>
          </a:lnRef>
          <a:fillRef idx="0">
            <a:schemeClr val="accent6"/>
          </a:fillRef>
          <a:effectRef idx="0">
            <a:schemeClr val="accent6"/>
          </a:effectRef>
          <a:fontRef idx="minor">
            <a:schemeClr val="tx1"/>
          </a:fontRef>
        </p:style>
      </p:cxnSp>
      <p:cxnSp>
        <p:nvCxnSpPr>
          <p:cNvPr id="28" name="Straight Connector 27">
            <a:extLst>
              <a:ext uri="{FF2B5EF4-FFF2-40B4-BE49-F238E27FC236}">
                <a16:creationId xmlns:a16="http://schemas.microsoft.com/office/drawing/2014/main" id="{A69584FC-2587-100A-ACEF-70C6A454BC85}"/>
              </a:ext>
            </a:extLst>
          </p:cNvPr>
          <p:cNvCxnSpPr/>
          <p:nvPr/>
        </p:nvCxnSpPr>
        <p:spPr>
          <a:xfrm>
            <a:off x="2359479" y="4087583"/>
            <a:ext cx="0" cy="1902279"/>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9B37F61-21F2-1AC1-9239-2E07171E5CB0}"/>
              </a:ext>
            </a:extLst>
          </p:cNvPr>
          <p:cNvCxnSpPr>
            <a:cxnSpLocks/>
          </p:cNvCxnSpPr>
          <p:nvPr/>
        </p:nvCxnSpPr>
        <p:spPr>
          <a:xfrm>
            <a:off x="2359479" y="5989862"/>
            <a:ext cx="8245928" cy="0"/>
          </a:xfrm>
          <a:prstGeom prst="line">
            <a:avLst/>
          </a:prstGeom>
          <a:ln w="19050"/>
        </p:spPr>
        <p:style>
          <a:lnRef idx="1">
            <a:schemeClr val="dk1"/>
          </a:lnRef>
          <a:fillRef idx="0">
            <a:schemeClr val="dk1"/>
          </a:fillRef>
          <a:effectRef idx="0">
            <a:schemeClr val="dk1"/>
          </a:effectRef>
          <a:fontRef idx="minor">
            <a:schemeClr val="tx1"/>
          </a:fontRef>
        </p:style>
      </p:cxnSp>
      <p:sp>
        <p:nvSpPr>
          <p:cNvPr id="30" name="Freeform: Shape 29">
            <a:extLst>
              <a:ext uri="{FF2B5EF4-FFF2-40B4-BE49-F238E27FC236}">
                <a16:creationId xmlns:a16="http://schemas.microsoft.com/office/drawing/2014/main" id="{33AD78E6-F19B-B1F6-5E96-DD5259D5AD00}"/>
              </a:ext>
            </a:extLst>
          </p:cNvPr>
          <p:cNvSpPr/>
          <p:nvPr/>
        </p:nvSpPr>
        <p:spPr>
          <a:xfrm>
            <a:off x="2359479" y="4449533"/>
            <a:ext cx="8368392" cy="971550"/>
          </a:xfrm>
          <a:custGeom>
            <a:avLst/>
            <a:gdLst>
              <a:gd name="connsiteX0" fmla="*/ 0 w 8368392"/>
              <a:gd name="connsiteY0" fmla="*/ 571500 h 971550"/>
              <a:gd name="connsiteX1" fmla="*/ 212271 w 8368392"/>
              <a:gd name="connsiteY1" fmla="*/ 522514 h 971550"/>
              <a:gd name="connsiteX2" fmla="*/ 334735 w 8368392"/>
              <a:gd name="connsiteY2" fmla="*/ 514350 h 971550"/>
              <a:gd name="connsiteX3" fmla="*/ 538842 w 8368392"/>
              <a:gd name="connsiteY3" fmla="*/ 473529 h 971550"/>
              <a:gd name="connsiteX4" fmla="*/ 579664 w 8368392"/>
              <a:gd name="connsiteY4" fmla="*/ 506186 h 971550"/>
              <a:gd name="connsiteX5" fmla="*/ 604157 w 8368392"/>
              <a:gd name="connsiteY5" fmla="*/ 547007 h 971550"/>
              <a:gd name="connsiteX6" fmla="*/ 620485 w 8368392"/>
              <a:gd name="connsiteY6" fmla="*/ 587829 h 971550"/>
              <a:gd name="connsiteX7" fmla="*/ 653142 w 8368392"/>
              <a:gd name="connsiteY7" fmla="*/ 604157 h 971550"/>
              <a:gd name="connsiteX8" fmla="*/ 742950 w 8368392"/>
              <a:gd name="connsiteY8" fmla="*/ 636814 h 971550"/>
              <a:gd name="connsiteX9" fmla="*/ 865414 w 8368392"/>
              <a:gd name="connsiteY9" fmla="*/ 718457 h 971550"/>
              <a:gd name="connsiteX10" fmla="*/ 1004207 w 8368392"/>
              <a:gd name="connsiteY10" fmla="*/ 938893 h 971550"/>
              <a:gd name="connsiteX11" fmla="*/ 1053192 w 8368392"/>
              <a:gd name="connsiteY11" fmla="*/ 971550 h 971550"/>
              <a:gd name="connsiteX12" fmla="*/ 1298121 w 8368392"/>
              <a:gd name="connsiteY12" fmla="*/ 938893 h 971550"/>
              <a:gd name="connsiteX13" fmla="*/ 1559378 w 8368392"/>
              <a:gd name="connsiteY13" fmla="*/ 824593 h 971550"/>
              <a:gd name="connsiteX14" fmla="*/ 1641021 w 8368392"/>
              <a:gd name="connsiteY14" fmla="*/ 791936 h 971550"/>
              <a:gd name="connsiteX15" fmla="*/ 1722664 w 8368392"/>
              <a:gd name="connsiteY15" fmla="*/ 751114 h 971550"/>
              <a:gd name="connsiteX16" fmla="*/ 1885950 w 8368392"/>
              <a:gd name="connsiteY16" fmla="*/ 685800 h 971550"/>
              <a:gd name="connsiteX17" fmla="*/ 1943100 w 8368392"/>
              <a:gd name="connsiteY17" fmla="*/ 661307 h 971550"/>
              <a:gd name="connsiteX18" fmla="*/ 2057400 w 8368392"/>
              <a:gd name="connsiteY18" fmla="*/ 571500 h 971550"/>
              <a:gd name="connsiteX19" fmla="*/ 2179864 w 8368392"/>
              <a:gd name="connsiteY19" fmla="*/ 367393 h 971550"/>
              <a:gd name="connsiteX20" fmla="*/ 2204357 w 8368392"/>
              <a:gd name="connsiteY20" fmla="*/ 334736 h 971550"/>
              <a:gd name="connsiteX21" fmla="*/ 2253342 w 8368392"/>
              <a:gd name="connsiteY21" fmla="*/ 285750 h 971550"/>
              <a:gd name="connsiteX22" fmla="*/ 2596242 w 8368392"/>
              <a:gd name="connsiteY22" fmla="*/ 57150 h 971550"/>
              <a:gd name="connsiteX23" fmla="*/ 2735035 w 8368392"/>
              <a:gd name="connsiteY23" fmla="*/ 0 h 971550"/>
              <a:gd name="connsiteX24" fmla="*/ 2824842 w 8368392"/>
              <a:gd name="connsiteY24" fmla="*/ 40821 h 971550"/>
              <a:gd name="connsiteX25" fmla="*/ 2963635 w 8368392"/>
              <a:gd name="connsiteY25" fmla="*/ 244929 h 971550"/>
              <a:gd name="connsiteX26" fmla="*/ 3045278 w 8368392"/>
              <a:gd name="connsiteY26" fmla="*/ 359229 h 971550"/>
              <a:gd name="connsiteX27" fmla="*/ 3167742 w 8368392"/>
              <a:gd name="connsiteY27" fmla="*/ 538843 h 971550"/>
              <a:gd name="connsiteX28" fmla="*/ 3192235 w 8368392"/>
              <a:gd name="connsiteY28" fmla="*/ 604157 h 971550"/>
              <a:gd name="connsiteX29" fmla="*/ 3216728 w 8368392"/>
              <a:gd name="connsiteY29" fmla="*/ 710293 h 971550"/>
              <a:gd name="connsiteX30" fmla="*/ 3298371 w 8368392"/>
              <a:gd name="connsiteY30" fmla="*/ 775607 h 971550"/>
              <a:gd name="connsiteX31" fmla="*/ 3363685 w 8368392"/>
              <a:gd name="connsiteY31" fmla="*/ 816429 h 971550"/>
              <a:gd name="connsiteX32" fmla="*/ 3396342 w 8368392"/>
              <a:gd name="connsiteY32" fmla="*/ 824593 h 971550"/>
              <a:gd name="connsiteX33" fmla="*/ 3657600 w 8368392"/>
              <a:gd name="connsiteY33" fmla="*/ 832757 h 971550"/>
              <a:gd name="connsiteX34" fmla="*/ 3976007 w 8368392"/>
              <a:gd name="connsiteY34" fmla="*/ 898071 h 971550"/>
              <a:gd name="connsiteX35" fmla="*/ 4229100 w 8368392"/>
              <a:gd name="connsiteY35" fmla="*/ 865414 h 971550"/>
              <a:gd name="connsiteX36" fmla="*/ 4335235 w 8368392"/>
              <a:gd name="connsiteY36" fmla="*/ 742950 h 971550"/>
              <a:gd name="connsiteX37" fmla="*/ 4408714 w 8368392"/>
              <a:gd name="connsiteY37" fmla="*/ 677636 h 971550"/>
              <a:gd name="connsiteX38" fmla="*/ 4449535 w 8368392"/>
              <a:gd name="connsiteY38" fmla="*/ 661307 h 971550"/>
              <a:gd name="connsiteX39" fmla="*/ 4539342 w 8368392"/>
              <a:gd name="connsiteY39" fmla="*/ 571500 h 971550"/>
              <a:gd name="connsiteX40" fmla="*/ 4572000 w 8368392"/>
              <a:gd name="connsiteY40" fmla="*/ 547007 h 971550"/>
              <a:gd name="connsiteX41" fmla="*/ 4645478 w 8368392"/>
              <a:gd name="connsiteY41" fmla="*/ 555171 h 971550"/>
              <a:gd name="connsiteX42" fmla="*/ 4710792 w 8368392"/>
              <a:gd name="connsiteY42" fmla="*/ 547007 h 971550"/>
              <a:gd name="connsiteX43" fmla="*/ 4767942 w 8368392"/>
              <a:gd name="connsiteY43" fmla="*/ 506186 h 971550"/>
              <a:gd name="connsiteX44" fmla="*/ 4800600 w 8368392"/>
              <a:gd name="connsiteY44" fmla="*/ 489857 h 971550"/>
              <a:gd name="connsiteX45" fmla="*/ 5127171 w 8368392"/>
              <a:gd name="connsiteY45" fmla="*/ 506186 h 971550"/>
              <a:gd name="connsiteX46" fmla="*/ 5167992 w 8368392"/>
              <a:gd name="connsiteY46" fmla="*/ 522514 h 971550"/>
              <a:gd name="connsiteX47" fmla="*/ 5192485 w 8368392"/>
              <a:gd name="connsiteY47" fmla="*/ 530679 h 971550"/>
              <a:gd name="connsiteX48" fmla="*/ 5241471 w 8368392"/>
              <a:gd name="connsiteY48" fmla="*/ 563336 h 971550"/>
              <a:gd name="connsiteX49" fmla="*/ 5323114 w 8368392"/>
              <a:gd name="connsiteY49" fmla="*/ 612321 h 971550"/>
              <a:gd name="connsiteX50" fmla="*/ 5453742 w 8368392"/>
              <a:gd name="connsiteY50" fmla="*/ 661307 h 971550"/>
              <a:gd name="connsiteX51" fmla="*/ 5527221 w 8368392"/>
              <a:gd name="connsiteY51" fmla="*/ 669471 h 971550"/>
              <a:gd name="connsiteX52" fmla="*/ 5951764 w 8368392"/>
              <a:gd name="connsiteY52" fmla="*/ 661307 h 971550"/>
              <a:gd name="connsiteX53" fmla="*/ 6082392 w 8368392"/>
              <a:gd name="connsiteY53" fmla="*/ 620486 h 971550"/>
              <a:gd name="connsiteX54" fmla="*/ 6204857 w 8368392"/>
              <a:gd name="connsiteY54" fmla="*/ 538843 h 971550"/>
              <a:gd name="connsiteX55" fmla="*/ 6400800 w 8368392"/>
              <a:gd name="connsiteY55" fmla="*/ 465364 h 971550"/>
              <a:gd name="connsiteX56" fmla="*/ 6515100 w 8368392"/>
              <a:gd name="connsiteY56" fmla="*/ 367393 h 971550"/>
              <a:gd name="connsiteX57" fmla="*/ 6596742 w 8368392"/>
              <a:gd name="connsiteY57" fmla="*/ 310243 h 971550"/>
              <a:gd name="connsiteX58" fmla="*/ 6637564 w 8368392"/>
              <a:gd name="connsiteY58" fmla="*/ 277586 h 971550"/>
              <a:gd name="connsiteX59" fmla="*/ 6694714 w 8368392"/>
              <a:gd name="connsiteY59" fmla="*/ 244929 h 971550"/>
              <a:gd name="connsiteX60" fmla="*/ 6743700 w 8368392"/>
              <a:gd name="connsiteY60" fmla="*/ 212271 h 971550"/>
              <a:gd name="connsiteX61" fmla="*/ 6947807 w 8368392"/>
              <a:gd name="connsiteY61" fmla="*/ 187779 h 971550"/>
              <a:gd name="connsiteX62" fmla="*/ 7225392 w 8368392"/>
              <a:gd name="connsiteY62" fmla="*/ 138793 h 971550"/>
              <a:gd name="connsiteX63" fmla="*/ 7282542 w 8368392"/>
              <a:gd name="connsiteY63" fmla="*/ 204107 h 971550"/>
              <a:gd name="connsiteX64" fmla="*/ 7478485 w 8368392"/>
              <a:gd name="connsiteY64" fmla="*/ 359229 h 971550"/>
              <a:gd name="connsiteX65" fmla="*/ 7535635 w 8368392"/>
              <a:gd name="connsiteY65" fmla="*/ 440871 h 971550"/>
              <a:gd name="connsiteX66" fmla="*/ 7584621 w 8368392"/>
              <a:gd name="connsiteY66" fmla="*/ 530679 h 971550"/>
              <a:gd name="connsiteX67" fmla="*/ 7617278 w 8368392"/>
              <a:gd name="connsiteY67" fmla="*/ 571500 h 971550"/>
              <a:gd name="connsiteX68" fmla="*/ 7805057 w 8368392"/>
              <a:gd name="connsiteY68" fmla="*/ 669471 h 971550"/>
              <a:gd name="connsiteX69" fmla="*/ 8196942 w 8368392"/>
              <a:gd name="connsiteY69" fmla="*/ 938893 h 971550"/>
              <a:gd name="connsiteX70" fmla="*/ 8245928 w 8368392"/>
              <a:gd name="connsiteY70" fmla="*/ 947057 h 971550"/>
              <a:gd name="connsiteX71" fmla="*/ 8368392 w 8368392"/>
              <a:gd name="connsiteY71" fmla="*/ 930729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368392" h="971550">
                <a:moveTo>
                  <a:pt x="0" y="571500"/>
                </a:moveTo>
                <a:cubicBezTo>
                  <a:pt x="59783" y="556554"/>
                  <a:pt x="164633" y="529732"/>
                  <a:pt x="212271" y="522514"/>
                </a:cubicBezTo>
                <a:cubicBezTo>
                  <a:pt x="252721" y="516385"/>
                  <a:pt x="293914" y="517071"/>
                  <a:pt x="334735" y="514350"/>
                </a:cubicBezTo>
                <a:cubicBezTo>
                  <a:pt x="374831" y="505440"/>
                  <a:pt x="518855" y="472577"/>
                  <a:pt x="538842" y="473529"/>
                </a:cubicBezTo>
                <a:cubicBezTo>
                  <a:pt x="556248" y="474358"/>
                  <a:pt x="566057" y="495300"/>
                  <a:pt x="579664" y="506186"/>
                </a:cubicBezTo>
                <a:cubicBezTo>
                  <a:pt x="587828" y="519793"/>
                  <a:pt x="597060" y="532814"/>
                  <a:pt x="604157" y="547007"/>
                </a:cubicBezTo>
                <a:cubicBezTo>
                  <a:pt x="610711" y="560115"/>
                  <a:pt x="610947" y="576702"/>
                  <a:pt x="620485" y="587829"/>
                </a:cubicBezTo>
                <a:cubicBezTo>
                  <a:pt x="628405" y="597070"/>
                  <a:pt x="641842" y="599637"/>
                  <a:pt x="653142" y="604157"/>
                </a:cubicBezTo>
                <a:cubicBezTo>
                  <a:pt x="682718" y="615987"/>
                  <a:pt x="714191" y="623119"/>
                  <a:pt x="742950" y="636814"/>
                </a:cubicBezTo>
                <a:cubicBezTo>
                  <a:pt x="802601" y="665219"/>
                  <a:pt x="820089" y="682197"/>
                  <a:pt x="865414" y="718457"/>
                </a:cubicBezTo>
                <a:cubicBezTo>
                  <a:pt x="883716" y="749570"/>
                  <a:pt x="965902" y="897641"/>
                  <a:pt x="1004207" y="938893"/>
                </a:cubicBezTo>
                <a:cubicBezTo>
                  <a:pt x="1017560" y="953274"/>
                  <a:pt x="1036864" y="960664"/>
                  <a:pt x="1053192" y="971550"/>
                </a:cubicBezTo>
                <a:cubicBezTo>
                  <a:pt x="1134835" y="960664"/>
                  <a:pt x="1217635" y="956390"/>
                  <a:pt x="1298121" y="938893"/>
                </a:cubicBezTo>
                <a:cubicBezTo>
                  <a:pt x="1386496" y="919681"/>
                  <a:pt x="1479106" y="861641"/>
                  <a:pt x="1559378" y="824593"/>
                </a:cubicBezTo>
                <a:cubicBezTo>
                  <a:pt x="1585991" y="812310"/>
                  <a:pt x="1614292" y="803964"/>
                  <a:pt x="1641021" y="791936"/>
                </a:cubicBezTo>
                <a:cubicBezTo>
                  <a:pt x="1668768" y="779450"/>
                  <a:pt x="1694746" y="763212"/>
                  <a:pt x="1722664" y="751114"/>
                </a:cubicBezTo>
                <a:cubicBezTo>
                  <a:pt x="1776452" y="727806"/>
                  <a:pt x="1831661" y="707918"/>
                  <a:pt x="1885950" y="685800"/>
                </a:cubicBezTo>
                <a:cubicBezTo>
                  <a:pt x="1905144" y="677980"/>
                  <a:pt x="1926803" y="674112"/>
                  <a:pt x="1943100" y="661307"/>
                </a:cubicBezTo>
                <a:lnTo>
                  <a:pt x="2057400" y="571500"/>
                </a:lnTo>
                <a:cubicBezTo>
                  <a:pt x="2098221" y="503464"/>
                  <a:pt x="2138022" y="434806"/>
                  <a:pt x="2179864" y="367393"/>
                </a:cubicBezTo>
                <a:cubicBezTo>
                  <a:pt x="2187040" y="355832"/>
                  <a:pt x="2195254" y="344850"/>
                  <a:pt x="2204357" y="334736"/>
                </a:cubicBezTo>
                <a:cubicBezTo>
                  <a:pt x="2219805" y="317572"/>
                  <a:pt x="2234498" y="299098"/>
                  <a:pt x="2253342" y="285750"/>
                </a:cubicBezTo>
                <a:cubicBezTo>
                  <a:pt x="2365440" y="206347"/>
                  <a:pt x="2478095" y="127237"/>
                  <a:pt x="2596242" y="57150"/>
                </a:cubicBezTo>
                <a:cubicBezTo>
                  <a:pt x="2639273" y="31623"/>
                  <a:pt x="2688771" y="19050"/>
                  <a:pt x="2735035" y="0"/>
                </a:cubicBezTo>
                <a:cubicBezTo>
                  <a:pt x="2764971" y="13607"/>
                  <a:pt x="2802405" y="16782"/>
                  <a:pt x="2824842" y="40821"/>
                </a:cubicBezTo>
                <a:cubicBezTo>
                  <a:pt x="2880980" y="100969"/>
                  <a:pt x="2910963" y="181724"/>
                  <a:pt x="2963635" y="244929"/>
                </a:cubicBezTo>
                <a:cubicBezTo>
                  <a:pt x="3043721" y="341029"/>
                  <a:pt x="2965619" y="242802"/>
                  <a:pt x="3045278" y="359229"/>
                </a:cubicBezTo>
                <a:cubicBezTo>
                  <a:pt x="3088262" y="422052"/>
                  <a:pt x="3132131" y="471183"/>
                  <a:pt x="3167742" y="538843"/>
                </a:cubicBezTo>
                <a:cubicBezTo>
                  <a:pt x="3178571" y="559419"/>
                  <a:pt x="3185847" y="581800"/>
                  <a:pt x="3192235" y="604157"/>
                </a:cubicBezTo>
                <a:cubicBezTo>
                  <a:pt x="3202210" y="639068"/>
                  <a:pt x="3197617" y="679421"/>
                  <a:pt x="3216728" y="710293"/>
                </a:cubicBezTo>
                <a:cubicBezTo>
                  <a:pt x="3235072" y="739926"/>
                  <a:pt x="3270118" y="755202"/>
                  <a:pt x="3298371" y="775607"/>
                </a:cubicBezTo>
                <a:cubicBezTo>
                  <a:pt x="3319184" y="790639"/>
                  <a:pt x="3340722" y="804947"/>
                  <a:pt x="3363685" y="816429"/>
                </a:cubicBezTo>
                <a:cubicBezTo>
                  <a:pt x="3373721" y="821447"/>
                  <a:pt x="3385139" y="823971"/>
                  <a:pt x="3396342" y="824593"/>
                </a:cubicBezTo>
                <a:cubicBezTo>
                  <a:pt x="3483336" y="829426"/>
                  <a:pt x="3570514" y="830036"/>
                  <a:pt x="3657600" y="832757"/>
                </a:cubicBezTo>
                <a:cubicBezTo>
                  <a:pt x="3903026" y="852392"/>
                  <a:pt x="3798972" y="822200"/>
                  <a:pt x="3976007" y="898071"/>
                </a:cubicBezTo>
                <a:cubicBezTo>
                  <a:pt x="4060371" y="887185"/>
                  <a:pt x="4146837" y="887062"/>
                  <a:pt x="4229100" y="865414"/>
                </a:cubicBezTo>
                <a:cubicBezTo>
                  <a:pt x="4274333" y="853511"/>
                  <a:pt x="4312536" y="771324"/>
                  <a:pt x="4335235" y="742950"/>
                </a:cubicBezTo>
                <a:cubicBezTo>
                  <a:pt x="4349663" y="724915"/>
                  <a:pt x="4382639" y="690673"/>
                  <a:pt x="4408714" y="677636"/>
                </a:cubicBezTo>
                <a:cubicBezTo>
                  <a:pt x="4421822" y="671082"/>
                  <a:pt x="4435928" y="666750"/>
                  <a:pt x="4449535" y="661307"/>
                </a:cubicBezTo>
                <a:cubicBezTo>
                  <a:pt x="4479471" y="631371"/>
                  <a:pt x="4508392" y="600386"/>
                  <a:pt x="4539342" y="571500"/>
                </a:cubicBezTo>
                <a:cubicBezTo>
                  <a:pt x="4549290" y="562215"/>
                  <a:pt x="4558551" y="549076"/>
                  <a:pt x="4572000" y="547007"/>
                </a:cubicBezTo>
                <a:cubicBezTo>
                  <a:pt x="4596357" y="543260"/>
                  <a:pt x="4620985" y="552450"/>
                  <a:pt x="4645478" y="555171"/>
                </a:cubicBezTo>
                <a:cubicBezTo>
                  <a:pt x="4667249" y="552450"/>
                  <a:pt x="4690420" y="555156"/>
                  <a:pt x="4710792" y="547007"/>
                </a:cubicBezTo>
                <a:cubicBezTo>
                  <a:pt x="4732528" y="538313"/>
                  <a:pt x="4748191" y="518754"/>
                  <a:pt x="4767942" y="506186"/>
                </a:cubicBezTo>
                <a:cubicBezTo>
                  <a:pt x="4778210" y="499652"/>
                  <a:pt x="4789714" y="495300"/>
                  <a:pt x="4800600" y="489857"/>
                </a:cubicBezTo>
                <a:cubicBezTo>
                  <a:pt x="4968740" y="517880"/>
                  <a:pt x="4677321" y="471582"/>
                  <a:pt x="5127171" y="506186"/>
                </a:cubicBezTo>
                <a:cubicBezTo>
                  <a:pt x="5141783" y="507310"/>
                  <a:pt x="5154270" y="517368"/>
                  <a:pt x="5167992" y="522514"/>
                </a:cubicBezTo>
                <a:cubicBezTo>
                  <a:pt x="5176050" y="525536"/>
                  <a:pt x="5184962" y="526500"/>
                  <a:pt x="5192485" y="530679"/>
                </a:cubicBezTo>
                <a:cubicBezTo>
                  <a:pt x="5209640" y="540210"/>
                  <a:pt x="5224829" y="552935"/>
                  <a:pt x="5241471" y="563336"/>
                </a:cubicBezTo>
                <a:cubicBezTo>
                  <a:pt x="5268384" y="580156"/>
                  <a:pt x="5295065" y="597472"/>
                  <a:pt x="5323114" y="612321"/>
                </a:cubicBezTo>
                <a:cubicBezTo>
                  <a:pt x="5350399" y="626766"/>
                  <a:pt x="5427364" y="655445"/>
                  <a:pt x="5453742" y="661307"/>
                </a:cubicBezTo>
                <a:cubicBezTo>
                  <a:pt x="5477799" y="666653"/>
                  <a:pt x="5502728" y="666750"/>
                  <a:pt x="5527221" y="669471"/>
                </a:cubicBezTo>
                <a:cubicBezTo>
                  <a:pt x="5696845" y="711878"/>
                  <a:pt x="5635004" y="703542"/>
                  <a:pt x="5951764" y="661307"/>
                </a:cubicBezTo>
                <a:cubicBezTo>
                  <a:pt x="5996983" y="655278"/>
                  <a:pt x="6038849" y="634093"/>
                  <a:pt x="6082392" y="620486"/>
                </a:cubicBezTo>
                <a:cubicBezTo>
                  <a:pt x="6091629" y="613768"/>
                  <a:pt x="6168819" y="550105"/>
                  <a:pt x="6204857" y="538843"/>
                </a:cubicBezTo>
                <a:cubicBezTo>
                  <a:pt x="6300411" y="508983"/>
                  <a:pt x="6313762" y="525621"/>
                  <a:pt x="6400800" y="465364"/>
                </a:cubicBezTo>
                <a:cubicBezTo>
                  <a:pt x="6442058" y="436801"/>
                  <a:pt x="6475756" y="398540"/>
                  <a:pt x="6515100" y="367393"/>
                </a:cubicBezTo>
                <a:cubicBezTo>
                  <a:pt x="6541145" y="346774"/>
                  <a:pt x="6569954" y="329888"/>
                  <a:pt x="6596742" y="310243"/>
                </a:cubicBezTo>
                <a:cubicBezTo>
                  <a:pt x="6610794" y="299938"/>
                  <a:pt x="6623065" y="287252"/>
                  <a:pt x="6637564" y="277586"/>
                </a:cubicBezTo>
                <a:cubicBezTo>
                  <a:pt x="6655820" y="265416"/>
                  <a:pt x="6676028" y="256428"/>
                  <a:pt x="6694714" y="244929"/>
                </a:cubicBezTo>
                <a:cubicBezTo>
                  <a:pt x="6711428" y="234644"/>
                  <a:pt x="6724557" y="216594"/>
                  <a:pt x="6743700" y="212271"/>
                </a:cubicBezTo>
                <a:cubicBezTo>
                  <a:pt x="6810541" y="197178"/>
                  <a:pt x="6879771" y="195943"/>
                  <a:pt x="6947807" y="187779"/>
                </a:cubicBezTo>
                <a:cubicBezTo>
                  <a:pt x="7198699" y="118567"/>
                  <a:pt x="7108558" y="92058"/>
                  <a:pt x="7225392" y="138793"/>
                </a:cubicBezTo>
                <a:cubicBezTo>
                  <a:pt x="7244442" y="160564"/>
                  <a:pt x="7260727" y="185107"/>
                  <a:pt x="7282542" y="204107"/>
                </a:cubicBezTo>
                <a:cubicBezTo>
                  <a:pt x="7345360" y="258820"/>
                  <a:pt x="7430713" y="290984"/>
                  <a:pt x="7478485" y="359229"/>
                </a:cubicBezTo>
                <a:cubicBezTo>
                  <a:pt x="7497535" y="386443"/>
                  <a:pt x="7518313" y="412526"/>
                  <a:pt x="7535635" y="440871"/>
                </a:cubicBezTo>
                <a:cubicBezTo>
                  <a:pt x="7576441" y="507644"/>
                  <a:pt x="7553274" y="488883"/>
                  <a:pt x="7584621" y="530679"/>
                </a:cubicBezTo>
                <a:cubicBezTo>
                  <a:pt x="7595076" y="544619"/>
                  <a:pt x="7602532" y="562216"/>
                  <a:pt x="7617278" y="571500"/>
                </a:cubicBezTo>
                <a:cubicBezTo>
                  <a:pt x="7677022" y="609116"/>
                  <a:pt x="7748742" y="626891"/>
                  <a:pt x="7805057" y="669471"/>
                </a:cubicBezTo>
                <a:cubicBezTo>
                  <a:pt x="8014053" y="827493"/>
                  <a:pt x="8025340" y="899292"/>
                  <a:pt x="8196942" y="938893"/>
                </a:cubicBezTo>
                <a:cubicBezTo>
                  <a:pt x="8213072" y="942615"/>
                  <a:pt x="8229599" y="944336"/>
                  <a:pt x="8245928" y="947057"/>
                </a:cubicBezTo>
                <a:cubicBezTo>
                  <a:pt x="8357443" y="929901"/>
                  <a:pt x="8316269" y="930729"/>
                  <a:pt x="8368392" y="930729"/>
                </a:cubicBezTo>
              </a:path>
            </a:pathLst>
          </a:cu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0F51074-5858-AE59-2479-88CEEA009819}"/>
              </a:ext>
            </a:extLst>
          </p:cNvPr>
          <p:cNvSpPr txBox="1"/>
          <p:nvPr/>
        </p:nvSpPr>
        <p:spPr>
          <a:xfrm>
            <a:off x="1179741" y="4735285"/>
            <a:ext cx="1134834" cy="461665"/>
          </a:xfrm>
          <a:prstGeom prst="rect">
            <a:avLst/>
          </a:prstGeom>
          <a:noFill/>
        </p:spPr>
        <p:txBody>
          <a:bodyPr wrap="square" rtlCol="0">
            <a:spAutoFit/>
          </a:bodyPr>
          <a:lstStyle/>
          <a:p>
            <a:pPr algn="ctr"/>
            <a:r>
              <a:rPr lang="en-US" sz="1200" dirty="0"/>
              <a:t>Forecast Plant Demand</a:t>
            </a:r>
          </a:p>
        </p:txBody>
      </p:sp>
      <p:sp>
        <p:nvSpPr>
          <p:cNvPr id="32" name="TextBox 31">
            <a:extLst>
              <a:ext uri="{FF2B5EF4-FFF2-40B4-BE49-F238E27FC236}">
                <a16:creationId xmlns:a16="http://schemas.microsoft.com/office/drawing/2014/main" id="{E3822AE2-34A8-F857-75D1-7DFF2E6CB36F}"/>
              </a:ext>
            </a:extLst>
          </p:cNvPr>
          <p:cNvSpPr txBox="1"/>
          <p:nvPr/>
        </p:nvSpPr>
        <p:spPr>
          <a:xfrm>
            <a:off x="10303330" y="6064533"/>
            <a:ext cx="1134835" cy="261610"/>
          </a:xfrm>
          <a:prstGeom prst="rect">
            <a:avLst/>
          </a:prstGeom>
          <a:noFill/>
        </p:spPr>
        <p:txBody>
          <a:bodyPr wrap="square" rtlCol="0">
            <a:spAutoFit/>
          </a:bodyPr>
          <a:lstStyle/>
          <a:p>
            <a:r>
              <a:rPr lang="en-US" sz="1050" dirty="0"/>
              <a:t>Time</a:t>
            </a:r>
          </a:p>
        </p:txBody>
      </p:sp>
      <p:cxnSp>
        <p:nvCxnSpPr>
          <p:cNvPr id="33" name="Straight Connector 32">
            <a:extLst>
              <a:ext uri="{FF2B5EF4-FFF2-40B4-BE49-F238E27FC236}">
                <a16:creationId xmlns:a16="http://schemas.microsoft.com/office/drawing/2014/main" id="{8E11A78B-6BF7-9F6E-84F8-CA25690AC4E4}"/>
              </a:ext>
            </a:extLst>
          </p:cNvPr>
          <p:cNvCxnSpPr/>
          <p:nvPr/>
        </p:nvCxnSpPr>
        <p:spPr>
          <a:xfrm>
            <a:off x="5715000" y="1298121"/>
            <a:ext cx="0" cy="1902279"/>
          </a:xfrm>
          <a:prstGeom prst="line">
            <a:avLst/>
          </a:prstGeom>
          <a:ln w="28575">
            <a:solidFill>
              <a:srgbClr val="FF0000"/>
            </a:solidFill>
            <a:prstDash val="sysDash"/>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F445189-0316-B49F-26FF-8659039F3F97}"/>
                  </a:ext>
                </a:extLst>
              </p:cNvPr>
              <p:cNvSpPr txBox="1"/>
              <p:nvPr/>
            </p:nvSpPr>
            <p:spPr>
              <a:xfrm>
                <a:off x="5418024" y="3288268"/>
                <a:ext cx="5939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𝑡</m:t>
                          </m:r>
                        </m:e>
                      </m:acc>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5F445189-0316-B49F-26FF-8659039F3F97}"/>
                  </a:ext>
                </a:extLst>
              </p:cNvPr>
              <p:cNvSpPr txBox="1">
                <a:spLocks noRot="1" noChangeAspect="1" noMove="1" noResize="1" noEditPoints="1" noAdjustHandles="1" noChangeArrowheads="1" noChangeShapeType="1" noTextEdit="1"/>
              </p:cNvSpPr>
              <p:nvPr/>
            </p:nvSpPr>
            <p:spPr>
              <a:xfrm>
                <a:off x="5418024" y="3288268"/>
                <a:ext cx="593951" cy="369332"/>
              </a:xfrm>
              <a:prstGeom prst="rect">
                <a:avLst/>
              </a:prstGeom>
              <a:blipFill>
                <a:blip r:embed="rId2"/>
                <a:stretch>
                  <a:fillRect r="-2061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3F833D82-237D-6048-132A-85EB3F347039}"/>
              </a:ext>
            </a:extLst>
          </p:cNvPr>
          <p:cNvCxnSpPr>
            <a:cxnSpLocks/>
          </p:cNvCxnSpPr>
          <p:nvPr/>
        </p:nvCxnSpPr>
        <p:spPr>
          <a:xfrm>
            <a:off x="3736522" y="1551214"/>
            <a:ext cx="541564"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3DC508F-8795-5484-A4EF-2E009B96A63D}"/>
              </a:ext>
            </a:extLst>
          </p:cNvPr>
          <p:cNvCxnSpPr>
            <a:cxnSpLocks/>
          </p:cNvCxnSpPr>
          <p:nvPr/>
        </p:nvCxnSpPr>
        <p:spPr>
          <a:xfrm>
            <a:off x="5382986" y="1551214"/>
            <a:ext cx="541564"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B90A773-F0F1-ADAE-D2E2-FDB681AAB551}"/>
              </a:ext>
            </a:extLst>
          </p:cNvPr>
          <p:cNvCxnSpPr>
            <a:cxnSpLocks/>
          </p:cNvCxnSpPr>
          <p:nvPr/>
        </p:nvCxnSpPr>
        <p:spPr>
          <a:xfrm>
            <a:off x="6262007" y="1551214"/>
            <a:ext cx="2363561"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03E364-5913-1D28-761A-6D473A5346B8}"/>
              </a:ext>
            </a:extLst>
          </p:cNvPr>
          <p:cNvCxnSpPr>
            <a:cxnSpLocks/>
          </p:cNvCxnSpPr>
          <p:nvPr/>
        </p:nvCxnSpPr>
        <p:spPr>
          <a:xfrm>
            <a:off x="8625568" y="2498272"/>
            <a:ext cx="567418"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182487B-70D7-FA89-B4BE-1A93DE6C9EF0}"/>
              </a:ext>
            </a:extLst>
          </p:cNvPr>
          <p:cNvCxnSpPr>
            <a:cxnSpLocks/>
          </p:cNvCxnSpPr>
          <p:nvPr/>
        </p:nvCxnSpPr>
        <p:spPr>
          <a:xfrm>
            <a:off x="8294915" y="2977243"/>
            <a:ext cx="898071"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89A247-4A93-480B-7769-4BA07FFE1776}"/>
              </a:ext>
            </a:extLst>
          </p:cNvPr>
          <p:cNvCxnSpPr>
            <a:cxnSpLocks/>
          </p:cNvCxnSpPr>
          <p:nvPr/>
        </p:nvCxnSpPr>
        <p:spPr>
          <a:xfrm>
            <a:off x="6708322" y="2958193"/>
            <a:ext cx="898071"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6E1A6DD-613C-E7E5-9A2E-3F8CE70542F1}"/>
              </a:ext>
            </a:extLst>
          </p:cNvPr>
          <p:cNvCxnSpPr>
            <a:cxnSpLocks/>
          </p:cNvCxnSpPr>
          <p:nvPr/>
        </p:nvCxnSpPr>
        <p:spPr>
          <a:xfrm>
            <a:off x="2364922" y="2498272"/>
            <a:ext cx="876299"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C057CE4-805B-1B35-18FE-BD0AEAA0C1AD}"/>
              </a:ext>
            </a:extLst>
          </p:cNvPr>
          <p:cNvSpPr/>
          <p:nvPr/>
        </p:nvSpPr>
        <p:spPr>
          <a:xfrm>
            <a:off x="3692299" y="1494418"/>
            <a:ext cx="122464" cy="12246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4D16F28-9D12-D702-EDDE-19A4E3E3DCCD}"/>
              </a:ext>
            </a:extLst>
          </p:cNvPr>
          <p:cNvSpPr/>
          <p:nvPr/>
        </p:nvSpPr>
        <p:spPr>
          <a:xfrm>
            <a:off x="5308827" y="1489982"/>
            <a:ext cx="122464" cy="12246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B4350D0-36DC-1966-5789-D3EB82626493}"/>
              </a:ext>
            </a:extLst>
          </p:cNvPr>
          <p:cNvSpPr/>
          <p:nvPr/>
        </p:nvSpPr>
        <p:spPr>
          <a:xfrm>
            <a:off x="6178323" y="1498910"/>
            <a:ext cx="122464" cy="12246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3325C4E-B83C-C2D1-9724-9AD2BA9D2A01}"/>
              </a:ext>
            </a:extLst>
          </p:cNvPr>
          <p:cNvSpPr/>
          <p:nvPr/>
        </p:nvSpPr>
        <p:spPr>
          <a:xfrm>
            <a:off x="4096429" y="2440858"/>
            <a:ext cx="122464" cy="12246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7346EF1-1DE3-CDF0-214C-EA7306209B3C}"/>
              </a:ext>
            </a:extLst>
          </p:cNvPr>
          <p:cNvSpPr/>
          <p:nvPr/>
        </p:nvSpPr>
        <p:spPr>
          <a:xfrm>
            <a:off x="8590873" y="2437248"/>
            <a:ext cx="122464" cy="12246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EA4ECDD-6212-9474-BBA1-9C7B36209856}"/>
              </a:ext>
            </a:extLst>
          </p:cNvPr>
          <p:cNvSpPr/>
          <p:nvPr/>
        </p:nvSpPr>
        <p:spPr>
          <a:xfrm>
            <a:off x="8172449" y="2910568"/>
            <a:ext cx="122464" cy="122464"/>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12390B0-E154-DFF9-02E8-99A518784461}"/>
              </a:ext>
            </a:extLst>
          </p:cNvPr>
          <p:cNvSpPr/>
          <p:nvPr/>
        </p:nvSpPr>
        <p:spPr>
          <a:xfrm>
            <a:off x="6637565" y="2891783"/>
            <a:ext cx="122464" cy="122464"/>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67E2953-E39F-F0BA-810F-AA575D9241CA}"/>
              </a:ext>
            </a:extLst>
          </p:cNvPr>
          <p:cNvSpPr/>
          <p:nvPr/>
        </p:nvSpPr>
        <p:spPr>
          <a:xfrm>
            <a:off x="4755696" y="2905391"/>
            <a:ext cx="122464" cy="122464"/>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67BA750-8E25-6E16-01E6-E3C1F4687E4D}"/>
              </a:ext>
            </a:extLst>
          </p:cNvPr>
          <p:cNvSpPr/>
          <p:nvPr/>
        </p:nvSpPr>
        <p:spPr>
          <a:xfrm>
            <a:off x="10352314" y="1429128"/>
            <a:ext cx="122464" cy="12246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E1CD37DB-4365-3199-E134-6B9572F1E8F9}"/>
              </a:ext>
            </a:extLst>
          </p:cNvPr>
          <p:cNvCxnSpPr>
            <a:cxnSpLocks/>
          </p:cNvCxnSpPr>
          <p:nvPr/>
        </p:nvCxnSpPr>
        <p:spPr>
          <a:xfrm>
            <a:off x="10221686" y="1849751"/>
            <a:ext cx="449035"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61E6F38-7B26-BB09-CE38-AC5BD68E5803}"/>
              </a:ext>
            </a:extLst>
          </p:cNvPr>
          <p:cNvSpPr txBox="1"/>
          <p:nvPr/>
        </p:nvSpPr>
        <p:spPr>
          <a:xfrm>
            <a:off x="10670720" y="1386929"/>
            <a:ext cx="1134835" cy="261610"/>
          </a:xfrm>
          <a:prstGeom prst="rect">
            <a:avLst/>
          </a:prstGeom>
          <a:noFill/>
        </p:spPr>
        <p:txBody>
          <a:bodyPr wrap="square" rtlCol="0">
            <a:spAutoFit/>
          </a:bodyPr>
          <a:lstStyle/>
          <a:p>
            <a:r>
              <a:rPr lang="en-US" sz="1050" dirty="0"/>
              <a:t>Engine Start</a:t>
            </a:r>
          </a:p>
        </p:txBody>
      </p:sp>
      <p:sp>
        <p:nvSpPr>
          <p:cNvPr id="56" name="TextBox 55">
            <a:extLst>
              <a:ext uri="{FF2B5EF4-FFF2-40B4-BE49-F238E27FC236}">
                <a16:creationId xmlns:a16="http://schemas.microsoft.com/office/drawing/2014/main" id="{E00FD701-19B2-A271-93F2-65041D139C51}"/>
              </a:ext>
            </a:extLst>
          </p:cNvPr>
          <p:cNvSpPr txBox="1"/>
          <p:nvPr/>
        </p:nvSpPr>
        <p:spPr>
          <a:xfrm>
            <a:off x="10681607" y="1705424"/>
            <a:ext cx="1230766" cy="253916"/>
          </a:xfrm>
          <a:prstGeom prst="rect">
            <a:avLst/>
          </a:prstGeom>
          <a:noFill/>
        </p:spPr>
        <p:txBody>
          <a:bodyPr wrap="square" rtlCol="0">
            <a:spAutoFit/>
          </a:bodyPr>
          <a:lstStyle/>
          <a:p>
            <a:r>
              <a:rPr lang="en-US" sz="1050" dirty="0"/>
              <a:t>Engine Running</a:t>
            </a:r>
          </a:p>
        </p:txBody>
      </p:sp>
      <p:cxnSp>
        <p:nvCxnSpPr>
          <p:cNvPr id="6" name="Straight Connector 5">
            <a:extLst>
              <a:ext uri="{FF2B5EF4-FFF2-40B4-BE49-F238E27FC236}">
                <a16:creationId xmlns:a16="http://schemas.microsoft.com/office/drawing/2014/main" id="{72C9BBD7-8328-BC43-4484-8608A25AD209}"/>
              </a:ext>
            </a:extLst>
          </p:cNvPr>
          <p:cNvCxnSpPr>
            <a:cxnSpLocks/>
          </p:cNvCxnSpPr>
          <p:nvPr/>
        </p:nvCxnSpPr>
        <p:spPr>
          <a:xfrm>
            <a:off x="5928288" y="2481912"/>
            <a:ext cx="831741"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A16ED799-8CEF-8B08-7267-564E9866D0FA}"/>
              </a:ext>
            </a:extLst>
          </p:cNvPr>
          <p:cNvSpPr/>
          <p:nvPr/>
        </p:nvSpPr>
        <p:spPr>
          <a:xfrm>
            <a:off x="5893593" y="2420888"/>
            <a:ext cx="122464" cy="12246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B95200CC-88F6-7AC5-2375-A7524D0BC2A8}"/>
                  </a:ext>
                </a:extLst>
              </p:cNvPr>
              <p:cNvSpPr txBox="1"/>
              <p:nvPr/>
            </p:nvSpPr>
            <p:spPr>
              <a:xfrm>
                <a:off x="8488816" y="3222857"/>
                <a:ext cx="1408339" cy="646331"/>
              </a:xfrm>
              <a:prstGeom prst="rect">
                <a:avLst/>
              </a:prstGeom>
              <a:noFill/>
            </p:spPr>
            <p:txBody>
              <a:bodyPr wrap="square" rtlCol="0">
                <a:spAutoFit/>
              </a:bodyPr>
              <a:lstStyle/>
              <a:p>
                <a:pPr algn="ctr"/>
                <a:r>
                  <a:rPr lang="en-US" sz="1200" dirty="0">
                    <a:solidFill>
                      <a:srgbClr val="00B050"/>
                    </a:solidFill>
                  </a:rPr>
                  <a:t>Maintenance date</a:t>
                </a:r>
              </a:p>
              <a:p>
                <a:pPr algn="ctr"/>
                <a:r>
                  <a:rPr lang="en-US" sz="1200" dirty="0">
                    <a:solidFill>
                      <a:srgbClr val="00B050"/>
                    </a:solidFill>
                  </a:rPr>
                  <a:t>=</a:t>
                </a:r>
              </a:p>
              <a:p>
                <a:pPr algn="ctr"/>
                <a14:m>
                  <m:oMath xmlns:m="http://schemas.openxmlformats.org/officeDocument/2006/math">
                    <m:r>
                      <a:rPr lang="en-US" sz="1200" i="1" smtClean="0">
                        <a:solidFill>
                          <a:srgbClr val="00B050"/>
                        </a:solidFill>
                        <a:latin typeface="Cambria Math" panose="02040503050406030204" pitchFamily="18" charset="0"/>
                        <a:ea typeface="Cambria Math" panose="02040503050406030204" pitchFamily="18" charset="0"/>
                      </a:rPr>
                      <m:t>𝜑</m:t>
                    </m:r>
                    <m:acc>
                      <m:accPr>
                        <m:chr m:val="̅"/>
                        <m:ctrlPr>
                          <a:rPr lang="en-US" sz="1200" i="1" smtClean="0">
                            <a:solidFill>
                              <a:srgbClr val="00B050"/>
                            </a:solidFill>
                            <a:latin typeface="Cambria Math" panose="02040503050406030204" pitchFamily="18" charset="0"/>
                          </a:rPr>
                        </m:ctrlPr>
                      </m:accPr>
                      <m:e>
                        <m:r>
                          <a:rPr lang="en-US" sz="1200" b="0" i="1" smtClean="0">
                            <a:solidFill>
                              <a:srgbClr val="00B050"/>
                            </a:solidFill>
                            <a:latin typeface="Cambria Math" panose="02040503050406030204" pitchFamily="18" charset="0"/>
                          </a:rPr>
                          <m:t>𝑡</m:t>
                        </m:r>
                      </m:e>
                    </m:acc>
                  </m:oMath>
                </a14:m>
                <a:r>
                  <a:rPr lang="en-US" sz="1200" dirty="0">
                    <a:solidFill>
                      <a:srgbClr val="00B050"/>
                    </a:solidFill>
                  </a:rPr>
                  <a:t> for some </a:t>
                </a:r>
                <a14:m>
                  <m:oMath xmlns:m="http://schemas.openxmlformats.org/officeDocument/2006/math">
                    <m:r>
                      <a:rPr lang="en-US" sz="1200" i="1" smtClean="0">
                        <a:solidFill>
                          <a:srgbClr val="00B050"/>
                        </a:solidFill>
                        <a:latin typeface="Cambria Math" panose="02040503050406030204" pitchFamily="18" charset="0"/>
                        <a:ea typeface="Cambria Math" panose="02040503050406030204" pitchFamily="18" charset="0"/>
                      </a:rPr>
                      <m:t>𝜑</m:t>
                    </m:r>
                  </m:oMath>
                </a14:m>
                <a:r>
                  <a:rPr lang="en-US" sz="1200" dirty="0">
                    <a:solidFill>
                      <a:srgbClr val="00B050"/>
                    </a:solidFill>
                  </a:rPr>
                  <a:t> &gt; 1.</a:t>
                </a:r>
              </a:p>
            </p:txBody>
          </p:sp>
        </mc:Choice>
        <mc:Fallback>
          <p:sp>
            <p:nvSpPr>
              <p:cNvPr id="16" name="TextBox 15">
                <a:extLst>
                  <a:ext uri="{FF2B5EF4-FFF2-40B4-BE49-F238E27FC236}">
                    <a16:creationId xmlns:a16="http://schemas.microsoft.com/office/drawing/2014/main" id="{B95200CC-88F6-7AC5-2375-A7524D0BC2A8}"/>
                  </a:ext>
                </a:extLst>
              </p:cNvPr>
              <p:cNvSpPr txBox="1">
                <a:spLocks noRot="1" noChangeAspect="1" noMove="1" noResize="1" noEditPoints="1" noAdjustHandles="1" noChangeArrowheads="1" noChangeShapeType="1" noTextEdit="1"/>
              </p:cNvSpPr>
              <p:nvPr/>
            </p:nvSpPr>
            <p:spPr>
              <a:xfrm>
                <a:off x="8488816" y="3222857"/>
                <a:ext cx="1408339" cy="646331"/>
              </a:xfrm>
              <a:prstGeom prst="rect">
                <a:avLst/>
              </a:prstGeom>
              <a:blipFill>
                <a:blip r:embed="rId3"/>
                <a:stretch>
                  <a:fillRect t="-943" b="-6604"/>
                </a:stretch>
              </a:blipFill>
            </p:spPr>
            <p:txBody>
              <a:bodyPr/>
              <a:lstStyle/>
              <a:p>
                <a:r>
                  <a:rPr lang="en-US">
                    <a:noFill/>
                  </a:rPr>
                  <a:t> </a:t>
                </a:r>
              </a:p>
            </p:txBody>
          </p:sp>
        </mc:Fallback>
      </mc:AlternateContent>
    </p:spTree>
    <p:extLst>
      <p:ext uri="{BB962C8B-B14F-4D97-AF65-F5344CB8AC3E}">
        <p14:creationId xmlns:p14="http://schemas.microsoft.com/office/powerpoint/2010/main" val="23516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dirty="0"/>
              <a:t>Introduction: Visual Problem Statement</a:t>
            </a:r>
          </a:p>
        </p:txBody>
      </p:sp>
      <p:cxnSp>
        <p:nvCxnSpPr>
          <p:cNvPr id="4" name="Straight Connector 3">
            <a:extLst>
              <a:ext uri="{FF2B5EF4-FFF2-40B4-BE49-F238E27FC236}">
                <a16:creationId xmlns:a16="http://schemas.microsoft.com/office/drawing/2014/main" id="{7EBC0912-6110-BFEA-82C1-350A8866B82C}"/>
              </a:ext>
            </a:extLst>
          </p:cNvPr>
          <p:cNvCxnSpPr/>
          <p:nvPr/>
        </p:nvCxnSpPr>
        <p:spPr>
          <a:xfrm>
            <a:off x="2359479" y="1298121"/>
            <a:ext cx="0" cy="1902279"/>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997B440-7F26-2168-18E0-E79A2EECF530}"/>
              </a:ext>
            </a:extLst>
          </p:cNvPr>
          <p:cNvCxnSpPr/>
          <p:nvPr/>
        </p:nvCxnSpPr>
        <p:spPr>
          <a:xfrm>
            <a:off x="2359479" y="2024743"/>
            <a:ext cx="335552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D580BE6-7138-541C-B157-3417A1387DF5}"/>
              </a:ext>
            </a:extLst>
          </p:cNvPr>
          <p:cNvCxnSpPr>
            <a:cxnSpLocks/>
          </p:cNvCxnSpPr>
          <p:nvPr/>
        </p:nvCxnSpPr>
        <p:spPr>
          <a:xfrm>
            <a:off x="4816929" y="2971800"/>
            <a:ext cx="898071"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20027C9-3A23-8F63-423C-8F8B8556814C}"/>
              </a:ext>
            </a:extLst>
          </p:cNvPr>
          <p:cNvSpPr txBox="1"/>
          <p:nvPr/>
        </p:nvSpPr>
        <p:spPr>
          <a:xfrm>
            <a:off x="1061357" y="1387929"/>
            <a:ext cx="1134835" cy="261610"/>
          </a:xfrm>
          <a:prstGeom prst="rect">
            <a:avLst/>
          </a:prstGeom>
          <a:noFill/>
        </p:spPr>
        <p:txBody>
          <a:bodyPr wrap="square" rtlCol="0">
            <a:spAutoFit/>
          </a:bodyPr>
          <a:lstStyle/>
          <a:p>
            <a:pPr algn="r"/>
            <a:r>
              <a:rPr lang="en-US" sz="1050" dirty="0"/>
              <a:t>Engine 1</a:t>
            </a:r>
          </a:p>
        </p:txBody>
      </p:sp>
      <p:sp>
        <p:nvSpPr>
          <p:cNvPr id="14" name="TextBox 13">
            <a:extLst>
              <a:ext uri="{FF2B5EF4-FFF2-40B4-BE49-F238E27FC236}">
                <a16:creationId xmlns:a16="http://schemas.microsoft.com/office/drawing/2014/main" id="{4E85A4C0-9769-9961-960B-6097A2A78BA0}"/>
              </a:ext>
            </a:extLst>
          </p:cNvPr>
          <p:cNvSpPr txBox="1"/>
          <p:nvPr/>
        </p:nvSpPr>
        <p:spPr>
          <a:xfrm>
            <a:off x="1061357" y="1893938"/>
            <a:ext cx="1134835" cy="261610"/>
          </a:xfrm>
          <a:prstGeom prst="rect">
            <a:avLst/>
          </a:prstGeom>
          <a:noFill/>
        </p:spPr>
        <p:txBody>
          <a:bodyPr wrap="square" rtlCol="0">
            <a:spAutoFit/>
          </a:bodyPr>
          <a:lstStyle/>
          <a:p>
            <a:pPr algn="r"/>
            <a:r>
              <a:rPr lang="en-US" sz="1050" dirty="0"/>
              <a:t>Engine 2</a:t>
            </a:r>
          </a:p>
        </p:txBody>
      </p:sp>
      <p:sp>
        <p:nvSpPr>
          <p:cNvPr id="15" name="TextBox 14">
            <a:extLst>
              <a:ext uri="{FF2B5EF4-FFF2-40B4-BE49-F238E27FC236}">
                <a16:creationId xmlns:a16="http://schemas.microsoft.com/office/drawing/2014/main" id="{0675A8B5-EC95-30B0-5101-9950A84CF350}"/>
              </a:ext>
            </a:extLst>
          </p:cNvPr>
          <p:cNvSpPr txBox="1"/>
          <p:nvPr/>
        </p:nvSpPr>
        <p:spPr>
          <a:xfrm>
            <a:off x="1061357" y="2367467"/>
            <a:ext cx="1134835" cy="261610"/>
          </a:xfrm>
          <a:prstGeom prst="rect">
            <a:avLst/>
          </a:prstGeom>
          <a:noFill/>
        </p:spPr>
        <p:txBody>
          <a:bodyPr wrap="square" rtlCol="0">
            <a:spAutoFit/>
          </a:bodyPr>
          <a:lstStyle/>
          <a:p>
            <a:pPr algn="r"/>
            <a:r>
              <a:rPr lang="en-US" sz="1050" dirty="0"/>
              <a:t>Engine 3</a:t>
            </a:r>
          </a:p>
        </p:txBody>
      </p:sp>
      <p:sp>
        <p:nvSpPr>
          <p:cNvPr id="17" name="TextBox 16">
            <a:extLst>
              <a:ext uri="{FF2B5EF4-FFF2-40B4-BE49-F238E27FC236}">
                <a16:creationId xmlns:a16="http://schemas.microsoft.com/office/drawing/2014/main" id="{9D08E3B9-B982-62CF-B7C3-403FF23814CB}"/>
              </a:ext>
            </a:extLst>
          </p:cNvPr>
          <p:cNvSpPr txBox="1"/>
          <p:nvPr/>
        </p:nvSpPr>
        <p:spPr>
          <a:xfrm>
            <a:off x="1061356" y="2840995"/>
            <a:ext cx="1134835" cy="261610"/>
          </a:xfrm>
          <a:prstGeom prst="rect">
            <a:avLst/>
          </a:prstGeom>
          <a:noFill/>
        </p:spPr>
        <p:txBody>
          <a:bodyPr wrap="square" rtlCol="0">
            <a:spAutoFit/>
          </a:bodyPr>
          <a:lstStyle/>
          <a:p>
            <a:pPr algn="r"/>
            <a:r>
              <a:rPr lang="en-US" sz="1050" dirty="0"/>
              <a:t>Engine 4</a:t>
            </a:r>
          </a:p>
        </p:txBody>
      </p:sp>
      <p:cxnSp>
        <p:nvCxnSpPr>
          <p:cNvPr id="19" name="Straight Connector 18">
            <a:extLst>
              <a:ext uri="{FF2B5EF4-FFF2-40B4-BE49-F238E27FC236}">
                <a16:creationId xmlns:a16="http://schemas.microsoft.com/office/drawing/2014/main" id="{A9AABDA9-3C1C-2F73-12CF-1E6DD4CA3E2C}"/>
              </a:ext>
            </a:extLst>
          </p:cNvPr>
          <p:cNvCxnSpPr>
            <a:cxnSpLocks/>
          </p:cNvCxnSpPr>
          <p:nvPr/>
        </p:nvCxnSpPr>
        <p:spPr>
          <a:xfrm>
            <a:off x="2359479" y="3200400"/>
            <a:ext cx="8245928" cy="0"/>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9FC2EFF2-6465-703B-703A-B010F04FF0F6}"/>
              </a:ext>
            </a:extLst>
          </p:cNvPr>
          <p:cNvSpPr txBox="1"/>
          <p:nvPr/>
        </p:nvSpPr>
        <p:spPr>
          <a:xfrm>
            <a:off x="10221686" y="3240869"/>
            <a:ext cx="1134835" cy="261610"/>
          </a:xfrm>
          <a:prstGeom prst="rect">
            <a:avLst/>
          </a:prstGeom>
          <a:noFill/>
        </p:spPr>
        <p:txBody>
          <a:bodyPr wrap="square" rtlCol="0">
            <a:spAutoFit/>
          </a:bodyPr>
          <a:lstStyle/>
          <a:p>
            <a:r>
              <a:rPr lang="en-US" sz="1050" dirty="0"/>
              <a:t>Time</a:t>
            </a:r>
          </a:p>
        </p:txBody>
      </p:sp>
      <p:sp>
        <p:nvSpPr>
          <p:cNvPr id="23" name="Left Brace 22">
            <a:extLst>
              <a:ext uri="{FF2B5EF4-FFF2-40B4-BE49-F238E27FC236}">
                <a16:creationId xmlns:a16="http://schemas.microsoft.com/office/drawing/2014/main" id="{22286B6D-6167-26C5-A71F-ADC7CBCF407B}"/>
              </a:ext>
            </a:extLst>
          </p:cNvPr>
          <p:cNvSpPr/>
          <p:nvPr/>
        </p:nvSpPr>
        <p:spPr>
          <a:xfrm>
            <a:off x="1249145" y="1387929"/>
            <a:ext cx="163276" cy="17146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7D992986-A00F-2DE4-F5A7-2EF37A219E0C}"/>
              </a:ext>
            </a:extLst>
          </p:cNvPr>
          <p:cNvSpPr txBox="1"/>
          <p:nvPr/>
        </p:nvSpPr>
        <p:spPr>
          <a:xfrm>
            <a:off x="102054" y="2097399"/>
            <a:ext cx="1134835" cy="253916"/>
          </a:xfrm>
          <a:prstGeom prst="rect">
            <a:avLst/>
          </a:prstGeom>
          <a:noFill/>
        </p:spPr>
        <p:txBody>
          <a:bodyPr wrap="square" rtlCol="0">
            <a:spAutoFit/>
          </a:bodyPr>
          <a:lstStyle/>
          <a:p>
            <a:pPr algn="ctr"/>
            <a:r>
              <a:rPr lang="en-US" sz="1050" dirty="0"/>
              <a:t>Engine N running</a:t>
            </a:r>
          </a:p>
        </p:txBody>
      </p:sp>
      <p:cxnSp>
        <p:nvCxnSpPr>
          <p:cNvPr id="26" name="Straight Connector 25">
            <a:extLst>
              <a:ext uri="{FF2B5EF4-FFF2-40B4-BE49-F238E27FC236}">
                <a16:creationId xmlns:a16="http://schemas.microsoft.com/office/drawing/2014/main" id="{D9064C17-318B-624C-B476-BE037ECCB440}"/>
              </a:ext>
            </a:extLst>
          </p:cNvPr>
          <p:cNvCxnSpPr/>
          <p:nvPr/>
        </p:nvCxnSpPr>
        <p:spPr>
          <a:xfrm>
            <a:off x="9192986" y="1298121"/>
            <a:ext cx="0" cy="1902279"/>
          </a:xfrm>
          <a:prstGeom prst="line">
            <a:avLst/>
          </a:prstGeom>
          <a:ln w="28575">
            <a:solidFill>
              <a:srgbClr val="00B050"/>
            </a:solidFill>
            <a:prstDash val="sysDash"/>
          </a:ln>
        </p:spPr>
        <p:style>
          <a:lnRef idx="1">
            <a:schemeClr val="accent6"/>
          </a:lnRef>
          <a:fillRef idx="0">
            <a:schemeClr val="accent6"/>
          </a:fillRef>
          <a:effectRef idx="0">
            <a:schemeClr val="accent6"/>
          </a:effectRef>
          <a:fontRef idx="minor">
            <a:schemeClr val="tx1"/>
          </a:fontRef>
        </p:style>
      </p:cxnSp>
      <p:cxnSp>
        <p:nvCxnSpPr>
          <p:cNvPr id="28" name="Straight Connector 27">
            <a:extLst>
              <a:ext uri="{FF2B5EF4-FFF2-40B4-BE49-F238E27FC236}">
                <a16:creationId xmlns:a16="http://schemas.microsoft.com/office/drawing/2014/main" id="{A69584FC-2587-100A-ACEF-70C6A454BC85}"/>
              </a:ext>
            </a:extLst>
          </p:cNvPr>
          <p:cNvCxnSpPr/>
          <p:nvPr/>
        </p:nvCxnSpPr>
        <p:spPr>
          <a:xfrm>
            <a:off x="2359479" y="4087583"/>
            <a:ext cx="0" cy="1902279"/>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9B37F61-21F2-1AC1-9239-2E07171E5CB0}"/>
              </a:ext>
            </a:extLst>
          </p:cNvPr>
          <p:cNvCxnSpPr>
            <a:cxnSpLocks/>
          </p:cNvCxnSpPr>
          <p:nvPr/>
        </p:nvCxnSpPr>
        <p:spPr>
          <a:xfrm>
            <a:off x="2359479" y="5989862"/>
            <a:ext cx="8245928" cy="0"/>
          </a:xfrm>
          <a:prstGeom prst="line">
            <a:avLst/>
          </a:prstGeom>
          <a:ln w="19050"/>
        </p:spPr>
        <p:style>
          <a:lnRef idx="1">
            <a:schemeClr val="dk1"/>
          </a:lnRef>
          <a:fillRef idx="0">
            <a:schemeClr val="dk1"/>
          </a:fillRef>
          <a:effectRef idx="0">
            <a:schemeClr val="dk1"/>
          </a:effectRef>
          <a:fontRef idx="minor">
            <a:schemeClr val="tx1"/>
          </a:fontRef>
        </p:style>
      </p:cxnSp>
      <p:sp>
        <p:nvSpPr>
          <p:cNvPr id="30" name="Freeform: Shape 29">
            <a:extLst>
              <a:ext uri="{FF2B5EF4-FFF2-40B4-BE49-F238E27FC236}">
                <a16:creationId xmlns:a16="http://schemas.microsoft.com/office/drawing/2014/main" id="{33AD78E6-F19B-B1F6-5E96-DD5259D5AD00}"/>
              </a:ext>
            </a:extLst>
          </p:cNvPr>
          <p:cNvSpPr/>
          <p:nvPr/>
        </p:nvSpPr>
        <p:spPr>
          <a:xfrm>
            <a:off x="2359479" y="4449533"/>
            <a:ext cx="8368392" cy="971550"/>
          </a:xfrm>
          <a:custGeom>
            <a:avLst/>
            <a:gdLst>
              <a:gd name="connsiteX0" fmla="*/ 0 w 8368392"/>
              <a:gd name="connsiteY0" fmla="*/ 571500 h 971550"/>
              <a:gd name="connsiteX1" fmla="*/ 212271 w 8368392"/>
              <a:gd name="connsiteY1" fmla="*/ 522514 h 971550"/>
              <a:gd name="connsiteX2" fmla="*/ 334735 w 8368392"/>
              <a:gd name="connsiteY2" fmla="*/ 514350 h 971550"/>
              <a:gd name="connsiteX3" fmla="*/ 538842 w 8368392"/>
              <a:gd name="connsiteY3" fmla="*/ 473529 h 971550"/>
              <a:gd name="connsiteX4" fmla="*/ 579664 w 8368392"/>
              <a:gd name="connsiteY4" fmla="*/ 506186 h 971550"/>
              <a:gd name="connsiteX5" fmla="*/ 604157 w 8368392"/>
              <a:gd name="connsiteY5" fmla="*/ 547007 h 971550"/>
              <a:gd name="connsiteX6" fmla="*/ 620485 w 8368392"/>
              <a:gd name="connsiteY6" fmla="*/ 587829 h 971550"/>
              <a:gd name="connsiteX7" fmla="*/ 653142 w 8368392"/>
              <a:gd name="connsiteY7" fmla="*/ 604157 h 971550"/>
              <a:gd name="connsiteX8" fmla="*/ 742950 w 8368392"/>
              <a:gd name="connsiteY8" fmla="*/ 636814 h 971550"/>
              <a:gd name="connsiteX9" fmla="*/ 865414 w 8368392"/>
              <a:gd name="connsiteY9" fmla="*/ 718457 h 971550"/>
              <a:gd name="connsiteX10" fmla="*/ 1004207 w 8368392"/>
              <a:gd name="connsiteY10" fmla="*/ 938893 h 971550"/>
              <a:gd name="connsiteX11" fmla="*/ 1053192 w 8368392"/>
              <a:gd name="connsiteY11" fmla="*/ 971550 h 971550"/>
              <a:gd name="connsiteX12" fmla="*/ 1298121 w 8368392"/>
              <a:gd name="connsiteY12" fmla="*/ 938893 h 971550"/>
              <a:gd name="connsiteX13" fmla="*/ 1559378 w 8368392"/>
              <a:gd name="connsiteY13" fmla="*/ 824593 h 971550"/>
              <a:gd name="connsiteX14" fmla="*/ 1641021 w 8368392"/>
              <a:gd name="connsiteY14" fmla="*/ 791936 h 971550"/>
              <a:gd name="connsiteX15" fmla="*/ 1722664 w 8368392"/>
              <a:gd name="connsiteY15" fmla="*/ 751114 h 971550"/>
              <a:gd name="connsiteX16" fmla="*/ 1885950 w 8368392"/>
              <a:gd name="connsiteY16" fmla="*/ 685800 h 971550"/>
              <a:gd name="connsiteX17" fmla="*/ 1943100 w 8368392"/>
              <a:gd name="connsiteY17" fmla="*/ 661307 h 971550"/>
              <a:gd name="connsiteX18" fmla="*/ 2057400 w 8368392"/>
              <a:gd name="connsiteY18" fmla="*/ 571500 h 971550"/>
              <a:gd name="connsiteX19" fmla="*/ 2179864 w 8368392"/>
              <a:gd name="connsiteY19" fmla="*/ 367393 h 971550"/>
              <a:gd name="connsiteX20" fmla="*/ 2204357 w 8368392"/>
              <a:gd name="connsiteY20" fmla="*/ 334736 h 971550"/>
              <a:gd name="connsiteX21" fmla="*/ 2253342 w 8368392"/>
              <a:gd name="connsiteY21" fmla="*/ 285750 h 971550"/>
              <a:gd name="connsiteX22" fmla="*/ 2596242 w 8368392"/>
              <a:gd name="connsiteY22" fmla="*/ 57150 h 971550"/>
              <a:gd name="connsiteX23" fmla="*/ 2735035 w 8368392"/>
              <a:gd name="connsiteY23" fmla="*/ 0 h 971550"/>
              <a:gd name="connsiteX24" fmla="*/ 2824842 w 8368392"/>
              <a:gd name="connsiteY24" fmla="*/ 40821 h 971550"/>
              <a:gd name="connsiteX25" fmla="*/ 2963635 w 8368392"/>
              <a:gd name="connsiteY25" fmla="*/ 244929 h 971550"/>
              <a:gd name="connsiteX26" fmla="*/ 3045278 w 8368392"/>
              <a:gd name="connsiteY26" fmla="*/ 359229 h 971550"/>
              <a:gd name="connsiteX27" fmla="*/ 3167742 w 8368392"/>
              <a:gd name="connsiteY27" fmla="*/ 538843 h 971550"/>
              <a:gd name="connsiteX28" fmla="*/ 3192235 w 8368392"/>
              <a:gd name="connsiteY28" fmla="*/ 604157 h 971550"/>
              <a:gd name="connsiteX29" fmla="*/ 3216728 w 8368392"/>
              <a:gd name="connsiteY29" fmla="*/ 710293 h 971550"/>
              <a:gd name="connsiteX30" fmla="*/ 3298371 w 8368392"/>
              <a:gd name="connsiteY30" fmla="*/ 775607 h 971550"/>
              <a:gd name="connsiteX31" fmla="*/ 3363685 w 8368392"/>
              <a:gd name="connsiteY31" fmla="*/ 816429 h 971550"/>
              <a:gd name="connsiteX32" fmla="*/ 3396342 w 8368392"/>
              <a:gd name="connsiteY32" fmla="*/ 824593 h 971550"/>
              <a:gd name="connsiteX33" fmla="*/ 3657600 w 8368392"/>
              <a:gd name="connsiteY33" fmla="*/ 832757 h 971550"/>
              <a:gd name="connsiteX34" fmla="*/ 3976007 w 8368392"/>
              <a:gd name="connsiteY34" fmla="*/ 898071 h 971550"/>
              <a:gd name="connsiteX35" fmla="*/ 4229100 w 8368392"/>
              <a:gd name="connsiteY35" fmla="*/ 865414 h 971550"/>
              <a:gd name="connsiteX36" fmla="*/ 4335235 w 8368392"/>
              <a:gd name="connsiteY36" fmla="*/ 742950 h 971550"/>
              <a:gd name="connsiteX37" fmla="*/ 4408714 w 8368392"/>
              <a:gd name="connsiteY37" fmla="*/ 677636 h 971550"/>
              <a:gd name="connsiteX38" fmla="*/ 4449535 w 8368392"/>
              <a:gd name="connsiteY38" fmla="*/ 661307 h 971550"/>
              <a:gd name="connsiteX39" fmla="*/ 4539342 w 8368392"/>
              <a:gd name="connsiteY39" fmla="*/ 571500 h 971550"/>
              <a:gd name="connsiteX40" fmla="*/ 4572000 w 8368392"/>
              <a:gd name="connsiteY40" fmla="*/ 547007 h 971550"/>
              <a:gd name="connsiteX41" fmla="*/ 4645478 w 8368392"/>
              <a:gd name="connsiteY41" fmla="*/ 555171 h 971550"/>
              <a:gd name="connsiteX42" fmla="*/ 4710792 w 8368392"/>
              <a:gd name="connsiteY42" fmla="*/ 547007 h 971550"/>
              <a:gd name="connsiteX43" fmla="*/ 4767942 w 8368392"/>
              <a:gd name="connsiteY43" fmla="*/ 506186 h 971550"/>
              <a:gd name="connsiteX44" fmla="*/ 4800600 w 8368392"/>
              <a:gd name="connsiteY44" fmla="*/ 489857 h 971550"/>
              <a:gd name="connsiteX45" fmla="*/ 5127171 w 8368392"/>
              <a:gd name="connsiteY45" fmla="*/ 506186 h 971550"/>
              <a:gd name="connsiteX46" fmla="*/ 5167992 w 8368392"/>
              <a:gd name="connsiteY46" fmla="*/ 522514 h 971550"/>
              <a:gd name="connsiteX47" fmla="*/ 5192485 w 8368392"/>
              <a:gd name="connsiteY47" fmla="*/ 530679 h 971550"/>
              <a:gd name="connsiteX48" fmla="*/ 5241471 w 8368392"/>
              <a:gd name="connsiteY48" fmla="*/ 563336 h 971550"/>
              <a:gd name="connsiteX49" fmla="*/ 5323114 w 8368392"/>
              <a:gd name="connsiteY49" fmla="*/ 612321 h 971550"/>
              <a:gd name="connsiteX50" fmla="*/ 5453742 w 8368392"/>
              <a:gd name="connsiteY50" fmla="*/ 661307 h 971550"/>
              <a:gd name="connsiteX51" fmla="*/ 5527221 w 8368392"/>
              <a:gd name="connsiteY51" fmla="*/ 669471 h 971550"/>
              <a:gd name="connsiteX52" fmla="*/ 5951764 w 8368392"/>
              <a:gd name="connsiteY52" fmla="*/ 661307 h 971550"/>
              <a:gd name="connsiteX53" fmla="*/ 6082392 w 8368392"/>
              <a:gd name="connsiteY53" fmla="*/ 620486 h 971550"/>
              <a:gd name="connsiteX54" fmla="*/ 6204857 w 8368392"/>
              <a:gd name="connsiteY54" fmla="*/ 538843 h 971550"/>
              <a:gd name="connsiteX55" fmla="*/ 6400800 w 8368392"/>
              <a:gd name="connsiteY55" fmla="*/ 465364 h 971550"/>
              <a:gd name="connsiteX56" fmla="*/ 6515100 w 8368392"/>
              <a:gd name="connsiteY56" fmla="*/ 367393 h 971550"/>
              <a:gd name="connsiteX57" fmla="*/ 6596742 w 8368392"/>
              <a:gd name="connsiteY57" fmla="*/ 310243 h 971550"/>
              <a:gd name="connsiteX58" fmla="*/ 6637564 w 8368392"/>
              <a:gd name="connsiteY58" fmla="*/ 277586 h 971550"/>
              <a:gd name="connsiteX59" fmla="*/ 6694714 w 8368392"/>
              <a:gd name="connsiteY59" fmla="*/ 244929 h 971550"/>
              <a:gd name="connsiteX60" fmla="*/ 6743700 w 8368392"/>
              <a:gd name="connsiteY60" fmla="*/ 212271 h 971550"/>
              <a:gd name="connsiteX61" fmla="*/ 6947807 w 8368392"/>
              <a:gd name="connsiteY61" fmla="*/ 187779 h 971550"/>
              <a:gd name="connsiteX62" fmla="*/ 7225392 w 8368392"/>
              <a:gd name="connsiteY62" fmla="*/ 138793 h 971550"/>
              <a:gd name="connsiteX63" fmla="*/ 7282542 w 8368392"/>
              <a:gd name="connsiteY63" fmla="*/ 204107 h 971550"/>
              <a:gd name="connsiteX64" fmla="*/ 7478485 w 8368392"/>
              <a:gd name="connsiteY64" fmla="*/ 359229 h 971550"/>
              <a:gd name="connsiteX65" fmla="*/ 7535635 w 8368392"/>
              <a:gd name="connsiteY65" fmla="*/ 440871 h 971550"/>
              <a:gd name="connsiteX66" fmla="*/ 7584621 w 8368392"/>
              <a:gd name="connsiteY66" fmla="*/ 530679 h 971550"/>
              <a:gd name="connsiteX67" fmla="*/ 7617278 w 8368392"/>
              <a:gd name="connsiteY67" fmla="*/ 571500 h 971550"/>
              <a:gd name="connsiteX68" fmla="*/ 7805057 w 8368392"/>
              <a:gd name="connsiteY68" fmla="*/ 669471 h 971550"/>
              <a:gd name="connsiteX69" fmla="*/ 8196942 w 8368392"/>
              <a:gd name="connsiteY69" fmla="*/ 938893 h 971550"/>
              <a:gd name="connsiteX70" fmla="*/ 8245928 w 8368392"/>
              <a:gd name="connsiteY70" fmla="*/ 947057 h 971550"/>
              <a:gd name="connsiteX71" fmla="*/ 8368392 w 8368392"/>
              <a:gd name="connsiteY71" fmla="*/ 930729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368392" h="971550">
                <a:moveTo>
                  <a:pt x="0" y="571500"/>
                </a:moveTo>
                <a:cubicBezTo>
                  <a:pt x="59783" y="556554"/>
                  <a:pt x="164633" y="529732"/>
                  <a:pt x="212271" y="522514"/>
                </a:cubicBezTo>
                <a:cubicBezTo>
                  <a:pt x="252721" y="516385"/>
                  <a:pt x="293914" y="517071"/>
                  <a:pt x="334735" y="514350"/>
                </a:cubicBezTo>
                <a:cubicBezTo>
                  <a:pt x="374831" y="505440"/>
                  <a:pt x="518855" y="472577"/>
                  <a:pt x="538842" y="473529"/>
                </a:cubicBezTo>
                <a:cubicBezTo>
                  <a:pt x="556248" y="474358"/>
                  <a:pt x="566057" y="495300"/>
                  <a:pt x="579664" y="506186"/>
                </a:cubicBezTo>
                <a:cubicBezTo>
                  <a:pt x="587828" y="519793"/>
                  <a:pt x="597060" y="532814"/>
                  <a:pt x="604157" y="547007"/>
                </a:cubicBezTo>
                <a:cubicBezTo>
                  <a:pt x="610711" y="560115"/>
                  <a:pt x="610947" y="576702"/>
                  <a:pt x="620485" y="587829"/>
                </a:cubicBezTo>
                <a:cubicBezTo>
                  <a:pt x="628405" y="597070"/>
                  <a:pt x="641842" y="599637"/>
                  <a:pt x="653142" y="604157"/>
                </a:cubicBezTo>
                <a:cubicBezTo>
                  <a:pt x="682718" y="615987"/>
                  <a:pt x="714191" y="623119"/>
                  <a:pt x="742950" y="636814"/>
                </a:cubicBezTo>
                <a:cubicBezTo>
                  <a:pt x="802601" y="665219"/>
                  <a:pt x="820089" y="682197"/>
                  <a:pt x="865414" y="718457"/>
                </a:cubicBezTo>
                <a:cubicBezTo>
                  <a:pt x="883716" y="749570"/>
                  <a:pt x="965902" y="897641"/>
                  <a:pt x="1004207" y="938893"/>
                </a:cubicBezTo>
                <a:cubicBezTo>
                  <a:pt x="1017560" y="953274"/>
                  <a:pt x="1036864" y="960664"/>
                  <a:pt x="1053192" y="971550"/>
                </a:cubicBezTo>
                <a:cubicBezTo>
                  <a:pt x="1134835" y="960664"/>
                  <a:pt x="1217635" y="956390"/>
                  <a:pt x="1298121" y="938893"/>
                </a:cubicBezTo>
                <a:cubicBezTo>
                  <a:pt x="1386496" y="919681"/>
                  <a:pt x="1479106" y="861641"/>
                  <a:pt x="1559378" y="824593"/>
                </a:cubicBezTo>
                <a:cubicBezTo>
                  <a:pt x="1585991" y="812310"/>
                  <a:pt x="1614292" y="803964"/>
                  <a:pt x="1641021" y="791936"/>
                </a:cubicBezTo>
                <a:cubicBezTo>
                  <a:pt x="1668768" y="779450"/>
                  <a:pt x="1694746" y="763212"/>
                  <a:pt x="1722664" y="751114"/>
                </a:cubicBezTo>
                <a:cubicBezTo>
                  <a:pt x="1776452" y="727806"/>
                  <a:pt x="1831661" y="707918"/>
                  <a:pt x="1885950" y="685800"/>
                </a:cubicBezTo>
                <a:cubicBezTo>
                  <a:pt x="1905144" y="677980"/>
                  <a:pt x="1926803" y="674112"/>
                  <a:pt x="1943100" y="661307"/>
                </a:cubicBezTo>
                <a:lnTo>
                  <a:pt x="2057400" y="571500"/>
                </a:lnTo>
                <a:cubicBezTo>
                  <a:pt x="2098221" y="503464"/>
                  <a:pt x="2138022" y="434806"/>
                  <a:pt x="2179864" y="367393"/>
                </a:cubicBezTo>
                <a:cubicBezTo>
                  <a:pt x="2187040" y="355832"/>
                  <a:pt x="2195254" y="344850"/>
                  <a:pt x="2204357" y="334736"/>
                </a:cubicBezTo>
                <a:cubicBezTo>
                  <a:pt x="2219805" y="317572"/>
                  <a:pt x="2234498" y="299098"/>
                  <a:pt x="2253342" y="285750"/>
                </a:cubicBezTo>
                <a:cubicBezTo>
                  <a:pt x="2365440" y="206347"/>
                  <a:pt x="2478095" y="127237"/>
                  <a:pt x="2596242" y="57150"/>
                </a:cubicBezTo>
                <a:cubicBezTo>
                  <a:pt x="2639273" y="31623"/>
                  <a:pt x="2688771" y="19050"/>
                  <a:pt x="2735035" y="0"/>
                </a:cubicBezTo>
                <a:cubicBezTo>
                  <a:pt x="2764971" y="13607"/>
                  <a:pt x="2802405" y="16782"/>
                  <a:pt x="2824842" y="40821"/>
                </a:cubicBezTo>
                <a:cubicBezTo>
                  <a:pt x="2880980" y="100969"/>
                  <a:pt x="2910963" y="181724"/>
                  <a:pt x="2963635" y="244929"/>
                </a:cubicBezTo>
                <a:cubicBezTo>
                  <a:pt x="3043721" y="341029"/>
                  <a:pt x="2965619" y="242802"/>
                  <a:pt x="3045278" y="359229"/>
                </a:cubicBezTo>
                <a:cubicBezTo>
                  <a:pt x="3088262" y="422052"/>
                  <a:pt x="3132131" y="471183"/>
                  <a:pt x="3167742" y="538843"/>
                </a:cubicBezTo>
                <a:cubicBezTo>
                  <a:pt x="3178571" y="559419"/>
                  <a:pt x="3185847" y="581800"/>
                  <a:pt x="3192235" y="604157"/>
                </a:cubicBezTo>
                <a:cubicBezTo>
                  <a:pt x="3202210" y="639068"/>
                  <a:pt x="3197617" y="679421"/>
                  <a:pt x="3216728" y="710293"/>
                </a:cubicBezTo>
                <a:cubicBezTo>
                  <a:pt x="3235072" y="739926"/>
                  <a:pt x="3270118" y="755202"/>
                  <a:pt x="3298371" y="775607"/>
                </a:cubicBezTo>
                <a:cubicBezTo>
                  <a:pt x="3319184" y="790639"/>
                  <a:pt x="3340722" y="804947"/>
                  <a:pt x="3363685" y="816429"/>
                </a:cubicBezTo>
                <a:cubicBezTo>
                  <a:pt x="3373721" y="821447"/>
                  <a:pt x="3385139" y="823971"/>
                  <a:pt x="3396342" y="824593"/>
                </a:cubicBezTo>
                <a:cubicBezTo>
                  <a:pt x="3483336" y="829426"/>
                  <a:pt x="3570514" y="830036"/>
                  <a:pt x="3657600" y="832757"/>
                </a:cubicBezTo>
                <a:cubicBezTo>
                  <a:pt x="3903026" y="852392"/>
                  <a:pt x="3798972" y="822200"/>
                  <a:pt x="3976007" y="898071"/>
                </a:cubicBezTo>
                <a:cubicBezTo>
                  <a:pt x="4060371" y="887185"/>
                  <a:pt x="4146837" y="887062"/>
                  <a:pt x="4229100" y="865414"/>
                </a:cubicBezTo>
                <a:cubicBezTo>
                  <a:pt x="4274333" y="853511"/>
                  <a:pt x="4312536" y="771324"/>
                  <a:pt x="4335235" y="742950"/>
                </a:cubicBezTo>
                <a:cubicBezTo>
                  <a:pt x="4349663" y="724915"/>
                  <a:pt x="4382639" y="690673"/>
                  <a:pt x="4408714" y="677636"/>
                </a:cubicBezTo>
                <a:cubicBezTo>
                  <a:pt x="4421822" y="671082"/>
                  <a:pt x="4435928" y="666750"/>
                  <a:pt x="4449535" y="661307"/>
                </a:cubicBezTo>
                <a:cubicBezTo>
                  <a:pt x="4479471" y="631371"/>
                  <a:pt x="4508392" y="600386"/>
                  <a:pt x="4539342" y="571500"/>
                </a:cubicBezTo>
                <a:cubicBezTo>
                  <a:pt x="4549290" y="562215"/>
                  <a:pt x="4558551" y="549076"/>
                  <a:pt x="4572000" y="547007"/>
                </a:cubicBezTo>
                <a:cubicBezTo>
                  <a:pt x="4596357" y="543260"/>
                  <a:pt x="4620985" y="552450"/>
                  <a:pt x="4645478" y="555171"/>
                </a:cubicBezTo>
                <a:cubicBezTo>
                  <a:pt x="4667249" y="552450"/>
                  <a:pt x="4690420" y="555156"/>
                  <a:pt x="4710792" y="547007"/>
                </a:cubicBezTo>
                <a:cubicBezTo>
                  <a:pt x="4732528" y="538313"/>
                  <a:pt x="4748191" y="518754"/>
                  <a:pt x="4767942" y="506186"/>
                </a:cubicBezTo>
                <a:cubicBezTo>
                  <a:pt x="4778210" y="499652"/>
                  <a:pt x="4789714" y="495300"/>
                  <a:pt x="4800600" y="489857"/>
                </a:cubicBezTo>
                <a:cubicBezTo>
                  <a:pt x="4968740" y="517880"/>
                  <a:pt x="4677321" y="471582"/>
                  <a:pt x="5127171" y="506186"/>
                </a:cubicBezTo>
                <a:cubicBezTo>
                  <a:pt x="5141783" y="507310"/>
                  <a:pt x="5154270" y="517368"/>
                  <a:pt x="5167992" y="522514"/>
                </a:cubicBezTo>
                <a:cubicBezTo>
                  <a:pt x="5176050" y="525536"/>
                  <a:pt x="5184962" y="526500"/>
                  <a:pt x="5192485" y="530679"/>
                </a:cubicBezTo>
                <a:cubicBezTo>
                  <a:pt x="5209640" y="540210"/>
                  <a:pt x="5224829" y="552935"/>
                  <a:pt x="5241471" y="563336"/>
                </a:cubicBezTo>
                <a:cubicBezTo>
                  <a:pt x="5268384" y="580156"/>
                  <a:pt x="5295065" y="597472"/>
                  <a:pt x="5323114" y="612321"/>
                </a:cubicBezTo>
                <a:cubicBezTo>
                  <a:pt x="5350399" y="626766"/>
                  <a:pt x="5427364" y="655445"/>
                  <a:pt x="5453742" y="661307"/>
                </a:cubicBezTo>
                <a:cubicBezTo>
                  <a:pt x="5477799" y="666653"/>
                  <a:pt x="5502728" y="666750"/>
                  <a:pt x="5527221" y="669471"/>
                </a:cubicBezTo>
                <a:cubicBezTo>
                  <a:pt x="5696845" y="711878"/>
                  <a:pt x="5635004" y="703542"/>
                  <a:pt x="5951764" y="661307"/>
                </a:cubicBezTo>
                <a:cubicBezTo>
                  <a:pt x="5996983" y="655278"/>
                  <a:pt x="6038849" y="634093"/>
                  <a:pt x="6082392" y="620486"/>
                </a:cubicBezTo>
                <a:cubicBezTo>
                  <a:pt x="6091629" y="613768"/>
                  <a:pt x="6168819" y="550105"/>
                  <a:pt x="6204857" y="538843"/>
                </a:cubicBezTo>
                <a:cubicBezTo>
                  <a:pt x="6300411" y="508983"/>
                  <a:pt x="6313762" y="525621"/>
                  <a:pt x="6400800" y="465364"/>
                </a:cubicBezTo>
                <a:cubicBezTo>
                  <a:pt x="6442058" y="436801"/>
                  <a:pt x="6475756" y="398540"/>
                  <a:pt x="6515100" y="367393"/>
                </a:cubicBezTo>
                <a:cubicBezTo>
                  <a:pt x="6541145" y="346774"/>
                  <a:pt x="6569954" y="329888"/>
                  <a:pt x="6596742" y="310243"/>
                </a:cubicBezTo>
                <a:cubicBezTo>
                  <a:pt x="6610794" y="299938"/>
                  <a:pt x="6623065" y="287252"/>
                  <a:pt x="6637564" y="277586"/>
                </a:cubicBezTo>
                <a:cubicBezTo>
                  <a:pt x="6655820" y="265416"/>
                  <a:pt x="6676028" y="256428"/>
                  <a:pt x="6694714" y="244929"/>
                </a:cubicBezTo>
                <a:cubicBezTo>
                  <a:pt x="6711428" y="234644"/>
                  <a:pt x="6724557" y="216594"/>
                  <a:pt x="6743700" y="212271"/>
                </a:cubicBezTo>
                <a:cubicBezTo>
                  <a:pt x="6810541" y="197178"/>
                  <a:pt x="6879771" y="195943"/>
                  <a:pt x="6947807" y="187779"/>
                </a:cubicBezTo>
                <a:cubicBezTo>
                  <a:pt x="7198699" y="118567"/>
                  <a:pt x="7108558" y="92058"/>
                  <a:pt x="7225392" y="138793"/>
                </a:cubicBezTo>
                <a:cubicBezTo>
                  <a:pt x="7244442" y="160564"/>
                  <a:pt x="7260727" y="185107"/>
                  <a:pt x="7282542" y="204107"/>
                </a:cubicBezTo>
                <a:cubicBezTo>
                  <a:pt x="7345360" y="258820"/>
                  <a:pt x="7430713" y="290984"/>
                  <a:pt x="7478485" y="359229"/>
                </a:cubicBezTo>
                <a:cubicBezTo>
                  <a:pt x="7497535" y="386443"/>
                  <a:pt x="7518313" y="412526"/>
                  <a:pt x="7535635" y="440871"/>
                </a:cubicBezTo>
                <a:cubicBezTo>
                  <a:pt x="7576441" y="507644"/>
                  <a:pt x="7553274" y="488883"/>
                  <a:pt x="7584621" y="530679"/>
                </a:cubicBezTo>
                <a:cubicBezTo>
                  <a:pt x="7595076" y="544619"/>
                  <a:pt x="7602532" y="562216"/>
                  <a:pt x="7617278" y="571500"/>
                </a:cubicBezTo>
                <a:cubicBezTo>
                  <a:pt x="7677022" y="609116"/>
                  <a:pt x="7748742" y="626891"/>
                  <a:pt x="7805057" y="669471"/>
                </a:cubicBezTo>
                <a:cubicBezTo>
                  <a:pt x="8014053" y="827493"/>
                  <a:pt x="8025340" y="899292"/>
                  <a:pt x="8196942" y="938893"/>
                </a:cubicBezTo>
                <a:cubicBezTo>
                  <a:pt x="8213072" y="942615"/>
                  <a:pt x="8229599" y="944336"/>
                  <a:pt x="8245928" y="947057"/>
                </a:cubicBezTo>
                <a:cubicBezTo>
                  <a:pt x="8357443" y="929901"/>
                  <a:pt x="8316269" y="930729"/>
                  <a:pt x="8368392" y="930729"/>
                </a:cubicBezTo>
              </a:path>
            </a:pathLst>
          </a:cu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0F51074-5858-AE59-2479-88CEEA009819}"/>
              </a:ext>
            </a:extLst>
          </p:cNvPr>
          <p:cNvSpPr txBox="1"/>
          <p:nvPr/>
        </p:nvSpPr>
        <p:spPr>
          <a:xfrm>
            <a:off x="1179741" y="4735285"/>
            <a:ext cx="1134834" cy="461665"/>
          </a:xfrm>
          <a:prstGeom prst="rect">
            <a:avLst/>
          </a:prstGeom>
          <a:noFill/>
        </p:spPr>
        <p:txBody>
          <a:bodyPr wrap="square" rtlCol="0">
            <a:spAutoFit/>
          </a:bodyPr>
          <a:lstStyle/>
          <a:p>
            <a:pPr algn="ctr"/>
            <a:r>
              <a:rPr lang="en-US" sz="1200" dirty="0"/>
              <a:t>Forecast Plant Demand</a:t>
            </a:r>
          </a:p>
        </p:txBody>
      </p:sp>
      <p:sp>
        <p:nvSpPr>
          <p:cNvPr id="32" name="TextBox 31">
            <a:extLst>
              <a:ext uri="{FF2B5EF4-FFF2-40B4-BE49-F238E27FC236}">
                <a16:creationId xmlns:a16="http://schemas.microsoft.com/office/drawing/2014/main" id="{E3822AE2-34A8-F857-75D1-7DFF2E6CB36F}"/>
              </a:ext>
            </a:extLst>
          </p:cNvPr>
          <p:cNvSpPr txBox="1"/>
          <p:nvPr/>
        </p:nvSpPr>
        <p:spPr>
          <a:xfrm>
            <a:off x="10303330" y="6064533"/>
            <a:ext cx="1134835" cy="261610"/>
          </a:xfrm>
          <a:prstGeom prst="rect">
            <a:avLst/>
          </a:prstGeom>
          <a:noFill/>
        </p:spPr>
        <p:txBody>
          <a:bodyPr wrap="square" rtlCol="0">
            <a:spAutoFit/>
          </a:bodyPr>
          <a:lstStyle/>
          <a:p>
            <a:r>
              <a:rPr lang="en-US" sz="1050" dirty="0"/>
              <a:t>Time</a:t>
            </a:r>
          </a:p>
        </p:txBody>
      </p:sp>
      <p:cxnSp>
        <p:nvCxnSpPr>
          <p:cNvPr id="33" name="Straight Connector 32">
            <a:extLst>
              <a:ext uri="{FF2B5EF4-FFF2-40B4-BE49-F238E27FC236}">
                <a16:creationId xmlns:a16="http://schemas.microsoft.com/office/drawing/2014/main" id="{8E11A78B-6BF7-9F6E-84F8-CA25690AC4E4}"/>
              </a:ext>
            </a:extLst>
          </p:cNvPr>
          <p:cNvCxnSpPr/>
          <p:nvPr/>
        </p:nvCxnSpPr>
        <p:spPr>
          <a:xfrm>
            <a:off x="5715000" y="1298121"/>
            <a:ext cx="0" cy="1902279"/>
          </a:xfrm>
          <a:prstGeom prst="line">
            <a:avLst/>
          </a:prstGeom>
          <a:ln w="28575">
            <a:solidFill>
              <a:srgbClr val="FF0000"/>
            </a:solidFill>
            <a:prstDash val="sysDash"/>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F445189-0316-B49F-26FF-8659039F3F97}"/>
                  </a:ext>
                </a:extLst>
              </p:cNvPr>
              <p:cNvSpPr txBox="1"/>
              <p:nvPr/>
            </p:nvSpPr>
            <p:spPr>
              <a:xfrm>
                <a:off x="5418024" y="3288268"/>
                <a:ext cx="5939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𝑡</m:t>
                          </m:r>
                        </m:e>
                      </m:acc>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5F445189-0316-B49F-26FF-8659039F3F97}"/>
                  </a:ext>
                </a:extLst>
              </p:cNvPr>
              <p:cNvSpPr txBox="1">
                <a:spLocks noRot="1" noChangeAspect="1" noMove="1" noResize="1" noEditPoints="1" noAdjustHandles="1" noChangeArrowheads="1" noChangeShapeType="1" noTextEdit="1"/>
              </p:cNvSpPr>
              <p:nvPr/>
            </p:nvSpPr>
            <p:spPr>
              <a:xfrm>
                <a:off x="5418024" y="3288268"/>
                <a:ext cx="593951" cy="369332"/>
              </a:xfrm>
              <a:prstGeom prst="rect">
                <a:avLst/>
              </a:prstGeom>
              <a:blipFill>
                <a:blip r:embed="rId2"/>
                <a:stretch>
                  <a:fillRect r="-2061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3F833D82-237D-6048-132A-85EB3F347039}"/>
              </a:ext>
            </a:extLst>
          </p:cNvPr>
          <p:cNvCxnSpPr>
            <a:cxnSpLocks/>
          </p:cNvCxnSpPr>
          <p:nvPr/>
        </p:nvCxnSpPr>
        <p:spPr>
          <a:xfrm>
            <a:off x="3736522" y="1551214"/>
            <a:ext cx="541564"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3DC508F-8795-5484-A4EF-2E009B96A63D}"/>
              </a:ext>
            </a:extLst>
          </p:cNvPr>
          <p:cNvCxnSpPr>
            <a:cxnSpLocks/>
          </p:cNvCxnSpPr>
          <p:nvPr/>
        </p:nvCxnSpPr>
        <p:spPr>
          <a:xfrm>
            <a:off x="5382986" y="1551214"/>
            <a:ext cx="541564"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B90A773-F0F1-ADAE-D2E2-FDB681AAB551}"/>
              </a:ext>
            </a:extLst>
          </p:cNvPr>
          <p:cNvCxnSpPr>
            <a:cxnSpLocks/>
          </p:cNvCxnSpPr>
          <p:nvPr/>
        </p:nvCxnSpPr>
        <p:spPr>
          <a:xfrm flipV="1">
            <a:off x="6760029" y="1551214"/>
            <a:ext cx="1865539" cy="892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03E364-5913-1D28-761A-6D473A5346B8}"/>
              </a:ext>
            </a:extLst>
          </p:cNvPr>
          <p:cNvCxnSpPr>
            <a:cxnSpLocks/>
          </p:cNvCxnSpPr>
          <p:nvPr/>
        </p:nvCxnSpPr>
        <p:spPr>
          <a:xfrm>
            <a:off x="8625568" y="2498272"/>
            <a:ext cx="567418"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182487B-70D7-FA89-B4BE-1A93DE6C9EF0}"/>
              </a:ext>
            </a:extLst>
          </p:cNvPr>
          <p:cNvCxnSpPr>
            <a:cxnSpLocks/>
          </p:cNvCxnSpPr>
          <p:nvPr/>
        </p:nvCxnSpPr>
        <p:spPr>
          <a:xfrm>
            <a:off x="8294915" y="2977243"/>
            <a:ext cx="898071"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89A247-4A93-480B-7769-4BA07FFE1776}"/>
              </a:ext>
            </a:extLst>
          </p:cNvPr>
          <p:cNvCxnSpPr>
            <a:cxnSpLocks/>
          </p:cNvCxnSpPr>
          <p:nvPr/>
        </p:nvCxnSpPr>
        <p:spPr>
          <a:xfrm>
            <a:off x="6708322" y="2958193"/>
            <a:ext cx="898071"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6E1A6DD-613C-E7E5-9A2E-3F8CE70542F1}"/>
              </a:ext>
            </a:extLst>
          </p:cNvPr>
          <p:cNvCxnSpPr>
            <a:cxnSpLocks/>
          </p:cNvCxnSpPr>
          <p:nvPr/>
        </p:nvCxnSpPr>
        <p:spPr>
          <a:xfrm>
            <a:off x="2364922" y="2498272"/>
            <a:ext cx="876299"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C057CE4-805B-1B35-18FE-BD0AEAA0C1AD}"/>
              </a:ext>
            </a:extLst>
          </p:cNvPr>
          <p:cNvSpPr/>
          <p:nvPr/>
        </p:nvSpPr>
        <p:spPr>
          <a:xfrm>
            <a:off x="3692299" y="1494418"/>
            <a:ext cx="122464" cy="12246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4D16F28-9D12-D702-EDDE-19A4E3E3DCCD}"/>
              </a:ext>
            </a:extLst>
          </p:cNvPr>
          <p:cNvSpPr/>
          <p:nvPr/>
        </p:nvSpPr>
        <p:spPr>
          <a:xfrm>
            <a:off x="5308827" y="1489982"/>
            <a:ext cx="122464" cy="12246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B4350D0-36DC-1966-5789-D3EB82626493}"/>
              </a:ext>
            </a:extLst>
          </p:cNvPr>
          <p:cNvSpPr/>
          <p:nvPr/>
        </p:nvSpPr>
        <p:spPr>
          <a:xfrm>
            <a:off x="6178323" y="1498910"/>
            <a:ext cx="122464" cy="122464"/>
          </a:xfrm>
          <a:prstGeom prst="ellipse">
            <a:avLst/>
          </a:prstGeom>
          <a:solidFill>
            <a:schemeClr val="bg1">
              <a:lumMod val="7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3325C4E-B83C-C2D1-9724-9AD2BA9D2A01}"/>
              </a:ext>
            </a:extLst>
          </p:cNvPr>
          <p:cNvSpPr/>
          <p:nvPr/>
        </p:nvSpPr>
        <p:spPr>
          <a:xfrm>
            <a:off x="4096429" y="2440858"/>
            <a:ext cx="122464" cy="122464"/>
          </a:xfrm>
          <a:prstGeom prst="ellipse">
            <a:avLst/>
          </a:prstGeom>
          <a:solidFill>
            <a:schemeClr val="accent2">
              <a:lumMod val="7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7346EF1-1DE3-CDF0-214C-EA7306209B3C}"/>
              </a:ext>
            </a:extLst>
          </p:cNvPr>
          <p:cNvSpPr/>
          <p:nvPr/>
        </p:nvSpPr>
        <p:spPr>
          <a:xfrm>
            <a:off x="8590873" y="2437248"/>
            <a:ext cx="122464" cy="12246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EA4ECDD-6212-9474-BBA1-9C7B36209856}"/>
              </a:ext>
            </a:extLst>
          </p:cNvPr>
          <p:cNvSpPr/>
          <p:nvPr/>
        </p:nvSpPr>
        <p:spPr>
          <a:xfrm>
            <a:off x="8172449" y="2910568"/>
            <a:ext cx="122464" cy="122464"/>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12390B0-E154-DFF9-02E8-99A518784461}"/>
              </a:ext>
            </a:extLst>
          </p:cNvPr>
          <p:cNvSpPr/>
          <p:nvPr/>
        </p:nvSpPr>
        <p:spPr>
          <a:xfrm>
            <a:off x="6637565" y="2891783"/>
            <a:ext cx="122464" cy="122464"/>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67E2953-E39F-F0BA-810F-AA575D9241CA}"/>
              </a:ext>
            </a:extLst>
          </p:cNvPr>
          <p:cNvSpPr/>
          <p:nvPr/>
        </p:nvSpPr>
        <p:spPr>
          <a:xfrm>
            <a:off x="4755696" y="2905391"/>
            <a:ext cx="122464" cy="122464"/>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BD0B498-0436-2AB0-A9A5-E824DEA62962}"/>
              </a:ext>
            </a:extLst>
          </p:cNvPr>
          <p:cNvCxnSpPr>
            <a:cxnSpLocks/>
          </p:cNvCxnSpPr>
          <p:nvPr/>
        </p:nvCxnSpPr>
        <p:spPr>
          <a:xfrm flipV="1">
            <a:off x="4145413" y="2498272"/>
            <a:ext cx="516394" cy="1"/>
          </a:xfrm>
          <a:prstGeom prst="line">
            <a:avLst/>
          </a:prstGeom>
          <a:ln w="28575">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5EED503-071E-D7B3-4F8F-D11D4E17CE0F}"/>
              </a:ext>
            </a:extLst>
          </p:cNvPr>
          <p:cNvSpPr/>
          <p:nvPr/>
        </p:nvSpPr>
        <p:spPr>
          <a:xfrm>
            <a:off x="6730775" y="1482407"/>
            <a:ext cx="122464" cy="12246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856C2B8D-84E5-482F-E769-D932016EAD1D}"/>
              </a:ext>
            </a:extLst>
          </p:cNvPr>
          <p:cNvCxnSpPr>
            <a:cxnSpLocks/>
          </p:cNvCxnSpPr>
          <p:nvPr/>
        </p:nvCxnSpPr>
        <p:spPr>
          <a:xfrm>
            <a:off x="6219827" y="1560142"/>
            <a:ext cx="541564" cy="0"/>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9EB8DF6-2051-F01C-4CC1-CC78552E1DC0}"/>
              </a:ext>
            </a:extLst>
          </p:cNvPr>
          <p:cNvCxnSpPr>
            <a:cxnSpLocks/>
          </p:cNvCxnSpPr>
          <p:nvPr/>
        </p:nvCxnSpPr>
        <p:spPr>
          <a:xfrm flipH="1">
            <a:off x="4878160" y="2975415"/>
            <a:ext cx="491899" cy="0"/>
          </a:xfrm>
          <a:prstGeom prst="line">
            <a:avLst/>
          </a:prstGeom>
          <a:ln w="38100">
            <a:solidFill>
              <a:srgbClr val="F32BF3"/>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8A656AC-A3C0-1D76-C146-0BC1973FAA49}"/>
              </a:ext>
            </a:extLst>
          </p:cNvPr>
          <p:cNvCxnSpPr/>
          <p:nvPr/>
        </p:nvCxnSpPr>
        <p:spPr>
          <a:xfrm>
            <a:off x="10221686" y="1167493"/>
            <a:ext cx="383721" cy="0"/>
          </a:xfrm>
          <a:prstGeom prst="line">
            <a:avLst/>
          </a:prstGeom>
          <a:ln w="38100">
            <a:solidFill>
              <a:srgbClr val="F32BF3"/>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D7FF62C5-A9A7-D9B5-A619-7E5AC8C697DE}"/>
              </a:ext>
            </a:extLst>
          </p:cNvPr>
          <p:cNvSpPr/>
          <p:nvPr/>
        </p:nvSpPr>
        <p:spPr>
          <a:xfrm>
            <a:off x="10352314" y="1429128"/>
            <a:ext cx="122464" cy="12246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DFB30A1-D9BC-8159-FA83-4EEF9AF95CDD}"/>
              </a:ext>
            </a:extLst>
          </p:cNvPr>
          <p:cNvSpPr/>
          <p:nvPr/>
        </p:nvSpPr>
        <p:spPr>
          <a:xfrm>
            <a:off x="10360479" y="1738993"/>
            <a:ext cx="122464" cy="122464"/>
          </a:xfrm>
          <a:prstGeom prst="ellipse">
            <a:avLst/>
          </a:prstGeom>
          <a:solidFill>
            <a:schemeClr val="bg1">
              <a:lumMod val="7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93FA822B-A042-9C5D-44DB-EFB23DDDCE07}"/>
              </a:ext>
            </a:extLst>
          </p:cNvPr>
          <p:cNvCxnSpPr>
            <a:cxnSpLocks/>
          </p:cNvCxnSpPr>
          <p:nvPr/>
        </p:nvCxnSpPr>
        <p:spPr>
          <a:xfrm>
            <a:off x="10221686" y="2086513"/>
            <a:ext cx="449035"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4CE6EE4-DD9B-89ED-AF51-E7BAB2283519}"/>
              </a:ext>
            </a:extLst>
          </p:cNvPr>
          <p:cNvSpPr txBox="1"/>
          <p:nvPr/>
        </p:nvSpPr>
        <p:spPr>
          <a:xfrm>
            <a:off x="10646228" y="1028993"/>
            <a:ext cx="1296080" cy="276999"/>
          </a:xfrm>
          <a:prstGeom prst="rect">
            <a:avLst/>
          </a:prstGeom>
          <a:noFill/>
        </p:spPr>
        <p:txBody>
          <a:bodyPr wrap="square" rtlCol="0">
            <a:spAutoFit/>
          </a:bodyPr>
          <a:lstStyle/>
          <a:p>
            <a:r>
              <a:rPr lang="en-US" sz="1200" dirty="0">
                <a:solidFill>
                  <a:srgbClr val="F32BF3"/>
                </a:solidFill>
              </a:rPr>
              <a:t>Over-fire</a:t>
            </a:r>
          </a:p>
        </p:txBody>
      </p:sp>
      <p:sp>
        <p:nvSpPr>
          <p:cNvPr id="60" name="TextBox 59">
            <a:extLst>
              <a:ext uri="{FF2B5EF4-FFF2-40B4-BE49-F238E27FC236}">
                <a16:creationId xmlns:a16="http://schemas.microsoft.com/office/drawing/2014/main" id="{1A334490-CBC9-8618-9B5D-F043E2C2375C}"/>
              </a:ext>
            </a:extLst>
          </p:cNvPr>
          <p:cNvSpPr txBox="1"/>
          <p:nvPr/>
        </p:nvSpPr>
        <p:spPr>
          <a:xfrm>
            <a:off x="10670720" y="1386929"/>
            <a:ext cx="1134835" cy="261610"/>
          </a:xfrm>
          <a:prstGeom prst="rect">
            <a:avLst/>
          </a:prstGeom>
          <a:noFill/>
        </p:spPr>
        <p:txBody>
          <a:bodyPr wrap="square" rtlCol="0">
            <a:spAutoFit/>
          </a:bodyPr>
          <a:lstStyle/>
          <a:p>
            <a:r>
              <a:rPr lang="en-US" sz="1050" dirty="0"/>
              <a:t>Engine Start</a:t>
            </a:r>
          </a:p>
        </p:txBody>
      </p:sp>
      <p:sp>
        <p:nvSpPr>
          <p:cNvPr id="61" name="TextBox 60">
            <a:extLst>
              <a:ext uri="{FF2B5EF4-FFF2-40B4-BE49-F238E27FC236}">
                <a16:creationId xmlns:a16="http://schemas.microsoft.com/office/drawing/2014/main" id="{4F33E8C9-E08B-5C71-79E9-B2A76FDB3349}"/>
              </a:ext>
            </a:extLst>
          </p:cNvPr>
          <p:cNvSpPr txBox="1"/>
          <p:nvPr/>
        </p:nvSpPr>
        <p:spPr>
          <a:xfrm>
            <a:off x="10670721" y="1676002"/>
            <a:ext cx="1230766" cy="253916"/>
          </a:xfrm>
          <a:prstGeom prst="rect">
            <a:avLst/>
          </a:prstGeom>
          <a:noFill/>
        </p:spPr>
        <p:txBody>
          <a:bodyPr wrap="square" rtlCol="0">
            <a:spAutoFit/>
          </a:bodyPr>
          <a:lstStyle/>
          <a:p>
            <a:r>
              <a:rPr lang="en-US" sz="1050" dirty="0"/>
              <a:t>Engine Failed Start</a:t>
            </a:r>
          </a:p>
        </p:txBody>
      </p:sp>
      <p:sp>
        <p:nvSpPr>
          <p:cNvPr id="62" name="TextBox 61">
            <a:extLst>
              <a:ext uri="{FF2B5EF4-FFF2-40B4-BE49-F238E27FC236}">
                <a16:creationId xmlns:a16="http://schemas.microsoft.com/office/drawing/2014/main" id="{61203810-016C-3CF5-C723-286D8A3FCDC2}"/>
              </a:ext>
            </a:extLst>
          </p:cNvPr>
          <p:cNvSpPr txBox="1"/>
          <p:nvPr/>
        </p:nvSpPr>
        <p:spPr>
          <a:xfrm>
            <a:off x="10681607" y="1942186"/>
            <a:ext cx="1230766" cy="253916"/>
          </a:xfrm>
          <a:prstGeom prst="rect">
            <a:avLst/>
          </a:prstGeom>
          <a:noFill/>
        </p:spPr>
        <p:txBody>
          <a:bodyPr wrap="square" rtlCol="0">
            <a:spAutoFit/>
          </a:bodyPr>
          <a:lstStyle/>
          <a:p>
            <a:r>
              <a:rPr lang="en-US" sz="1050" dirty="0"/>
              <a:t>Engine Running</a:t>
            </a:r>
          </a:p>
        </p:txBody>
      </p:sp>
      <p:cxnSp>
        <p:nvCxnSpPr>
          <p:cNvPr id="3" name="Straight Connector 2">
            <a:extLst>
              <a:ext uri="{FF2B5EF4-FFF2-40B4-BE49-F238E27FC236}">
                <a16:creationId xmlns:a16="http://schemas.microsoft.com/office/drawing/2014/main" id="{706DC7FD-B3CF-DA66-98AD-1DDD9D296F99}"/>
              </a:ext>
            </a:extLst>
          </p:cNvPr>
          <p:cNvCxnSpPr>
            <a:cxnSpLocks/>
          </p:cNvCxnSpPr>
          <p:nvPr/>
        </p:nvCxnSpPr>
        <p:spPr>
          <a:xfrm>
            <a:off x="5928288" y="2481912"/>
            <a:ext cx="831741"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6E4E3D7E-8511-3BE9-7244-2ED8C861FFA5}"/>
              </a:ext>
            </a:extLst>
          </p:cNvPr>
          <p:cNvSpPr/>
          <p:nvPr/>
        </p:nvSpPr>
        <p:spPr>
          <a:xfrm>
            <a:off x="5893593" y="2420888"/>
            <a:ext cx="122464" cy="12246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1EC6D98F-75B4-F19B-AA1A-85A4F2789AB6}"/>
                  </a:ext>
                </a:extLst>
              </p:cNvPr>
              <p:cNvSpPr txBox="1"/>
              <p:nvPr/>
            </p:nvSpPr>
            <p:spPr>
              <a:xfrm>
                <a:off x="8488816" y="3222857"/>
                <a:ext cx="1408339" cy="646331"/>
              </a:xfrm>
              <a:prstGeom prst="rect">
                <a:avLst/>
              </a:prstGeom>
              <a:noFill/>
            </p:spPr>
            <p:txBody>
              <a:bodyPr wrap="square" rtlCol="0">
                <a:spAutoFit/>
              </a:bodyPr>
              <a:lstStyle/>
              <a:p>
                <a:pPr algn="ctr"/>
                <a:r>
                  <a:rPr lang="en-US" sz="1200" dirty="0">
                    <a:solidFill>
                      <a:srgbClr val="00B050"/>
                    </a:solidFill>
                  </a:rPr>
                  <a:t>Maintenance date</a:t>
                </a:r>
              </a:p>
              <a:p>
                <a:pPr algn="ctr"/>
                <a:r>
                  <a:rPr lang="en-US" sz="1200" dirty="0">
                    <a:solidFill>
                      <a:srgbClr val="00B050"/>
                    </a:solidFill>
                  </a:rPr>
                  <a:t>=</a:t>
                </a:r>
              </a:p>
              <a:p>
                <a:pPr algn="ctr"/>
                <a14:m>
                  <m:oMath xmlns:m="http://schemas.openxmlformats.org/officeDocument/2006/math">
                    <m:r>
                      <a:rPr lang="en-US" sz="1200" i="1" smtClean="0">
                        <a:solidFill>
                          <a:srgbClr val="00B050"/>
                        </a:solidFill>
                        <a:latin typeface="Cambria Math" panose="02040503050406030204" pitchFamily="18" charset="0"/>
                        <a:ea typeface="Cambria Math" panose="02040503050406030204" pitchFamily="18" charset="0"/>
                      </a:rPr>
                      <m:t>𝜑</m:t>
                    </m:r>
                    <m:acc>
                      <m:accPr>
                        <m:chr m:val="̅"/>
                        <m:ctrlPr>
                          <a:rPr lang="en-US" sz="1200" i="1" smtClean="0">
                            <a:solidFill>
                              <a:srgbClr val="00B050"/>
                            </a:solidFill>
                            <a:latin typeface="Cambria Math" panose="02040503050406030204" pitchFamily="18" charset="0"/>
                          </a:rPr>
                        </m:ctrlPr>
                      </m:accPr>
                      <m:e>
                        <m:r>
                          <a:rPr lang="en-US" sz="1200" b="0" i="1" smtClean="0">
                            <a:solidFill>
                              <a:srgbClr val="00B050"/>
                            </a:solidFill>
                            <a:latin typeface="Cambria Math" panose="02040503050406030204" pitchFamily="18" charset="0"/>
                          </a:rPr>
                          <m:t>𝑡</m:t>
                        </m:r>
                      </m:e>
                    </m:acc>
                  </m:oMath>
                </a14:m>
                <a:r>
                  <a:rPr lang="en-US" sz="1200" dirty="0">
                    <a:solidFill>
                      <a:srgbClr val="00B050"/>
                    </a:solidFill>
                  </a:rPr>
                  <a:t> for some </a:t>
                </a:r>
                <a14:m>
                  <m:oMath xmlns:m="http://schemas.openxmlformats.org/officeDocument/2006/math">
                    <m:r>
                      <a:rPr lang="en-US" sz="1200" i="1" smtClean="0">
                        <a:solidFill>
                          <a:srgbClr val="00B050"/>
                        </a:solidFill>
                        <a:latin typeface="Cambria Math" panose="02040503050406030204" pitchFamily="18" charset="0"/>
                        <a:ea typeface="Cambria Math" panose="02040503050406030204" pitchFamily="18" charset="0"/>
                      </a:rPr>
                      <m:t>𝜑</m:t>
                    </m:r>
                  </m:oMath>
                </a14:m>
                <a:r>
                  <a:rPr lang="en-US" sz="1200" dirty="0">
                    <a:solidFill>
                      <a:srgbClr val="00B050"/>
                    </a:solidFill>
                  </a:rPr>
                  <a:t> &gt; 1.</a:t>
                </a:r>
              </a:p>
            </p:txBody>
          </p:sp>
        </mc:Choice>
        <mc:Fallback>
          <p:sp>
            <p:nvSpPr>
              <p:cNvPr id="21" name="TextBox 20">
                <a:extLst>
                  <a:ext uri="{FF2B5EF4-FFF2-40B4-BE49-F238E27FC236}">
                    <a16:creationId xmlns:a16="http://schemas.microsoft.com/office/drawing/2014/main" id="{1EC6D98F-75B4-F19B-AA1A-85A4F2789AB6}"/>
                  </a:ext>
                </a:extLst>
              </p:cNvPr>
              <p:cNvSpPr txBox="1">
                <a:spLocks noRot="1" noChangeAspect="1" noMove="1" noResize="1" noEditPoints="1" noAdjustHandles="1" noChangeArrowheads="1" noChangeShapeType="1" noTextEdit="1"/>
              </p:cNvSpPr>
              <p:nvPr/>
            </p:nvSpPr>
            <p:spPr>
              <a:xfrm>
                <a:off x="8488816" y="3222857"/>
                <a:ext cx="1408339" cy="646331"/>
              </a:xfrm>
              <a:prstGeom prst="rect">
                <a:avLst/>
              </a:prstGeom>
              <a:blipFill>
                <a:blip r:embed="rId3"/>
                <a:stretch>
                  <a:fillRect t="-943" b="-6604"/>
                </a:stretch>
              </a:blipFill>
            </p:spPr>
            <p:txBody>
              <a:bodyPr/>
              <a:lstStyle/>
              <a:p>
                <a:r>
                  <a:rPr lang="en-US">
                    <a:noFill/>
                  </a:rPr>
                  <a:t> </a:t>
                </a:r>
              </a:p>
            </p:txBody>
          </p:sp>
        </mc:Fallback>
      </mc:AlternateContent>
    </p:spTree>
    <p:extLst>
      <p:ext uri="{BB962C8B-B14F-4D97-AF65-F5344CB8AC3E}">
        <p14:creationId xmlns:p14="http://schemas.microsoft.com/office/powerpoint/2010/main" val="352970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8.8|11.5|6.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E6B0E2D56BF1F40BF230503442A9B1E" ma:contentTypeVersion="13" ma:contentTypeDescription="Create a new document." ma:contentTypeScope="" ma:versionID="fecd58e023869308e8def7b409eb53f4">
  <xsd:schema xmlns:xsd="http://www.w3.org/2001/XMLSchema" xmlns:xs="http://www.w3.org/2001/XMLSchema" xmlns:p="http://schemas.microsoft.com/office/2006/metadata/properties" xmlns:ns3="10171c75-c5f2-42d7-ad6b-dbf465723512" xmlns:ns4="7aec7ea1-6667-479c-b2f6-928507d9754b" targetNamespace="http://schemas.microsoft.com/office/2006/metadata/properties" ma:root="true" ma:fieldsID="652fcb72d8468d455810d7ac30cbad16" ns3:_="" ns4:_="">
    <xsd:import namespace="10171c75-c5f2-42d7-ad6b-dbf465723512"/>
    <xsd:import namespace="7aec7ea1-6667-479c-b2f6-928507d9754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171c75-c5f2-42d7-ad6b-dbf46572351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ec7ea1-6667-479c-b2f6-928507d9754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1E67D0-E6B5-43D2-B72E-590DC02C3653}">
  <ds:schemaRefs>
    <ds:schemaRef ds:uri="http://schemas.microsoft.com/sharepoint/v3/contenttype/forms"/>
  </ds:schemaRefs>
</ds:datastoreItem>
</file>

<file path=customXml/itemProps2.xml><?xml version="1.0" encoding="utf-8"?>
<ds:datastoreItem xmlns:ds="http://schemas.openxmlformats.org/officeDocument/2006/customXml" ds:itemID="{0EF7039A-D70A-414D-BC81-4ECD1590DE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171c75-c5f2-42d7-ad6b-dbf465723512"/>
    <ds:schemaRef ds:uri="7aec7ea1-6667-479c-b2f6-928507d97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7A79A2-1DEA-473D-BCA7-EFDF7A0A287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11229</TotalTime>
  <Words>1627</Words>
  <Application>Microsoft Office PowerPoint</Application>
  <PresentationFormat>Widescreen</PresentationFormat>
  <Paragraphs>188</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Cambria Math</vt:lpstr>
      <vt:lpstr>Courier New</vt:lpstr>
      <vt:lpstr>Google Sans</vt:lpstr>
      <vt:lpstr>NimbusRomNo9L-Regu</vt:lpstr>
      <vt:lpstr>NimbusRomNo9L-ReguItal</vt:lpstr>
      <vt:lpstr>Wingdings</vt:lpstr>
      <vt:lpstr>Office Theme</vt:lpstr>
      <vt:lpstr>2023 ASME Turbo Expo</vt:lpstr>
      <vt:lpstr>Outline</vt:lpstr>
      <vt:lpstr>Introduction: What Is This Talk About?</vt:lpstr>
      <vt:lpstr>Introduction: Need For Maintenance</vt:lpstr>
      <vt:lpstr>Introduction: Maintenance Optimization</vt:lpstr>
      <vt:lpstr>Introduction: RUL</vt:lpstr>
      <vt:lpstr>Introduction: Visual Problem Statement</vt:lpstr>
      <vt:lpstr>Introduction: Visual Problem Statement</vt:lpstr>
      <vt:lpstr>Introduction: Visual Problem Statement</vt:lpstr>
      <vt:lpstr>Problem Statement and Setup</vt:lpstr>
      <vt:lpstr>Problem Setup: Constraints</vt:lpstr>
      <vt:lpstr>Problem Setup: Constraints</vt:lpstr>
      <vt:lpstr>Problem Setup: Constraints</vt:lpstr>
      <vt:lpstr>Problem Setup: Optimization Objective</vt:lpstr>
      <vt:lpstr>Optimization Problem</vt:lpstr>
      <vt:lpstr>Numerical Examples: Example 1</vt:lpstr>
      <vt:lpstr>Numerical Examples: Example 1 Result</vt:lpstr>
      <vt:lpstr>Numerical Examples: Example 1 Result</vt:lpstr>
      <vt:lpstr>Numerical Examples: Example 2</vt:lpstr>
      <vt:lpstr>Numerical Examples: Example 2 Result</vt:lpstr>
      <vt:lpstr>Numerical Examples: Example 2 Result</vt:lpstr>
      <vt:lpstr>Theoretical Results</vt:lpstr>
      <vt:lpstr>Theoretical Results</vt:lpstr>
      <vt:lpstr>Conclusion</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Smith</dc:creator>
  <cp:lastModifiedBy>Cody Allen</cp:lastModifiedBy>
  <cp:revision>847</cp:revision>
  <dcterms:created xsi:type="dcterms:W3CDTF">2018-12-07T21:03:35Z</dcterms:created>
  <dcterms:modified xsi:type="dcterms:W3CDTF">2023-06-29T03:55:24Z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0x0101003E6B0E2D56BF1F40BF230503442A9B1E</vt:lpwstr>
  </property>
  <property fmtid="{D5CDD505-2E9C-101B-9397-08002B2CF9AE}" pid="3" name="MSIP_Label_fb5e2db6-eecf-4aa2-8fc3-174bf94bce19_Enabled">
    <vt:lpwstr>true</vt:lpwstr>
  </property>
  <property fmtid="{D5CDD505-2E9C-101B-9397-08002B2CF9AE}" pid="4" name="MSIP_Label_fb5e2db6-eecf-4aa2-8fc3-174bf94bce19_SetDate">
    <vt:lpwstr>2023-06-29T03:55:24Z</vt:lpwstr>
  </property>
  <property fmtid="{D5CDD505-2E9C-101B-9397-08002B2CF9AE}" pid="5" name="MSIP_Label_fb5e2db6-eecf-4aa2-8fc3-174bf94bce19_Method">
    <vt:lpwstr>Standard</vt:lpwstr>
  </property>
  <property fmtid="{D5CDD505-2E9C-101B-9397-08002B2CF9AE}" pid="6" name="MSIP_Label_fb5e2db6-eecf-4aa2-8fc3-174bf94bce19_Name">
    <vt:lpwstr>fb5e2db6-eecf-4aa2-8fc3-174bf94bce19</vt:lpwstr>
  </property>
  <property fmtid="{D5CDD505-2E9C-101B-9397-08002B2CF9AE}" pid="7" name="MSIP_Label_fb5e2db6-eecf-4aa2-8fc3-174bf94bce19_SiteId">
    <vt:lpwstr>ceb177bf-013b-49ab-8a9c-4abce32afc1e</vt:lpwstr>
  </property>
  <property fmtid="{D5CDD505-2E9C-101B-9397-08002B2CF9AE}" pid="8" name="MSIP_Label_fb5e2db6-eecf-4aa2-8fc3-174bf94bce19_ActionId">
    <vt:lpwstr>4c56e888-8cee-4cd1-a085-3f1dbb82917d</vt:lpwstr>
  </property>
  <property fmtid="{D5CDD505-2E9C-101B-9397-08002B2CF9AE}" pid="9" name="MSIP_Label_fb5e2db6-eecf-4aa2-8fc3-174bf94bce19_ContentBits">
    <vt:lpwstr>2</vt:lpwstr>
  </property>
</Properties>
</file>