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tableStyles" Target="tableStyle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theme" Target="theme/theme1.xml" /><Relationship Id="rId5" Type="http://schemas.openxmlformats.org/officeDocument/2006/relationships/slide" Target="slides/slide4.xml" /><Relationship Id="rId10" Type="http://schemas.openxmlformats.org/officeDocument/2006/relationships/viewProps" Target="viewProps.xml" /><Relationship Id="rId4" Type="http://schemas.openxmlformats.org/officeDocument/2006/relationships/slide" Target="slides/slide3.xml" /><Relationship Id="rId9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 /><Relationship Id="rId3" Type="http://schemas.openxmlformats.org/officeDocument/2006/relationships/image" Target="../media/image2.png" /><Relationship Id="rId7" Type="http://schemas.openxmlformats.org/officeDocument/2006/relationships/image" Target="../media/image6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1.xml" /><Relationship Id="rId6" Type="http://schemas.openxmlformats.org/officeDocument/2006/relationships/image" Target="../media/image5.png" /><Relationship Id="rId5" Type="http://schemas.openxmlformats.org/officeDocument/2006/relationships/image" Target="../media/image4.png" /><Relationship Id="rId4" Type="http://schemas.openxmlformats.org/officeDocument/2006/relationships/image" Target="../media/image3.png" /><Relationship Id="rId9" Type="http://schemas.openxmlformats.org/officeDocument/2006/relationships/image" Target="../media/image8.png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 /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1.xml" /><Relationship Id="rId4" Type="http://schemas.openxmlformats.org/officeDocument/2006/relationships/image" Target="../media/image11.pn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 /><Relationship Id="rId2" Type="http://schemas.openxmlformats.org/officeDocument/2006/relationships/image" Target="../media/image12.png" /><Relationship Id="rId1" Type="http://schemas.openxmlformats.org/officeDocument/2006/relationships/slideLayout" Target="../slideLayouts/slideLayout7.xml" /><Relationship Id="rId6" Type="http://schemas.openxmlformats.org/officeDocument/2006/relationships/image" Target="../media/image16.png" /><Relationship Id="rId5" Type="http://schemas.openxmlformats.org/officeDocument/2006/relationships/image" Target="../media/image15.png" /><Relationship Id="rId4" Type="http://schemas.openxmlformats.org/officeDocument/2006/relationships/image" Target="../media/image14.png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 /><Relationship Id="rId2" Type="http://schemas.openxmlformats.org/officeDocument/2006/relationships/image" Target="../media/image17.png" /><Relationship Id="rId1" Type="http://schemas.openxmlformats.org/officeDocument/2006/relationships/slideLayout" Target="../slideLayouts/slideLayout7.xml" /><Relationship Id="rId6" Type="http://schemas.openxmlformats.org/officeDocument/2006/relationships/image" Target="../media/image21.png" /><Relationship Id="rId5" Type="http://schemas.openxmlformats.org/officeDocument/2006/relationships/image" Target="../media/image20.png" /><Relationship Id="rId4" Type="http://schemas.openxmlformats.org/officeDocument/2006/relationships/image" Target="../media/image19.png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 /><Relationship Id="rId2" Type="http://schemas.openxmlformats.org/officeDocument/2006/relationships/image" Target="../media/image22.png" /><Relationship Id="rId1" Type="http://schemas.openxmlformats.org/officeDocument/2006/relationships/slideLayout" Target="../slideLayouts/slideLayout7.xml" /><Relationship Id="rId4" Type="http://schemas.openxmlformats.org/officeDocument/2006/relationships/image" Target="../media/image24.png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 /><Relationship Id="rId1" Type="http://schemas.openxmlformats.org/officeDocument/2006/relationships/slideLayout" Target="../slideLayouts/slideLayout7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>
                <a:solidFill>
                  <a:srgbClr val="0070C0"/>
                </a:solidFill>
                <a:ea typeface="+mj-lt"/>
                <a:cs typeface="+mj-lt"/>
              </a:rPr>
              <a:t>Time Series Analysis Of </a:t>
            </a:r>
            <a:br>
              <a:rPr lang="en-US" b="1">
                <a:solidFill>
                  <a:srgbClr val="0070C0"/>
                </a:solidFill>
                <a:ea typeface="+mj-lt"/>
                <a:cs typeface="+mj-lt"/>
              </a:rPr>
            </a:br>
            <a:r>
              <a:rPr lang="en-US" b="1">
                <a:solidFill>
                  <a:srgbClr val="0070C0"/>
                </a:solidFill>
                <a:ea typeface="+mj-lt"/>
                <a:cs typeface="+mj-lt"/>
              </a:rPr>
              <a:t>COVID-19 In India </a:t>
            </a:r>
            <a:endParaRPr lang="en-US" b="1">
              <a:solidFill>
                <a:srgbClr val="000000"/>
              </a:solidFill>
              <a:cs typeface="Calibri Light" panose="020F0302020204030204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b="1">
                <a:solidFill>
                  <a:srgbClr val="00B050"/>
                </a:solidFill>
                <a:ea typeface="+mn-lt"/>
                <a:cs typeface="+mn-lt"/>
              </a:rPr>
              <a:t>VENKATAKRISHNAN.R  (venkatkrishnan2003@gmail.com)</a:t>
            </a:r>
            <a:endParaRPr lang="en-US" b="1">
              <a:solidFill>
                <a:srgbClr val="00B050"/>
              </a:solidFill>
              <a:cs typeface="Calibri"/>
            </a:endParaRPr>
          </a:p>
          <a:p>
            <a:r>
              <a:rPr lang="en-US" b="1">
                <a:solidFill>
                  <a:srgbClr val="00B050"/>
                </a:solidFill>
                <a:ea typeface="+mn-lt"/>
                <a:cs typeface="+mn-lt"/>
              </a:rPr>
              <a:t>B SIVA JYOTHI NATHA REDDY (ss2619338@gmail.com)</a:t>
            </a:r>
            <a:endParaRPr lang="en-US" b="1">
              <a:solidFill>
                <a:srgbClr val="00B050"/>
              </a:solidFill>
              <a:cs typeface="Calibri"/>
            </a:endParaRPr>
          </a:p>
          <a:p>
            <a:r>
              <a:rPr lang="en-US" b="1">
                <a:solidFill>
                  <a:srgbClr val="00B050"/>
                </a:solidFill>
                <a:ea typeface="+mn-lt"/>
                <a:cs typeface="+mn-lt"/>
              </a:rPr>
              <a:t>SARTHAK YADAV (sarthaknyadav@gmail.com)</a:t>
            </a:r>
            <a:endParaRPr lang="en-US">
              <a:solidFill>
                <a:srgbClr val="000000"/>
              </a:solidFill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C7D7557C-E5BC-4390-B7B6-0E9F912629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4371" y="2983243"/>
            <a:ext cx="2623704" cy="2283401"/>
          </a:xfrm>
          <a:prstGeom prst="rect">
            <a:avLst/>
          </a:prstGeom>
        </p:spPr>
      </p:pic>
      <p:pic>
        <p:nvPicPr>
          <p:cNvPr id="5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7392AE07-61D5-4D15-A9BB-64AC0EFB2F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7840" y="5432792"/>
            <a:ext cx="2743200" cy="966564"/>
          </a:xfrm>
          <a:prstGeom prst="rect">
            <a:avLst/>
          </a:prstGeom>
        </p:spPr>
      </p:pic>
      <p:pic>
        <p:nvPicPr>
          <p:cNvPr id="6" name="Picture 6" descr="Diagram, schematic&#10;&#10;Description automatically generated">
            <a:extLst>
              <a:ext uri="{FF2B5EF4-FFF2-40B4-BE49-F238E27FC236}">
                <a16:creationId xmlns:a16="http://schemas.microsoft.com/office/drawing/2014/main" id="{34CFC941-44D9-4283-9E28-973A525F40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7758" y="1030207"/>
            <a:ext cx="2371725" cy="1352550"/>
          </a:xfrm>
          <a:prstGeom prst="rect">
            <a:avLst/>
          </a:prstGeom>
        </p:spPr>
      </p:pic>
      <p:pic>
        <p:nvPicPr>
          <p:cNvPr id="7" name="Picture 7" descr="Text&#10;&#10;Description automatically generated">
            <a:extLst>
              <a:ext uri="{FF2B5EF4-FFF2-40B4-BE49-F238E27FC236}">
                <a16:creationId xmlns:a16="http://schemas.microsoft.com/office/drawing/2014/main" id="{C86E2869-E2C7-4B31-B563-4DD6E3E966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69054" y="2388252"/>
            <a:ext cx="3609583" cy="4285127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6962D5F-93D6-4502-82C4-269F68E162C0}"/>
              </a:ext>
            </a:extLst>
          </p:cNvPr>
          <p:cNvCxnSpPr/>
          <p:nvPr/>
        </p:nvCxnSpPr>
        <p:spPr>
          <a:xfrm flipH="1">
            <a:off x="4845448" y="174475"/>
            <a:ext cx="52192" cy="6503094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6A870EE-B53C-4651-92D9-FD9FA140DDFC}"/>
              </a:ext>
            </a:extLst>
          </p:cNvPr>
          <p:cNvSpPr txBox="1"/>
          <p:nvPr/>
        </p:nvSpPr>
        <p:spPr>
          <a:xfrm>
            <a:off x="310232" y="4158000"/>
            <a:ext cx="1288472" cy="369332"/>
          </a:xfrm>
          <a:prstGeom prst="rect">
            <a:avLst/>
          </a:prstGeom>
          <a:solidFill>
            <a:schemeClr val="accent4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rgbClr val="0070C0"/>
                </a:solidFill>
                <a:cs typeface="Calibri"/>
              </a:rPr>
              <a:t>SIR Model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1F7D29F-5759-458C-B5DE-476F642A28DA}"/>
              </a:ext>
            </a:extLst>
          </p:cNvPr>
          <p:cNvSpPr txBox="1"/>
          <p:nvPr/>
        </p:nvSpPr>
        <p:spPr>
          <a:xfrm>
            <a:off x="7946709" y="509855"/>
            <a:ext cx="1454727" cy="400110"/>
          </a:xfrm>
          <a:prstGeom prst="rect">
            <a:avLst/>
          </a:prstGeom>
          <a:solidFill>
            <a:schemeClr val="accent4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>
                <a:solidFill>
                  <a:srgbClr val="0070C0"/>
                </a:solidFill>
                <a:cs typeface="Calibri"/>
              </a:rPr>
              <a:t>SIR-F Model</a:t>
            </a:r>
          </a:p>
        </p:txBody>
      </p:sp>
      <p:pic>
        <p:nvPicPr>
          <p:cNvPr id="11" name="Picture 11">
            <a:extLst>
              <a:ext uri="{FF2B5EF4-FFF2-40B4-BE49-F238E27FC236}">
                <a16:creationId xmlns:a16="http://schemas.microsoft.com/office/drawing/2014/main" id="{21DAE060-9046-4011-9EB7-16303BB6600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4657" y="1649002"/>
            <a:ext cx="3745282" cy="1076044"/>
          </a:xfrm>
          <a:prstGeom prst="rect">
            <a:avLst/>
          </a:prstGeom>
        </p:spPr>
      </p:pic>
      <p:pic>
        <p:nvPicPr>
          <p:cNvPr id="12" name="Picture 12" descr="A picture containing text&#10;&#10;Description automatically generated">
            <a:extLst>
              <a:ext uri="{FF2B5EF4-FFF2-40B4-BE49-F238E27FC236}">
                <a16:creationId xmlns:a16="http://schemas.microsoft.com/office/drawing/2014/main" id="{9EE4DC3A-9191-4F5E-8ED7-5FF9CC17F1B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19406" y="2937380"/>
            <a:ext cx="3560618" cy="2383688"/>
          </a:xfrm>
          <a:prstGeom prst="rect">
            <a:avLst/>
          </a:prstGeom>
        </p:spPr>
      </p:pic>
      <p:pic>
        <p:nvPicPr>
          <p:cNvPr id="13" name="Picture 1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3C017391-B441-47FB-A1E9-38FF35CB4CC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045879" y="5317270"/>
            <a:ext cx="2743200" cy="1190597"/>
          </a:xfrm>
          <a:prstGeom prst="rect">
            <a:avLst/>
          </a:prstGeom>
        </p:spPr>
      </p:pic>
      <p:pic>
        <p:nvPicPr>
          <p:cNvPr id="14" name="Picture 15">
            <a:extLst>
              <a:ext uri="{FF2B5EF4-FFF2-40B4-BE49-F238E27FC236}">
                <a16:creationId xmlns:a16="http://schemas.microsoft.com/office/drawing/2014/main" id="{56A88487-4804-4947-8D40-320F1D18DBE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34647" y="909161"/>
            <a:ext cx="2743200" cy="1699404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7417462-8E57-4550-AB3F-4B1080EDCA1D}"/>
              </a:ext>
            </a:extLst>
          </p:cNvPr>
          <p:cNvCxnSpPr/>
          <p:nvPr/>
        </p:nvCxnSpPr>
        <p:spPr>
          <a:xfrm flipV="1">
            <a:off x="170286" y="2690012"/>
            <a:ext cx="4689287" cy="13854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F05701F-FF84-42E8-88EC-5F12410304C9}"/>
              </a:ext>
            </a:extLst>
          </p:cNvPr>
          <p:cNvSpPr txBox="1"/>
          <p:nvPr/>
        </p:nvSpPr>
        <p:spPr>
          <a:xfrm>
            <a:off x="310232" y="327122"/>
            <a:ext cx="1288472" cy="646331"/>
          </a:xfrm>
          <a:prstGeom prst="rect">
            <a:avLst/>
          </a:prstGeom>
          <a:solidFill>
            <a:schemeClr val="accent4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rgbClr val="0070C0"/>
                </a:solidFill>
                <a:cs typeface="Calibri"/>
              </a:rPr>
              <a:t>S-R trend analysis</a:t>
            </a:r>
          </a:p>
        </p:txBody>
      </p:sp>
    </p:spTree>
    <p:extLst>
      <p:ext uri="{BB962C8B-B14F-4D97-AF65-F5344CB8AC3E}">
        <p14:creationId xmlns:p14="http://schemas.microsoft.com/office/powerpoint/2010/main" val="1352013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9B458F11-744A-4207-AFD9-86FEFC415E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67" y="1007367"/>
            <a:ext cx="8364747" cy="4253797"/>
          </a:xfrm>
          <a:prstGeom prst="rect">
            <a:avLst/>
          </a:prstGeom>
        </p:spPr>
      </p:pic>
      <p:pic>
        <p:nvPicPr>
          <p:cNvPr id="5" name="Picture 5" descr="Chart&#10;&#10;Description automatically generated">
            <a:extLst>
              <a:ext uri="{FF2B5EF4-FFF2-40B4-BE49-F238E27FC236}">
                <a16:creationId xmlns:a16="http://schemas.microsoft.com/office/drawing/2014/main" id="{FF50BB4A-45E7-4054-B393-7B27879985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3268" y="5419819"/>
            <a:ext cx="5302369" cy="103605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2B21557-98B4-4E06-9311-28B43907674C}"/>
              </a:ext>
            </a:extLst>
          </p:cNvPr>
          <p:cNvSpPr txBox="1"/>
          <p:nvPr/>
        </p:nvSpPr>
        <p:spPr>
          <a:xfrm>
            <a:off x="4767531" y="224287"/>
            <a:ext cx="2565182" cy="461665"/>
          </a:xfrm>
          <a:prstGeom prst="rect">
            <a:avLst/>
          </a:prstGeom>
          <a:solidFill>
            <a:srgbClr val="FFC000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>
                <a:solidFill>
                  <a:srgbClr val="0070C0"/>
                </a:solidFill>
              </a:rPr>
              <a:t>S-R Trend Analysis</a:t>
            </a:r>
          </a:p>
        </p:txBody>
      </p:sp>
      <p:pic>
        <p:nvPicPr>
          <p:cNvPr id="8" name="Picture 8" descr="A picture containing table&#10;&#10;Description automatically generated">
            <a:extLst>
              <a:ext uri="{FF2B5EF4-FFF2-40B4-BE49-F238E27FC236}">
                <a16:creationId xmlns:a16="http://schemas.microsoft.com/office/drawing/2014/main" id="{88C2A9FA-E73D-4F6A-B117-0A9E400F21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7212" y="1443936"/>
            <a:ext cx="3752670" cy="4573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328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A035DF2A-9873-4518-BA6C-21B333720D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68" y="1993356"/>
            <a:ext cx="5891841" cy="2382459"/>
          </a:xfrm>
          <a:prstGeom prst="rect">
            <a:avLst/>
          </a:prstGeom>
        </p:spPr>
      </p:pic>
      <p:pic>
        <p:nvPicPr>
          <p:cNvPr id="3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C1C1DE18-D4C6-404B-BA48-71CF1473C3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8964" y="199975"/>
            <a:ext cx="5848709" cy="2072956"/>
          </a:xfrm>
          <a:prstGeom prst="rect">
            <a:avLst/>
          </a:prstGeom>
        </p:spPr>
      </p:pic>
      <p:pic>
        <p:nvPicPr>
          <p:cNvPr id="4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DD6D5313-25DB-481F-972E-7C48DB53D0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8966" y="2311909"/>
            <a:ext cx="6064369" cy="2004144"/>
          </a:xfrm>
          <a:prstGeom prst="rect">
            <a:avLst/>
          </a:prstGeom>
        </p:spPr>
      </p:pic>
      <p:pic>
        <p:nvPicPr>
          <p:cNvPr id="5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0712B375-E8A1-41C3-902E-EA6B21624B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88966" y="4313134"/>
            <a:ext cx="6064369" cy="234365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1CDAB4D-A75A-4B96-BCD9-FC2E395A6704}"/>
              </a:ext>
            </a:extLst>
          </p:cNvPr>
          <p:cNvSpPr txBox="1"/>
          <p:nvPr/>
        </p:nvSpPr>
        <p:spPr>
          <a:xfrm>
            <a:off x="1101305" y="943155"/>
            <a:ext cx="2925399" cy="461665"/>
          </a:xfrm>
          <a:prstGeom prst="rect">
            <a:avLst/>
          </a:prstGeom>
          <a:solidFill>
            <a:srgbClr val="FFC000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>
                <a:solidFill>
                  <a:srgbClr val="0070C0"/>
                </a:solidFill>
              </a:rPr>
              <a:t>SIR-F Model Analysis</a:t>
            </a:r>
          </a:p>
        </p:txBody>
      </p:sp>
      <p:pic>
        <p:nvPicPr>
          <p:cNvPr id="11" name="Picture 11">
            <a:extLst>
              <a:ext uri="{FF2B5EF4-FFF2-40B4-BE49-F238E27FC236}">
                <a16:creationId xmlns:a16="http://schemas.microsoft.com/office/drawing/2014/main" id="{7177AD36-5C21-4044-A074-FD2C621D535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4054" y="4767263"/>
            <a:ext cx="3535212" cy="601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345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DB0D6542-D051-4D3D-922C-D7780682C8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910" y="2322575"/>
            <a:ext cx="5891839" cy="2083448"/>
          </a:xfrm>
          <a:prstGeom prst="rect">
            <a:avLst/>
          </a:prstGeom>
        </p:spPr>
      </p:pic>
      <p:pic>
        <p:nvPicPr>
          <p:cNvPr id="3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1BE98A99-7E38-441A-8360-1B6BD47ED9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5268" y="225815"/>
            <a:ext cx="5748067" cy="1963766"/>
          </a:xfrm>
          <a:prstGeom prst="rect">
            <a:avLst/>
          </a:prstGeom>
        </p:spPr>
      </p:pic>
      <p:pic>
        <p:nvPicPr>
          <p:cNvPr id="4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9FFF8115-DDFD-4B85-9357-04891202DF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0248" y="2328955"/>
            <a:ext cx="5978106" cy="2070694"/>
          </a:xfrm>
          <a:prstGeom prst="rect">
            <a:avLst/>
          </a:prstGeom>
        </p:spPr>
      </p:pic>
      <p:pic>
        <p:nvPicPr>
          <p:cNvPr id="5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8E3EB0F7-FC33-4ABA-9033-0B25DA7DA0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04627" y="4551925"/>
            <a:ext cx="5848706" cy="216799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5E3B3CF-97B8-4056-8CF0-C82CE35D5292}"/>
              </a:ext>
            </a:extLst>
          </p:cNvPr>
          <p:cNvSpPr txBox="1"/>
          <p:nvPr/>
        </p:nvSpPr>
        <p:spPr>
          <a:xfrm>
            <a:off x="1424404" y="1410027"/>
            <a:ext cx="2886973" cy="461665"/>
          </a:xfrm>
          <a:prstGeom prst="rect">
            <a:avLst/>
          </a:prstGeom>
          <a:solidFill>
            <a:srgbClr val="FFC000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>
                <a:solidFill>
                  <a:srgbClr val="0070C0"/>
                </a:solidFill>
              </a:rPr>
              <a:t>SIR-F Model Analysis</a:t>
            </a:r>
          </a:p>
        </p:txBody>
      </p:sp>
      <p:pic>
        <p:nvPicPr>
          <p:cNvPr id="8" name="Picture 8">
            <a:extLst>
              <a:ext uri="{FF2B5EF4-FFF2-40B4-BE49-F238E27FC236}">
                <a16:creationId xmlns:a16="http://schemas.microsoft.com/office/drawing/2014/main" id="{5B422084-83DA-408A-B1E3-4FF149A914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03103" y="4911037"/>
            <a:ext cx="3156548" cy="601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576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Table&#10;&#10;Description automatically generated">
            <a:extLst>
              <a:ext uri="{FF2B5EF4-FFF2-40B4-BE49-F238E27FC236}">
                <a16:creationId xmlns:a16="http://schemas.microsoft.com/office/drawing/2014/main" id="{3986D900-EBA5-4BA3-9C3C-7224A2BD46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92" b="22477"/>
          <a:stretch/>
        </p:blipFill>
        <p:spPr>
          <a:xfrm>
            <a:off x="75023" y="2678596"/>
            <a:ext cx="4899818" cy="2419096"/>
          </a:xfrm>
          <a:prstGeom prst="rect">
            <a:avLst/>
          </a:prstGeom>
        </p:spPr>
      </p:pic>
      <p:pic>
        <p:nvPicPr>
          <p:cNvPr id="4" name="Picture 4" descr="Table&#10;&#10;Description automatically generated">
            <a:extLst>
              <a:ext uri="{FF2B5EF4-FFF2-40B4-BE49-F238E27FC236}">
                <a16:creationId xmlns:a16="http://schemas.microsoft.com/office/drawing/2014/main" id="{1EB378A7-A998-4B68-9369-D5865AE238A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60" b="22490"/>
          <a:stretch/>
        </p:blipFill>
        <p:spPr>
          <a:xfrm>
            <a:off x="6388776" y="262006"/>
            <a:ext cx="5268659" cy="2644958"/>
          </a:xfrm>
          <a:prstGeom prst="rect">
            <a:avLst/>
          </a:prstGeom>
        </p:spPr>
      </p:pic>
      <p:pic>
        <p:nvPicPr>
          <p:cNvPr id="5" name="Picture 5" descr="Table&#10;&#10;Description automatically generated">
            <a:extLst>
              <a:ext uri="{FF2B5EF4-FFF2-40B4-BE49-F238E27FC236}">
                <a16:creationId xmlns:a16="http://schemas.microsoft.com/office/drawing/2014/main" id="{42CF180C-1B87-48E2-B6CD-AA5C5BB9194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92" b="20370"/>
          <a:stretch/>
        </p:blipFill>
        <p:spPr>
          <a:xfrm>
            <a:off x="6097829" y="3325789"/>
            <a:ext cx="5690572" cy="287956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DD0859B-410A-4693-A998-27855E21B4F3}"/>
              </a:ext>
            </a:extLst>
          </p:cNvPr>
          <p:cNvSpPr txBox="1"/>
          <p:nvPr/>
        </p:nvSpPr>
        <p:spPr>
          <a:xfrm>
            <a:off x="7067648" y="2912853"/>
            <a:ext cx="4582195" cy="338554"/>
          </a:xfrm>
          <a:prstGeom prst="rect">
            <a:avLst/>
          </a:prstGeom>
          <a:solidFill>
            <a:srgbClr val="FFC000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>
                <a:solidFill>
                  <a:srgbClr val="0070C0"/>
                </a:solidFill>
                <a:latin typeface="Baskerville Old Face"/>
              </a:rPr>
              <a:t>3.4 days in a week susceptible people go out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0432A2-319B-4E98-BAE7-50BF009334C0}"/>
              </a:ext>
            </a:extLst>
          </p:cNvPr>
          <p:cNvSpPr txBox="1"/>
          <p:nvPr/>
        </p:nvSpPr>
        <p:spPr>
          <a:xfrm>
            <a:off x="7279126" y="6264345"/>
            <a:ext cx="4414372" cy="338554"/>
          </a:xfrm>
          <a:prstGeom prst="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>
                <a:solidFill>
                  <a:srgbClr val="0070C0"/>
                </a:solidFill>
                <a:latin typeface="Baskerville Old Face"/>
              </a:rPr>
              <a:t>2.7 days in a week susceptible people go out 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4FD856-2A16-4DFE-BDF6-CC9C7CC1C90F}"/>
              </a:ext>
            </a:extLst>
          </p:cNvPr>
          <p:cNvSpPr txBox="1"/>
          <p:nvPr/>
        </p:nvSpPr>
        <p:spPr>
          <a:xfrm>
            <a:off x="77851" y="5267052"/>
            <a:ext cx="3884577" cy="584775"/>
          </a:xfrm>
          <a:prstGeom prst="rect">
            <a:avLst/>
          </a:prstGeom>
          <a:solidFill>
            <a:srgbClr val="FFC000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>
                <a:solidFill>
                  <a:srgbClr val="0070C0"/>
                </a:solidFill>
                <a:latin typeface="Baskerville Old Face"/>
              </a:rPr>
              <a:t>6.2 days in a week susceptible people</a:t>
            </a:r>
            <a:endParaRPr lang="en-US"/>
          </a:p>
          <a:p>
            <a:r>
              <a:rPr lang="en-US" sz="1600" b="1">
                <a:solidFill>
                  <a:srgbClr val="0070C0"/>
                </a:solidFill>
                <a:latin typeface="Baskerville Old Face"/>
              </a:rPr>
              <a:t> meet each other</a:t>
            </a:r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F0C2937-147D-46D9-A0E8-2EB5F159856E}"/>
              </a:ext>
            </a:extLst>
          </p:cNvPr>
          <p:cNvSpPr txBox="1"/>
          <p:nvPr/>
        </p:nvSpPr>
        <p:spPr>
          <a:xfrm>
            <a:off x="357604" y="592609"/>
            <a:ext cx="3607409" cy="1077218"/>
          </a:xfrm>
          <a:prstGeom prst="rect">
            <a:avLst/>
          </a:prstGeom>
          <a:solidFill>
            <a:srgbClr val="FFC000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>
                <a:solidFill>
                  <a:srgbClr val="0070C0"/>
                </a:solidFill>
              </a:rPr>
              <a:t>Lockdown Scenario Analysis</a:t>
            </a:r>
            <a:endParaRPr lang="en-US" sz="3200" b="1" err="1">
              <a:solidFill>
                <a:srgbClr val="0070C0"/>
              </a:solidFill>
              <a:cs typeface="Calibri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4A28EA6-0998-4FCF-B5B8-4F84008C46B5}"/>
              </a:ext>
            </a:extLst>
          </p:cNvPr>
          <p:cNvSpPr txBox="1"/>
          <p:nvPr/>
        </p:nvSpPr>
        <p:spPr>
          <a:xfrm>
            <a:off x="163640" y="2061190"/>
            <a:ext cx="2055700" cy="461665"/>
          </a:xfrm>
          <a:prstGeom prst="rect">
            <a:avLst/>
          </a:prstGeom>
          <a:solidFill>
            <a:srgbClr val="FFC000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>
                <a:solidFill>
                  <a:srgbClr val="00B050"/>
                </a:solidFill>
              </a:rPr>
              <a:t>No Lockdown</a:t>
            </a:r>
            <a:r>
              <a:rPr lang="en-US" sz="2400" b="1">
                <a:solidFill>
                  <a:srgbClr val="0070C0"/>
                </a:solidFill>
              </a:rPr>
              <a:t> </a:t>
            </a:r>
            <a:endParaRPr lang="en-US" sz="2400" b="1">
              <a:solidFill>
                <a:srgbClr val="0070C0"/>
              </a:solidFill>
              <a:cs typeface="Calibri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F3E12D7-3C92-41B8-8AD6-B87229892E7D}"/>
              </a:ext>
            </a:extLst>
          </p:cNvPr>
          <p:cNvSpPr txBox="1"/>
          <p:nvPr/>
        </p:nvSpPr>
        <p:spPr>
          <a:xfrm>
            <a:off x="5303677" y="1271481"/>
            <a:ext cx="1016610" cy="523220"/>
          </a:xfrm>
          <a:prstGeom prst="rect">
            <a:avLst/>
          </a:prstGeom>
          <a:solidFill>
            <a:srgbClr val="FFC000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b="1">
                <a:solidFill>
                  <a:srgbClr val="00B050"/>
                </a:solidFill>
              </a:rPr>
              <a:t>50 % Restriction</a:t>
            </a:r>
            <a:endParaRPr lang="en-US" sz="1400" b="1">
              <a:solidFill>
                <a:srgbClr val="0070C0"/>
              </a:solidFill>
              <a:cs typeface="Calibri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AA62CC1-D1FF-4724-B5E1-27B2C4BC620E}"/>
              </a:ext>
            </a:extLst>
          </p:cNvPr>
          <p:cNvSpPr txBox="1"/>
          <p:nvPr/>
        </p:nvSpPr>
        <p:spPr>
          <a:xfrm>
            <a:off x="5026585" y="5510972"/>
            <a:ext cx="1072028" cy="523220"/>
          </a:xfrm>
          <a:prstGeom prst="rect">
            <a:avLst/>
          </a:prstGeom>
          <a:solidFill>
            <a:srgbClr val="FFC000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b="1">
                <a:solidFill>
                  <a:srgbClr val="00B050"/>
                </a:solidFill>
              </a:rPr>
              <a:t>70 % Restriction</a:t>
            </a:r>
            <a:endParaRPr lang="en-US" sz="1400" b="1">
              <a:solidFill>
                <a:srgbClr val="0070C0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802660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hart, histogram&#10;&#10;Description automatically generated">
            <a:extLst>
              <a:ext uri="{FF2B5EF4-FFF2-40B4-BE49-F238E27FC236}">
                <a16:creationId xmlns:a16="http://schemas.microsoft.com/office/drawing/2014/main" id="{44800DD9-FD0E-4D4D-9B55-F1856A05DF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795" y="1361979"/>
            <a:ext cx="7141885" cy="446027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3626869-140E-45FE-8E09-20C918024C92}"/>
              </a:ext>
            </a:extLst>
          </p:cNvPr>
          <p:cNvSpPr txBox="1"/>
          <p:nvPr/>
        </p:nvSpPr>
        <p:spPr>
          <a:xfrm>
            <a:off x="703185" y="230301"/>
            <a:ext cx="4024352" cy="584775"/>
          </a:xfrm>
          <a:prstGeom prst="rect">
            <a:avLst/>
          </a:prstGeom>
          <a:solidFill>
            <a:srgbClr val="FFC000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>
                <a:solidFill>
                  <a:srgbClr val="0070C0"/>
                </a:solidFill>
                <a:cs typeface="Calibri"/>
              </a:rPr>
              <a:t>Predicting the Future 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B279881-E14D-466A-9BE8-C7626F962D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3198720"/>
              </p:ext>
            </p:extLst>
          </p:nvPr>
        </p:nvGraphicFramePr>
        <p:xfrm>
          <a:off x="7329054" y="498765"/>
          <a:ext cx="4455919" cy="5835146"/>
        </p:xfrm>
        <a:graphic>
          <a:graphicData uri="http://schemas.openxmlformats.org/drawingml/2006/table">
            <a:tbl>
              <a:tblPr firstRow="1" bandRow="1">
                <a:tableStyleId>{638B1855-1B75-4FBE-930C-398BA8C253C6}</a:tableStyleId>
              </a:tblPr>
              <a:tblGrid>
                <a:gridCol w="1056458">
                  <a:extLst>
                    <a:ext uri="{9D8B030D-6E8A-4147-A177-3AD203B41FA5}">
                      <a16:colId xmlns:a16="http://schemas.microsoft.com/office/drawing/2014/main" val="2791734763"/>
                    </a:ext>
                  </a:extLst>
                </a:gridCol>
                <a:gridCol w="985058">
                  <a:extLst>
                    <a:ext uri="{9D8B030D-6E8A-4147-A177-3AD203B41FA5}">
                      <a16:colId xmlns:a16="http://schemas.microsoft.com/office/drawing/2014/main" val="3721240961"/>
                    </a:ext>
                  </a:extLst>
                </a:gridCol>
                <a:gridCol w="663607">
                  <a:extLst>
                    <a:ext uri="{9D8B030D-6E8A-4147-A177-3AD203B41FA5}">
                      <a16:colId xmlns:a16="http://schemas.microsoft.com/office/drawing/2014/main" val="4161457677"/>
                    </a:ext>
                  </a:extLst>
                </a:gridCol>
                <a:gridCol w="809094">
                  <a:extLst>
                    <a:ext uri="{9D8B030D-6E8A-4147-A177-3AD203B41FA5}">
                      <a16:colId xmlns:a16="http://schemas.microsoft.com/office/drawing/2014/main" val="437466057"/>
                    </a:ext>
                  </a:extLst>
                </a:gridCol>
                <a:gridCol w="941702">
                  <a:extLst>
                    <a:ext uri="{9D8B030D-6E8A-4147-A177-3AD203B41FA5}">
                      <a16:colId xmlns:a16="http://schemas.microsoft.com/office/drawing/2014/main" val="3678022348"/>
                    </a:ext>
                  </a:extLst>
                </a:gridCol>
              </a:tblGrid>
              <a:tr h="310274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Date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Confirmed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Fatal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Infected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Recovered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465785652"/>
                  </a:ext>
                </a:extLst>
              </a:tr>
              <a:tr h="460406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30/06/2021 0:00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30421124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402026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481379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29537719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271569848"/>
                  </a:ext>
                </a:extLst>
              </a:tr>
              <a:tr h="460406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01/07/2021 0:00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30456522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403209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461127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29592186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78068775"/>
                  </a:ext>
                </a:extLst>
              </a:tr>
              <a:tr h="460406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02/07/2021 0:00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30490429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404343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441725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29644361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684574463"/>
                  </a:ext>
                </a:extLst>
              </a:tr>
              <a:tr h="460406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03/07/2021 0:00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30522910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405429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423140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29694341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834109557"/>
                  </a:ext>
                </a:extLst>
              </a:tr>
              <a:tr h="460406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26/07/2021 0:00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30987198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420952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157330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30408916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418186934"/>
                  </a:ext>
                </a:extLst>
              </a:tr>
              <a:tr h="460406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27/07/2021 0:00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30998655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421335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150766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30426554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586822074"/>
                  </a:ext>
                </a:extLst>
              </a:tr>
              <a:tr h="460406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28/07/2021 0:00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31009630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421702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144478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30443450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222287697"/>
                  </a:ext>
                </a:extLst>
              </a:tr>
              <a:tr h="460406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29/07/2021 0:00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31020150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422054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138452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30459644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618603692"/>
                  </a:ext>
                </a:extLst>
              </a:tr>
              <a:tr h="460406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30/07/2021 0:00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31030239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422391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132672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30475176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32166888"/>
                  </a:ext>
                </a:extLst>
              </a:tr>
              <a:tr h="460406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31/07/2021 0:00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31039925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422715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127123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30490087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101561463"/>
                  </a:ext>
                </a:extLst>
              </a:tr>
              <a:tr h="460406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04/08/2021 0:00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31074999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423888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107031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30544080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887169537"/>
                  </a:ext>
                </a:extLst>
              </a:tr>
              <a:tr h="460406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05/08/2021 0:00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31082889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424152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102511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30556226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0526266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80986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7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Time Series Analysis Of  COVID-19 In India 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Venkatakrishnan R</cp:lastModifiedBy>
  <cp:revision>28</cp:revision>
  <dcterms:created xsi:type="dcterms:W3CDTF">2021-06-29T13:26:56Z</dcterms:created>
  <dcterms:modified xsi:type="dcterms:W3CDTF">2022-05-05T03:52:18Z</dcterms:modified>
</cp:coreProperties>
</file>