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24"/>
  </p:notesMasterIdLst>
  <p:sldIdLst>
    <p:sldId id="263" r:id="rId4"/>
    <p:sldId id="264" r:id="rId5"/>
    <p:sldId id="266" r:id="rId6"/>
    <p:sldId id="269" r:id="rId7"/>
    <p:sldId id="272" r:id="rId8"/>
    <p:sldId id="273" r:id="rId9"/>
    <p:sldId id="271" r:id="rId10"/>
    <p:sldId id="274" r:id="rId11"/>
    <p:sldId id="275" r:id="rId12"/>
    <p:sldId id="270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68" r:id="rId21"/>
    <p:sldId id="283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78563" autoAdjust="0"/>
  </p:normalViewPr>
  <p:slideViewPr>
    <p:cSldViewPr snapToGrid="0">
      <p:cViewPr varScale="1">
        <p:scale>
          <a:sx n="89" d="100"/>
          <a:sy n="89" d="100"/>
        </p:scale>
        <p:origin x="10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2C969-D435-4C7F-89EE-2AE57DBB7683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93BD-0802-498B-86F2-FACB1EFDF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4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https://pixabay.com_zh_</a:t>
            </a:r>
            <a:r>
              <a:rPr lang="zh-CN" altLang="en-US" dirty="0" smtClean="0"/>
              <a:t>银河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nightsky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星星</a:t>
            </a:r>
            <a:r>
              <a:rPr lang="en-US" altLang="zh-CN" dirty="0" smtClean="0"/>
              <a:t>-</a:t>
            </a:r>
            <a:r>
              <a:rPr lang="zh-CN" altLang="en-US" dirty="0" smtClean="0"/>
              <a:t>夜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星云</a:t>
            </a:r>
            <a:r>
              <a:rPr lang="en-US" altLang="zh-CN" dirty="0" smtClean="0"/>
              <a:t>-349720_</a:t>
            </a:r>
          </a:p>
          <a:p>
            <a:r>
              <a:rPr lang="en-US" altLang="zh-CN" dirty="0" smtClean="0"/>
              <a:t>https://pixabay.com_zh_</a:t>
            </a:r>
            <a:r>
              <a:rPr lang="zh-CN" altLang="en-US" dirty="0" smtClean="0"/>
              <a:t>北极光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时间间隔</a:t>
            </a:r>
            <a:r>
              <a:rPr lang="en-US" altLang="zh-CN" dirty="0" smtClean="0"/>
              <a:t>-</a:t>
            </a:r>
            <a:r>
              <a:rPr lang="zh-CN" altLang="en-US" dirty="0" smtClean="0"/>
              <a:t>极光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太阳风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</a:t>
            </a:r>
            <a:r>
              <a:rPr lang="en-US" altLang="zh-CN" dirty="0" smtClean="0"/>
              <a:t>-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明星追踪</a:t>
            </a:r>
            <a:r>
              <a:rPr lang="en-US" altLang="zh-CN" dirty="0" smtClean="0"/>
              <a:t>-</a:t>
            </a:r>
            <a:r>
              <a:rPr lang="zh-CN" altLang="en-US" dirty="0" smtClean="0"/>
              <a:t>星轨道</a:t>
            </a:r>
            <a:r>
              <a:rPr lang="en-US" altLang="zh-CN" dirty="0" smtClean="0"/>
              <a:t>-225525_</a:t>
            </a:r>
          </a:p>
          <a:p>
            <a:r>
              <a:rPr lang="en-US" altLang="zh-CN" dirty="0" smtClean="0"/>
              <a:t>https://pixabay.com_zh_</a:t>
            </a:r>
            <a:r>
              <a:rPr lang="zh-CN" altLang="en-US" dirty="0" smtClean="0"/>
              <a:t>水下</a:t>
            </a:r>
            <a:r>
              <a:rPr lang="en-US" altLang="zh-CN" dirty="0" smtClean="0"/>
              <a:t>-</a:t>
            </a:r>
            <a:r>
              <a:rPr lang="zh-CN" altLang="en-US" dirty="0" smtClean="0"/>
              <a:t>蓝色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</a:t>
            </a:r>
            <a:r>
              <a:rPr lang="en-US" altLang="zh-CN" dirty="0" smtClean="0"/>
              <a:t>-</a:t>
            </a:r>
            <a:r>
              <a:rPr lang="zh-CN" altLang="en-US" dirty="0" smtClean="0"/>
              <a:t>跳水</a:t>
            </a:r>
            <a:r>
              <a:rPr lang="en-US" altLang="zh-CN" dirty="0" smtClean="0"/>
              <a:t>-</a:t>
            </a:r>
            <a:r>
              <a:rPr lang="zh-CN" altLang="en-US" dirty="0" smtClean="0"/>
              <a:t>旱厕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自然</a:t>
            </a:r>
            <a:r>
              <a:rPr lang="en-US" altLang="zh-CN" dirty="0" smtClean="0"/>
              <a:t>-</a:t>
            </a:r>
            <a:r>
              <a:rPr lang="zh-CN" altLang="en-US" dirty="0" smtClean="0"/>
              <a:t>深</a:t>
            </a:r>
            <a:r>
              <a:rPr lang="en-US" altLang="zh-CN" dirty="0" smtClean="0"/>
              <a:t>-</a:t>
            </a:r>
            <a:r>
              <a:rPr lang="zh-CN" altLang="en-US" dirty="0" smtClean="0"/>
              <a:t>绿松石</a:t>
            </a:r>
            <a:r>
              <a:rPr lang="en-US" altLang="zh-CN" dirty="0" smtClean="0"/>
              <a:t>-</a:t>
            </a:r>
            <a:r>
              <a:rPr lang="zh-CN" altLang="en-US" dirty="0" smtClean="0"/>
              <a:t>水</a:t>
            </a:r>
            <a:r>
              <a:rPr lang="en-US" altLang="zh-CN" dirty="0" smtClean="0"/>
              <a:t>-802092_</a:t>
            </a:r>
          </a:p>
          <a:p>
            <a:r>
              <a:rPr lang="en-US" altLang="zh-CN" dirty="0" smtClean="0"/>
              <a:t>https://pixabay.comzh</a:t>
            </a:r>
            <a:r>
              <a:rPr lang="zh-CN" altLang="en-US" dirty="0" smtClean="0"/>
              <a:t>男子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阅读</a:t>
            </a:r>
            <a:r>
              <a:rPr lang="en-US" altLang="zh-CN" dirty="0" smtClean="0"/>
              <a:t>-</a:t>
            </a:r>
            <a:r>
              <a:rPr lang="zh-CN" altLang="en-US" dirty="0" smtClean="0"/>
              <a:t>触摸屏</a:t>
            </a:r>
            <a:r>
              <a:rPr lang="en-US" altLang="zh-CN" dirty="0" smtClean="0"/>
              <a:t>-</a:t>
            </a:r>
            <a:r>
              <a:rPr lang="zh-CN" altLang="en-US" dirty="0" smtClean="0"/>
              <a:t>博客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-</a:t>
            </a:r>
            <a:r>
              <a:rPr lang="zh-CN" altLang="en-US" dirty="0" smtClean="0"/>
              <a:t>片剂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娱乐休闲</a:t>
            </a:r>
            <a:r>
              <a:rPr lang="en-US" altLang="zh-CN" dirty="0" smtClean="0"/>
              <a:t>-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6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2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4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4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在确定了我们认为的终极笔记需要具备的属性之后，我们对现在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市场中的笔记本软件进行了体验与我们的</a:t>
            </a:r>
            <a:r>
              <a:rPr lang="en-US" altLang="zh-CN" dirty="0" err="1" smtClean="0"/>
              <a:t>UltimateNote</a:t>
            </a:r>
            <a:r>
              <a:rPr lang="zh-CN" altLang="en-US" dirty="0" smtClean="0"/>
              <a:t>进行了比较，结果如下。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6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0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9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2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3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3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对于我们来说，我们真正需要的是一款什么样的笔记软</a:t>
            </a:r>
            <a:endParaRPr lang="en-US" altLang="zh-CN" dirty="0" smtClean="0"/>
          </a:p>
          <a:p>
            <a:r>
              <a:rPr lang="zh-CN" altLang="en-US" dirty="0" smtClean="0"/>
              <a:t>首先作为一款笔记软件，要能提供人性化的笔记管理方式。</a:t>
            </a:r>
            <a:endParaRPr lang="en-US" altLang="zh-CN" dirty="0" smtClean="0"/>
          </a:p>
          <a:p>
            <a:r>
              <a:rPr lang="zh-CN" altLang="en-US" dirty="0" smtClean="0"/>
              <a:t>还要有良好的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设计，交互设计</a:t>
            </a:r>
            <a:endParaRPr lang="en-US" altLang="zh-CN" dirty="0" smtClean="0"/>
          </a:p>
          <a:p>
            <a:r>
              <a:rPr lang="zh-CN" altLang="en-US" dirty="0" smtClean="0"/>
              <a:t>在现在信息化越来越发达，但仍然有很多重要的信息是存储在纸质化的介质中的，</a:t>
            </a:r>
            <a:endParaRPr lang="en-US" altLang="zh-CN" dirty="0" smtClean="0"/>
          </a:p>
          <a:p>
            <a:r>
              <a:rPr lang="zh-CN" altLang="en-US" dirty="0" smtClean="0"/>
              <a:t>为了环保，推进无纸化生活，但同时又为了保存存储在纸质化介质中的信息，</a:t>
            </a:r>
            <a:endParaRPr lang="en-US" altLang="zh-CN" dirty="0" smtClean="0"/>
          </a:p>
          <a:p>
            <a:r>
              <a:rPr lang="zh-CN" altLang="en-US" dirty="0" smtClean="0"/>
              <a:t>我们需要提供一种将纸质化转化为电子化信息的功能。</a:t>
            </a:r>
            <a:endParaRPr lang="en-US" altLang="zh-CN" dirty="0" smtClean="0"/>
          </a:p>
          <a:p>
            <a:r>
              <a:rPr lang="zh-CN" altLang="en-US" dirty="0" smtClean="0"/>
              <a:t>此外，信息安全对每个人都很重要，笔记信息更是包含了很多个人的重要信息，</a:t>
            </a:r>
            <a:endParaRPr lang="en-US" altLang="zh-CN" dirty="0" smtClean="0"/>
          </a:p>
          <a:p>
            <a:r>
              <a:rPr lang="zh-CN" altLang="en-US" dirty="0" smtClean="0"/>
              <a:t>所以我们认为可靠的存储也是必不可少的。</a:t>
            </a:r>
            <a:endParaRPr lang="en-US" altLang="zh-CN" dirty="0" smtClean="0"/>
          </a:p>
          <a:p>
            <a:r>
              <a:rPr lang="zh-CN" altLang="en-US" dirty="0" smtClean="0"/>
              <a:t>另一个高优先级的属性就是要有高效的输入方式。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93BD-0802-498B-86F2-FACB1EFDF5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0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0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85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3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1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14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0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2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9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5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8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56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76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1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1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03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51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38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4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40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32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2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91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0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799B-4655-4258-8A26-107C148C46F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2016/4/23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8940187" flipV="1">
            <a:off x="7075674" y="4992557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8940187" flipV="1">
            <a:off x="4107433" y="4486224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8940187" flipV="1">
            <a:off x="3224564" y="1716375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8940187" flipV="1">
            <a:off x="1551281" y="4611566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8940187" flipV="1">
            <a:off x="5693040" y="1808645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8662" y="2308407"/>
            <a:ext cx="630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 smtClean="0">
                <a:solidFill>
                  <a:prstClr val="white"/>
                </a:solidFill>
                <a:latin typeface="Calibri" panose="020F0502020204030204" pitchFamily="34" charset="0"/>
                <a:ea typeface="时尚中黑简体" panose="01010104010101010101" pitchFamily="2" charset="-122"/>
              </a:rPr>
              <a:t>Ultimate Note</a:t>
            </a:r>
            <a:endParaRPr lang="zh-CN" altLang="en-US" sz="7200" dirty="0">
              <a:solidFill>
                <a:prstClr val="white"/>
              </a:solidFill>
              <a:latin typeface="Calibri" panose="020F050202020403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419725" y="3608880"/>
            <a:ext cx="875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prstClr val="white">
                    <a:alpha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高效，简洁，可靠，免费</a:t>
            </a:r>
            <a:endParaRPr lang="zh-CN" altLang="en-US" sz="3200" dirty="0">
              <a:solidFill>
                <a:prstClr val="white">
                  <a:alpha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68784" y="3406140"/>
            <a:ext cx="654432" cy="45719"/>
          </a:xfrm>
          <a:prstGeom prst="ellipse">
            <a:avLst/>
          </a:prstGeom>
          <a:gradFill>
            <a:gsLst>
              <a:gs pos="30000">
                <a:schemeClr val="bg1">
                  <a:alpha val="50000"/>
                </a:schemeClr>
              </a:gs>
              <a:gs pos="8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68784" y="3370370"/>
            <a:ext cx="2552614" cy="584775"/>
            <a:chOff x="6758972" y="2146231"/>
            <a:chExt cx="156242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776902" y="2146231"/>
              <a:ext cx="1544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</a:t>
              </a:r>
              <a:r>
                <a:rPr lang="zh-CN" altLang="en-US" sz="1600" dirty="0" smtClean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你完美的笔记体验</a:t>
              </a:r>
              <a:endPara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KSO_Shape"/>
            <p:cNvSpPr/>
            <p:nvPr/>
          </p:nvSpPr>
          <p:spPr>
            <a:xfrm>
              <a:off x="6758972" y="2196752"/>
              <a:ext cx="254182" cy="206735"/>
            </a:xfrm>
            <a:custGeom>
              <a:avLst/>
              <a:gdLst/>
              <a:ahLst/>
              <a:cxnLst/>
              <a:rect l="l" t="t" r="r" b="b"/>
              <a:pathLst>
                <a:path w="684048" h="556307">
                  <a:moveTo>
                    <a:pt x="222901" y="383453"/>
                  </a:moveTo>
                  <a:cubicBezTo>
                    <a:pt x="218315" y="383977"/>
                    <a:pt x="213613" y="385281"/>
                    <a:pt x="209039" y="387420"/>
                  </a:cubicBezTo>
                  <a:cubicBezTo>
                    <a:pt x="190739" y="395979"/>
                    <a:pt x="181407" y="414680"/>
                    <a:pt x="188193" y="429191"/>
                  </a:cubicBezTo>
                  <a:cubicBezTo>
                    <a:pt x="194980" y="443702"/>
                    <a:pt x="215317" y="448527"/>
                    <a:pt x="233616" y="439969"/>
                  </a:cubicBezTo>
                  <a:cubicBezTo>
                    <a:pt x="251915" y="431410"/>
                    <a:pt x="261248" y="412709"/>
                    <a:pt x="254461" y="398198"/>
                  </a:cubicBezTo>
                  <a:cubicBezTo>
                    <a:pt x="249371" y="387315"/>
                    <a:pt x="236659" y="381879"/>
                    <a:pt x="222901" y="383453"/>
                  </a:cubicBezTo>
                  <a:close/>
                  <a:moveTo>
                    <a:pt x="284035" y="369073"/>
                  </a:moveTo>
                  <a:cubicBezTo>
                    <a:pt x="281538" y="368297"/>
                    <a:pt x="278657" y="368441"/>
                    <a:pt x="275985" y="369691"/>
                  </a:cubicBezTo>
                  <a:cubicBezTo>
                    <a:pt x="270641" y="372190"/>
                    <a:pt x="268154" y="378164"/>
                    <a:pt x="270432" y="383034"/>
                  </a:cubicBezTo>
                  <a:cubicBezTo>
                    <a:pt x="272710" y="387904"/>
                    <a:pt x="278888" y="389825"/>
                    <a:pt x="284233" y="387325"/>
                  </a:cubicBezTo>
                  <a:cubicBezTo>
                    <a:pt x="289577" y="384826"/>
                    <a:pt x="292063" y="378852"/>
                    <a:pt x="289785" y="373982"/>
                  </a:cubicBezTo>
                  <a:cubicBezTo>
                    <a:pt x="288647" y="371547"/>
                    <a:pt x="286533" y="369850"/>
                    <a:pt x="284035" y="369073"/>
                  </a:cubicBezTo>
                  <a:close/>
                  <a:moveTo>
                    <a:pt x="266604" y="297070"/>
                  </a:moveTo>
                  <a:cubicBezTo>
                    <a:pt x="319078" y="300338"/>
                    <a:pt x="362309" y="335548"/>
                    <a:pt x="367763" y="383070"/>
                  </a:cubicBezTo>
                  <a:cubicBezTo>
                    <a:pt x="373996" y="437381"/>
                    <a:pt x="328527" y="487207"/>
                    <a:pt x="266205" y="494360"/>
                  </a:cubicBezTo>
                  <a:cubicBezTo>
                    <a:pt x="203883" y="501513"/>
                    <a:pt x="148308" y="463284"/>
                    <a:pt x="142074" y="408972"/>
                  </a:cubicBezTo>
                  <a:cubicBezTo>
                    <a:pt x="135841" y="354661"/>
                    <a:pt x="181310" y="304835"/>
                    <a:pt x="243632" y="297682"/>
                  </a:cubicBezTo>
                  <a:cubicBezTo>
                    <a:pt x="251423" y="296788"/>
                    <a:pt x="259108" y="296603"/>
                    <a:pt x="266604" y="297070"/>
                  </a:cubicBezTo>
                  <a:close/>
                  <a:moveTo>
                    <a:pt x="297042" y="252387"/>
                  </a:moveTo>
                  <a:cubicBezTo>
                    <a:pt x="283618" y="252176"/>
                    <a:pt x="269820" y="252839"/>
                    <a:pt x="255793" y="254449"/>
                  </a:cubicBezTo>
                  <a:cubicBezTo>
                    <a:pt x="143583" y="267328"/>
                    <a:pt x="59288" y="335880"/>
                    <a:pt x="67516" y="407566"/>
                  </a:cubicBezTo>
                  <a:cubicBezTo>
                    <a:pt x="75743" y="479252"/>
                    <a:pt x="173377" y="526925"/>
                    <a:pt x="285587" y="514046"/>
                  </a:cubicBezTo>
                  <a:cubicBezTo>
                    <a:pt x="397797" y="501168"/>
                    <a:pt x="482091" y="432615"/>
                    <a:pt x="473864" y="360929"/>
                  </a:cubicBezTo>
                  <a:cubicBezTo>
                    <a:pt x="466665" y="298204"/>
                    <a:pt x="391015" y="253864"/>
                    <a:pt x="297042" y="252387"/>
                  </a:cubicBezTo>
                  <a:close/>
                  <a:moveTo>
                    <a:pt x="509416" y="97868"/>
                  </a:moveTo>
                  <a:cubicBezTo>
                    <a:pt x="544841" y="99182"/>
                    <a:pt x="588107" y="127580"/>
                    <a:pt x="590257" y="183051"/>
                  </a:cubicBezTo>
                  <a:cubicBezTo>
                    <a:pt x="592352" y="199448"/>
                    <a:pt x="588214" y="215684"/>
                    <a:pt x="579852" y="229407"/>
                  </a:cubicBezTo>
                  <a:lnTo>
                    <a:pt x="580228" y="229581"/>
                  </a:lnTo>
                  <a:cubicBezTo>
                    <a:pt x="580244" y="229743"/>
                    <a:pt x="580186" y="229872"/>
                    <a:pt x="580126" y="230000"/>
                  </a:cubicBezTo>
                  <a:lnTo>
                    <a:pt x="578707" y="232024"/>
                  </a:lnTo>
                  <a:cubicBezTo>
                    <a:pt x="578590" y="232839"/>
                    <a:pt x="578192" y="233485"/>
                    <a:pt x="577787" y="234126"/>
                  </a:cubicBezTo>
                  <a:lnTo>
                    <a:pt x="577385" y="233908"/>
                  </a:lnTo>
                  <a:cubicBezTo>
                    <a:pt x="572286" y="241165"/>
                    <a:pt x="563167" y="244302"/>
                    <a:pt x="554750" y="241632"/>
                  </a:cubicBezTo>
                  <a:lnTo>
                    <a:pt x="548315" y="238643"/>
                  </a:lnTo>
                  <a:cubicBezTo>
                    <a:pt x="539522" y="233101"/>
                    <a:pt x="536249" y="221620"/>
                    <a:pt x="540834" y="211750"/>
                  </a:cubicBezTo>
                  <a:lnTo>
                    <a:pt x="541088" y="211402"/>
                  </a:lnTo>
                  <a:lnTo>
                    <a:pt x="541243" y="211474"/>
                  </a:lnTo>
                  <a:cubicBezTo>
                    <a:pt x="549302" y="193084"/>
                    <a:pt x="546794" y="175359"/>
                    <a:pt x="541863" y="165391"/>
                  </a:cubicBezTo>
                  <a:cubicBezTo>
                    <a:pt x="534763" y="151042"/>
                    <a:pt x="514479" y="135118"/>
                    <a:pt x="480142" y="145181"/>
                  </a:cubicBezTo>
                  <a:lnTo>
                    <a:pt x="480025" y="144483"/>
                  </a:lnTo>
                  <a:cubicBezTo>
                    <a:pt x="471706" y="144624"/>
                    <a:pt x="464282" y="140887"/>
                    <a:pt x="461009" y="134412"/>
                  </a:cubicBezTo>
                  <a:lnTo>
                    <a:pt x="458966" y="128175"/>
                  </a:lnTo>
                  <a:cubicBezTo>
                    <a:pt x="457496" y="119354"/>
                    <a:pt x="463572" y="110158"/>
                    <a:pt x="473636" y="106144"/>
                  </a:cubicBezTo>
                  <a:lnTo>
                    <a:pt x="473571" y="105761"/>
                  </a:lnTo>
                  <a:cubicBezTo>
                    <a:pt x="485121" y="99922"/>
                    <a:pt x="497817" y="97438"/>
                    <a:pt x="509416" y="97868"/>
                  </a:cubicBezTo>
                  <a:close/>
                  <a:moveTo>
                    <a:pt x="286518" y="82088"/>
                  </a:moveTo>
                  <a:cubicBezTo>
                    <a:pt x="376738" y="91976"/>
                    <a:pt x="317665" y="163994"/>
                    <a:pt x="337363" y="184000"/>
                  </a:cubicBezTo>
                  <a:cubicBezTo>
                    <a:pt x="387081" y="179119"/>
                    <a:pt x="437510" y="146098"/>
                    <a:pt x="486517" y="169358"/>
                  </a:cubicBezTo>
                  <a:cubicBezTo>
                    <a:pt x="533076" y="203014"/>
                    <a:pt x="494312" y="233925"/>
                    <a:pt x="501054" y="264835"/>
                  </a:cubicBezTo>
                  <a:cubicBezTo>
                    <a:pt x="649340" y="323962"/>
                    <a:pt x="585744" y="409170"/>
                    <a:pt x="562675" y="436725"/>
                  </a:cubicBezTo>
                  <a:cubicBezTo>
                    <a:pt x="354965" y="648778"/>
                    <a:pt x="45454" y="533772"/>
                    <a:pt x="10807" y="435328"/>
                  </a:cubicBezTo>
                  <a:cubicBezTo>
                    <a:pt x="-41075" y="330306"/>
                    <a:pt x="100878" y="89491"/>
                    <a:pt x="286518" y="82088"/>
                  </a:cubicBezTo>
                  <a:close/>
                  <a:moveTo>
                    <a:pt x="489068" y="0"/>
                  </a:moveTo>
                  <a:cubicBezTo>
                    <a:pt x="596753" y="0"/>
                    <a:pt x="684048" y="87296"/>
                    <a:pt x="684048" y="194980"/>
                  </a:cubicBezTo>
                  <a:cubicBezTo>
                    <a:pt x="684048" y="216847"/>
                    <a:pt x="680448" y="237874"/>
                    <a:pt x="672966" y="257215"/>
                  </a:cubicBezTo>
                  <a:lnTo>
                    <a:pt x="672379" y="257003"/>
                  </a:lnTo>
                  <a:cubicBezTo>
                    <a:pt x="668967" y="265617"/>
                    <a:pt x="657523" y="269364"/>
                    <a:pt x="645725" y="265916"/>
                  </a:cubicBezTo>
                  <a:lnTo>
                    <a:pt x="637884" y="262819"/>
                  </a:lnTo>
                  <a:cubicBezTo>
                    <a:pt x="627530" y="257587"/>
                    <a:pt x="621785" y="247890"/>
                    <a:pt x="624308" y="239644"/>
                  </a:cubicBezTo>
                  <a:lnTo>
                    <a:pt x="623975" y="239524"/>
                  </a:lnTo>
                  <a:cubicBezTo>
                    <a:pt x="629260" y="225659"/>
                    <a:pt x="631774" y="210613"/>
                    <a:pt x="631774" y="194980"/>
                  </a:cubicBezTo>
                  <a:cubicBezTo>
                    <a:pt x="631774" y="116165"/>
                    <a:pt x="567883" y="52274"/>
                    <a:pt x="489068" y="52274"/>
                  </a:cubicBezTo>
                  <a:lnTo>
                    <a:pt x="469942" y="54202"/>
                  </a:lnTo>
                  <a:lnTo>
                    <a:pt x="469951" y="54239"/>
                  </a:lnTo>
                  <a:cubicBezTo>
                    <a:pt x="469861" y="54366"/>
                    <a:pt x="469744" y="54397"/>
                    <a:pt x="469627" y="54427"/>
                  </a:cubicBezTo>
                  <a:cubicBezTo>
                    <a:pt x="460634" y="56697"/>
                    <a:pt x="450861" y="49439"/>
                    <a:pt x="446718" y="37636"/>
                  </a:cubicBezTo>
                  <a:lnTo>
                    <a:pt x="444619" y="29323"/>
                  </a:lnTo>
                  <a:cubicBezTo>
                    <a:pt x="442667" y="16995"/>
                    <a:pt x="447797" y="5987"/>
                    <a:pt x="456757" y="3699"/>
                  </a:cubicBezTo>
                  <a:lnTo>
                    <a:pt x="456661" y="3267"/>
                  </a:lnTo>
                  <a:cubicBezTo>
                    <a:pt x="467135" y="923"/>
                    <a:pt x="477994" y="0"/>
                    <a:pt x="489068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411019" y="5158838"/>
            <a:ext cx="51308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168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王科迪，秦瑞泽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包文天，易泉，白晓宇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2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xit" presetSubtype="16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4.79167E-6 4.07407E-6 L 4.79167E-6 -0.0210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4.16667E-7 1.11111E-6 L 4.16667E-7 -0.02107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7578 -0.45856 L -0.35729 0.3388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54" y="398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2357 -0.6 L -0.35729 0.33889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4694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62357 -0.6 L -0.35729 0.33889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469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73151 -0.70324 L -0.35729 0.3388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40" y="5210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2357 -0.6 L -0.35729 0.33889 " pathEditMode="relative" rAng="0" ptsTypes="AA">
                                      <p:cBhvr>
                                        <p:cTn id="5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/>
      <p:bldP spid="2" grpId="1"/>
      <p:bldP spid="2" grpId="2"/>
      <p:bldP spid="3" grpId="0"/>
      <p:bldP spid="3" grpId="1"/>
      <p:bldP spid="5" grpId="0" animBg="1"/>
      <p:bldP spid="5" grpId="1" animBg="1"/>
      <p:bldP spid="5" grpId="2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10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OCR</a:t>
            </a:r>
            <a:r>
              <a:rPr lang="zh-CN" altLang="en-US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Module </a:t>
            </a:r>
            <a:endParaRPr lang="en-US" altLang="zh-CN" sz="4000" dirty="0" smtClean="0">
              <a:solidFill>
                <a:srgbClr val="000000"/>
              </a:solidFill>
              <a:latin typeface="Roboto" pitchFamily="2" charset="0"/>
              <a:ea typeface="+mj-ea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------based on google tesseract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42166" y="1562255"/>
            <a:ext cx="3704066" cy="4419467"/>
            <a:chOff x="942166" y="1562255"/>
            <a:chExt cx="3704066" cy="4419467"/>
          </a:xfrm>
        </p:grpSpPr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42166" y="3827195"/>
              <a:ext cx="3597132" cy="2154527"/>
              <a:chOff x="3921371" y="3319272"/>
              <a:chExt cx="4371360" cy="2618256"/>
            </a:xfrm>
          </p:grpSpPr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3921371" y="3319272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6107052" y="449831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3930166" y="449831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EE1C39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98141D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141D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1"/>
              <p:cNvSpPr>
                <a:spLocks/>
              </p:cNvSpPr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333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3678452" y="2026505"/>
            <a:ext cx="281878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22057" y="3173059"/>
            <a:ext cx="2375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601029" y="4319613"/>
            <a:ext cx="189620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478266" y="5466166"/>
            <a:ext cx="30189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863036" y="1665640"/>
            <a:ext cx="5025307" cy="762773"/>
            <a:chOff x="6894242" y="1825295"/>
            <a:chExt cx="5025307" cy="762773"/>
          </a:xfrm>
        </p:grpSpPr>
        <p:grpSp>
          <p:nvGrpSpPr>
            <p:cNvPr id="59" name="组合 58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导入训练数据</a:t>
                </a:r>
                <a:endParaRPr lang="zh-CN" altLang="en-US" sz="2400" b="1" dirty="0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应用第一次启动时会将中文和英文的训练数据存入</a:t>
              </a:r>
              <a:r>
                <a:rPr lang="en-US" altLang="zh-CN" sz="1600" dirty="0" err="1" smtClean="0"/>
                <a:t>sd</a:t>
              </a:r>
              <a:endParaRPr lang="zh-CN" altLang="en-US" sz="16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863035" y="2820844"/>
            <a:ext cx="5025307" cy="1008994"/>
            <a:chOff x="6894242" y="1825295"/>
            <a:chExt cx="5025307" cy="1008994"/>
          </a:xfrm>
        </p:grpSpPr>
        <p:grpSp>
          <p:nvGrpSpPr>
            <p:cNvPr id="64" name="组合 63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图像预处理</a:t>
                </a:r>
                <a:endParaRPr lang="zh-CN" altLang="en-US" sz="2400" b="1" dirty="0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二值化 </a:t>
              </a:r>
              <a:r>
                <a:rPr lang="en-US" altLang="zh-CN" sz="1600" dirty="0" smtClean="0"/>
                <a:t>binary</a:t>
              </a:r>
            </a:p>
            <a:p>
              <a:r>
                <a:rPr lang="zh-CN" altLang="en-US" sz="1600" dirty="0"/>
                <a:t>降</a:t>
              </a:r>
              <a:r>
                <a:rPr lang="zh-CN" altLang="en-US" sz="1600" dirty="0" smtClean="0"/>
                <a:t>噪，锐化 </a:t>
              </a:r>
              <a:r>
                <a:rPr lang="en-US" altLang="zh-CN" sz="1600" dirty="0" err="1" smtClean="0"/>
                <a:t>doNoise</a:t>
              </a:r>
              <a:endParaRPr lang="zh-CN" altLang="en-US" sz="1600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63034" y="3976048"/>
            <a:ext cx="5025307" cy="762773"/>
            <a:chOff x="6894242" y="1825295"/>
            <a:chExt cx="5025307" cy="762773"/>
          </a:xfrm>
        </p:grpSpPr>
        <p:grpSp>
          <p:nvGrpSpPr>
            <p:cNvPr id="69" name="组合 68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OCR </a:t>
                </a:r>
                <a:r>
                  <a:rPr lang="zh-CN" altLang="en-US" sz="2400" b="1" dirty="0" smtClean="0"/>
                  <a:t>文字识别</a:t>
                </a:r>
                <a:endParaRPr lang="zh-CN" altLang="en-US" sz="2400" b="1" dirty="0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矩形 69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由</a:t>
              </a:r>
              <a:r>
                <a:rPr lang="en-US" altLang="zh-CN" sz="1600" dirty="0" smtClean="0"/>
                <a:t>tesseract-</a:t>
              </a:r>
              <a:r>
                <a:rPr lang="en-US" altLang="zh-CN" sz="1600" dirty="0" err="1" smtClean="0"/>
                <a:t>ocr</a:t>
              </a:r>
              <a:r>
                <a:rPr lang="zh-CN" altLang="en-US" sz="1600" dirty="0" smtClean="0"/>
                <a:t>引擎完成</a:t>
              </a:r>
              <a:r>
                <a:rPr lang="en-US" altLang="zh-CN" sz="1600" dirty="0" smtClean="0"/>
                <a:t> </a:t>
              </a:r>
              <a:endParaRPr lang="zh-CN" altLang="en-US" sz="16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863033" y="5131252"/>
            <a:ext cx="5025307" cy="762773"/>
            <a:chOff x="6894242" y="1825295"/>
            <a:chExt cx="5025307" cy="762773"/>
          </a:xfrm>
        </p:grpSpPr>
        <p:grpSp>
          <p:nvGrpSpPr>
            <p:cNvPr id="74" name="组合 73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文字提取</a:t>
                </a:r>
                <a:endParaRPr lang="zh-CN" altLang="en-US" sz="2400" b="1" dirty="0"/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矩形 74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将识别出来的文字呈现个用户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1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11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Voice Recognition Module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63036" y="1665640"/>
            <a:ext cx="5025307" cy="762773"/>
            <a:chOff x="6894242" y="1825295"/>
            <a:chExt cx="5025307" cy="762773"/>
          </a:xfrm>
        </p:grpSpPr>
        <p:grpSp>
          <p:nvGrpSpPr>
            <p:cNvPr id="43" name="组合 4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基于百度语音</a:t>
                </a:r>
                <a:endParaRPr lang="zh-CN" altLang="en-US" sz="24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基于百度语音识别的</a:t>
              </a:r>
              <a:r>
                <a:rPr lang="en-US" altLang="zh-CN" sz="1600" dirty="0" err="1" smtClean="0"/>
                <a:t>api</a:t>
              </a:r>
              <a:r>
                <a:rPr lang="zh-CN" altLang="en-US" sz="1600" dirty="0" smtClean="0"/>
                <a:t>，提供在线语音识别</a:t>
              </a:r>
              <a:endParaRPr lang="zh-CN" altLang="en-US" sz="16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63035" y="2820844"/>
            <a:ext cx="5025307" cy="1008994"/>
            <a:chOff x="6894242" y="1825295"/>
            <a:chExt cx="5025307" cy="1008994"/>
          </a:xfrm>
        </p:grpSpPr>
        <p:grpSp>
          <p:nvGrpSpPr>
            <p:cNvPr id="48" name="组合 47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流畅的用户体验</a:t>
                </a:r>
                <a:endParaRPr lang="zh-CN" altLang="en-US" sz="24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取消了繁琐的设置选项，我们已经设置好了参数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提供准确率极高的语音识别功能。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63034" y="3976048"/>
            <a:ext cx="5025307" cy="762773"/>
            <a:chOff x="6894242" y="1825295"/>
            <a:chExt cx="5025307" cy="762773"/>
          </a:xfrm>
        </p:grpSpPr>
        <p:grpSp>
          <p:nvGrpSpPr>
            <p:cNvPr id="53" name="组合 5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语音输入</a:t>
                </a:r>
                <a:endParaRPr lang="zh-CN" altLang="en-US" sz="24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可以识别语音输入，然后直接放入笔记内容中</a:t>
              </a:r>
              <a:r>
                <a:rPr lang="en-US" altLang="zh-CN" sz="1600" dirty="0" smtClean="0"/>
                <a:t> </a:t>
              </a:r>
              <a:endParaRPr lang="zh-CN" altLang="en-US" sz="16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28" y="1957005"/>
            <a:ext cx="3981417" cy="2344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 b="29042"/>
          <a:stretch/>
        </p:blipFill>
        <p:spPr>
          <a:xfrm>
            <a:off x="3123686" y="2421704"/>
            <a:ext cx="2811958" cy="32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12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Cloud Storage Module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63036" y="1665640"/>
            <a:ext cx="5025307" cy="762773"/>
            <a:chOff x="6894242" y="1825295"/>
            <a:chExt cx="5025307" cy="762773"/>
          </a:xfrm>
        </p:grpSpPr>
        <p:grpSp>
          <p:nvGrpSpPr>
            <p:cNvPr id="43" name="组合 4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基于</a:t>
                </a:r>
                <a:r>
                  <a:rPr lang="en-US" altLang="zh-CN" sz="2400" b="1" dirty="0" err="1" smtClean="0"/>
                  <a:t>leancloud</a:t>
                </a:r>
                <a:r>
                  <a:rPr lang="zh-CN" altLang="en-US" sz="2400" b="1" dirty="0"/>
                  <a:t>数据存储</a:t>
                </a:r>
                <a:endParaRPr lang="zh-CN" altLang="en-US" sz="24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提供基于</a:t>
              </a:r>
              <a:r>
                <a:rPr lang="en-US" altLang="zh-CN" sz="1600" dirty="0" smtClean="0"/>
                <a:t>Mongo DB</a:t>
              </a:r>
              <a:r>
                <a:rPr lang="zh-CN" altLang="en-US" sz="1600" dirty="0" smtClean="0"/>
                <a:t>的数据存储服务</a:t>
              </a:r>
              <a:endParaRPr lang="zh-CN" altLang="en-US" sz="16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63035" y="2820844"/>
            <a:ext cx="5025307" cy="1255216"/>
            <a:chOff x="6894242" y="1825295"/>
            <a:chExt cx="5025307" cy="1255216"/>
          </a:xfrm>
        </p:grpSpPr>
        <p:grpSp>
          <p:nvGrpSpPr>
            <p:cNvPr id="48" name="组合 47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本地和云端数据库</a:t>
                </a:r>
                <a:endParaRPr lang="zh-CN" altLang="en-US" sz="24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6894242" y="2249514"/>
              <a:ext cx="50253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用户既可以离线将笔记存储在本地数据库，也可以同步到云端数据库中，只需要用户登录自己的账户，即可实时同步自己的笔记内容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63034" y="4370309"/>
            <a:ext cx="5025307" cy="762773"/>
            <a:chOff x="6894242" y="1825295"/>
            <a:chExt cx="5025307" cy="762773"/>
          </a:xfrm>
        </p:grpSpPr>
        <p:grpSp>
          <p:nvGrpSpPr>
            <p:cNvPr id="53" name="组合 5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用户模块</a:t>
                </a:r>
                <a:endParaRPr lang="zh-CN" altLang="en-US" sz="24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6894242" y="2249514"/>
              <a:ext cx="5025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提供用户登录，注册，找回密码，同步笔记等功能</a:t>
              </a:r>
              <a:endParaRPr lang="zh-CN" altLang="en-US" sz="16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55" y="2237245"/>
            <a:ext cx="419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13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Rich </a:t>
            </a:r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Text Editor </a:t>
            </a:r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Module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387401" y="1665640"/>
            <a:ext cx="5025307" cy="1008994"/>
            <a:chOff x="6894242" y="1825295"/>
            <a:chExt cx="5025307" cy="1008994"/>
          </a:xfrm>
        </p:grpSpPr>
        <p:grpSp>
          <p:nvGrpSpPr>
            <p:cNvPr id="43" name="组合 42"/>
            <p:cNvGrpSpPr/>
            <p:nvPr/>
          </p:nvGrpSpPr>
          <p:grpSpPr>
            <a:xfrm>
              <a:off x="7010354" y="1825295"/>
              <a:ext cx="4445464" cy="461665"/>
              <a:chOff x="383458" y="1472769"/>
              <a:chExt cx="4445464" cy="461665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72205" y="1472769"/>
                <a:ext cx="435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参考现有的开源文本编辑器</a:t>
                </a:r>
                <a:endParaRPr lang="zh-CN" altLang="en-US" sz="2400" b="1" dirty="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将笔记本内容编辑器升级为富文本编辑</a:t>
              </a:r>
              <a:r>
                <a:rPr lang="zh-CN" altLang="en-US" sz="1600" dirty="0" smtClean="0"/>
                <a:t>器，给用户更好的体验，和更丰富的呈现方式。</a:t>
              </a:r>
              <a:endParaRPr lang="zh-CN" altLang="en-US" sz="16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387400" y="2820844"/>
            <a:ext cx="5025307" cy="1255216"/>
            <a:chOff x="6894242" y="1825295"/>
            <a:chExt cx="5025307" cy="1255216"/>
          </a:xfrm>
        </p:grpSpPr>
        <p:grpSp>
          <p:nvGrpSpPr>
            <p:cNvPr id="48" name="组合 47"/>
            <p:cNvGrpSpPr/>
            <p:nvPr/>
          </p:nvGrpSpPr>
          <p:grpSpPr>
            <a:xfrm>
              <a:off x="7010354" y="1825295"/>
              <a:ext cx="4445466" cy="461665"/>
              <a:chOff x="383458" y="1472769"/>
              <a:chExt cx="4445466" cy="46166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472205" y="1472769"/>
                <a:ext cx="4356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将笔记内容存为</a:t>
                </a:r>
                <a:r>
                  <a:rPr lang="en-US" altLang="zh-CN" sz="2400" b="1" dirty="0" err="1" smtClean="0"/>
                  <a:t>json</a:t>
                </a:r>
                <a:r>
                  <a:rPr lang="zh-CN" altLang="en-US" sz="2400" b="1" dirty="0" smtClean="0"/>
                  <a:t>格式</a:t>
                </a:r>
                <a:endParaRPr lang="zh-CN" altLang="en-US" sz="2400" b="1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48"/>
            <p:cNvSpPr/>
            <p:nvPr/>
          </p:nvSpPr>
          <p:spPr>
            <a:xfrm>
              <a:off x="6894242" y="2249514"/>
              <a:ext cx="50253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软件通过读取</a:t>
              </a:r>
              <a:r>
                <a:rPr lang="en-US" altLang="zh-CN" sz="1600" dirty="0" err="1" smtClean="0"/>
                <a:t>json</a:t>
              </a:r>
              <a:r>
                <a:rPr lang="zh-CN" altLang="en-US" sz="1600" dirty="0" smtClean="0"/>
                <a:t>格式的文件将包含相应样式的笔记内容呈现在</a:t>
              </a:r>
              <a:r>
                <a:rPr lang="en-US" altLang="zh-CN" sz="1600" dirty="0" smtClean="0"/>
                <a:t>app</a:t>
              </a:r>
              <a:r>
                <a:rPr lang="zh-CN" altLang="en-US" sz="1600" dirty="0" smtClean="0"/>
                <a:t>中，也可以将编辑器中的内容存为一个</a:t>
              </a:r>
              <a:r>
                <a:rPr lang="en-US" altLang="zh-CN" sz="1600" dirty="0" err="1" smtClean="0"/>
                <a:t>json</a:t>
              </a:r>
              <a:r>
                <a:rPr lang="zh-CN" altLang="en-US" sz="1600" dirty="0" smtClean="0"/>
                <a:t>格式文件。</a:t>
              </a:r>
              <a:endParaRPr lang="zh-CN" altLang="en-US" sz="16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87399" y="4370309"/>
            <a:ext cx="5025307" cy="1008994"/>
            <a:chOff x="6894242" y="1825295"/>
            <a:chExt cx="5025307" cy="1008994"/>
          </a:xfrm>
        </p:grpSpPr>
        <p:grpSp>
          <p:nvGrpSpPr>
            <p:cNvPr id="53" name="组合 52"/>
            <p:cNvGrpSpPr/>
            <p:nvPr/>
          </p:nvGrpSpPr>
          <p:grpSpPr>
            <a:xfrm>
              <a:off x="7010354" y="1825295"/>
              <a:ext cx="3908580" cy="461665"/>
              <a:chOff x="383458" y="1472769"/>
              <a:chExt cx="3908580" cy="46166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72206" y="1472769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其他优势</a:t>
                </a:r>
                <a:endParaRPr lang="zh-CN" altLang="en-US" sz="2400" b="1" dirty="0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6894242" y="2249514"/>
              <a:ext cx="50253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将</a:t>
              </a:r>
              <a:r>
                <a:rPr lang="zh-CN" altLang="en-US" sz="1600" dirty="0" smtClean="0"/>
                <a:t>插入图片，插入文件，插入音频等都封装进这个编辑器中，能优化现有存储结构。</a:t>
              </a:r>
              <a:endParaRPr lang="zh-CN" altLang="en-US" sz="16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6" b="8722"/>
          <a:stretch/>
        </p:blipFill>
        <p:spPr>
          <a:xfrm>
            <a:off x="7605656" y="677732"/>
            <a:ext cx="3861603" cy="53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Future</a:t>
            </a:r>
            <a:endParaRPr lang="zh-CN" altLang="en-US" sz="6000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03</a:t>
            </a:r>
            <a:endParaRPr lang="zh-CN" altLang="en-US" sz="7200" b="1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4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15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微软雅黑"/>
              </a:rPr>
              <a:t>What we want next?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11" y="1520752"/>
            <a:ext cx="5272710" cy="523220"/>
            <a:chOff x="383458" y="1443273"/>
            <a:chExt cx="5272710" cy="523220"/>
          </a:xfrm>
        </p:grpSpPr>
        <p:sp>
          <p:nvSpPr>
            <p:cNvPr id="27" name="文本框 26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笔记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社交功能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笔记分享，评论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951111" y="2718794"/>
            <a:ext cx="5272710" cy="523220"/>
            <a:chOff x="383458" y="1443273"/>
            <a:chExt cx="5272710" cy="523220"/>
          </a:xfrm>
        </p:grpSpPr>
        <p:sp>
          <p:nvSpPr>
            <p:cNvPr id="30" name="文本框 29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笔记内容搜索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951111" y="3837921"/>
            <a:ext cx="5272710" cy="523220"/>
            <a:chOff x="383458" y="1443273"/>
            <a:chExt cx="5272710" cy="523220"/>
          </a:xfrm>
        </p:grpSpPr>
        <p:sp>
          <p:nvSpPr>
            <p:cNvPr id="33" name="文本框 32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优化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OCR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识别精度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951111" y="5018537"/>
            <a:ext cx="5272710" cy="523220"/>
            <a:chOff x="383458" y="1443273"/>
            <a:chExt cx="5272710" cy="523220"/>
          </a:xfrm>
        </p:grpSpPr>
        <p:sp>
          <p:nvSpPr>
            <p:cNvPr id="36" name="文本框 35"/>
            <p:cNvSpPr txBox="1"/>
            <p:nvPr/>
          </p:nvSpPr>
          <p:spPr>
            <a:xfrm>
              <a:off x="516450" y="1443273"/>
              <a:ext cx="5139718" cy="523220"/>
            </a:xfrm>
            <a:prstGeom prst="rect">
              <a:avLst/>
            </a:prstGeom>
            <a:solidFill>
              <a:srgbClr val="EE1C3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整合富文本编辑器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83458" y="1443273"/>
              <a:ext cx="0" cy="523220"/>
            </a:xfrm>
            <a:prstGeom prst="line">
              <a:avLst/>
            </a:prstGeom>
            <a:ln w="5715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6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16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Why?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13227" y="236091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72620" y="478126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872098" y="477087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64903" y="3513921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5147" y="2255561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方便的笔记管理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99923" y="466966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无纸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化生活办公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174601" y="465963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安全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的数据存储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74601" y="3394877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高效的输入方式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4941" y="43553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我们需要一款怎么样的笔记软件？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99923" y="3405268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优雅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的软件设计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055856" y="3526374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862681" y="235052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174601" y="2245170"/>
            <a:ext cx="2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笔记的社交属性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234030" y="2130868"/>
            <a:ext cx="3151535" cy="3151535"/>
            <a:chOff x="4259262" y="2338122"/>
            <a:chExt cx="1836738" cy="1836738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4719637" y="3258872"/>
              <a:ext cx="915988" cy="915988"/>
            </a:xfrm>
            <a:custGeom>
              <a:avLst/>
              <a:gdLst>
                <a:gd name="T0" fmla="*/ 243 w 243"/>
                <a:gd name="T1" fmla="*/ 210 h 243"/>
                <a:gd name="T2" fmla="*/ 122 w 243"/>
                <a:gd name="T3" fmla="*/ 243 h 243"/>
                <a:gd name="T4" fmla="*/ 0 w 243"/>
                <a:gd name="T5" fmla="*/ 210 h 243"/>
                <a:gd name="T6" fmla="*/ 0 w 243"/>
                <a:gd name="T7" fmla="*/ 210 h 243"/>
                <a:gd name="T8" fmla="*/ 121 w 243"/>
                <a:gd name="T9" fmla="*/ 0 h 243"/>
                <a:gd name="T10" fmla="*/ 122 w 243"/>
                <a:gd name="T11" fmla="*/ 0 h 243"/>
                <a:gd name="T12" fmla="*/ 243 w 243"/>
                <a:gd name="T13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243" y="210"/>
                  </a:moveTo>
                  <a:cubicBezTo>
                    <a:pt x="207" y="231"/>
                    <a:pt x="166" y="243"/>
                    <a:pt x="122" y="243"/>
                  </a:cubicBezTo>
                  <a:cubicBezTo>
                    <a:pt x="77" y="243"/>
                    <a:pt x="36" y="231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43" y="21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259262" y="3258872"/>
              <a:ext cx="915988" cy="792163"/>
            </a:xfrm>
            <a:custGeom>
              <a:avLst/>
              <a:gdLst>
                <a:gd name="T0" fmla="*/ 122 w 243"/>
                <a:gd name="T1" fmla="*/ 210 h 210"/>
                <a:gd name="T2" fmla="*/ 122 w 243"/>
                <a:gd name="T3" fmla="*/ 210 h 210"/>
                <a:gd name="T4" fmla="*/ 0 w 243"/>
                <a:gd name="T5" fmla="*/ 0 h 210"/>
                <a:gd name="T6" fmla="*/ 243 w 243"/>
                <a:gd name="T7" fmla="*/ 0 h 210"/>
                <a:gd name="T8" fmla="*/ 243 w 243"/>
                <a:gd name="T9" fmla="*/ 0 h 210"/>
                <a:gd name="T10" fmla="*/ 122 w 243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210">
                  <a:moveTo>
                    <a:pt x="122" y="210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49" y="168"/>
                    <a:pt x="0" y="90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122" y="210"/>
                  </a:ln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5180012" y="3258872"/>
              <a:ext cx="915988" cy="792163"/>
            </a:xfrm>
            <a:custGeom>
              <a:avLst/>
              <a:gdLst>
                <a:gd name="T0" fmla="*/ 121 w 243"/>
                <a:gd name="T1" fmla="*/ 210 h 210"/>
                <a:gd name="T2" fmla="*/ 0 w 243"/>
                <a:gd name="T3" fmla="*/ 0 h 210"/>
                <a:gd name="T4" fmla="*/ 242 w 243"/>
                <a:gd name="T5" fmla="*/ 0 h 210"/>
                <a:gd name="T6" fmla="*/ 243 w 243"/>
                <a:gd name="T7" fmla="*/ 0 h 210"/>
                <a:gd name="T8" fmla="*/ 121 w 243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121" y="2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90"/>
                    <a:pt x="194" y="168"/>
                    <a:pt x="121" y="210"/>
                  </a:cubicBez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4259262" y="2461947"/>
              <a:ext cx="920750" cy="796925"/>
            </a:xfrm>
            <a:custGeom>
              <a:avLst/>
              <a:gdLst>
                <a:gd name="T0" fmla="*/ 243 w 244"/>
                <a:gd name="T1" fmla="*/ 211 h 211"/>
                <a:gd name="T2" fmla="*/ 0 w 244"/>
                <a:gd name="T3" fmla="*/ 211 h 211"/>
                <a:gd name="T4" fmla="*/ 0 w 244"/>
                <a:gd name="T5" fmla="*/ 210 h 211"/>
                <a:gd name="T6" fmla="*/ 122 w 244"/>
                <a:gd name="T7" fmla="*/ 0 h 211"/>
                <a:gd name="T8" fmla="*/ 122 w 244"/>
                <a:gd name="T9" fmla="*/ 0 h 211"/>
                <a:gd name="T10" fmla="*/ 244 w 244"/>
                <a:gd name="T11" fmla="*/ 210 h 211"/>
                <a:gd name="T12" fmla="*/ 243 w 244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211">
                  <a:moveTo>
                    <a:pt x="243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20"/>
                    <a:pt x="49" y="42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3" y="211"/>
                    <a:pt x="243" y="211"/>
                    <a:pt x="243" y="211"/>
                  </a:cubicBez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5180012" y="2461947"/>
              <a:ext cx="915988" cy="796925"/>
            </a:xfrm>
            <a:custGeom>
              <a:avLst/>
              <a:gdLst>
                <a:gd name="T0" fmla="*/ 242 w 243"/>
                <a:gd name="T1" fmla="*/ 211 h 211"/>
                <a:gd name="T2" fmla="*/ 0 w 243"/>
                <a:gd name="T3" fmla="*/ 211 h 211"/>
                <a:gd name="T4" fmla="*/ 0 w 243"/>
                <a:gd name="T5" fmla="*/ 210 h 211"/>
                <a:gd name="T6" fmla="*/ 121 w 243"/>
                <a:gd name="T7" fmla="*/ 0 h 211"/>
                <a:gd name="T8" fmla="*/ 121 w 243"/>
                <a:gd name="T9" fmla="*/ 0 h 211"/>
                <a:gd name="T10" fmla="*/ 243 w 243"/>
                <a:gd name="T11" fmla="*/ 210 h 211"/>
                <a:gd name="T12" fmla="*/ 243 w 243"/>
                <a:gd name="T13" fmla="*/ 211 h 211"/>
                <a:gd name="T14" fmla="*/ 242 w 243"/>
                <a:gd name="T1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11">
                  <a:moveTo>
                    <a:pt x="242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94" y="42"/>
                    <a:pt x="243" y="120"/>
                    <a:pt x="243" y="210"/>
                  </a:cubicBezTo>
                  <a:cubicBezTo>
                    <a:pt x="243" y="210"/>
                    <a:pt x="243" y="210"/>
                    <a:pt x="243" y="211"/>
                  </a:cubicBezTo>
                  <a:lnTo>
                    <a:pt x="242" y="211"/>
                  </a:ln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4719637" y="2338122"/>
              <a:ext cx="915988" cy="915988"/>
            </a:xfrm>
            <a:custGeom>
              <a:avLst/>
              <a:gdLst>
                <a:gd name="T0" fmla="*/ 122 w 243"/>
                <a:gd name="T1" fmla="*/ 243 h 243"/>
                <a:gd name="T2" fmla="*/ 0 w 243"/>
                <a:gd name="T3" fmla="*/ 33 h 243"/>
                <a:gd name="T4" fmla="*/ 0 w 243"/>
                <a:gd name="T5" fmla="*/ 33 h 243"/>
                <a:gd name="T6" fmla="*/ 122 w 243"/>
                <a:gd name="T7" fmla="*/ 0 h 243"/>
                <a:gd name="T8" fmla="*/ 243 w 243"/>
                <a:gd name="T9" fmla="*/ 33 h 243"/>
                <a:gd name="T10" fmla="*/ 243 w 243"/>
                <a:gd name="T11" fmla="*/ 33 h 243"/>
                <a:gd name="T12" fmla="*/ 122 w 243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122" y="24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12"/>
                    <a:pt x="77" y="0"/>
                    <a:pt x="122" y="0"/>
                  </a:cubicBezTo>
                  <a:cubicBezTo>
                    <a:pt x="166" y="0"/>
                    <a:pt x="207" y="12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lnTo>
                    <a:pt x="122" y="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4692649" y="2828660"/>
              <a:ext cx="969963" cy="844550"/>
            </a:xfrm>
            <a:custGeom>
              <a:avLst/>
              <a:gdLst>
                <a:gd name="T0" fmla="*/ 152 w 611"/>
                <a:gd name="T1" fmla="*/ 532 h 532"/>
                <a:gd name="T2" fmla="*/ 0 w 611"/>
                <a:gd name="T3" fmla="*/ 266 h 532"/>
                <a:gd name="T4" fmla="*/ 152 w 611"/>
                <a:gd name="T5" fmla="*/ 0 h 532"/>
                <a:gd name="T6" fmla="*/ 459 w 611"/>
                <a:gd name="T7" fmla="*/ 0 h 532"/>
                <a:gd name="T8" fmla="*/ 611 w 611"/>
                <a:gd name="T9" fmla="*/ 266 h 532"/>
                <a:gd name="T10" fmla="*/ 459 w 611"/>
                <a:gd name="T11" fmla="*/ 532 h 532"/>
                <a:gd name="T12" fmla="*/ 152 w 611"/>
                <a:gd name="T13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1" h="532">
                  <a:moveTo>
                    <a:pt x="152" y="532"/>
                  </a:moveTo>
                  <a:lnTo>
                    <a:pt x="0" y="266"/>
                  </a:lnTo>
                  <a:lnTo>
                    <a:pt x="152" y="0"/>
                  </a:lnTo>
                  <a:lnTo>
                    <a:pt x="459" y="0"/>
                  </a:lnTo>
                  <a:lnTo>
                    <a:pt x="611" y="266"/>
                  </a:lnTo>
                  <a:lnTo>
                    <a:pt x="459" y="532"/>
                  </a:lnTo>
                  <a:lnTo>
                    <a:pt x="152" y="5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5386420" y="3245412"/>
            <a:ext cx="897415" cy="888196"/>
            <a:chOff x="3830638" y="1492250"/>
            <a:chExt cx="927100" cy="917576"/>
          </a:xfrm>
          <a:solidFill>
            <a:srgbClr val="0B0D0F"/>
          </a:solidFill>
        </p:grpSpPr>
        <p:sp>
          <p:nvSpPr>
            <p:cNvPr id="154" name="Oval 112"/>
            <p:cNvSpPr>
              <a:spLocks noChangeArrowheads="1"/>
            </p:cNvSpPr>
            <p:nvPr/>
          </p:nvSpPr>
          <p:spPr bwMode="auto">
            <a:xfrm>
              <a:off x="4027488" y="1677988"/>
              <a:ext cx="550863" cy="550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13"/>
            <p:cNvSpPr>
              <a:spLocks noChangeArrowheads="1"/>
            </p:cNvSpPr>
            <p:nvPr/>
          </p:nvSpPr>
          <p:spPr bwMode="auto">
            <a:xfrm>
              <a:off x="4503738" y="1536700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114"/>
            <p:cNvSpPr>
              <a:spLocks noChangeArrowheads="1"/>
            </p:cNvSpPr>
            <p:nvPr/>
          </p:nvSpPr>
          <p:spPr bwMode="auto">
            <a:xfrm>
              <a:off x="4457701" y="2198688"/>
              <a:ext cx="215900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15"/>
            <p:cNvSpPr>
              <a:spLocks noChangeArrowheads="1"/>
            </p:cNvSpPr>
            <p:nvPr/>
          </p:nvSpPr>
          <p:spPr bwMode="auto">
            <a:xfrm>
              <a:off x="3830638" y="2016125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16"/>
            <p:cNvSpPr>
              <a:spLocks noChangeArrowheads="1"/>
            </p:cNvSpPr>
            <p:nvPr/>
          </p:nvSpPr>
          <p:spPr bwMode="auto">
            <a:xfrm>
              <a:off x="4000501" y="1555750"/>
              <a:ext cx="133350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17"/>
            <p:cNvSpPr>
              <a:spLocks noChangeArrowheads="1"/>
            </p:cNvSpPr>
            <p:nvPr/>
          </p:nvSpPr>
          <p:spPr bwMode="auto">
            <a:xfrm>
              <a:off x="4621213" y="1981200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Oval 118"/>
            <p:cNvSpPr>
              <a:spLocks noChangeArrowheads="1"/>
            </p:cNvSpPr>
            <p:nvPr/>
          </p:nvSpPr>
          <p:spPr bwMode="auto">
            <a:xfrm>
              <a:off x="4259263" y="1492250"/>
              <a:ext cx="13335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19"/>
            <p:cNvSpPr>
              <a:spLocks noChangeArrowheads="1"/>
            </p:cNvSpPr>
            <p:nvPr/>
          </p:nvSpPr>
          <p:spPr bwMode="auto">
            <a:xfrm>
              <a:off x="4024313" y="2235200"/>
              <a:ext cx="76200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20"/>
            <p:cNvSpPr>
              <a:spLocks noChangeArrowheads="1"/>
            </p:cNvSpPr>
            <p:nvPr/>
          </p:nvSpPr>
          <p:spPr bwMode="auto">
            <a:xfrm>
              <a:off x="4651376" y="1806575"/>
              <a:ext cx="76200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21"/>
            <p:cNvSpPr>
              <a:spLocks noChangeArrowheads="1"/>
            </p:cNvSpPr>
            <p:nvPr/>
          </p:nvSpPr>
          <p:spPr bwMode="auto">
            <a:xfrm>
              <a:off x="4264026" y="2316163"/>
              <a:ext cx="79375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22"/>
            <p:cNvSpPr>
              <a:spLocks noChangeArrowheads="1"/>
            </p:cNvSpPr>
            <p:nvPr/>
          </p:nvSpPr>
          <p:spPr bwMode="auto">
            <a:xfrm>
              <a:off x="3875088" y="1784350"/>
              <a:ext cx="80963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5409419" y="221725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24520" y="4652103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425188" y="4016886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401502" y="2822901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510578" y="3996462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539566" y="280314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17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微软雅黑"/>
              </a:rPr>
              <a:t>Problems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3458" y="1533797"/>
            <a:ext cx="0" cy="365014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33113" y="1354046"/>
            <a:ext cx="576450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由于只有几周时间，还要写文档，所以开发比较仓促，无法将产品做到完美，但我们还是尽量做到最好了。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383458" y="3181510"/>
            <a:ext cx="0" cy="365014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33113" y="3001759"/>
            <a:ext cx="56354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技术所限，软件有些地方的交互还不够人性化，还需要对细节进行更好的优化。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383458" y="4575482"/>
            <a:ext cx="0" cy="365014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33114" y="4395731"/>
            <a:ext cx="61087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没有进行大规模测试，可能还有没被发现的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18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Differences?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673"/>
            <a:ext cx="5642264" cy="1993600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 flipH="1">
            <a:off x="5849535" y="1508163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95832" y="1132673"/>
            <a:ext cx="203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latin typeface="+mj-ea"/>
                <a:ea typeface="+mj-ea"/>
              </a:rPr>
              <a:t>免费账户功能很少</a:t>
            </a:r>
            <a:endParaRPr lang="en-US" altLang="zh-CN" dirty="0" smtClean="0">
              <a:latin typeface="+mj-ea"/>
              <a:ea typeface="+mj-ea"/>
            </a:endParaRPr>
          </a:p>
          <a:p>
            <a:pPr algn="r"/>
            <a:endParaRPr lang="en-US" altLang="zh-CN" sz="1200" dirty="0" smtClean="0">
              <a:latin typeface="+mj-ea"/>
              <a:ea typeface="+mj-ea"/>
            </a:endParaRPr>
          </a:p>
          <a:p>
            <a:pPr algn="r"/>
            <a:r>
              <a:rPr lang="zh-CN" altLang="en-US" sz="1200" dirty="0" smtClean="0">
                <a:latin typeface="+mj-ea"/>
                <a:ea typeface="+mj-ea"/>
              </a:rPr>
              <a:t>上</a:t>
            </a:r>
            <a:r>
              <a:rPr lang="zh-CN" altLang="en-US" sz="1200" dirty="0">
                <a:latin typeface="+mj-ea"/>
                <a:ea typeface="+mj-ea"/>
              </a:rPr>
              <a:t>传流</a:t>
            </a:r>
            <a:r>
              <a:rPr lang="zh-CN" altLang="en-US" sz="1200" dirty="0" smtClean="0">
                <a:latin typeface="+mj-ea"/>
                <a:ea typeface="+mj-ea"/>
              </a:rPr>
              <a:t>量只有</a:t>
            </a:r>
            <a:r>
              <a:rPr lang="en-US" altLang="zh-CN" sz="1200" dirty="0" smtClean="0">
                <a:latin typeface="+mj-ea"/>
                <a:ea typeface="+mj-ea"/>
              </a:rPr>
              <a:t>60M</a:t>
            </a:r>
          </a:p>
          <a:p>
            <a:pPr algn="r"/>
            <a:r>
              <a:rPr lang="zh-CN" altLang="en-US" sz="1200" dirty="0" smtClean="0">
                <a:latin typeface="+mj-ea"/>
                <a:ea typeface="+mj-ea"/>
              </a:rPr>
              <a:t>无法离线保存笔记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849535" y="2585354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82936" y="22252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没有</a:t>
            </a:r>
            <a:r>
              <a:rPr lang="en-US" altLang="zh-CN" dirty="0" smtClean="0">
                <a:latin typeface="+mj-ea"/>
                <a:ea typeface="+mj-ea"/>
              </a:rPr>
              <a:t>OCR</a:t>
            </a:r>
            <a:r>
              <a:rPr lang="zh-CN" altLang="en-US" dirty="0" smtClean="0">
                <a:latin typeface="+mj-ea"/>
                <a:ea typeface="+mj-ea"/>
              </a:rPr>
              <a:t>图像识别功能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4" b="22848"/>
          <a:stretch/>
        </p:blipFill>
        <p:spPr>
          <a:xfrm>
            <a:off x="0" y="3584864"/>
            <a:ext cx="5642264" cy="1953491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 flipH="1">
            <a:off x="5849535" y="4125731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665064" y="37502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latin typeface="+mj-ea"/>
                <a:ea typeface="+mj-ea"/>
              </a:rPr>
              <a:t>笔记本功能比较薄弱</a:t>
            </a:r>
            <a:endParaRPr lang="en-US" altLang="zh-CN" dirty="0" smtClean="0">
              <a:latin typeface="+mj-ea"/>
              <a:ea typeface="+mj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849535" y="5202922"/>
            <a:ext cx="407768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218957" y="485580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可以识别文字，但是文字导出要收费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66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61066" y="1460087"/>
            <a:ext cx="8302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我们秉承</a:t>
            </a:r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 专注 极致 创新</a:t>
            </a:r>
            <a:endParaRPr lang="en-US" altLang="zh-CN" sz="20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一切为了给用户提供更出色的笔记体验</a:t>
            </a:r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5154" y="-2206544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2350" y="5104506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en-US" altLang="zh-CN" dirty="0" smtClean="0">
                <a:solidFill>
                  <a:schemeClr val="bg1"/>
                </a:solidFill>
              </a:rPr>
              <a:t> : https</a:t>
            </a:r>
            <a:r>
              <a:rPr lang="en-US" altLang="zh-CN" dirty="0">
                <a:solidFill>
                  <a:schemeClr val="bg1"/>
                </a:solidFill>
              </a:rPr>
              <a:t>://github.com/Cody2333/UltimateNote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8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63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61066" y="1460087"/>
            <a:ext cx="8302493" cy="188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Ultimate Note</a:t>
            </a:r>
            <a:endParaRPr lang="zh-CN" altLang="en-US" sz="115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5154" y="-2206544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6650" y="5104506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谢谢您的倾听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3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Why?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13227" y="236091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72620" y="4781268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872098" y="477087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64903" y="3513921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5147" y="2255561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方便的笔记管理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99923" y="466966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无纸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化生活办公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174601" y="4659639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安全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的数据存储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74601" y="3394877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高效的输入方式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4941" y="43553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我们需要一款怎么样的笔记软件？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99923" y="3405268"/>
            <a:ext cx="23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优雅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的软件设计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055856" y="3526374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862681" y="2350527"/>
            <a:ext cx="0" cy="283631"/>
          </a:xfrm>
          <a:prstGeom prst="line">
            <a:avLst/>
          </a:prstGeom>
          <a:ln w="38100">
            <a:solidFill>
              <a:srgbClr val="EE1C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174601" y="2245170"/>
            <a:ext cx="24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笔记的社交属性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234030" y="2130868"/>
            <a:ext cx="3151535" cy="3151535"/>
            <a:chOff x="4259262" y="2338122"/>
            <a:chExt cx="1836738" cy="1836738"/>
          </a:xfrm>
        </p:grpSpPr>
        <p:sp>
          <p:nvSpPr>
            <p:cNvPr id="146" name="Freeform 5"/>
            <p:cNvSpPr>
              <a:spLocks/>
            </p:cNvSpPr>
            <p:nvPr/>
          </p:nvSpPr>
          <p:spPr bwMode="auto">
            <a:xfrm>
              <a:off x="4719637" y="3258872"/>
              <a:ext cx="915988" cy="915988"/>
            </a:xfrm>
            <a:custGeom>
              <a:avLst/>
              <a:gdLst>
                <a:gd name="T0" fmla="*/ 243 w 243"/>
                <a:gd name="T1" fmla="*/ 210 h 243"/>
                <a:gd name="T2" fmla="*/ 122 w 243"/>
                <a:gd name="T3" fmla="*/ 243 h 243"/>
                <a:gd name="T4" fmla="*/ 0 w 243"/>
                <a:gd name="T5" fmla="*/ 210 h 243"/>
                <a:gd name="T6" fmla="*/ 0 w 243"/>
                <a:gd name="T7" fmla="*/ 210 h 243"/>
                <a:gd name="T8" fmla="*/ 121 w 243"/>
                <a:gd name="T9" fmla="*/ 0 h 243"/>
                <a:gd name="T10" fmla="*/ 122 w 243"/>
                <a:gd name="T11" fmla="*/ 0 h 243"/>
                <a:gd name="T12" fmla="*/ 243 w 243"/>
                <a:gd name="T13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243" y="210"/>
                  </a:moveTo>
                  <a:cubicBezTo>
                    <a:pt x="207" y="231"/>
                    <a:pt x="166" y="243"/>
                    <a:pt x="122" y="243"/>
                  </a:cubicBezTo>
                  <a:cubicBezTo>
                    <a:pt x="77" y="243"/>
                    <a:pt x="36" y="231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43" y="21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259262" y="3258872"/>
              <a:ext cx="915988" cy="792163"/>
            </a:xfrm>
            <a:custGeom>
              <a:avLst/>
              <a:gdLst>
                <a:gd name="T0" fmla="*/ 122 w 243"/>
                <a:gd name="T1" fmla="*/ 210 h 210"/>
                <a:gd name="T2" fmla="*/ 122 w 243"/>
                <a:gd name="T3" fmla="*/ 210 h 210"/>
                <a:gd name="T4" fmla="*/ 0 w 243"/>
                <a:gd name="T5" fmla="*/ 0 h 210"/>
                <a:gd name="T6" fmla="*/ 243 w 243"/>
                <a:gd name="T7" fmla="*/ 0 h 210"/>
                <a:gd name="T8" fmla="*/ 243 w 243"/>
                <a:gd name="T9" fmla="*/ 0 h 210"/>
                <a:gd name="T10" fmla="*/ 122 w 243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210">
                  <a:moveTo>
                    <a:pt x="122" y="210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49" y="168"/>
                    <a:pt x="0" y="90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122" y="210"/>
                  </a:ln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5180012" y="3258872"/>
              <a:ext cx="915988" cy="792163"/>
            </a:xfrm>
            <a:custGeom>
              <a:avLst/>
              <a:gdLst>
                <a:gd name="T0" fmla="*/ 121 w 243"/>
                <a:gd name="T1" fmla="*/ 210 h 210"/>
                <a:gd name="T2" fmla="*/ 0 w 243"/>
                <a:gd name="T3" fmla="*/ 0 h 210"/>
                <a:gd name="T4" fmla="*/ 242 w 243"/>
                <a:gd name="T5" fmla="*/ 0 h 210"/>
                <a:gd name="T6" fmla="*/ 243 w 243"/>
                <a:gd name="T7" fmla="*/ 0 h 210"/>
                <a:gd name="T8" fmla="*/ 121 w 243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121" y="2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90"/>
                    <a:pt x="194" y="168"/>
                    <a:pt x="121" y="210"/>
                  </a:cubicBezTo>
                  <a:close/>
                </a:path>
              </a:pathLst>
            </a:custGeom>
            <a:solidFill>
              <a:srgbClr val="2B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4259262" y="2461947"/>
              <a:ext cx="920750" cy="796925"/>
            </a:xfrm>
            <a:custGeom>
              <a:avLst/>
              <a:gdLst>
                <a:gd name="T0" fmla="*/ 243 w 244"/>
                <a:gd name="T1" fmla="*/ 211 h 211"/>
                <a:gd name="T2" fmla="*/ 0 w 244"/>
                <a:gd name="T3" fmla="*/ 211 h 211"/>
                <a:gd name="T4" fmla="*/ 0 w 244"/>
                <a:gd name="T5" fmla="*/ 210 h 211"/>
                <a:gd name="T6" fmla="*/ 122 w 244"/>
                <a:gd name="T7" fmla="*/ 0 h 211"/>
                <a:gd name="T8" fmla="*/ 122 w 244"/>
                <a:gd name="T9" fmla="*/ 0 h 211"/>
                <a:gd name="T10" fmla="*/ 244 w 244"/>
                <a:gd name="T11" fmla="*/ 210 h 211"/>
                <a:gd name="T12" fmla="*/ 243 w 244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211">
                  <a:moveTo>
                    <a:pt x="243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20"/>
                    <a:pt x="49" y="42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3" y="211"/>
                    <a:pt x="243" y="211"/>
                    <a:pt x="243" y="211"/>
                  </a:cubicBez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5180012" y="2461947"/>
              <a:ext cx="915988" cy="796925"/>
            </a:xfrm>
            <a:custGeom>
              <a:avLst/>
              <a:gdLst>
                <a:gd name="T0" fmla="*/ 242 w 243"/>
                <a:gd name="T1" fmla="*/ 211 h 211"/>
                <a:gd name="T2" fmla="*/ 0 w 243"/>
                <a:gd name="T3" fmla="*/ 211 h 211"/>
                <a:gd name="T4" fmla="*/ 0 w 243"/>
                <a:gd name="T5" fmla="*/ 210 h 211"/>
                <a:gd name="T6" fmla="*/ 121 w 243"/>
                <a:gd name="T7" fmla="*/ 0 h 211"/>
                <a:gd name="T8" fmla="*/ 121 w 243"/>
                <a:gd name="T9" fmla="*/ 0 h 211"/>
                <a:gd name="T10" fmla="*/ 243 w 243"/>
                <a:gd name="T11" fmla="*/ 210 h 211"/>
                <a:gd name="T12" fmla="*/ 243 w 243"/>
                <a:gd name="T13" fmla="*/ 211 h 211"/>
                <a:gd name="T14" fmla="*/ 242 w 243"/>
                <a:gd name="T1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11">
                  <a:moveTo>
                    <a:pt x="242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94" y="42"/>
                    <a:pt x="243" y="120"/>
                    <a:pt x="243" y="210"/>
                  </a:cubicBezTo>
                  <a:cubicBezTo>
                    <a:pt x="243" y="210"/>
                    <a:pt x="243" y="210"/>
                    <a:pt x="243" y="211"/>
                  </a:cubicBezTo>
                  <a:lnTo>
                    <a:pt x="242" y="211"/>
                  </a:lnTo>
                  <a:close/>
                </a:path>
              </a:pathLst>
            </a:custGeom>
            <a:solidFill>
              <a:srgbClr val="383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4719637" y="2338122"/>
              <a:ext cx="915988" cy="915988"/>
            </a:xfrm>
            <a:custGeom>
              <a:avLst/>
              <a:gdLst>
                <a:gd name="T0" fmla="*/ 122 w 243"/>
                <a:gd name="T1" fmla="*/ 243 h 243"/>
                <a:gd name="T2" fmla="*/ 0 w 243"/>
                <a:gd name="T3" fmla="*/ 33 h 243"/>
                <a:gd name="T4" fmla="*/ 0 w 243"/>
                <a:gd name="T5" fmla="*/ 33 h 243"/>
                <a:gd name="T6" fmla="*/ 122 w 243"/>
                <a:gd name="T7" fmla="*/ 0 h 243"/>
                <a:gd name="T8" fmla="*/ 243 w 243"/>
                <a:gd name="T9" fmla="*/ 33 h 243"/>
                <a:gd name="T10" fmla="*/ 243 w 243"/>
                <a:gd name="T11" fmla="*/ 33 h 243"/>
                <a:gd name="T12" fmla="*/ 122 w 243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122" y="24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12"/>
                    <a:pt x="77" y="0"/>
                    <a:pt x="122" y="0"/>
                  </a:cubicBezTo>
                  <a:cubicBezTo>
                    <a:pt x="166" y="0"/>
                    <a:pt x="207" y="12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lnTo>
                    <a:pt x="122" y="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4692649" y="2828660"/>
              <a:ext cx="969963" cy="844550"/>
            </a:xfrm>
            <a:custGeom>
              <a:avLst/>
              <a:gdLst>
                <a:gd name="T0" fmla="*/ 152 w 611"/>
                <a:gd name="T1" fmla="*/ 532 h 532"/>
                <a:gd name="T2" fmla="*/ 0 w 611"/>
                <a:gd name="T3" fmla="*/ 266 h 532"/>
                <a:gd name="T4" fmla="*/ 152 w 611"/>
                <a:gd name="T5" fmla="*/ 0 h 532"/>
                <a:gd name="T6" fmla="*/ 459 w 611"/>
                <a:gd name="T7" fmla="*/ 0 h 532"/>
                <a:gd name="T8" fmla="*/ 611 w 611"/>
                <a:gd name="T9" fmla="*/ 266 h 532"/>
                <a:gd name="T10" fmla="*/ 459 w 611"/>
                <a:gd name="T11" fmla="*/ 532 h 532"/>
                <a:gd name="T12" fmla="*/ 152 w 611"/>
                <a:gd name="T13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1" h="532">
                  <a:moveTo>
                    <a:pt x="152" y="532"/>
                  </a:moveTo>
                  <a:lnTo>
                    <a:pt x="0" y="266"/>
                  </a:lnTo>
                  <a:lnTo>
                    <a:pt x="152" y="0"/>
                  </a:lnTo>
                  <a:lnTo>
                    <a:pt x="459" y="0"/>
                  </a:lnTo>
                  <a:lnTo>
                    <a:pt x="611" y="266"/>
                  </a:lnTo>
                  <a:lnTo>
                    <a:pt x="459" y="532"/>
                  </a:lnTo>
                  <a:lnTo>
                    <a:pt x="152" y="5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5386420" y="3245412"/>
            <a:ext cx="897415" cy="888196"/>
            <a:chOff x="3830638" y="1492250"/>
            <a:chExt cx="927100" cy="917576"/>
          </a:xfrm>
          <a:solidFill>
            <a:srgbClr val="0B0D0F"/>
          </a:solidFill>
        </p:grpSpPr>
        <p:sp>
          <p:nvSpPr>
            <p:cNvPr id="154" name="Oval 112"/>
            <p:cNvSpPr>
              <a:spLocks noChangeArrowheads="1"/>
            </p:cNvSpPr>
            <p:nvPr/>
          </p:nvSpPr>
          <p:spPr bwMode="auto">
            <a:xfrm>
              <a:off x="4027488" y="1677988"/>
              <a:ext cx="550863" cy="550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13"/>
            <p:cNvSpPr>
              <a:spLocks noChangeArrowheads="1"/>
            </p:cNvSpPr>
            <p:nvPr/>
          </p:nvSpPr>
          <p:spPr bwMode="auto">
            <a:xfrm>
              <a:off x="4503738" y="1536700"/>
              <a:ext cx="212725" cy="212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Oval 114"/>
            <p:cNvSpPr>
              <a:spLocks noChangeArrowheads="1"/>
            </p:cNvSpPr>
            <p:nvPr/>
          </p:nvSpPr>
          <p:spPr bwMode="auto">
            <a:xfrm>
              <a:off x="4457701" y="2198688"/>
              <a:ext cx="215900" cy="211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15"/>
            <p:cNvSpPr>
              <a:spLocks noChangeArrowheads="1"/>
            </p:cNvSpPr>
            <p:nvPr/>
          </p:nvSpPr>
          <p:spPr bwMode="auto">
            <a:xfrm>
              <a:off x="3830638" y="2016125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Oval 116"/>
            <p:cNvSpPr>
              <a:spLocks noChangeArrowheads="1"/>
            </p:cNvSpPr>
            <p:nvPr/>
          </p:nvSpPr>
          <p:spPr bwMode="auto">
            <a:xfrm>
              <a:off x="4000501" y="1555750"/>
              <a:ext cx="133350" cy="133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17"/>
            <p:cNvSpPr>
              <a:spLocks noChangeArrowheads="1"/>
            </p:cNvSpPr>
            <p:nvPr/>
          </p:nvSpPr>
          <p:spPr bwMode="auto">
            <a:xfrm>
              <a:off x="4621213" y="1981200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Oval 118"/>
            <p:cNvSpPr>
              <a:spLocks noChangeArrowheads="1"/>
            </p:cNvSpPr>
            <p:nvPr/>
          </p:nvSpPr>
          <p:spPr bwMode="auto">
            <a:xfrm>
              <a:off x="4259263" y="1492250"/>
              <a:ext cx="13335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19"/>
            <p:cNvSpPr>
              <a:spLocks noChangeArrowheads="1"/>
            </p:cNvSpPr>
            <p:nvPr/>
          </p:nvSpPr>
          <p:spPr bwMode="auto">
            <a:xfrm>
              <a:off x="4024313" y="2235200"/>
              <a:ext cx="76200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20"/>
            <p:cNvSpPr>
              <a:spLocks noChangeArrowheads="1"/>
            </p:cNvSpPr>
            <p:nvPr/>
          </p:nvSpPr>
          <p:spPr bwMode="auto">
            <a:xfrm>
              <a:off x="4651376" y="1806575"/>
              <a:ext cx="76200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21"/>
            <p:cNvSpPr>
              <a:spLocks noChangeArrowheads="1"/>
            </p:cNvSpPr>
            <p:nvPr/>
          </p:nvSpPr>
          <p:spPr bwMode="auto">
            <a:xfrm>
              <a:off x="4264026" y="2316163"/>
              <a:ext cx="79375" cy="76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Oval 122"/>
            <p:cNvSpPr>
              <a:spLocks noChangeArrowheads="1"/>
            </p:cNvSpPr>
            <p:nvPr/>
          </p:nvSpPr>
          <p:spPr bwMode="auto">
            <a:xfrm>
              <a:off x="3875088" y="1784350"/>
              <a:ext cx="80963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5409419" y="221725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24520" y="4652103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425188" y="4016886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401502" y="2822901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510578" y="3996462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539566" y="2803149"/>
            <a:ext cx="83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54" grpId="0"/>
      <p:bldP spid="57" grpId="0"/>
      <p:bldP spid="2" grpId="0"/>
      <p:bldP spid="74" grpId="0"/>
      <p:bldP spid="81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4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What</a:t>
            </a:r>
            <a:r>
              <a:rPr lang="zh-CN" altLang="en-US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‘</a:t>
            </a:r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s Ultimate Note?</a:t>
            </a:r>
            <a:endParaRPr lang="en-US" altLang="zh-CN" sz="400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/>
          <a:stretch/>
        </p:blipFill>
        <p:spPr>
          <a:xfrm>
            <a:off x="706587" y="1154828"/>
            <a:ext cx="3152420" cy="5218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4320136" y="1153390"/>
            <a:ext cx="3068125" cy="5219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/>
          <a:stretch/>
        </p:blipFill>
        <p:spPr>
          <a:xfrm>
            <a:off x="7849390" y="1153390"/>
            <a:ext cx="3050598" cy="518838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/>
          <a:stretch/>
        </p:blipFill>
        <p:spPr>
          <a:xfrm>
            <a:off x="4311093" y="1170877"/>
            <a:ext cx="3086210" cy="52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Product</a:t>
            </a:r>
            <a:endParaRPr lang="zh-CN" altLang="en-US" sz="6000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prstClr val="white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zh-CN" altLang="en-US" sz="7200" b="1" dirty="0">
              <a:solidFill>
                <a:prstClr val="white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9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6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How we work?</a:t>
            </a:r>
            <a:endParaRPr lang="en-US" altLang="zh-CN" sz="400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304" y="1898407"/>
            <a:ext cx="12211051" cy="3764973"/>
          </a:xfrm>
          <a:prstGeom prst="rect">
            <a:avLst/>
          </a:prstGeom>
          <a:solidFill>
            <a:srgbClr val="1E2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9101" y="2359201"/>
            <a:ext cx="2971810" cy="1464361"/>
            <a:chOff x="724353" y="2329705"/>
            <a:chExt cx="2971810" cy="1464361"/>
          </a:xfrm>
        </p:grpSpPr>
        <p:sp>
          <p:nvSpPr>
            <p:cNvPr id="3" name="椭圆 2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</a:rPr>
                <a:t>开发环境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24353" y="2963069"/>
              <a:ext cx="29718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rgbClr val="FFFFFF"/>
                  </a:solidFill>
                </a:rPr>
                <a:t>Android Studio 1.5</a:t>
              </a:r>
            </a:p>
            <a:p>
              <a:r>
                <a:rPr lang="en-US" altLang="zh-CN" sz="1600" dirty="0" err="1" smtClean="0">
                  <a:solidFill>
                    <a:srgbClr val="FFFFFF"/>
                  </a:solidFill>
                </a:rPr>
                <a:t>minSdk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 14 (Android4.0)</a:t>
              </a:r>
            </a:p>
            <a:p>
              <a:r>
                <a:rPr lang="en-US" altLang="zh-CN" sz="1600" dirty="0" err="1" smtClean="0">
                  <a:solidFill>
                    <a:srgbClr val="FFFFFF"/>
                  </a:solidFill>
                </a:rPr>
                <a:t>targetSdk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 22( Android 5.1.1)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9100" y="4005908"/>
            <a:ext cx="2971810" cy="1218139"/>
            <a:chOff x="724353" y="2329705"/>
            <a:chExt cx="2971810" cy="1218139"/>
          </a:xfrm>
        </p:grpSpPr>
        <p:sp>
          <p:nvSpPr>
            <p:cNvPr id="20" name="椭圆 19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</a:rPr>
                <a:t>多人合作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4353" y="2963069"/>
              <a:ext cx="29718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</a:rPr>
                <a:t>通过</a:t>
              </a:r>
              <a:r>
                <a:rPr lang="en-US" altLang="zh-CN" sz="1600" dirty="0" err="1" smtClean="0">
                  <a:solidFill>
                    <a:srgbClr val="FFFFFF"/>
                  </a:solidFill>
                </a:rPr>
                <a:t>git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进行多人合作，分模块并行开发，代码开源在</a:t>
              </a:r>
              <a:r>
                <a:rPr lang="en-US" altLang="zh-CN" sz="1600" dirty="0" err="1" smtClean="0">
                  <a:solidFill>
                    <a:srgbClr val="FFFFFF"/>
                  </a:solidFill>
                </a:rPr>
                <a:t>github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上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72849" y="2383495"/>
            <a:ext cx="2971810" cy="1464361"/>
            <a:chOff x="724353" y="2329705"/>
            <a:chExt cx="2971810" cy="1464361"/>
          </a:xfrm>
        </p:grpSpPr>
        <p:sp>
          <p:nvSpPr>
            <p:cNvPr id="24" name="椭圆 23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</a:rPr>
                <a:t>代码规范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24353" y="2963069"/>
              <a:ext cx="29718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</a:rPr>
                <a:t>遵循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MVC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设计规范，参考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android best practice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，代码结构清晰，层次分明，命名清楚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72849" y="3971071"/>
            <a:ext cx="2971810" cy="1218139"/>
            <a:chOff x="724353" y="2329705"/>
            <a:chExt cx="2971810" cy="1218139"/>
          </a:xfrm>
        </p:grpSpPr>
        <p:sp>
          <p:nvSpPr>
            <p:cNvPr id="28" name="椭圆 27"/>
            <p:cNvSpPr/>
            <p:nvPr/>
          </p:nvSpPr>
          <p:spPr>
            <a:xfrm>
              <a:off x="795210" y="2329705"/>
              <a:ext cx="538110" cy="538110"/>
            </a:xfrm>
            <a:prstGeom prst="ellipse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10251" y="2431549"/>
              <a:ext cx="228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</a:rPr>
                <a:t>设计规范</a:t>
              </a:r>
              <a:endParaRPr lang="zh-CN" alt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4353" y="2963069"/>
              <a:ext cx="29718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FFFFFF"/>
                  </a:solidFill>
                </a:rPr>
                <a:t>遵循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Material Design</a:t>
              </a:r>
              <a:r>
                <a:rPr lang="zh-CN" altLang="en-US" sz="1600" dirty="0" smtClean="0">
                  <a:solidFill>
                    <a:srgbClr val="FFFFFF"/>
                  </a:solidFill>
                </a:rPr>
                <a:t>的设计规范，开发出简洁易用的</a:t>
              </a:r>
              <a:r>
                <a:rPr lang="en-US" altLang="zh-CN" sz="1600" dirty="0" smtClean="0">
                  <a:solidFill>
                    <a:srgbClr val="FFFFFF"/>
                  </a:solidFill>
                </a:rPr>
                <a:t>app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05484" y="995046"/>
            <a:ext cx="4592462" cy="5510954"/>
            <a:chOff x="7129912" y="1144358"/>
            <a:chExt cx="4468034" cy="53616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9912" y="1144358"/>
              <a:ext cx="4468034" cy="536164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966528" y="1994548"/>
              <a:ext cx="2786743" cy="3672827"/>
            </a:xfrm>
            <a:custGeom>
              <a:avLst/>
              <a:gdLst>
                <a:gd name="connsiteX0" fmla="*/ 0 w 2786743"/>
                <a:gd name="connsiteY0" fmla="*/ 0 h 3672827"/>
                <a:gd name="connsiteX1" fmla="*/ 2786743 w 2786743"/>
                <a:gd name="connsiteY1" fmla="*/ 0 h 3672827"/>
                <a:gd name="connsiteX2" fmla="*/ 2786743 w 2786743"/>
                <a:gd name="connsiteY2" fmla="*/ 3672827 h 3672827"/>
                <a:gd name="connsiteX3" fmla="*/ 0 w 2786743"/>
                <a:gd name="connsiteY3" fmla="*/ 3672827 h 367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6743" h="3672827">
                  <a:moveTo>
                    <a:pt x="0" y="0"/>
                  </a:moveTo>
                  <a:lnTo>
                    <a:pt x="2786743" y="0"/>
                  </a:lnTo>
                  <a:lnTo>
                    <a:pt x="2786743" y="3672827"/>
                  </a:lnTo>
                  <a:lnTo>
                    <a:pt x="0" y="3672827"/>
                  </a:lnTo>
                  <a:close/>
                </a:path>
              </a:pathLst>
            </a:custGeom>
            <a:ln>
              <a:solidFill>
                <a:srgbClr val="1E222A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38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7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530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Basic Functions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0727" y="1618990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笔记增删改查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6340727" y="2043209"/>
            <a:ext cx="502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提供人性化的便捷的笔记浏览，书写，删除，修改的功能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40727" y="2774194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Ocr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图像文字识别技术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340727" y="3198413"/>
            <a:ext cx="5025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google </a:t>
            </a:r>
            <a:r>
              <a:rPr lang="zh-CN" altLang="en-US" sz="1600" dirty="0" smtClean="0"/>
              <a:t>开源的 </a:t>
            </a:r>
            <a:r>
              <a:rPr lang="en-US" altLang="zh-CN" sz="1600" dirty="0" smtClean="0"/>
              <a:t>tesseract </a:t>
            </a:r>
            <a:r>
              <a:rPr lang="zh-CN" altLang="en-US" sz="1600" dirty="0" smtClean="0"/>
              <a:t>实现的</a:t>
            </a:r>
            <a:r>
              <a:rPr lang="en-US" altLang="zh-CN" sz="1600" dirty="0" err="1" smtClean="0"/>
              <a:t>ocr</a:t>
            </a:r>
            <a:r>
              <a:rPr lang="zh-CN" altLang="en-US" sz="1600" dirty="0" smtClean="0"/>
              <a:t>文字识别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340727" y="3929398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语音识别输入技术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6340727" y="4353617"/>
            <a:ext cx="5025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基于百度免费的百度语音识别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开发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340727" y="5084602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笔记云端备份同步</a:t>
            </a:r>
            <a:endParaRPr lang="zh-CN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6340727" y="5508821"/>
            <a:ext cx="502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采用</a:t>
            </a:r>
            <a:r>
              <a:rPr lang="en-US" altLang="zh-CN" sz="1600" dirty="0" smtClean="0"/>
              <a:t>Mongo DB </a:t>
            </a:r>
            <a:r>
              <a:rPr lang="zh-CN" altLang="en-US" sz="1600" dirty="0" smtClean="0"/>
              <a:t>进行数据存储，使用</a:t>
            </a:r>
            <a:r>
              <a:rPr lang="en-US" altLang="zh-CN" sz="1600" dirty="0" err="1" smtClean="0"/>
              <a:t>Paas</a:t>
            </a:r>
            <a:r>
              <a:rPr lang="zh-CN" altLang="en-US" sz="1600" dirty="0" smtClean="0"/>
              <a:t>平台</a:t>
            </a:r>
            <a:r>
              <a:rPr lang="en-US" altLang="zh-CN" sz="1600" dirty="0" err="1" smtClean="0"/>
              <a:t>leancloud</a:t>
            </a:r>
            <a:r>
              <a:rPr lang="zh-CN" altLang="en-US" sz="1600" dirty="0" smtClean="0"/>
              <a:t>的数据存储服务为用户提供云端数据同步</a:t>
            </a:r>
            <a:endParaRPr lang="zh-CN" altLang="en-US" sz="1600" dirty="0"/>
          </a:p>
        </p:txBody>
      </p:sp>
      <p:sp>
        <p:nvSpPr>
          <p:cNvPr id="24" name="椭圆 23"/>
          <p:cNvSpPr/>
          <p:nvPr/>
        </p:nvSpPr>
        <p:spPr>
          <a:xfrm>
            <a:off x="5558469" y="2908399"/>
            <a:ext cx="648929" cy="648929"/>
          </a:xfrm>
          <a:prstGeom prst="ellipse">
            <a:avLst/>
          </a:prstGeom>
          <a:solidFill>
            <a:srgbClr val="1E2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j-lt"/>
              </a:rPr>
              <a:t>2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58469" y="4107950"/>
            <a:ext cx="648929" cy="648929"/>
          </a:xfrm>
          <a:prstGeom prst="ellipse">
            <a:avLst/>
          </a:prstGeom>
          <a:solidFill>
            <a:srgbClr val="38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j-lt"/>
              </a:rPr>
              <a:t>3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558469" y="5307501"/>
            <a:ext cx="648929" cy="648929"/>
          </a:xfrm>
          <a:prstGeom prst="ellipse">
            <a:avLst/>
          </a:prstGeom>
          <a:solidFill>
            <a:srgbClr val="515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j-lt"/>
              </a:rPr>
              <a:t>4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25376" y="2627984"/>
            <a:ext cx="2550706" cy="2550706"/>
          </a:xfrm>
          <a:prstGeom prst="ellipse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+mj-ea"/>
                <a:ea typeface="+mj-ea"/>
              </a:rPr>
              <a:t>已实现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algn="ctr"/>
            <a:r>
              <a:rPr lang="zh-CN" altLang="en-US" sz="3200" b="1" dirty="0" smtClean="0">
                <a:latin typeface="+mj-ea"/>
                <a:ea typeface="+mj-ea"/>
              </a:rPr>
              <a:t>功能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58468" y="1700855"/>
            <a:ext cx="648929" cy="648929"/>
          </a:xfrm>
          <a:prstGeom prst="ellipse">
            <a:avLst/>
          </a:prstGeom>
          <a:solidFill>
            <a:srgbClr val="1E2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1</a:t>
            </a:r>
            <a:endParaRPr lang="zh-CN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8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72186" y="2739749"/>
            <a:ext cx="530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+mj-ea"/>
                <a:ea typeface="+mj-ea"/>
              </a:rPr>
              <a:t>真机演示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rgbClr val="FFFFFF"/>
                  </a:solidFill>
                  <a:latin typeface="Roboto" pitchFamily="2" charset="0"/>
                </a:rPr>
                <a:t>02</a:t>
              </a:r>
              <a:endParaRPr lang="zh-CN" altLang="en-US" sz="3200" spc="300" dirty="0">
                <a:solidFill>
                  <a:srgbClr val="FFFFFF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rgbClr val="FFFFFF"/>
                </a:solidFill>
                <a:latin typeface="Roboto" pitchFamily="2" charset="0"/>
              </a:rPr>
              <a:pPr algn="ctr"/>
              <a:t>9</a:t>
            </a:fld>
            <a:endParaRPr lang="zh-CN" altLang="en-US" sz="1800" dirty="0">
              <a:solidFill>
                <a:srgbClr val="FFFFFF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50" y="340072"/>
            <a:ext cx="9958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>
                <a:solidFill>
                  <a:srgbClr val="000000"/>
                </a:solidFill>
                <a:latin typeface="Roboto" pitchFamily="2" charset="0"/>
                <a:ea typeface="+mj-ea"/>
              </a:rPr>
              <a:t>OCR</a:t>
            </a:r>
            <a:r>
              <a:rPr lang="zh-CN" altLang="en-US" sz="4000" smtClean="0">
                <a:solidFill>
                  <a:srgbClr val="000000"/>
                </a:solidFill>
                <a:latin typeface="Roboto" pitchFamily="2" charset="0"/>
                <a:ea typeface="+mj-ea"/>
              </a:rPr>
              <a:t> </a:t>
            </a:r>
            <a:r>
              <a:rPr lang="en-US" altLang="zh-CN" sz="4000" smtClean="0">
                <a:solidFill>
                  <a:srgbClr val="000000"/>
                </a:solidFill>
                <a:latin typeface="Roboto" pitchFamily="2" charset="0"/>
                <a:ea typeface="+mj-ea"/>
              </a:rPr>
              <a:t>Module </a:t>
            </a:r>
            <a:endParaRPr lang="en-US" altLang="zh-CN" sz="4000" dirty="0" smtClean="0">
              <a:solidFill>
                <a:srgbClr val="000000"/>
              </a:solidFill>
              <a:latin typeface="Roboto" pitchFamily="2" charset="0"/>
              <a:ea typeface="+mj-ea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Roboto" pitchFamily="2" charset="0"/>
                <a:ea typeface="+mj-ea"/>
              </a:rPr>
              <a:t>------based on google tesseract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7848" y="19539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latin typeface="+mj-ea"/>
                <a:ea typeface="+mj-ea"/>
              </a:rPr>
              <a:t>OCR</a:t>
            </a:r>
            <a:r>
              <a:rPr lang="en-US" altLang="zh-CN" sz="1600" dirty="0">
                <a:latin typeface="+mj-ea"/>
                <a:ea typeface="+mj-ea"/>
              </a:rPr>
              <a:t>(Optical Character Recognition):</a:t>
            </a:r>
            <a:r>
              <a:rPr lang="zh-CN" altLang="en-US" sz="1600" dirty="0">
                <a:latin typeface="+mj-ea"/>
                <a:ea typeface="+mj-ea"/>
              </a:rPr>
              <a:t>光学字符识别</a:t>
            </a:r>
            <a:r>
              <a:rPr lang="en-US" altLang="zh-CN" sz="1600" dirty="0">
                <a:latin typeface="+mj-ea"/>
                <a:ea typeface="+mj-ea"/>
              </a:rPr>
              <a:t>,</a:t>
            </a:r>
            <a:r>
              <a:rPr lang="zh-CN" altLang="en-US" sz="1600" dirty="0">
                <a:latin typeface="+mj-ea"/>
                <a:ea typeface="+mj-ea"/>
              </a:rPr>
              <a:t>是指对图片文件中的文字进行分析识别，获取的过程。</a:t>
            </a:r>
          </a:p>
          <a:p>
            <a:r>
              <a:rPr lang="en-US" altLang="zh-CN" sz="1600" b="1" dirty="0">
                <a:latin typeface="+mj-ea"/>
                <a:ea typeface="+mj-ea"/>
              </a:rPr>
              <a:t>Tesseract</a:t>
            </a:r>
            <a:r>
              <a:rPr lang="zh-CN" altLang="en-US" sz="1600" b="1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+mj-ea"/>
                <a:ea typeface="+mj-ea"/>
              </a:rPr>
              <a:t>开源的</a:t>
            </a:r>
            <a:r>
              <a:rPr lang="en-US" altLang="zh-CN" sz="1600" dirty="0">
                <a:latin typeface="+mj-ea"/>
                <a:ea typeface="+mj-ea"/>
              </a:rPr>
              <a:t>OCR</a:t>
            </a:r>
            <a:r>
              <a:rPr lang="zh-CN" altLang="en-US" sz="1600" dirty="0">
                <a:latin typeface="+mj-ea"/>
                <a:ea typeface="+mj-ea"/>
              </a:rPr>
              <a:t>识别引擎，初期</a:t>
            </a:r>
            <a:r>
              <a:rPr lang="en-US" altLang="zh-CN" sz="1600" dirty="0">
                <a:latin typeface="+mj-ea"/>
                <a:ea typeface="+mj-ea"/>
              </a:rPr>
              <a:t>Tesseract</a:t>
            </a:r>
            <a:r>
              <a:rPr lang="zh-CN" altLang="en-US" sz="1600" dirty="0">
                <a:latin typeface="+mj-ea"/>
                <a:ea typeface="+mj-ea"/>
              </a:rPr>
              <a:t>引擎由</a:t>
            </a:r>
            <a:r>
              <a:rPr lang="en-US" altLang="zh-CN" sz="1600" dirty="0">
                <a:latin typeface="+mj-ea"/>
                <a:ea typeface="+mj-ea"/>
              </a:rPr>
              <a:t>HP</a:t>
            </a:r>
            <a:r>
              <a:rPr lang="zh-CN" altLang="en-US" sz="1600" dirty="0">
                <a:latin typeface="+mj-ea"/>
                <a:ea typeface="+mj-ea"/>
              </a:rPr>
              <a:t>实验室研发，后来贡献给了开源软件业，后经由</a:t>
            </a:r>
            <a:r>
              <a:rPr lang="en-US" altLang="zh-CN" sz="1600" dirty="0">
                <a:latin typeface="+mj-ea"/>
                <a:ea typeface="+mj-ea"/>
              </a:rPr>
              <a:t>Google</a:t>
            </a:r>
            <a:r>
              <a:rPr lang="zh-CN" altLang="en-US" sz="1600" dirty="0">
                <a:latin typeface="+mj-ea"/>
                <a:ea typeface="+mj-ea"/>
              </a:rPr>
              <a:t>进行改进，消除</a:t>
            </a:r>
            <a:r>
              <a:rPr lang="en-US" altLang="zh-CN" sz="1600" dirty="0">
                <a:latin typeface="+mj-ea"/>
                <a:ea typeface="+mj-ea"/>
              </a:rPr>
              <a:t>bug</a:t>
            </a:r>
            <a:r>
              <a:rPr lang="zh-CN" altLang="en-US" sz="1600" dirty="0">
                <a:latin typeface="+mj-ea"/>
                <a:ea typeface="+mj-ea"/>
              </a:rPr>
              <a:t>，优化，重新发布。当前版本为</a:t>
            </a:r>
            <a:r>
              <a:rPr lang="en-US" altLang="zh-CN" sz="1600" dirty="0">
                <a:latin typeface="+mj-ea"/>
                <a:ea typeface="+mj-ea"/>
              </a:rPr>
              <a:t>3.02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7848" y="3828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Google</a:t>
            </a:r>
            <a:r>
              <a:rPr lang="zh-CN" altLang="en-US" dirty="0" smtClean="0">
                <a:latin typeface="+mj-ea"/>
                <a:ea typeface="+mj-ea"/>
              </a:rPr>
              <a:t>提供了</a:t>
            </a:r>
            <a:r>
              <a:rPr lang="en-US" altLang="zh-CN" b="1" dirty="0" smtClean="0">
                <a:latin typeface="+mj-ea"/>
                <a:ea typeface="+mj-ea"/>
              </a:rPr>
              <a:t>Tesseract </a:t>
            </a:r>
            <a:r>
              <a:rPr lang="en-US" altLang="zh-CN" b="1" dirty="0">
                <a:latin typeface="+mj-ea"/>
                <a:ea typeface="+mj-ea"/>
              </a:rPr>
              <a:t>Android </a:t>
            </a:r>
            <a:r>
              <a:rPr lang="en-US" altLang="zh-CN" b="1" dirty="0" smtClean="0">
                <a:latin typeface="+mj-ea"/>
                <a:ea typeface="+mj-ea"/>
              </a:rPr>
              <a:t>Tools</a:t>
            </a:r>
            <a:r>
              <a:rPr lang="zh-CN" altLang="en-US" dirty="0" smtClean="0">
                <a:latin typeface="+mj-ea"/>
                <a:ea typeface="+mj-ea"/>
              </a:rPr>
              <a:t>方便我们将</a:t>
            </a:r>
            <a:r>
              <a:rPr lang="en-US" altLang="zh-CN" dirty="0" smtClean="0">
                <a:latin typeface="+mj-ea"/>
                <a:ea typeface="+mj-ea"/>
              </a:rPr>
              <a:t>tesseract</a:t>
            </a:r>
            <a:r>
              <a:rPr lang="zh-CN" altLang="en-US" dirty="0" smtClean="0">
                <a:latin typeface="+mj-ea"/>
                <a:ea typeface="+mj-ea"/>
              </a:rPr>
              <a:t>移植到</a:t>
            </a: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平台。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首先需要</a:t>
            </a:r>
            <a:r>
              <a:rPr lang="zh-CN" altLang="en-US" b="1" dirty="0" smtClean="0">
                <a:latin typeface="+mj-ea"/>
                <a:ea typeface="+mj-ea"/>
              </a:rPr>
              <a:t>使用</a:t>
            </a:r>
            <a:r>
              <a:rPr lang="en-US" altLang="zh-CN" b="1" dirty="0" err="1" smtClean="0">
                <a:latin typeface="+mj-ea"/>
                <a:ea typeface="+mj-ea"/>
              </a:rPr>
              <a:t>ndk</a:t>
            </a:r>
            <a:r>
              <a:rPr lang="zh-CN" altLang="en-US" b="1" dirty="0" smtClean="0">
                <a:latin typeface="+mj-ea"/>
                <a:ea typeface="+mj-ea"/>
              </a:rPr>
              <a:t>编译源码</a:t>
            </a:r>
            <a:r>
              <a:rPr lang="zh-CN" altLang="en-US" dirty="0" smtClean="0">
                <a:latin typeface="+mj-ea"/>
                <a:ea typeface="+mj-ea"/>
              </a:rPr>
              <a:t>生成</a:t>
            </a:r>
            <a:r>
              <a:rPr lang="en-US" altLang="zh-CN" dirty="0" smtClean="0">
                <a:latin typeface="+mj-ea"/>
                <a:ea typeface="+mj-ea"/>
              </a:rPr>
              <a:t>so</a:t>
            </a:r>
            <a:r>
              <a:rPr lang="zh-CN" altLang="en-US" dirty="0" smtClean="0">
                <a:latin typeface="+mj-ea"/>
                <a:ea typeface="+mj-ea"/>
              </a:rPr>
              <a:t>库和</a:t>
            </a:r>
            <a:r>
              <a:rPr lang="en-US" altLang="zh-CN" dirty="0" smtClean="0">
                <a:latin typeface="+mj-ea"/>
                <a:ea typeface="+mj-ea"/>
              </a:rPr>
              <a:t>jar</a:t>
            </a:r>
            <a:r>
              <a:rPr lang="zh-CN" altLang="en-US" dirty="0" smtClean="0">
                <a:latin typeface="+mj-ea"/>
                <a:ea typeface="+mj-ea"/>
              </a:rPr>
              <a:t>库导入到项目中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然后创建一个</a:t>
            </a:r>
            <a:r>
              <a:rPr lang="en-US" altLang="zh-CN" dirty="0" err="1" smtClean="0">
                <a:latin typeface="+mj-ea"/>
                <a:ea typeface="+mj-ea"/>
              </a:rPr>
              <a:t>TessOCR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smtClean="0">
                <a:latin typeface="+mj-ea"/>
                <a:ea typeface="+mj-ea"/>
              </a:rPr>
              <a:t>java class </a:t>
            </a:r>
            <a:r>
              <a:rPr lang="zh-CN" altLang="en-US" dirty="0">
                <a:latin typeface="+mj-ea"/>
                <a:ea typeface="+mj-ea"/>
              </a:rPr>
              <a:t>与</a:t>
            </a:r>
            <a:r>
              <a:rPr lang="zh-CN" altLang="en-US" dirty="0" smtClean="0">
                <a:latin typeface="+mj-ea"/>
                <a:ea typeface="+mj-ea"/>
              </a:rPr>
              <a:t>之关联即可。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另外需要</a:t>
            </a:r>
            <a:r>
              <a:rPr lang="zh-CN" altLang="en-US" b="1" dirty="0" smtClean="0">
                <a:latin typeface="+mj-ea"/>
                <a:ea typeface="+mj-ea"/>
              </a:rPr>
              <a:t>下载中文和英文的语言包</a:t>
            </a:r>
            <a:r>
              <a:rPr lang="en-US" altLang="zh-CN" dirty="0" smtClean="0">
                <a:latin typeface="+mj-ea"/>
                <a:ea typeface="+mj-ea"/>
              </a:rPr>
              <a:t>push</a:t>
            </a:r>
            <a:r>
              <a:rPr lang="zh-CN" altLang="en-US" dirty="0" smtClean="0">
                <a:latin typeface="+mj-ea"/>
                <a:ea typeface="+mj-ea"/>
              </a:rPr>
              <a:t>到手机存储卡的</a:t>
            </a:r>
            <a:r>
              <a:rPr lang="en-US" altLang="zh-CN" dirty="0" err="1" smtClean="0">
                <a:latin typeface="+mj-ea"/>
                <a:ea typeface="+mj-ea"/>
              </a:rPr>
              <a:t>tessdata</a:t>
            </a:r>
            <a:r>
              <a:rPr lang="zh-CN" altLang="en-US" dirty="0" smtClean="0">
                <a:latin typeface="+mj-ea"/>
                <a:ea typeface="+mj-ea"/>
              </a:rPr>
              <a:t>目录中，否则程序会报错。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0345" y="1723697"/>
            <a:ext cx="6611007" cy="18182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90345" y="3666593"/>
            <a:ext cx="6611007" cy="26311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2" grpId="0"/>
      <p:bldP spid="11" grpId="0"/>
      <p:bldP spid="7" grpId="0" animBg="1"/>
      <p:bldP spid="14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google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"/>
        <a:ea typeface="时尚中黑简体"/>
        <a:cs typeface=""/>
      </a:majorFont>
      <a:minorFont>
        <a:latin typeface="Helvetica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2823</Words>
  <Application>Microsoft Office PowerPoint</Application>
  <PresentationFormat>宽屏</PresentationFormat>
  <Paragraphs>292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冬青黑体简体中文 W3</vt:lpstr>
      <vt:lpstr>方正兰亭超细黑简体</vt:lpstr>
      <vt:lpstr>时尚中黑简体</vt:lpstr>
      <vt:lpstr>宋体</vt:lpstr>
      <vt:lpstr>微软雅黑</vt:lpstr>
      <vt:lpstr>Arial</vt:lpstr>
      <vt:lpstr>Calibri</vt:lpstr>
      <vt:lpstr>Helvetica</vt:lpstr>
      <vt:lpstr>Open Sans</vt:lpstr>
      <vt:lpstr>Roboto</vt:lpstr>
      <vt:lpstr>1_Office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Note</dc:title>
  <dc:creator>cody wang</dc:creator>
  <cp:lastModifiedBy>cody wang</cp:lastModifiedBy>
  <cp:revision>31</cp:revision>
  <dcterms:created xsi:type="dcterms:W3CDTF">2016-04-22T06:14:55Z</dcterms:created>
  <dcterms:modified xsi:type="dcterms:W3CDTF">2016-04-23T08:00:37Z</dcterms:modified>
</cp:coreProperties>
</file>