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sldIdLst>
    <p:sldId id="256" r:id="rId5"/>
    <p:sldId id="257" r:id="rId6"/>
    <p:sldId id="269" r:id="rId7"/>
    <p:sldId id="270" r:id="rId8"/>
    <p:sldId id="268" r:id="rId9"/>
    <p:sldId id="259" r:id="rId10"/>
    <p:sldId id="260" r:id="rId11"/>
    <p:sldId id="271" r:id="rId12"/>
    <p:sldId id="261" r:id="rId13"/>
    <p:sldId id="262" r:id="rId14"/>
    <p:sldId id="258" r:id="rId15"/>
    <p:sldId id="263" r:id="rId16"/>
    <p:sldId id="272" r:id="rId17"/>
    <p:sldId id="266" r:id="rId18"/>
    <p:sldId id="264" r:id="rId19"/>
    <p:sldId id="265" r:id="rId20"/>
    <p:sldId id="273" r:id="rId21"/>
    <p:sldId id="267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C7B838-FEF3-6792-B32E-0137A7EA3B04}" v="199" dt="2025-10-01T07:02:58.3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am Watkin" userId="S::adam.watkin@utcleeds.co.uk::367a0140-5d2d-41f2-baad-61c34010bc9d" providerId="AD" clId="Web-{04C7B838-FEF3-6792-B32E-0137A7EA3B04}"/>
    <pc:docChg chg="addSld delSld modSld">
      <pc:chgData name="Adam Watkin" userId="S::adam.watkin@utcleeds.co.uk::367a0140-5d2d-41f2-baad-61c34010bc9d" providerId="AD" clId="Web-{04C7B838-FEF3-6792-B32E-0137A7EA3B04}" dt="2025-10-01T07:02:58.359" v="197" actId="20577"/>
      <pc:docMkLst>
        <pc:docMk/>
      </pc:docMkLst>
      <pc:sldChg chg="modSp">
        <pc:chgData name="Adam Watkin" userId="S::adam.watkin@utcleeds.co.uk::367a0140-5d2d-41f2-baad-61c34010bc9d" providerId="AD" clId="Web-{04C7B838-FEF3-6792-B32E-0137A7EA3B04}" dt="2025-10-01T07:02:47.718" v="192" actId="20577"/>
        <pc:sldMkLst>
          <pc:docMk/>
          <pc:sldMk cId="2757783181" sldId="260"/>
        </pc:sldMkLst>
        <pc:spChg chg="mod">
          <ac:chgData name="Adam Watkin" userId="S::adam.watkin@utcleeds.co.uk::367a0140-5d2d-41f2-baad-61c34010bc9d" providerId="AD" clId="Web-{04C7B838-FEF3-6792-B32E-0137A7EA3B04}" dt="2025-10-01T07:02:47.718" v="192" actId="20577"/>
          <ac:spMkLst>
            <pc:docMk/>
            <pc:sldMk cId="2757783181" sldId="260"/>
            <ac:spMk id="3" creationId="{EDCDAE61-A0C2-DD6F-23BD-E30B2DF0E880}"/>
          </ac:spMkLst>
        </pc:spChg>
      </pc:sldChg>
      <pc:sldChg chg="modSp">
        <pc:chgData name="Adam Watkin" userId="S::adam.watkin@utcleeds.co.uk::367a0140-5d2d-41f2-baad-61c34010bc9d" providerId="AD" clId="Web-{04C7B838-FEF3-6792-B32E-0137A7EA3B04}" dt="2025-10-01T07:02:58.359" v="197" actId="20577"/>
        <pc:sldMkLst>
          <pc:docMk/>
          <pc:sldMk cId="2080699502" sldId="270"/>
        </pc:sldMkLst>
        <pc:spChg chg="mod">
          <ac:chgData name="Adam Watkin" userId="S::adam.watkin@utcleeds.co.uk::367a0140-5d2d-41f2-baad-61c34010bc9d" providerId="AD" clId="Web-{04C7B838-FEF3-6792-B32E-0137A7EA3B04}" dt="2025-10-01T07:02:58.359" v="197" actId="20577"/>
          <ac:spMkLst>
            <pc:docMk/>
            <pc:sldMk cId="2080699502" sldId="270"/>
            <ac:spMk id="3" creationId="{1B587C12-0468-C884-2C74-185A30611C7B}"/>
          </ac:spMkLst>
        </pc:spChg>
      </pc:sldChg>
      <pc:sldChg chg="modSp new del">
        <pc:chgData name="Adam Watkin" userId="S::adam.watkin@utcleeds.co.uk::367a0140-5d2d-41f2-baad-61c34010bc9d" providerId="AD" clId="Web-{04C7B838-FEF3-6792-B32E-0137A7EA3B04}" dt="2025-10-01T07:00:20.483" v="4"/>
        <pc:sldMkLst>
          <pc:docMk/>
          <pc:sldMk cId="1828298407" sldId="274"/>
        </pc:sldMkLst>
        <pc:spChg chg="mod">
          <ac:chgData name="Adam Watkin" userId="S::adam.watkin@utcleeds.co.uk::367a0140-5d2d-41f2-baad-61c34010bc9d" providerId="AD" clId="Web-{04C7B838-FEF3-6792-B32E-0137A7EA3B04}" dt="2025-10-01T07:00:13.279" v="3" actId="20577"/>
          <ac:spMkLst>
            <pc:docMk/>
            <pc:sldMk cId="1828298407" sldId="274"/>
            <ac:spMk id="2" creationId="{1C1F566E-ED4C-B871-6828-C6BC022E9F42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F8CF-692C-4963-8B5E-D1C0928CF1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9612" y="1013984"/>
            <a:ext cx="7714388" cy="3260635"/>
          </a:xfrm>
        </p:spPr>
        <p:txBody>
          <a:bodyPr anchor="b"/>
          <a:lstStyle>
            <a:lvl1pPr algn="l">
              <a:defRPr sz="2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419655-1613-4CC0-BBE9-BD2CB2C3C7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612" y="4848464"/>
            <a:ext cx="7714388" cy="1085849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267FFF-6BC4-4DF0-BC55-B2C3BFD8E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270120-CDFC-48DE-A6EA-6DEEDD0E436A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89830-A1B7-484B-832C-F64A558BD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A8F727-72C8-47A9-8E54-AD84590286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EED5540-64E5-4258-ABA4-753F07B71B38}"/>
              </a:ext>
            </a:extLst>
          </p:cNvPr>
          <p:cNvCxnSpPr>
            <a:cxnSpLocks/>
          </p:cNvCxnSpPr>
          <p:nvPr/>
        </p:nvCxnSpPr>
        <p:spPr>
          <a:xfrm>
            <a:off x="1524000" y="4571506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600535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C8A5DE-E5C6-4DB9-AD28-8F1EAC6F55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363E08E-9B2D-4740-9AC6-D5E1CFB95F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429566" y="2229957"/>
            <a:ext cx="9238434" cy="3866043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E3736-E8AA-4F58-9D3A-27050B287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1F5BA7-0A17-4D30-9B66-E29324151C73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E95E84-15BC-478B-9DAB-15025867B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E9D98F-E0A8-4254-A957-7F17811D01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761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DE70F5-2276-4F91-9FC2-8DA4B528814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44000" y="1467699"/>
            <a:ext cx="1758461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21856C5-C2FD-45E4-A631-AC06B5495B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182312" y="1467699"/>
            <a:ext cx="7839379" cy="4628301"/>
          </a:xfrm>
        </p:spPr>
        <p:txBody>
          <a:bodyPr vert="eaVert"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336EA-B6DD-4115-9C67-79A24C866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EBB1B-D40A-4DB9-B3DE-BAAE675B83CD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EA668B-1DAB-449C-9BA4-7B1572A22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C6567E-119D-4C98-93FF-73A332803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10049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F94C-BCB1-4F4C-AF70-DD2A5C4E3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5445"/>
            <a:ext cx="9238434" cy="857559"/>
          </a:xfrm>
        </p:spPr>
        <p:txBody>
          <a:bodyPr anchor="b"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09B75-A057-44B5-872F-DF01BDC8EA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29566" y="2286000"/>
            <a:ext cx="9238434" cy="3810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06260C-3219-4812-88F2-3162D37F2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C9FAAF-C467-4C93-8ECD-39AF5A14D498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762B73-9C01-4BE3-A199-782BE6EBA6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61492-EB56-4454-9D2A-8BB94AACB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14562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980A128-A52A-402C-865B-1BF08D7F045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E900447-3778-4AB7-ACB3-7C2313FE9A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1745" y="1287554"/>
            <a:ext cx="8284963" cy="3113064"/>
          </a:xfrm>
        </p:spPr>
        <p:txBody>
          <a:bodyPr anchor="t"/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B910C9-BA3C-4D31-9C62-2C2408591F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1744" y="4619707"/>
            <a:ext cx="7722256" cy="1476293"/>
          </a:xfrm>
        </p:spPr>
        <p:txBody>
          <a:bodyPr anchor="b">
            <a:normAutofit/>
          </a:bodyPr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42E8A-6B69-406B-A3DF-0A1B76832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37E480-B2BA-4553-A144-61E7F75833ED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D665CF-4461-4BB8-8F3A-ED1CB1084C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898B27-5EF3-49F4-B3CE-F3CF419A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919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3F3BA-5AD5-4F15-97B2-E4652D1D4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13411"/>
            <a:ext cx="9238434" cy="88959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A997B8-1FD3-40E6-A486-256EB41DB7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29566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3F4D8-AA9A-4AF7-86EA-E4D797B98C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35565"/>
            <a:ext cx="4495800" cy="396043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08823E-BC08-4810-9BFF-35D2EA2AE7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0E682A-6B53-4B08-AE4D-4C5E659103CC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D2BFB-BB2C-4C4A-A6E1-DD223C2BE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369B2-12F8-4583-8A7F-523C9A3EF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84710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C717F-84B9-44BA-8DD6-680394AB19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79150"/>
            <a:ext cx="9238434" cy="823912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1217D6-7448-4625-964F-5D82F65F11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7" y="2013217"/>
            <a:ext cx="4495799" cy="704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3A534C-0B54-4327-99C0-4F0019FD21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429567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89D4A63-0795-4B74-8C11-5FE7944118C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2013215"/>
            <a:ext cx="4495800" cy="70423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1800" b="0" cap="all" spc="300" baseline="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3D16F3-F747-441B-9854-27225954DE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3048000"/>
            <a:ext cx="4495800" cy="30480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8168E2-6B97-486E-B0E4-4E7F5CDBB5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69F0F6-BEBB-4894-ABB2-75C5CBE0DDB9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5D3E2B-2F4E-4347-A8E9-27EB7D035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C1FC4F5-6876-414E-9E30-84706A3F52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70D2F04-5474-46B9-B838-858CDF4AB2D2}"/>
              </a:ext>
            </a:extLst>
          </p:cNvPr>
          <p:cNvCxnSpPr>
            <a:cxnSpLocks/>
          </p:cNvCxnSpPr>
          <p:nvPr/>
        </p:nvCxnSpPr>
        <p:spPr>
          <a:xfrm>
            <a:off x="6270727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CADEE893-BE45-47F3-BCF0-02424B3503CC}"/>
              </a:ext>
            </a:extLst>
          </p:cNvPr>
          <p:cNvSpPr/>
          <p:nvPr/>
        </p:nvSpPr>
        <p:spPr>
          <a:xfrm>
            <a:off x="-1171838" y="4592406"/>
            <a:ext cx="808262" cy="38971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B5178A-4501-4B56-8BF1-D083D7B021CE}"/>
              </a:ext>
            </a:extLst>
          </p:cNvPr>
          <p:cNvCxnSpPr>
            <a:cxnSpLocks/>
          </p:cNvCxnSpPr>
          <p:nvPr/>
        </p:nvCxnSpPr>
        <p:spPr>
          <a:xfrm>
            <a:off x="1524000" y="2876662"/>
            <a:ext cx="971155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232507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A52109C6-041C-42BA-B507-8EA298046ED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F7BF877-20DD-40F4-AEA8-E1B6D5350D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7DC874-15B5-4338-B7D1-8E393AB4C1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3E9E5F-17D9-4A30-9DA3-64E46A6DF111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66BAE3-24C5-483F-9141-D860A265E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9AEEB4-66F8-4008-B616-804FB9D91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4349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46C975-8FFB-4A4B-9213-774EE3901D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3AC5F0-3BC3-4718-BCCA-24B5655EC864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FBA744F-475D-4105-8E4A-025815549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F3FA64C-7966-4D6F-88D7-4B89F2A1DF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9667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4ED5F-AB94-4DCF-8971-B8B2B55AF6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3740" y="1558944"/>
            <a:ext cx="3279689" cy="1864196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EE4CB-68CF-4BF3-A891-8277AFD13D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0" y="762000"/>
            <a:ext cx="5333999" cy="5334000"/>
          </a:xfr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  <a:lvl2pPr>
              <a:defRPr sz="24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292E72-B66D-40EE-B182-5585382A6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43741" y="3649682"/>
            <a:ext cx="3233096" cy="1933605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73B694-B050-45F3-AE6F-A86A129F1C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8BD81-465B-40F2-9A54-9DF3B12AF598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8AE423-9CA5-46B3-96B1-7586AD0208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4B973D-F1F7-47BC-996D-6100B7C895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5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AE9949-4A1F-4DA9-9B75-A6180F954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3543" y="1383126"/>
            <a:ext cx="3289886" cy="2045874"/>
          </a:xfrm>
        </p:spPr>
        <p:txBody>
          <a:bodyPr anchor="b"/>
          <a:lstStyle>
            <a:lvl1pPr algn="r"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A8D794-C670-4569-93D9-0FF8B35AA7AE}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5334001" y="762000"/>
            <a:ext cx="5333999" cy="5334000"/>
          </a:xfrm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2486F6-AE67-4B34-B8E2-0B7576DC2E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433544" y="3649682"/>
            <a:ext cx="3243292" cy="1684317"/>
          </a:xfrm>
        </p:spPr>
        <p:txBody>
          <a:bodyPr/>
          <a:lstStyle>
            <a:lvl1pPr marL="0" indent="0" algn="r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8B11C-BB63-49A6-B488-29D4FBF8E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4B3CEF-64EF-4C43-9530-8E9CBFD2CAD1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4B9166-6D36-4F0A-9ADD-33D49A0C3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B22B8F-7760-41B3-9053-DD90255B9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7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84152A-7FE0-4708-B7C1-DBEC8F133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29566" y="1041621"/>
            <a:ext cx="9238434" cy="861383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11AB53-BAF9-439D-9451-47193CF2FF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29566" y="2285999"/>
            <a:ext cx="9238434" cy="38100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B96D9F-562A-496F-A530-A561994DC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 rot="5400000">
            <a:off x="10471087" y="4891318"/>
            <a:ext cx="267329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fld id="{B70A3DFD-A535-46B2-84C1-61DC8B16A904}" type="datetimeFigureOut">
              <a:rPr lang="en-US" dirty="0"/>
              <a:t>9/30/2025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3060FE-AAC3-4FAE-9EB4-BCAE72D956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 rot="5400000">
            <a:off x="10473021" y="1609893"/>
            <a:ext cx="26694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700" b="1" cap="all" spc="3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77EDB2-8F31-42FA-B253-62D241466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92908" y="3219853"/>
            <a:ext cx="629653" cy="42983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 b="1">
                <a:solidFill>
                  <a:schemeClr val="tx1">
                    <a:tint val="75000"/>
                  </a:schemeClr>
                </a:solidFill>
                <a:latin typeface="+mj-lt"/>
              </a:defRPr>
            </a:lvl1pPr>
          </a:lstStyle>
          <a:p>
            <a:fld id="{196A61CA-0502-4EE4-9724-96EA822543E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645238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/>
  <p:txStyles>
    <p:titleStyle>
      <a:lvl1pPr algn="l" defTabSz="914400" rtl="0" eaLnBrk="1" latinLnBrk="0" hangingPunct="1">
        <a:lnSpc>
          <a:spcPct val="120000"/>
        </a:lnSpc>
        <a:spcBef>
          <a:spcPct val="0"/>
        </a:spcBef>
        <a:buNone/>
        <a:defRPr sz="2800" b="1" kern="1200" cap="all" spc="60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4320" indent="-274320" algn="l" defTabSz="914400" rtl="0" eaLnBrk="1" latinLnBrk="0" hangingPunct="1">
        <a:lnSpc>
          <a:spcPct val="130000"/>
        </a:lnSpc>
        <a:spcBef>
          <a:spcPts val="10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274320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600" b="1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466344" indent="0" algn="l" defTabSz="914400" rtl="0" eaLnBrk="1" latinLnBrk="0" hangingPunct="1">
        <a:lnSpc>
          <a:spcPct val="130000"/>
        </a:lnSpc>
        <a:spcBef>
          <a:spcPts val="500"/>
        </a:spcBef>
        <a:buSzPct val="85000"/>
        <a:buFontTx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4pPr>
      <a:lvl5pPr marL="640080" indent="-182880" algn="l" defTabSz="914400" rtl="0" eaLnBrk="1" latinLnBrk="0" hangingPunct="1">
        <a:lnSpc>
          <a:spcPct val="13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80">
          <p15:clr>
            <a:srgbClr val="F26B43"/>
          </p15:clr>
        </p15:guide>
        <p15:guide id="2" pos="3840">
          <p15:clr>
            <a:srgbClr val="F26B43"/>
          </p15:clr>
        </p15:guide>
        <p15:guide id="3" pos="7200">
          <p15:clr>
            <a:srgbClr val="F26B43"/>
          </p15:clr>
        </p15:guide>
        <p15:guide id="4" pos="6720">
          <p15:clr>
            <a:srgbClr val="F26B43"/>
          </p15:clr>
        </p15:guide>
        <p15:guide id="16" pos="480">
          <p15:clr>
            <a:srgbClr val="F26B43"/>
          </p15:clr>
        </p15:guide>
        <p15:guide id="23" orient="horz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Proposal Document -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0A9FD-2B82-872C-8786-817CBCC882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Laws / Guidance / Legislation 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79CCDA-8971-CB91-9747-49D77D467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Explore what laws and guidance that the identified business have to operate under</a:t>
            </a:r>
          </a:p>
          <a:p>
            <a:r>
              <a:rPr lang="en-US" dirty="0"/>
              <a:t>Look at the laws and legislation that the business would have to work under</a:t>
            </a:r>
          </a:p>
          <a:p>
            <a:r>
              <a:rPr lang="en-US" dirty="0"/>
              <a:t>Look at other laws / legislation that will impact your system you will develop</a:t>
            </a:r>
          </a:p>
          <a:p>
            <a:endParaRPr lang="en-US" dirty="0"/>
          </a:p>
          <a:p>
            <a:r>
              <a:rPr lang="en-US" dirty="0"/>
              <a:t>For all of these.. What is the impact on your project? What will you do to adjust / mitigate these impacts?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C6B13E-4457-B71D-E9B5-4DEC6DBD2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2F9DC-6DC8-4F4B-AFC7-023F03D61B60}" type="datetime1">
              <a:t>9/30/2025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CA646B-0DC4-8EAC-889A-D5FB362D2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E6E764-094B-A580-3B19-D5F49E69A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6036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6E426-BA77-B488-E47D-CE9F1CC1B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2E6714-B923-C98E-4EBE-E19E67633A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Look at / research other systems that are available for the same thing (sales platforms </a:t>
            </a:r>
            <a:r>
              <a:rPr lang="en-US" dirty="0" err="1"/>
              <a:t>etc</a:t>
            </a:r>
            <a:r>
              <a:rPr lang="en-US" dirty="0"/>
              <a:t>) </a:t>
            </a:r>
          </a:p>
          <a:p>
            <a:r>
              <a:rPr lang="en-US" dirty="0"/>
              <a:t>If you are struggling look at excel as an option.</a:t>
            </a:r>
          </a:p>
          <a:p>
            <a:endParaRPr lang="en-US" dirty="0"/>
          </a:p>
          <a:p>
            <a:r>
              <a:rPr lang="en-US" dirty="0"/>
              <a:t>For each of the systems (ideally 3 to 5):</a:t>
            </a:r>
          </a:p>
          <a:p>
            <a:pPr lvl="1"/>
            <a:r>
              <a:rPr lang="en-US" dirty="0"/>
              <a:t>What does the system do well (that solves their problems)</a:t>
            </a:r>
            <a:endParaRPr lang="en-US" b="0" dirty="0"/>
          </a:p>
          <a:p>
            <a:pPr lvl="1"/>
            <a:r>
              <a:rPr lang="en-US" dirty="0"/>
              <a:t>What does the system fail to do for them</a:t>
            </a:r>
          </a:p>
          <a:p>
            <a:pPr lvl="1"/>
            <a:r>
              <a:rPr lang="en-US" dirty="0"/>
              <a:t>What things will you take forward to your design (ideas you can steal) and why</a:t>
            </a:r>
          </a:p>
          <a:p>
            <a:pPr lvl="1"/>
            <a:endParaRPr lang="en-US" b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377011-7649-C3C7-CC2E-45A425665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422009-35A3-4ADB-B57E-0FD652C61F35}" type="datetime1">
              <a:t>9/30/2025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3CDC3B-E669-7997-AF8C-1DDC115C5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62EC1D-610E-49DB-851E-A67AD0A5A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01642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218B-8FC1-8401-F179-984A6C5D2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Risks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2D531-1C8A-65A1-DA74-1C25CFB016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Start with security risks: What risks exist? How can you defend or prevent them being an issue. </a:t>
            </a:r>
          </a:p>
          <a:p>
            <a:r>
              <a:rPr lang="en-US" dirty="0"/>
              <a:t>What sort of risks might also come up? That could impede you completing the project</a:t>
            </a:r>
          </a:p>
          <a:p>
            <a:r>
              <a:rPr lang="en-US" dirty="0"/>
              <a:t>You need to make sure you discuss how you will mitigate these risks.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6D90F7-3747-5EE9-8388-68D027BEBA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1BCB32-DB09-494A-A685-EC24E8BFD6C7}" type="datetime1">
              <a:t>9/30/2025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7399B-2F61-BA47-185D-CC7215954C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8ABC6-9FF0-E9E5-9382-E0341BC16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618810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21DA82-802E-72C6-3535-4F606A3C7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Decomposition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E11514-AF24-436E-A5BE-EFA738C2EF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"break down" the problem as you see it right now, into a diagram</a:t>
            </a:r>
          </a:p>
          <a:p>
            <a:r>
              <a:rPr lang="en-US"/>
              <a:t>This will be a sort of diagram of the structure of the website you are going to build the features you are going to have on each page. 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411D54-7221-9B20-BD31-37227652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C2CF6A-7C19-4B63-8F5D-40AA9797A612}" type="datetime1">
              <a:t>9/30/2025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0560D9-0139-1521-F0CB-1780BF75B5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14DCB0-5A54-F09E-2EE1-71FED319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32029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C1302-E1DE-AB12-1C06-7B4730C1E5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acceptance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A1971-EE98-FEC0-89DB-74B49EE687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should be a list of things that the users (each of the groups you identified) will need to see / experience / feel </a:t>
            </a:r>
            <a:r>
              <a:rPr lang="en-US" err="1"/>
              <a:t>etc</a:t>
            </a:r>
            <a:r>
              <a:rPr lang="en-US"/>
              <a:t> To accept the system. </a:t>
            </a:r>
            <a:endParaRPr lang="en-US" dirty="0"/>
          </a:p>
          <a:p>
            <a:r>
              <a:rPr lang="en-US" dirty="0"/>
              <a:t>This could be things like </a:t>
            </a:r>
          </a:p>
          <a:p>
            <a:pPr lvl="1"/>
            <a:r>
              <a:rPr lang="en-US" b="0" dirty="0"/>
              <a:t> "Clear an obvious navigation bar"</a:t>
            </a:r>
          </a:p>
          <a:p>
            <a:pPr lvl="1"/>
            <a:r>
              <a:rPr lang="en-US" b="0"/>
              <a:t> "Fast loading times for each of the pages"</a:t>
            </a:r>
            <a:endParaRPr lang="en-US" b="0" dirty="0"/>
          </a:p>
          <a:p>
            <a:pPr lvl="1"/>
            <a:r>
              <a:rPr lang="en-US" b="0" dirty="0"/>
              <a:t> "Clear instructions on each page for booking"</a:t>
            </a:r>
          </a:p>
          <a:p>
            <a:pPr lvl="1"/>
            <a:r>
              <a:rPr lang="en-US" b="0" dirty="0"/>
              <a:t> </a:t>
            </a:r>
          </a:p>
          <a:p>
            <a:pPr lvl="1"/>
            <a:r>
              <a:rPr lang="en-US" b="0" dirty="0"/>
              <a:t>These should be grouped by each of the user groups you have identified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946777-0DA9-F41C-F7DC-70E975AA7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B42D02-3C6F-4292-A35F-A5C817D7BA34}" type="datetime1">
              <a:t>9/30/2025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753ACE-7FF6-F5AC-162F-947CAAD98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105DE0A-C9A9-292E-9FA1-E10B7EC2A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47247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88461B-0F04-522B-3F97-00BDE9413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0" dirty="0">
                <a:ea typeface="+mj-lt"/>
                <a:cs typeface="+mj-lt"/>
              </a:rPr>
              <a:t>functional and non-functional requirements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982EE1-3883-3A87-468A-D5611E5A87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Functional requirements are things the system should do (focus on business needs):</a:t>
            </a:r>
            <a:endParaRPr lang="en-US" dirty="0"/>
          </a:p>
          <a:p>
            <a:pPr lvl="1"/>
            <a:r>
              <a:rPr lang="en-US" b="0" dirty="0"/>
              <a:t>Allow users to register</a:t>
            </a:r>
          </a:p>
          <a:p>
            <a:pPr lvl="1"/>
            <a:r>
              <a:rPr lang="en-US" b="0" dirty="0"/>
              <a:t>Once logged in, direct users straight to their profile page</a:t>
            </a:r>
          </a:p>
          <a:p>
            <a:pPr lvl="1"/>
            <a:r>
              <a:rPr lang="en-US" b="0" dirty="0"/>
              <a:t>Allow booking of events in advance</a:t>
            </a:r>
            <a:endParaRPr lang="en-US" dirty="0"/>
          </a:p>
          <a:p>
            <a:r>
              <a:rPr lang="en-US" dirty="0"/>
              <a:t>Non-functional requirements are how the system should do things:</a:t>
            </a:r>
          </a:p>
          <a:p>
            <a:pPr lvl="1"/>
            <a:r>
              <a:rPr lang="en-US" b="0" dirty="0"/>
              <a:t>Store passwords using sha256</a:t>
            </a:r>
          </a:p>
          <a:p>
            <a:pPr lvl="1"/>
            <a:r>
              <a:rPr lang="en-US" b="0" dirty="0"/>
              <a:t>Each page should load in 2 to 5 seconds</a:t>
            </a:r>
          </a:p>
          <a:p>
            <a:pPr lvl="1"/>
            <a:endParaRPr lang="en-US" b="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321FB0-B023-D232-4702-6FD3639023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0E4F07-9D38-4C35-958F-C74211368B57}" type="datetime1">
              <a:t>9/30/2025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35D758-EDD2-A28C-B6AA-0B1A13C24E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A5DBDE-B8CB-3E93-57CD-5A5B7A2FC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4343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F98D75-7C0D-5B46-9724-0B48ED9C6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Performance Indicators (KPI)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981129-CF4E-0784-ED52-788F1A8964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Things that will help to indicate the success of the project from a business perspective:</a:t>
            </a:r>
          </a:p>
          <a:p>
            <a:r>
              <a:rPr lang="en-US" dirty="0"/>
              <a:t>Should be </a:t>
            </a:r>
            <a:r>
              <a:rPr lang="en-US" dirty="0" err="1"/>
              <a:t>categorised</a:t>
            </a:r>
            <a:r>
              <a:rPr lang="en-US" dirty="0"/>
              <a:t> where possible. </a:t>
            </a:r>
          </a:p>
          <a:p>
            <a:r>
              <a:rPr lang="en-US" dirty="0"/>
              <a:t>Examples could include:</a:t>
            </a:r>
          </a:p>
          <a:p>
            <a:pPr lvl="1"/>
            <a:r>
              <a:rPr lang="en-US" b="0" dirty="0"/>
              <a:t>"Improved trust pilot reviews"</a:t>
            </a:r>
          </a:p>
          <a:p>
            <a:pPr lvl="1"/>
            <a:r>
              <a:rPr lang="en-US" b="0" dirty="0"/>
              <a:t>"visitor satisfaction rate"</a:t>
            </a:r>
          </a:p>
          <a:p>
            <a:pPr lvl="1"/>
            <a:r>
              <a:rPr lang="en-US" b="0" dirty="0"/>
              <a:t>"Numbers of repeat visitors"</a:t>
            </a:r>
          </a:p>
          <a:p>
            <a:pPr lvl="1"/>
            <a:r>
              <a:rPr lang="en-US" b="0" dirty="0"/>
              <a:t>"page load time"</a:t>
            </a:r>
          </a:p>
          <a:p>
            <a:pPr lvl="1"/>
            <a:r>
              <a:rPr lang="en-US" b="0" dirty="0"/>
              <a:t>"traffic by source increase in all sources"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D013A-A7EB-FEA2-9903-F75CC45BA4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686CC2-A4A8-4A37-9BE9-F23D3CFE80A3}" type="datetime1">
              <a:t>9/30/2025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FF411-1893-1FE2-F212-C2D562D19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6504C-8276-25B6-45D2-1F9EE4F3F4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941103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3FC071-7465-3F1F-5475-28D9D7F79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Description of proposed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A4DE5-CABE-8B5D-527B-10EFA48C8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Give an overview of what you solution will be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DFB37A-EF32-B985-08FF-60A8C5899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16F647-6B65-48C2-BBB4-4C0D6F485AA1}" type="datetime1">
              <a:t>9/30/2025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86552-D72B-B04C-9F52-6421A6242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CEA99-35E4-FA1D-1E96-5C5AF35F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17</a:t>
            </a:fld>
            <a:endParaRPr lang="en-US" dirty="0"/>
          </a:p>
        </p:txBody>
      </p:sp>
      <p:pic>
        <p:nvPicPr>
          <p:cNvPr id="7" name="Picture 6" descr="A white paper with black text&#10;&#10;Description automatically generated">
            <a:extLst>
              <a:ext uri="{FF2B5EF4-FFF2-40B4-BE49-F238E27FC236}">
                <a16:creationId xmlns:a16="http://schemas.microsoft.com/office/drawing/2014/main" id="{FEE8159B-45B3-6AEE-E32D-2D41FAAFB1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2001" y="1796840"/>
            <a:ext cx="5603684" cy="50637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510097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B37517-1E2B-25D5-7F8D-2B958AE651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D798CF-13DD-35F5-2B7D-101D112F2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Justify EVERYTHING, the more you tell me your reasoning and thought process, the better. </a:t>
            </a:r>
          </a:p>
          <a:p>
            <a:endParaRPr lang="en-US" dirty="0"/>
          </a:p>
          <a:p>
            <a:r>
              <a:rPr lang="en-US" dirty="0"/>
              <a:t>Keep a thorough and accurate list of websites you visited WITH TIME AND DATE</a:t>
            </a:r>
          </a:p>
          <a:p>
            <a:endParaRPr lang="en-US" dirty="0"/>
          </a:p>
          <a:p>
            <a:r>
              <a:rPr lang="en-US" dirty="0"/>
              <a:t>Other than the first couple of headings and the last couple, the rest should be NOT in this order in this </a:t>
            </a:r>
            <a:r>
              <a:rPr lang="en-US" dirty="0" err="1"/>
              <a:t>powerpoint</a:t>
            </a:r>
            <a:r>
              <a:rPr lang="en-US" dirty="0"/>
              <a:t>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B2F7A2-872E-0295-F46E-2F12D4A4A1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83C353-B6F6-473E-A695-BC11C4E9421B}" type="datetime1">
              <a:t>9/30/2025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D0B84-5A7E-A7B4-D068-A2F1A9AD0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BC2485-FD04-273E-FA0F-8CC07A9D78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78832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E8CBA-3887-3D92-1185-6F3BC41E4D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this proposal document? 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6561B2-B4F1-F307-632A-9FC6DB397C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is how you research the "Problem" to show you have fully explored the problem and all its facets </a:t>
            </a:r>
            <a:br>
              <a:rPr lang="en-US" dirty="0"/>
            </a:br>
            <a:endParaRPr lang="en-US" dirty="0"/>
          </a:p>
          <a:p>
            <a:r>
              <a:rPr lang="en-US" dirty="0"/>
              <a:t>THEN you give a design based on your research. </a:t>
            </a:r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6AE202-6904-486F-640D-6C2EA27C58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E4D92-18CE-48AA-90BC-66EA782D8077}" type="datetime1">
              <a:t>9/30/2025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2DA629-9036-5269-1183-8F0CCF779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2528B7-116D-89C0-566C-911E448C59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9769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51789-5CD0-034A-D2DC-387958A7C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Title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8D4FD8-5DC1-0B4E-C409-5AAF7EF2A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"Proposal for INSERT COMPANY NAME HERE"</a:t>
            </a:r>
          </a:p>
          <a:p>
            <a:endParaRPr lang="en-US" dirty="0"/>
          </a:p>
          <a:p>
            <a:r>
              <a:rPr lang="en-US" dirty="0"/>
              <a:t>With your name, learner number, "Occupational Specialism, maybe a nice picture linked to the theme of scenario too.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423531-18DF-F7B5-5500-18D469B998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998497-DF50-4F3F-826A-95DAC58057B5}" type="datetime1">
              <a:t>9/30/2025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C2BC6B-4D18-BC84-E69B-57944751B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95F8C-82B3-4D8C-05A5-99F8A6E4E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081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A80745-7160-7B4D-C5B9-767932A67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Content page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587C12-0468-C884-2C74-185A30611C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has to be an auto generated contents page </a:t>
            </a:r>
          </a:p>
          <a:p>
            <a:endParaRPr lang="en-US" dirty="0"/>
          </a:p>
          <a:p>
            <a:r>
              <a:rPr lang="en-US" dirty="0"/>
              <a:t>Make sure all titles and sub titles</a:t>
            </a:r>
            <a:r>
              <a:rPr lang="en-US"/>
              <a:t> in the document are formatted as "headings"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3E0C3-8907-D58F-7115-A955D5593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C88A7A-2E69-4533-9D0F-CEBAD7B8520B}" type="datetime1">
              <a:t>9/30/2025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6A8655-6714-B42D-CC80-8B69A2C6F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55712-624E-4486-4CD0-0A19F2B0A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0699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C294E-7292-44AF-3306-6968FFC09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Organisation</a:t>
            </a:r>
            <a:r>
              <a:rPr lang="en-US" dirty="0"/>
              <a:t>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A35685-A7A2-EC13-51C8-6D7E60456F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Give a description of the business that the scenario is about. </a:t>
            </a:r>
          </a:p>
          <a:p>
            <a:r>
              <a:rPr lang="en-US" dirty="0"/>
              <a:t>Who are they as a business? </a:t>
            </a:r>
          </a:p>
          <a:p>
            <a:r>
              <a:rPr lang="en-US" dirty="0"/>
              <a:t>What do they do?</a:t>
            </a:r>
          </a:p>
          <a:p>
            <a:r>
              <a:rPr lang="en-US" dirty="0"/>
              <a:t>What are they looking for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8B7AB-0E33-E5FE-677C-B20F64EF7E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30CD-7F7B-41E7-B85B-EFC5E14000EA}" type="datetime1">
              <a:t>9/30/2025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AA16A1-7A08-76E6-FB19-14F6020D73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E654D3-D920-93F6-AB84-29B32C8209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67720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D270C6-821E-E27B-F3AC-53AB6C64E4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Overview 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766466-52FA-1B3C-87F1-0C2CB23ACB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Write detailed description of your understanding of the problem. The main problems with their current system </a:t>
            </a:r>
          </a:p>
          <a:p>
            <a:r>
              <a:rPr lang="en-US" dirty="0"/>
              <a:t>You should talk about the impact these problems are putting on the business. </a:t>
            </a:r>
            <a:endParaRPr lang="en-US"/>
          </a:p>
          <a:p>
            <a:r>
              <a:rPr lang="en-US" dirty="0"/>
              <a:t>Give a description of what the problem is with the current system</a:t>
            </a:r>
          </a:p>
          <a:p>
            <a:r>
              <a:rPr lang="en-US" dirty="0"/>
              <a:t>DO NOT TALK ABOUT how you will solve it.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051782-4E1C-5AA5-9FBB-045A7EA28F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F3553C-6161-4CE7-89C8-56D68CCC5D35}" type="datetime1">
              <a:t>9/30/2025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B89F4-1E0C-04F0-0069-307EA1918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B9276-E9A0-AC70-64B7-94C8F8716A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7045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400EAF-94D3-8157-EDDB-2EC0DA034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groups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CDAE61-A0C2-DD6F-23BD-E30B2DF0E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Identify what you feel are the groups of users that you think will use the system. </a:t>
            </a:r>
          </a:p>
          <a:p>
            <a:r>
              <a:rPr lang="en-US" dirty="0"/>
              <a:t>Explain how you have identified them</a:t>
            </a:r>
          </a:p>
          <a:p>
            <a:r>
              <a:rPr lang="en-US" dirty="0"/>
              <a:t>Briefly  talk about how you think they will make use of the system (what sorts of things are they likely to do. With the system)</a:t>
            </a:r>
          </a:p>
          <a:p>
            <a:endParaRPr lang="en-US" dirty="0"/>
          </a:p>
          <a:p>
            <a:r>
              <a:rPr lang="en-US" dirty="0"/>
              <a:t>Make sure to state things like: Likely age ranges, employment status, technology ability level.  Use this information to help you when working on User stories and empathy maps.</a:t>
            </a:r>
          </a:p>
          <a:p>
            <a:r>
              <a:rPr lang="en-US" dirty="0"/>
              <a:t>Gender should only be mentioned IF it is really important to the scenario (it rarely is)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C7480-BB2C-86D4-B297-C34338EA62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141A6-299E-41B5-BFB6-FA5A883622E2}" type="datetime1">
              <a:t>9/30/2025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BB0BAD-9197-FAFA-BD33-79F2C7FF9D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6F627-BC95-C099-1C2C-5D57F7E3B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77831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A4BABE-1B7F-2DFD-5509-93550D631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Empathy Maps</a:t>
            </a:r>
            <a:endParaRPr lang="en-US" b="0" dirty="0">
              <a:solidFill>
                <a:srgbClr val="00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99771-C8C8-F993-48D5-26D94EC761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This is a table of the problems and </a:t>
            </a:r>
            <a:endParaRPr lang="en-US"/>
          </a:p>
          <a:p>
            <a:pPr marL="0" indent="0">
              <a:buNone/>
            </a:pPr>
            <a:r>
              <a:rPr lang="en-US" dirty="0"/>
              <a:t> needs: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Shows a process of exploring what </a:t>
            </a:r>
          </a:p>
          <a:p>
            <a:pPr marL="0" indent="0">
              <a:buNone/>
            </a:pPr>
            <a:r>
              <a:rPr lang="en-US" dirty="0"/>
              <a:t>Customers / users think and feel about</a:t>
            </a:r>
          </a:p>
          <a:p>
            <a:pPr marL="0" indent="0">
              <a:buNone/>
            </a:pPr>
            <a:r>
              <a:rPr lang="en-US" dirty="0"/>
              <a:t>the current solution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924E0D-2946-EC36-9690-D62B85277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22A4D-AA11-4D4D-969D-E8401E9ED909}" type="datetime1">
              <a:t>9/30/2025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5372B-ED60-5E20-4A64-490E8CA09A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3E7F8F-E4A5-956E-866C-6EFBA2F19B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8</a:t>
            </a:fld>
            <a:endParaRPr lang="en-US" dirty="0"/>
          </a:p>
        </p:txBody>
      </p:sp>
      <p:pic>
        <p:nvPicPr>
          <p:cNvPr id="7" name="Picture 6" descr="A white square with black text&#10;&#10;Description automatically generated">
            <a:extLst>
              <a:ext uri="{FF2B5EF4-FFF2-40B4-BE49-F238E27FC236}">
                <a16:creationId xmlns:a16="http://schemas.microsoft.com/office/drawing/2014/main" id="{8FC49998-75A4-4476-0902-EF33BA2952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0908" y="266356"/>
            <a:ext cx="6648450" cy="634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6710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44305-6381-50E6-0F49-AA6B1A0A3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395593-12C7-D6E5-A6B1-0C3E27B37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For each of the groups of </a:t>
            </a:r>
          </a:p>
          <a:p>
            <a:pPr marL="0" indent="0">
              <a:buNone/>
            </a:pPr>
            <a:r>
              <a:rPr lang="en-US" dirty="0"/>
              <a:t> users you need to create a </a:t>
            </a:r>
            <a:br>
              <a:rPr lang="en-US" dirty="0"/>
            </a:br>
            <a:r>
              <a:rPr lang="en-US"/>
              <a:t> user story which explores </a:t>
            </a:r>
          </a:p>
          <a:p>
            <a:pPr marL="0" indent="0">
              <a:buNone/>
            </a:pPr>
            <a:r>
              <a:rPr lang="en-US"/>
              <a:t> the things that they want to </a:t>
            </a:r>
          </a:p>
          <a:p>
            <a:pPr marL="0" indent="0">
              <a:buNone/>
            </a:pPr>
            <a:r>
              <a:rPr lang="en-US"/>
              <a:t> do, why they want to do it </a:t>
            </a:r>
          </a:p>
          <a:p>
            <a:pPr marL="0" indent="0">
              <a:buNone/>
            </a:pPr>
            <a:r>
              <a:rPr lang="en-US"/>
              <a:t> and the </a:t>
            </a:r>
          </a:p>
          <a:p>
            <a:pPr marL="0" indent="0">
              <a:buNone/>
            </a:pPr>
            <a:r>
              <a:rPr lang="en-US"/>
              <a:t> "Acceptance Criteria" </a:t>
            </a:r>
          </a:p>
          <a:p>
            <a:pPr marL="0" indent="0">
              <a:buNone/>
            </a:pPr>
            <a:r>
              <a:rPr lang="en-US"/>
              <a:t> they will need.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06CA0A-67BF-9353-D79E-3AB72E620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F140F-917F-45AD-8641-B2BBDED881BB}" type="datetime1">
              <a:t>9/30/2025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A6832B-DE00-04C2-BCAD-3DFBBA230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
              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8EEE03-209F-98FD-AAF8-059BF822A0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6A61CA-0502-4EE4-9724-96EA822543E5}" type="slidenum">
              <a:rPr lang="en-US" dirty="0"/>
              <a:t>9</a:t>
            </a:fld>
            <a:endParaRPr lang="en-US" dirty="0"/>
          </a:p>
        </p:txBody>
      </p:sp>
      <p:pic>
        <p:nvPicPr>
          <p:cNvPr id="7" name="Picture 6" descr="A screenshot of a website&#10;&#10;Description automatically generated">
            <a:extLst>
              <a:ext uri="{FF2B5EF4-FFF2-40B4-BE49-F238E27FC236}">
                <a16:creationId xmlns:a16="http://schemas.microsoft.com/office/drawing/2014/main" id="{1F9E9D41-580C-D0B6-996D-91B597FB50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34029" y="0"/>
            <a:ext cx="667536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806475"/>
      </p:ext>
    </p:extLst>
  </p:cSld>
  <p:clrMapOvr>
    <a:masterClrMapping/>
  </p:clrMapOvr>
</p:sld>
</file>

<file path=ppt/theme/theme1.xml><?xml version="1.0" encoding="utf-8"?>
<a:theme xmlns:a="http://schemas.openxmlformats.org/drawingml/2006/main" name="PortalVTI">
  <a:themeElements>
    <a:clrScheme name="PortalVTI">
      <a:dk1>
        <a:sysClr val="windowText" lastClr="000000"/>
      </a:dk1>
      <a:lt1>
        <a:sysClr val="window" lastClr="FFFFFF"/>
      </a:lt1>
      <a:dk2>
        <a:srgbClr val="051618"/>
      </a:dk2>
      <a:lt2>
        <a:srgbClr val="E8E8DF"/>
      </a:lt2>
      <a:accent1>
        <a:srgbClr val="2D714C"/>
      </a:accent1>
      <a:accent2>
        <a:srgbClr val="1F7985"/>
      </a:accent2>
      <a:accent3>
        <a:srgbClr val="0D6756"/>
      </a:accent3>
      <a:accent4>
        <a:srgbClr val="40945E"/>
      </a:accent4>
      <a:accent5>
        <a:srgbClr val="389896"/>
      </a:accent5>
      <a:accent6>
        <a:srgbClr val="64924A"/>
      </a:accent6>
      <a:hlink>
        <a:srgbClr val="1F855C"/>
      </a:hlink>
      <a:folHlink>
        <a:srgbClr val="227390"/>
      </a:folHlink>
    </a:clrScheme>
    <a:fontScheme name="PortalVTI">
      <a:majorFont>
        <a:latin typeface="Trade Gothic Next Cond"/>
        <a:ea typeface=""/>
        <a:cs typeface=""/>
      </a:majorFont>
      <a:minorFont>
        <a:latin typeface="Trade Gothic Next Light"/>
        <a:ea typeface=""/>
        <a:cs typeface=""/>
      </a:minorFont>
    </a:fontScheme>
    <a:fmtScheme name="PortalVTI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ortalVTI" id="{E3A4BB4D-5227-4A6D-99D3-DBAB0FE4C68F}" vid="{BE515EFD-5A7A-4BFE-BE06-A21DB8499CD2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28AA2687650C7489F2FEF75993EAC27" ma:contentTypeVersion="18" ma:contentTypeDescription="Create a new document." ma:contentTypeScope="" ma:versionID="28c19bffd857169306197bbd60cccfdd">
  <xsd:schema xmlns:xsd="http://www.w3.org/2001/XMLSchema" xmlns:xs="http://www.w3.org/2001/XMLSchema" xmlns:p="http://schemas.microsoft.com/office/2006/metadata/properties" xmlns:ns2="a04d4b19-f621-4c3c-bc2e-e56ad8b8266c" xmlns:ns3="b9973ed0-ba7e-4bfb-a5d9-99b9d1a24c62" targetNamespace="http://schemas.microsoft.com/office/2006/metadata/properties" ma:root="true" ma:fieldsID="5a509b7c8a0014d4576d71ac2ee9d16d" ns2:_="" ns3:_="">
    <xsd:import namespace="a04d4b19-f621-4c3c-bc2e-e56ad8b8266c"/>
    <xsd:import namespace="b9973ed0-ba7e-4bfb-a5d9-99b9d1a24c62"/>
    <xsd:element name="properties">
      <xsd:complexType>
        <xsd:sequence>
          <xsd:element name="documentManagement">
            <xsd:complexType>
              <xsd:all>
                <xsd:element ref="ns2:mcb57dbb60604ce6a1cb56bc7737ae97" minOccurs="0"/>
                <xsd:element ref="ns2:TaxCatchAll" minOccurs="0"/>
                <xsd:element ref="ns2:a90ffa40902743bb99d67678a74fff05" minOccurs="0"/>
                <xsd:element ref="ns2:b3f45adbdd2a47258628f32c9c148486" minOccurs="0"/>
                <xsd:element ref="ns2:nb57963f19db43999fe03d95719ba5d2" minOccurs="0"/>
                <xsd:element ref="ns2:PersonalIdentificationData" minOccurs="0"/>
                <xsd:element ref="ns2:KeyStage" minOccurs="0"/>
                <xsd:element ref="ns2:Year" minOccurs="0"/>
                <xsd:element ref="ns2:Lesson" minOccurs="0"/>
                <xsd:element ref="ns2:CustomTags" minOccurs="0"/>
                <xsd:element ref="ns2:CurriculumSubject" minOccurs="0"/>
                <xsd:element ref="ns3:MediaServiceMetadata" minOccurs="0"/>
                <xsd:element ref="ns3:MediaServiceFastMetadata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4d4b19-f621-4c3c-bc2e-e56ad8b8266c" elementFormDefault="qualified">
    <xsd:import namespace="http://schemas.microsoft.com/office/2006/documentManagement/types"/>
    <xsd:import namespace="http://schemas.microsoft.com/office/infopath/2007/PartnerControls"/>
    <xsd:element name="mcb57dbb60604ce6a1cb56bc7737ae97" ma:index="9" nillable="true" ma:taxonomy="true" ma:internalName="mcb57dbb60604ce6a1cb56bc7737ae97" ma:taxonomyFieldName="Topic" ma:displayName="Topic" ma:fieldId="{6cb57dbb-6060-4ce6-a1cb-56bc7737ae97}" ma:sspId="d1e1aebe-9980-4bd8-bca9-3cd8b19c1a26" ma:termSetId="71e609f5-4776-43e8-8bfd-5da4a1b1d25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TaxCatchAll" ma:index="10" nillable="true" ma:displayName="Taxonomy Catch All Column" ma:hidden="true" ma:list="{17978799-9331-4147-b6f4-65d46b2e75e0}" ma:internalName="TaxCatchAll" ma:showField="CatchAllData" ma:web="a04d4b19-f621-4c3c-bc2e-e56ad8b8266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a90ffa40902743bb99d67678a74fff05" ma:index="12" nillable="true" ma:taxonomy="true" ma:internalName="a90ffa40902743bb99d67678a74fff05" ma:taxonomyFieldName="Exam_x0020_Board" ma:displayName="Exam Board" ma:fieldId="{a90ffa40-9027-43bb-99d6-7678a74fff05}" ma:sspId="d1e1aebe-9980-4bd8-bca9-3cd8b19c1a26" ma:termSetId="e02c9b1f-1fde-4376-8025-8fa9567ac8b9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b3f45adbdd2a47258628f32c9c148486" ma:index="14" nillable="true" ma:taxonomy="true" ma:internalName="b3f45adbdd2a47258628f32c9c148486" ma:taxonomyFieldName="Week" ma:displayName="Week" ma:fieldId="{b3f45adb-dd2a-4725-8628-f32c9c148486}" ma:sspId="d1e1aebe-9980-4bd8-bca9-3cd8b19c1a26" ma:termSetId="831d8c1a-a70e-4f31-aebe-526f4506a9ac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nb57963f19db43999fe03d95719ba5d2" ma:index="16" nillable="true" ma:taxonomy="true" ma:internalName="nb57963f19db43999fe03d95719ba5d2" ma:taxonomyFieldName="Term" ma:displayName="Term" ma:fieldId="{7b57963f-19db-4399-9fe0-3d95719ba5d2}" ma:sspId="d1e1aebe-9980-4bd8-bca9-3cd8b19c1a26" ma:termSetId="9a8ac47f-3a28-4f5d-ac1e-a09b65b55607" ma:anchorId="00000000-0000-0000-0000-000000000000" ma:open="false" ma:isKeyword="false">
      <xsd:complexType>
        <xsd:sequence>
          <xsd:element ref="pc:Terms" minOccurs="0" maxOccurs="1"/>
        </xsd:sequence>
      </xsd:complexType>
    </xsd:element>
    <xsd:element name="PersonalIdentificationData" ma:index="17" nillable="true" ma:displayName="Personal Identification Data" ma:internalName="Personal_x0020_Identification_x0020_Data">
      <xsd:simpleType>
        <xsd:restriction base="dms:Choice">
          <xsd:enumeration value="No"/>
          <xsd:enumeration value="Yes"/>
        </xsd:restriction>
      </xsd:simpleType>
    </xsd:element>
    <xsd:element name="KeyStage" ma:index="18" nillable="true" ma:displayName="Key Stage" ma:internalName="Key_x0020_Stage">
      <xsd:simpleType>
        <xsd:restriction base="dms:Text"/>
      </xsd:simpleType>
    </xsd:element>
    <xsd:element name="Year" ma:index="19" nillable="true" ma:displayName="Year" ma:internalName="Year">
      <xsd:simpleType>
        <xsd:restriction base="dms:Text"/>
      </xsd:simpleType>
    </xsd:element>
    <xsd:element name="Lesson" ma:index="20" nillable="true" ma:displayName="Lesson" ma:internalName="Lesson">
      <xsd:simpleType>
        <xsd:restriction base="dms:Text"/>
      </xsd:simpleType>
    </xsd:element>
    <xsd:element name="CustomTags" ma:index="21" nillable="true" ma:displayName="Custom Tags" ma:internalName="Custom_x0020_Tags">
      <xsd:simpleType>
        <xsd:restriction base="dms:Text"/>
      </xsd:simpleType>
    </xsd:element>
    <xsd:element name="CurriculumSubject" ma:index="22" nillable="true" ma:displayName="Curriculum Subject" ma:default="T-level Digital" ma:internalName="Curriculum_x0020_Subject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9973ed0-ba7e-4bfb-a5d9-99b9d1a24c6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23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24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CurriculumSubject xmlns="a04d4b19-f621-4c3c-bc2e-e56ad8b8266c">T-level Digital</CurriculumSubject>
    <a90ffa40902743bb99d67678a74fff05 xmlns="a04d4b19-f621-4c3c-bc2e-e56ad8b8266c">
      <Terms xmlns="http://schemas.microsoft.com/office/infopath/2007/PartnerControls"/>
    </a90ffa40902743bb99d67678a74fff05>
    <nb57963f19db43999fe03d95719ba5d2 xmlns="a04d4b19-f621-4c3c-bc2e-e56ad8b8266c">
      <Terms xmlns="http://schemas.microsoft.com/office/infopath/2007/PartnerControls"/>
    </nb57963f19db43999fe03d95719ba5d2>
    <Year xmlns="a04d4b19-f621-4c3c-bc2e-e56ad8b8266c" xsi:nil="true"/>
    <KeyStage xmlns="a04d4b19-f621-4c3c-bc2e-e56ad8b8266c" xsi:nil="true"/>
    <PersonalIdentificationData xmlns="a04d4b19-f621-4c3c-bc2e-e56ad8b8266c" xsi:nil="true"/>
    <TaxCatchAll xmlns="a04d4b19-f621-4c3c-bc2e-e56ad8b8266c" xsi:nil="true"/>
    <Lesson xmlns="a04d4b19-f621-4c3c-bc2e-e56ad8b8266c" xsi:nil="true"/>
    <CustomTags xmlns="a04d4b19-f621-4c3c-bc2e-e56ad8b8266c" xsi:nil="true"/>
    <mcb57dbb60604ce6a1cb56bc7737ae97 xmlns="a04d4b19-f621-4c3c-bc2e-e56ad8b8266c">
      <Terms xmlns="http://schemas.microsoft.com/office/infopath/2007/PartnerControls"/>
    </mcb57dbb60604ce6a1cb56bc7737ae97>
    <b3f45adbdd2a47258628f32c9c148486 xmlns="a04d4b19-f621-4c3c-bc2e-e56ad8b8266c">
      <Terms xmlns="http://schemas.microsoft.com/office/infopath/2007/PartnerControls"/>
    </b3f45adbdd2a47258628f32c9c148486>
  </documentManagement>
</p:properties>
</file>

<file path=customXml/itemProps1.xml><?xml version="1.0" encoding="utf-8"?>
<ds:datastoreItem xmlns:ds="http://schemas.openxmlformats.org/officeDocument/2006/customXml" ds:itemID="{1F7A8D7E-9665-4DCA-B632-A13EEAD2DA52}"/>
</file>

<file path=customXml/itemProps2.xml><?xml version="1.0" encoding="utf-8"?>
<ds:datastoreItem xmlns:ds="http://schemas.openxmlformats.org/officeDocument/2006/customXml" ds:itemID="{0C008F67-1E77-4F1F-B4C7-F9AB5AF1C6D3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92C4B1D-1DFA-47C9-AAA4-ABD046394CF1}">
  <ds:schemaRefs>
    <ds:schemaRef ds:uri="http://schemas.microsoft.com/office/2006/metadata/properties"/>
    <ds:schemaRef ds:uri="http://schemas.microsoft.com/office/infopath/2007/PartnerControls"/>
    <ds:schemaRef ds:uri="a04d4b19-f621-4c3c-bc2e-e56ad8b8266c"/>
    <ds:schemaRef ds:uri="cd186e81-9251-4aad-9103-4c6d14f9fcf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PortalVTI</vt:lpstr>
      <vt:lpstr>Proposal Document - Analysis</vt:lpstr>
      <vt:lpstr>What is this proposal document? </vt:lpstr>
      <vt:lpstr>Title page</vt:lpstr>
      <vt:lpstr>Content page</vt:lpstr>
      <vt:lpstr>Organisation overview</vt:lpstr>
      <vt:lpstr>Problem Overview </vt:lpstr>
      <vt:lpstr>User groups</vt:lpstr>
      <vt:lpstr>Empathy Maps</vt:lpstr>
      <vt:lpstr>User stories</vt:lpstr>
      <vt:lpstr>Laws / Guidance / Legislation </vt:lpstr>
      <vt:lpstr>Alternative systems</vt:lpstr>
      <vt:lpstr>Risks</vt:lpstr>
      <vt:lpstr>Decomposition</vt:lpstr>
      <vt:lpstr>User acceptance criteria</vt:lpstr>
      <vt:lpstr>functional and non-functional requirements</vt:lpstr>
      <vt:lpstr>Key Performance Indicators (KPI)</vt:lpstr>
      <vt:lpstr>Description of proposed solution</vt:lpstr>
      <vt:lpstr>Tips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370</cp:revision>
  <dcterms:created xsi:type="dcterms:W3CDTF">2024-12-03T13:15:56Z</dcterms:created>
  <dcterms:modified xsi:type="dcterms:W3CDTF">2025-10-01T07:03:25Z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0x010100228AA2687650C7489F2FEF75993EAC27</vt:lpwstr>
  </property>
  <property fmtid="{D5CDD505-2E9C-101B-9397-08002B2CF9AE}" pid="3" name="Staff Category">
    <vt:lpwstr/>
  </property>
  <property fmtid="{D5CDD505-2E9C-101B-9397-08002B2CF9AE}" pid="4" name="Topic">
    <vt:lpwstr/>
  </property>
  <property fmtid="{D5CDD505-2E9C-101B-9397-08002B2CF9AE}" pid="5" name="MediaServiceImageTags">
    <vt:lpwstr/>
  </property>
  <property fmtid="{D5CDD505-2E9C-101B-9397-08002B2CF9AE}" pid="6" name="Term">
    <vt:lpwstr/>
  </property>
  <property fmtid="{D5CDD505-2E9C-101B-9397-08002B2CF9AE}" pid="7" name="Week">
    <vt:lpwstr/>
  </property>
  <property fmtid="{D5CDD505-2E9C-101B-9397-08002B2CF9AE}" pid="8" name="Exam Board">
    <vt:lpwstr/>
  </property>
  <property fmtid="{D5CDD505-2E9C-101B-9397-08002B2CF9AE}" pid="9" name="Staff_x0020_Category">
    <vt:lpwstr/>
  </property>
  <property fmtid="{D5CDD505-2E9C-101B-9397-08002B2CF9AE}" pid="10" name="Exam_x0020_Board">
    <vt:lpwstr/>
  </property>
</Properties>
</file>