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67" r:id="rId12"/>
    <p:sldId id="266" r:id="rId13"/>
    <p:sldId id="265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EA1A7-7117-4492-9F0D-A088E5E28F8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749F89-D7D0-431F-B748-03E1B61433FA}">
      <dgm:prSet/>
      <dgm:spPr/>
      <dgm:t>
        <a:bodyPr/>
        <a:lstStyle/>
        <a:p>
          <a:r>
            <a:rPr lang="en-US" dirty="0"/>
            <a:t>Blast (</a:t>
          </a:r>
          <a:r>
            <a:rPr lang="en-US" dirty="0" err="1"/>
            <a:t>Magablast</a:t>
          </a:r>
          <a:r>
            <a:rPr lang="en-US" dirty="0"/>
            <a:t>)</a:t>
          </a:r>
        </a:p>
      </dgm:t>
    </dgm:pt>
    <dgm:pt modelId="{8F4E6ECD-464B-4F3A-BB61-FA28352C37A0}" type="parTrans" cxnId="{1E698360-22E4-438B-9185-642CDC162B59}">
      <dgm:prSet/>
      <dgm:spPr/>
      <dgm:t>
        <a:bodyPr/>
        <a:lstStyle/>
        <a:p>
          <a:endParaRPr lang="en-US"/>
        </a:p>
      </dgm:t>
    </dgm:pt>
    <dgm:pt modelId="{E48557AF-FFDB-4F42-9EBD-52F39744E277}" type="sibTrans" cxnId="{1E698360-22E4-438B-9185-642CDC162B59}">
      <dgm:prSet/>
      <dgm:spPr/>
      <dgm:t>
        <a:bodyPr/>
        <a:lstStyle/>
        <a:p>
          <a:endParaRPr lang="en-US"/>
        </a:p>
      </dgm:t>
    </dgm:pt>
    <dgm:pt modelId="{15083A87-3598-4503-83FA-922B908E018D}">
      <dgm:prSet/>
      <dgm:spPr/>
      <dgm:t>
        <a:bodyPr/>
        <a:lstStyle/>
        <a:p>
          <a:r>
            <a:rPr lang="en-US" b="0" i="0" dirty="0"/>
            <a:t>The Naïve Bayes Classifier (NB</a:t>
          </a:r>
          <a:r>
            <a:rPr lang="en-US" dirty="0"/>
            <a:t>C)</a:t>
          </a:r>
        </a:p>
      </dgm:t>
    </dgm:pt>
    <dgm:pt modelId="{C6C65187-F154-4462-BE3D-518EB8BEE6EF}" type="parTrans" cxnId="{6EE90503-6C6B-4F90-B3F2-49FDC80448CB}">
      <dgm:prSet/>
      <dgm:spPr/>
      <dgm:t>
        <a:bodyPr/>
        <a:lstStyle/>
        <a:p>
          <a:endParaRPr lang="en-US"/>
        </a:p>
      </dgm:t>
    </dgm:pt>
    <dgm:pt modelId="{12F305AF-47A4-45EC-AA8F-23B3A7141E64}" type="sibTrans" cxnId="{6EE90503-6C6B-4F90-B3F2-49FDC80448CB}">
      <dgm:prSet/>
      <dgm:spPr/>
      <dgm:t>
        <a:bodyPr/>
        <a:lstStyle/>
        <a:p>
          <a:endParaRPr lang="en-US"/>
        </a:p>
      </dgm:t>
    </dgm:pt>
    <dgm:pt modelId="{6E621D28-947E-4117-B8CF-15393FDCDDDC}">
      <dgm:prSet/>
      <dgm:spPr/>
      <dgm:t>
        <a:bodyPr/>
        <a:lstStyle/>
        <a:p>
          <a:r>
            <a:rPr lang="en-US" dirty="0" err="1"/>
            <a:t>PhymmBL</a:t>
          </a:r>
          <a:endParaRPr lang="en-US" dirty="0"/>
        </a:p>
      </dgm:t>
    </dgm:pt>
    <dgm:pt modelId="{991C8A7B-066F-4311-B5D4-1435D2F72F35}" type="parTrans" cxnId="{A415AECC-2F37-4689-A713-B39B822AFDA7}">
      <dgm:prSet/>
      <dgm:spPr/>
      <dgm:t>
        <a:bodyPr/>
        <a:lstStyle/>
        <a:p>
          <a:endParaRPr lang="en-US"/>
        </a:p>
      </dgm:t>
    </dgm:pt>
    <dgm:pt modelId="{6E51E674-667F-4E3D-9A30-0C725665E072}" type="sibTrans" cxnId="{A415AECC-2F37-4689-A713-B39B822AFDA7}">
      <dgm:prSet/>
      <dgm:spPr/>
      <dgm:t>
        <a:bodyPr/>
        <a:lstStyle/>
        <a:p>
          <a:endParaRPr lang="en-US"/>
        </a:p>
      </dgm:t>
    </dgm:pt>
    <dgm:pt modelId="{BDB7526C-7BDB-457B-B0CE-CBE725C19AC0}">
      <dgm:prSet/>
      <dgm:spPr/>
      <dgm:t>
        <a:bodyPr/>
        <a:lstStyle/>
        <a:p>
          <a:r>
            <a:rPr lang="en-US" dirty="0" err="1"/>
            <a:t>MatePhlAn</a:t>
          </a:r>
          <a:endParaRPr lang="en-US" dirty="0"/>
        </a:p>
      </dgm:t>
    </dgm:pt>
    <dgm:pt modelId="{5389929B-06C7-4BBB-B731-BCB38EA27718}" type="parTrans" cxnId="{D72CD20C-6522-42DA-81B2-7428FE99CB91}">
      <dgm:prSet/>
      <dgm:spPr/>
      <dgm:t>
        <a:bodyPr/>
        <a:lstStyle/>
        <a:p>
          <a:endParaRPr lang="en-US"/>
        </a:p>
      </dgm:t>
    </dgm:pt>
    <dgm:pt modelId="{D6E219A4-B091-4023-A90D-DDE5928865F5}" type="sibTrans" cxnId="{D72CD20C-6522-42DA-81B2-7428FE99CB91}">
      <dgm:prSet/>
      <dgm:spPr/>
      <dgm:t>
        <a:bodyPr/>
        <a:lstStyle/>
        <a:p>
          <a:endParaRPr lang="en-US"/>
        </a:p>
      </dgm:t>
    </dgm:pt>
    <dgm:pt modelId="{88DE40E6-817D-4128-90B9-1FCC74156356}">
      <dgm:prSet/>
      <dgm:spPr/>
      <dgm:t>
        <a:bodyPr/>
        <a:lstStyle/>
        <a:p>
          <a:r>
            <a:rPr lang="en-US" dirty="0"/>
            <a:t>Kraken</a:t>
          </a:r>
        </a:p>
      </dgm:t>
    </dgm:pt>
    <dgm:pt modelId="{71E0F1DD-E365-4146-9196-0DC4D8E74C96}" type="parTrans" cxnId="{6E85E92C-9F95-4BFD-A447-911D93BAA20B}">
      <dgm:prSet/>
      <dgm:spPr/>
      <dgm:t>
        <a:bodyPr/>
        <a:lstStyle/>
        <a:p>
          <a:endParaRPr lang="en-US"/>
        </a:p>
      </dgm:t>
    </dgm:pt>
    <dgm:pt modelId="{E99B0587-30EA-4007-8DB4-07AE55974740}" type="sibTrans" cxnId="{6E85E92C-9F95-4BFD-A447-911D93BAA20B}">
      <dgm:prSet/>
      <dgm:spPr/>
      <dgm:t>
        <a:bodyPr/>
        <a:lstStyle/>
        <a:p>
          <a:endParaRPr lang="en-US"/>
        </a:p>
      </dgm:t>
    </dgm:pt>
    <dgm:pt modelId="{AA966C06-5C60-4D45-9609-902CFC346C36}" type="pres">
      <dgm:prSet presAssocID="{81DEA1A7-7117-4492-9F0D-A088E5E28F82}" presName="vert0" presStyleCnt="0">
        <dgm:presLayoutVars>
          <dgm:dir/>
          <dgm:animOne val="branch"/>
          <dgm:animLvl val="lvl"/>
        </dgm:presLayoutVars>
      </dgm:prSet>
      <dgm:spPr/>
    </dgm:pt>
    <dgm:pt modelId="{3D1FDAF6-23F0-4A39-8EDC-30F889752088}" type="pres">
      <dgm:prSet presAssocID="{8C749F89-D7D0-431F-B748-03E1B61433FA}" presName="thickLine" presStyleLbl="alignNode1" presStyleIdx="0" presStyleCnt="5"/>
      <dgm:spPr/>
    </dgm:pt>
    <dgm:pt modelId="{9DCED152-D51D-4220-B088-39B9E535AEF9}" type="pres">
      <dgm:prSet presAssocID="{8C749F89-D7D0-431F-B748-03E1B61433FA}" presName="horz1" presStyleCnt="0"/>
      <dgm:spPr/>
    </dgm:pt>
    <dgm:pt modelId="{AA0CBE4D-D6AE-43F8-8567-6967353FD2D5}" type="pres">
      <dgm:prSet presAssocID="{8C749F89-D7D0-431F-B748-03E1B61433FA}" presName="tx1" presStyleLbl="revTx" presStyleIdx="0" presStyleCnt="5"/>
      <dgm:spPr/>
    </dgm:pt>
    <dgm:pt modelId="{107A8086-40BF-48B9-82FF-6895F0485839}" type="pres">
      <dgm:prSet presAssocID="{8C749F89-D7D0-431F-B748-03E1B61433FA}" presName="vert1" presStyleCnt="0"/>
      <dgm:spPr/>
    </dgm:pt>
    <dgm:pt modelId="{9469806D-5545-4A99-8A18-FF74B2E2C6AB}" type="pres">
      <dgm:prSet presAssocID="{15083A87-3598-4503-83FA-922B908E018D}" presName="thickLine" presStyleLbl="alignNode1" presStyleIdx="1" presStyleCnt="5"/>
      <dgm:spPr/>
    </dgm:pt>
    <dgm:pt modelId="{96406F20-0AE0-449C-9D33-5975B691A324}" type="pres">
      <dgm:prSet presAssocID="{15083A87-3598-4503-83FA-922B908E018D}" presName="horz1" presStyleCnt="0"/>
      <dgm:spPr/>
    </dgm:pt>
    <dgm:pt modelId="{CB96CD0A-0BF6-4A9A-BD56-7322E9BC8655}" type="pres">
      <dgm:prSet presAssocID="{15083A87-3598-4503-83FA-922B908E018D}" presName="tx1" presStyleLbl="revTx" presStyleIdx="1" presStyleCnt="5"/>
      <dgm:spPr/>
    </dgm:pt>
    <dgm:pt modelId="{93CEC98E-5F73-4BEE-8C5E-1CEBC6C4FDF6}" type="pres">
      <dgm:prSet presAssocID="{15083A87-3598-4503-83FA-922B908E018D}" presName="vert1" presStyleCnt="0"/>
      <dgm:spPr/>
    </dgm:pt>
    <dgm:pt modelId="{8E07CA9E-D009-4EF9-AA68-510887AEB796}" type="pres">
      <dgm:prSet presAssocID="{6E621D28-947E-4117-B8CF-15393FDCDDDC}" presName="thickLine" presStyleLbl="alignNode1" presStyleIdx="2" presStyleCnt="5"/>
      <dgm:spPr/>
    </dgm:pt>
    <dgm:pt modelId="{486B0254-AD5D-4866-866A-025BE17F3937}" type="pres">
      <dgm:prSet presAssocID="{6E621D28-947E-4117-B8CF-15393FDCDDDC}" presName="horz1" presStyleCnt="0"/>
      <dgm:spPr/>
    </dgm:pt>
    <dgm:pt modelId="{E4356340-AD4D-429B-9D58-C8A4D3980EC4}" type="pres">
      <dgm:prSet presAssocID="{6E621D28-947E-4117-B8CF-15393FDCDDDC}" presName="tx1" presStyleLbl="revTx" presStyleIdx="2" presStyleCnt="5"/>
      <dgm:spPr/>
    </dgm:pt>
    <dgm:pt modelId="{2A6FB72E-9988-458D-87E0-7A6990C50C8B}" type="pres">
      <dgm:prSet presAssocID="{6E621D28-947E-4117-B8CF-15393FDCDDDC}" presName="vert1" presStyleCnt="0"/>
      <dgm:spPr/>
    </dgm:pt>
    <dgm:pt modelId="{FE2B7E2E-C37F-4268-948D-9EA5A7FFD0D7}" type="pres">
      <dgm:prSet presAssocID="{BDB7526C-7BDB-457B-B0CE-CBE725C19AC0}" presName="thickLine" presStyleLbl="alignNode1" presStyleIdx="3" presStyleCnt="5"/>
      <dgm:spPr/>
    </dgm:pt>
    <dgm:pt modelId="{4A3C35FE-7A79-4A3B-958B-E5AE91116001}" type="pres">
      <dgm:prSet presAssocID="{BDB7526C-7BDB-457B-B0CE-CBE725C19AC0}" presName="horz1" presStyleCnt="0"/>
      <dgm:spPr/>
    </dgm:pt>
    <dgm:pt modelId="{0DC5818A-FCC0-4BD4-9FD9-3649DED2932D}" type="pres">
      <dgm:prSet presAssocID="{BDB7526C-7BDB-457B-B0CE-CBE725C19AC0}" presName="tx1" presStyleLbl="revTx" presStyleIdx="3" presStyleCnt="5"/>
      <dgm:spPr/>
    </dgm:pt>
    <dgm:pt modelId="{1D675FC3-BCE0-477C-A183-563442F0A0B7}" type="pres">
      <dgm:prSet presAssocID="{BDB7526C-7BDB-457B-B0CE-CBE725C19AC0}" presName="vert1" presStyleCnt="0"/>
      <dgm:spPr/>
    </dgm:pt>
    <dgm:pt modelId="{2F4C0DB1-B9D8-4D48-8A3E-066ADE582756}" type="pres">
      <dgm:prSet presAssocID="{88DE40E6-817D-4128-90B9-1FCC74156356}" presName="thickLine" presStyleLbl="alignNode1" presStyleIdx="4" presStyleCnt="5"/>
      <dgm:spPr/>
    </dgm:pt>
    <dgm:pt modelId="{41858CAA-610C-478C-A508-4316239BF5BD}" type="pres">
      <dgm:prSet presAssocID="{88DE40E6-817D-4128-90B9-1FCC74156356}" presName="horz1" presStyleCnt="0"/>
      <dgm:spPr/>
    </dgm:pt>
    <dgm:pt modelId="{3663F4E5-2C02-48BF-8DAF-D79F052D6B8C}" type="pres">
      <dgm:prSet presAssocID="{88DE40E6-817D-4128-90B9-1FCC74156356}" presName="tx1" presStyleLbl="revTx" presStyleIdx="4" presStyleCnt="5"/>
      <dgm:spPr/>
    </dgm:pt>
    <dgm:pt modelId="{B4066648-D255-4C0F-8D88-015FBCAA7C71}" type="pres">
      <dgm:prSet presAssocID="{88DE40E6-817D-4128-90B9-1FCC74156356}" presName="vert1" presStyleCnt="0"/>
      <dgm:spPr/>
    </dgm:pt>
  </dgm:ptLst>
  <dgm:cxnLst>
    <dgm:cxn modelId="{6EE90503-6C6B-4F90-B3F2-49FDC80448CB}" srcId="{81DEA1A7-7117-4492-9F0D-A088E5E28F82}" destId="{15083A87-3598-4503-83FA-922B908E018D}" srcOrd="1" destOrd="0" parTransId="{C6C65187-F154-4462-BE3D-518EB8BEE6EF}" sibTransId="{12F305AF-47A4-45EC-AA8F-23B3A7141E64}"/>
    <dgm:cxn modelId="{D72CD20C-6522-42DA-81B2-7428FE99CB91}" srcId="{81DEA1A7-7117-4492-9F0D-A088E5E28F82}" destId="{BDB7526C-7BDB-457B-B0CE-CBE725C19AC0}" srcOrd="3" destOrd="0" parTransId="{5389929B-06C7-4BBB-B731-BCB38EA27718}" sibTransId="{D6E219A4-B091-4023-A90D-DDE5928865F5}"/>
    <dgm:cxn modelId="{97DCFA21-CACA-410D-B5A4-5390B5903980}" type="presOf" srcId="{81DEA1A7-7117-4492-9F0D-A088E5E28F82}" destId="{AA966C06-5C60-4D45-9609-902CFC346C36}" srcOrd="0" destOrd="0" presId="urn:microsoft.com/office/officeart/2008/layout/LinedList"/>
    <dgm:cxn modelId="{6E85E92C-9F95-4BFD-A447-911D93BAA20B}" srcId="{81DEA1A7-7117-4492-9F0D-A088E5E28F82}" destId="{88DE40E6-817D-4128-90B9-1FCC74156356}" srcOrd="4" destOrd="0" parTransId="{71E0F1DD-E365-4146-9196-0DC4D8E74C96}" sibTransId="{E99B0587-30EA-4007-8DB4-07AE55974740}"/>
    <dgm:cxn modelId="{1E698360-22E4-438B-9185-642CDC162B59}" srcId="{81DEA1A7-7117-4492-9F0D-A088E5E28F82}" destId="{8C749F89-D7D0-431F-B748-03E1B61433FA}" srcOrd="0" destOrd="0" parTransId="{8F4E6ECD-464B-4F3A-BB61-FA28352C37A0}" sibTransId="{E48557AF-FFDB-4F42-9EBD-52F39744E277}"/>
    <dgm:cxn modelId="{07A90D49-6FC5-453E-8EBB-0D94EC7E56FF}" type="presOf" srcId="{8C749F89-D7D0-431F-B748-03E1B61433FA}" destId="{AA0CBE4D-D6AE-43F8-8567-6967353FD2D5}" srcOrd="0" destOrd="0" presId="urn:microsoft.com/office/officeart/2008/layout/LinedList"/>
    <dgm:cxn modelId="{50432E4D-EBA2-4E25-8991-813CC3D8DDB6}" type="presOf" srcId="{15083A87-3598-4503-83FA-922B908E018D}" destId="{CB96CD0A-0BF6-4A9A-BD56-7322E9BC8655}" srcOrd="0" destOrd="0" presId="urn:microsoft.com/office/officeart/2008/layout/LinedList"/>
    <dgm:cxn modelId="{81ACD659-C811-4429-9CCF-CDDB16C3E952}" type="presOf" srcId="{BDB7526C-7BDB-457B-B0CE-CBE725C19AC0}" destId="{0DC5818A-FCC0-4BD4-9FD9-3649DED2932D}" srcOrd="0" destOrd="0" presId="urn:microsoft.com/office/officeart/2008/layout/LinedList"/>
    <dgm:cxn modelId="{A415AECC-2F37-4689-A713-B39B822AFDA7}" srcId="{81DEA1A7-7117-4492-9F0D-A088E5E28F82}" destId="{6E621D28-947E-4117-B8CF-15393FDCDDDC}" srcOrd="2" destOrd="0" parTransId="{991C8A7B-066F-4311-B5D4-1435D2F72F35}" sibTransId="{6E51E674-667F-4E3D-9A30-0C725665E072}"/>
    <dgm:cxn modelId="{C0E2DFD1-DC6A-41A8-A3F1-E27066AD4F0A}" type="presOf" srcId="{6E621D28-947E-4117-B8CF-15393FDCDDDC}" destId="{E4356340-AD4D-429B-9D58-C8A4D3980EC4}" srcOrd="0" destOrd="0" presId="urn:microsoft.com/office/officeart/2008/layout/LinedList"/>
    <dgm:cxn modelId="{C176D1F7-6C65-4132-8E5F-5C1B2B9E9E7C}" type="presOf" srcId="{88DE40E6-817D-4128-90B9-1FCC74156356}" destId="{3663F4E5-2C02-48BF-8DAF-D79F052D6B8C}" srcOrd="0" destOrd="0" presId="urn:microsoft.com/office/officeart/2008/layout/LinedList"/>
    <dgm:cxn modelId="{2ED63E86-98D0-4E9C-9335-5BDD371B32E6}" type="presParOf" srcId="{AA966C06-5C60-4D45-9609-902CFC346C36}" destId="{3D1FDAF6-23F0-4A39-8EDC-30F889752088}" srcOrd="0" destOrd="0" presId="urn:microsoft.com/office/officeart/2008/layout/LinedList"/>
    <dgm:cxn modelId="{D935B57F-01C6-4178-AA62-30895C5DBC86}" type="presParOf" srcId="{AA966C06-5C60-4D45-9609-902CFC346C36}" destId="{9DCED152-D51D-4220-B088-39B9E535AEF9}" srcOrd="1" destOrd="0" presId="urn:microsoft.com/office/officeart/2008/layout/LinedList"/>
    <dgm:cxn modelId="{188E100E-6262-458F-9B98-BA5A3B94B87E}" type="presParOf" srcId="{9DCED152-D51D-4220-B088-39B9E535AEF9}" destId="{AA0CBE4D-D6AE-43F8-8567-6967353FD2D5}" srcOrd="0" destOrd="0" presId="urn:microsoft.com/office/officeart/2008/layout/LinedList"/>
    <dgm:cxn modelId="{6111C717-A39C-429A-8797-BDA14B8A6946}" type="presParOf" srcId="{9DCED152-D51D-4220-B088-39B9E535AEF9}" destId="{107A8086-40BF-48B9-82FF-6895F0485839}" srcOrd="1" destOrd="0" presId="urn:microsoft.com/office/officeart/2008/layout/LinedList"/>
    <dgm:cxn modelId="{D54B9133-7C93-4CD0-AD82-2F7C6B755F43}" type="presParOf" srcId="{AA966C06-5C60-4D45-9609-902CFC346C36}" destId="{9469806D-5545-4A99-8A18-FF74B2E2C6AB}" srcOrd="2" destOrd="0" presId="urn:microsoft.com/office/officeart/2008/layout/LinedList"/>
    <dgm:cxn modelId="{78A0558B-6FE5-49B5-9CA9-3D3D075E6D6D}" type="presParOf" srcId="{AA966C06-5C60-4D45-9609-902CFC346C36}" destId="{96406F20-0AE0-449C-9D33-5975B691A324}" srcOrd="3" destOrd="0" presId="urn:microsoft.com/office/officeart/2008/layout/LinedList"/>
    <dgm:cxn modelId="{33920AA1-7E35-4FEB-92F2-0E52B3DF6F13}" type="presParOf" srcId="{96406F20-0AE0-449C-9D33-5975B691A324}" destId="{CB96CD0A-0BF6-4A9A-BD56-7322E9BC8655}" srcOrd="0" destOrd="0" presId="urn:microsoft.com/office/officeart/2008/layout/LinedList"/>
    <dgm:cxn modelId="{C5DF891A-DFC6-4829-8B4E-F002249424D2}" type="presParOf" srcId="{96406F20-0AE0-449C-9D33-5975B691A324}" destId="{93CEC98E-5F73-4BEE-8C5E-1CEBC6C4FDF6}" srcOrd="1" destOrd="0" presId="urn:microsoft.com/office/officeart/2008/layout/LinedList"/>
    <dgm:cxn modelId="{0DDB4CCD-3E39-49D1-A98D-533487DC4882}" type="presParOf" srcId="{AA966C06-5C60-4D45-9609-902CFC346C36}" destId="{8E07CA9E-D009-4EF9-AA68-510887AEB796}" srcOrd="4" destOrd="0" presId="urn:microsoft.com/office/officeart/2008/layout/LinedList"/>
    <dgm:cxn modelId="{A843E748-4179-4B6C-81EF-093E61A88159}" type="presParOf" srcId="{AA966C06-5C60-4D45-9609-902CFC346C36}" destId="{486B0254-AD5D-4866-866A-025BE17F3937}" srcOrd="5" destOrd="0" presId="urn:microsoft.com/office/officeart/2008/layout/LinedList"/>
    <dgm:cxn modelId="{FF7D49D1-80F7-4374-990C-B10590F2AB56}" type="presParOf" srcId="{486B0254-AD5D-4866-866A-025BE17F3937}" destId="{E4356340-AD4D-429B-9D58-C8A4D3980EC4}" srcOrd="0" destOrd="0" presId="urn:microsoft.com/office/officeart/2008/layout/LinedList"/>
    <dgm:cxn modelId="{2B675995-3E9C-416E-BFC2-B01CFB24B392}" type="presParOf" srcId="{486B0254-AD5D-4866-866A-025BE17F3937}" destId="{2A6FB72E-9988-458D-87E0-7A6990C50C8B}" srcOrd="1" destOrd="0" presId="urn:microsoft.com/office/officeart/2008/layout/LinedList"/>
    <dgm:cxn modelId="{70F2C145-2024-4053-AFB0-3BFE3E62BC27}" type="presParOf" srcId="{AA966C06-5C60-4D45-9609-902CFC346C36}" destId="{FE2B7E2E-C37F-4268-948D-9EA5A7FFD0D7}" srcOrd="6" destOrd="0" presId="urn:microsoft.com/office/officeart/2008/layout/LinedList"/>
    <dgm:cxn modelId="{A00BF58C-065F-4FCB-A498-73FC513A7DA4}" type="presParOf" srcId="{AA966C06-5C60-4D45-9609-902CFC346C36}" destId="{4A3C35FE-7A79-4A3B-958B-E5AE91116001}" srcOrd="7" destOrd="0" presId="urn:microsoft.com/office/officeart/2008/layout/LinedList"/>
    <dgm:cxn modelId="{51658DA4-B725-4C57-A22D-454758C2D965}" type="presParOf" srcId="{4A3C35FE-7A79-4A3B-958B-E5AE91116001}" destId="{0DC5818A-FCC0-4BD4-9FD9-3649DED2932D}" srcOrd="0" destOrd="0" presId="urn:microsoft.com/office/officeart/2008/layout/LinedList"/>
    <dgm:cxn modelId="{D92A8170-E865-42F4-BC58-9DDE4FC8BC47}" type="presParOf" srcId="{4A3C35FE-7A79-4A3B-958B-E5AE91116001}" destId="{1D675FC3-BCE0-477C-A183-563442F0A0B7}" srcOrd="1" destOrd="0" presId="urn:microsoft.com/office/officeart/2008/layout/LinedList"/>
    <dgm:cxn modelId="{1DAB5CCC-C2F9-43B4-8BD9-0E6DB1F4238F}" type="presParOf" srcId="{AA966C06-5C60-4D45-9609-902CFC346C36}" destId="{2F4C0DB1-B9D8-4D48-8A3E-066ADE582756}" srcOrd="8" destOrd="0" presId="urn:microsoft.com/office/officeart/2008/layout/LinedList"/>
    <dgm:cxn modelId="{48C74925-66A8-489D-A442-C0B5EFF38ED8}" type="presParOf" srcId="{AA966C06-5C60-4D45-9609-902CFC346C36}" destId="{41858CAA-610C-478C-A508-4316239BF5BD}" srcOrd="9" destOrd="0" presId="urn:microsoft.com/office/officeart/2008/layout/LinedList"/>
    <dgm:cxn modelId="{533C3DDF-AB3E-47F1-81D3-F855931FBB88}" type="presParOf" srcId="{41858CAA-610C-478C-A508-4316239BF5BD}" destId="{3663F4E5-2C02-48BF-8DAF-D79F052D6B8C}" srcOrd="0" destOrd="0" presId="urn:microsoft.com/office/officeart/2008/layout/LinedList"/>
    <dgm:cxn modelId="{5E197448-FD3C-4498-BA13-61475845E327}" type="presParOf" srcId="{41858CAA-610C-478C-A508-4316239BF5BD}" destId="{B4066648-D255-4C0F-8D88-015FBCAA7C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FDAF6-23F0-4A39-8EDC-30F889752088}">
      <dsp:nvSpPr>
        <dsp:cNvPr id="0" name=""/>
        <dsp:cNvSpPr/>
      </dsp:nvSpPr>
      <dsp:spPr>
        <a:xfrm>
          <a:off x="0" y="483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0CBE4D-D6AE-43F8-8567-6967353FD2D5}">
      <dsp:nvSpPr>
        <dsp:cNvPr id="0" name=""/>
        <dsp:cNvSpPr/>
      </dsp:nvSpPr>
      <dsp:spPr>
        <a:xfrm>
          <a:off x="0" y="483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Blast (</a:t>
          </a:r>
          <a:r>
            <a:rPr lang="en-US" sz="3400" kern="1200" dirty="0" err="1"/>
            <a:t>Magablast</a:t>
          </a:r>
          <a:r>
            <a:rPr lang="en-US" sz="3400" kern="1200" dirty="0"/>
            <a:t>)</a:t>
          </a:r>
        </a:p>
      </dsp:txBody>
      <dsp:txXfrm>
        <a:off x="0" y="483"/>
        <a:ext cx="6309002" cy="792259"/>
      </dsp:txXfrm>
    </dsp:sp>
    <dsp:sp modelId="{9469806D-5545-4A99-8A18-FF74B2E2C6AB}">
      <dsp:nvSpPr>
        <dsp:cNvPr id="0" name=""/>
        <dsp:cNvSpPr/>
      </dsp:nvSpPr>
      <dsp:spPr>
        <a:xfrm>
          <a:off x="0" y="792743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96CD0A-0BF6-4A9A-BD56-7322E9BC8655}">
      <dsp:nvSpPr>
        <dsp:cNvPr id="0" name=""/>
        <dsp:cNvSpPr/>
      </dsp:nvSpPr>
      <dsp:spPr>
        <a:xfrm>
          <a:off x="0" y="792743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The Naïve Bayes Classifier (NB</a:t>
          </a:r>
          <a:r>
            <a:rPr lang="en-US" sz="3400" kern="1200" dirty="0"/>
            <a:t>C)</a:t>
          </a:r>
        </a:p>
      </dsp:txBody>
      <dsp:txXfrm>
        <a:off x="0" y="792743"/>
        <a:ext cx="6309002" cy="792259"/>
      </dsp:txXfrm>
    </dsp:sp>
    <dsp:sp modelId="{8E07CA9E-D009-4EF9-AA68-510887AEB796}">
      <dsp:nvSpPr>
        <dsp:cNvPr id="0" name=""/>
        <dsp:cNvSpPr/>
      </dsp:nvSpPr>
      <dsp:spPr>
        <a:xfrm>
          <a:off x="0" y="1585003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356340-AD4D-429B-9D58-C8A4D3980EC4}">
      <dsp:nvSpPr>
        <dsp:cNvPr id="0" name=""/>
        <dsp:cNvSpPr/>
      </dsp:nvSpPr>
      <dsp:spPr>
        <a:xfrm>
          <a:off x="0" y="1585003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PhymmBL</a:t>
          </a:r>
          <a:endParaRPr lang="en-US" sz="3400" kern="1200" dirty="0"/>
        </a:p>
      </dsp:txBody>
      <dsp:txXfrm>
        <a:off x="0" y="1585003"/>
        <a:ext cx="6309002" cy="792259"/>
      </dsp:txXfrm>
    </dsp:sp>
    <dsp:sp modelId="{FE2B7E2E-C37F-4268-948D-9EA5A7FFD0D7}">
      <dsp:nvSpPr>
        <dsp:cNvPr id="0" name=""/>
        <dsp:cNvSpPr/>
      </dsp:nvSpPr>
      <dsp:spPr>
        <a:xfrm>
          <a:off x="0" y="2377262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C5818A-FCC0-4BD4-9FD9-3649DED2932D}">
      <dsp:nvSpPr>
        <dsp:cNvPr id="0" name=""/>
        <dsp:cNvSpPr/>
      </dsp:nvSpPr>
      <dsp:spPr>
        <a:xfrm>
          <a:off x="0" y="2377262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MatePhlAn</a:t>
          </a:r>
          <a:endParaRPr lang="en-US" sz="3400" kern="1200" dirty="0"/>
        </a:p>
      </dsp:txBody>
      <dsp:txXfrm>
        <a:off x="0" y="2377262"/>
        <a:ext cx="6309002" cy="792259"/>
      </dsp:txXfrm>
    </dsp:sp>
    <dsp:sp modelId="{2F4C0DB1-B9D8-4D48-8A3E-066ADE582756}">
      <dsp:nvSpPr>
        <dsp:cNvPr id="0" name=""/>
        <dsp:cNvSpPr/>
      </dsp:nvSpPr>
      <dsp:spPr>
        <a:xfrm>
          <a:off x="0" y="3169522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63F4E5-2C02-48BF-8DAF-D79F052D6B8C}">
      <dsp:nvSpPr>
        <dsp:cNvPr id="0" name=""/>
        <dsp:cNvSpPr/>
      </dsp:nvSpPr>
      <dsp:spPr>
        <a:xfrm>
          <a:off x="0" y="3169522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Kraken</a:t>
          </a:r>
        </a:p>
      </dsp:txBody>
      <dsp:txXfrm>
        <a:off x="0" y="3169522"/>
        <a:ext cx="6309002" cy="79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A3BB9-99AD-476B-9C03-894D1EC068F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F6A80-87A7-411F-8DF2-C110C6F3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of different </a:t>
            </a:r>
            <a:r>
              <a:rPr lang="en-US" sz="1200" b="1" dirty="0">
                <a:effectLst/>
                <a:ea typeface="Helvetica Neue"/>
                <a:cs typeface="Helvetica Neue"/>
              </a:rPr>
              <a:t>Taxonomic Classification programs that are often used as comparison.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F6A80-87A7-411F-8DF2-C110C6F36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7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0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b.jhu.edu/software/kraken2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taxonom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ncbi.nlm.nih.gov/taxonom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CC0AC4BF-D4D4-4588-A45D-9035F6A7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4" b="1389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6D27-F866-4A3C-8B73-20094BED3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i="0">
                <a:solidFill>
                  <a:schemeClr val="bg1"/>
                </a:solidFill>
                <a:effectLst/>
                <a:latin typeface="-apple-system"/>
              </a:rPr>
              <a:t>Tutorial 8  Kraken</a:t>
            </a:r>
            <a:br>
              <a:rPr lang="en-US" b="1" i="0">
                <a:solidFill>
                  <a:schemeClr val="bg1"/>
                </a:solidFill>
                <a:effectLst/>
                <a:latin typeface="-apple-system"/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44F11-8983-41D0-A6D1-5AD00E464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By Cody Scully &amp; </a:t>
            </a:r>
            <a:r>
              <a:rPr lang="en-US" sz="1800" i="0">
                <a:solidFill>
                  <a:schemeClr val="bg1"/>
                </a:solidFill>
                <a:effectLst/>
              </a:rPr>
              <a:t>Christopher Uzokwe</a:t>
            </a:r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8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8981-DAE1-4066-A170-47AC032E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/>
          <a:lstStyle/>
          <a:p>
            <a:r>
              <a:rPr lang="en-US" dirty="0"/>
              <a:t>Installation &amp;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2C92-6CBF-4D61-97CC-BD52C590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923544"/>
            <a:ext cx="11029615" cy="5010912"/>
          </a:xfrm>
        </p:spPr>
        <p:txBody>
          <a:bodyPr/>
          <a:lstStyle/>
          <a:p>
            <a:r>
              <a:rPr lang="en-US" dirty="0"/>
              <a:t>Download Kraken2 Docker: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(Or) find it on </a:t>
            </a:r>
            <a:r>
              <a:rPr lang="en-US" dirty="0" err="1"/>
              <a:t>Picotte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Must also download </a:t>
            </a:r>
            <a:r>
              <a:rPr lang="en-US" dirty="0" err="1"/>
              <a:t>taxo</a:t>
            </a:r>
            <a:r>
              <a:rPr lang="en-US" dirty="0"/>
              <a:t> database: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Also available on </a:t>
            </a:r>
            <a:r>
              <a:rPr lang="en-US" dirty="0" err="1"/>
              <a:t>picotte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0D0E1-2222-4761-AC98-3FCFF219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847894"/>
            <a:ext cx="10157691" cy="785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523D4-DD71-4571-AFB1-C025BF9D20CF}"/>
              </a:ext>
            </a:extLst>
          </p:cNvPr>
          <p:cNvSpPr/>
          <p:nvPr/>
        </p:nvSpPr>
        <p:spPr>
          <a:xfrm>
            <a:off x="2804160" y="3011424"/>
            <a:ext cx="1719072" cy="2560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8AF49-B629-44F3-9BD2-5D3D083D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1617818"/>
            <a:ext cx="3733551" cy="504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79CF8-FC9C-4E5A-852C-C2D0B0764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4097940"/>
            <a:ext cx="5687219" cy="685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F24753-27CE-4B21-9228-A70B7E589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5288226"/>
            <a:ext cx="5234393" cy="4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50D5-588E-4CB0-9613-A891EC9C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42031"/>
            <a:ext cx="11029616" cy="488796"/>
          </a:xfrm>
        </p:spPr>
        <p:txBody>
          <a:bodyPr/>
          <a:lstStyle/>
          <a:p>
            <a:r>
              <a:rPr lang="en-US" dirty="0"/>
              <a:t>Run kraken2 container in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D737-3679-4E12-BEB8-6BD3BF7D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86353"/>
            <a:ext cx="11029615" cy="4180679"/>
          </a:xfrm>
        </p:spPr>
        <p:txBody>
          <a:bodyPr>
            <a:normAutofit/>
          </a:bodyPr>
          <a:lstStyle/>
          <a:p>
            <a:r>
              <a:rPr lang="en-US" dirty="0"/>
              <a:t>Request node to run on: </a:t>
            </a:r>
          </a:p>
          <a:p>
            <a:endParaRPr lang="en-US" dirty="0"/>
          </a:p>
          <a:p>
            <a:r>
              <a:rPr lang="en-US" dirty="0"/>
              <a:t>Run the docker using singularity, bind to our groups folder</a:t>
            </a:r>
          </a:p>
          <a:p>
            <a:endParaRPr lang="en-US" dirty="0"/>
          </a:p>
          <a:p>
            <a:r>
              <a:rPr lang="en-US" dirty="0"/>
              <a:t>We are using the run command to execute through the kraken container</a:t>
            </a:r>
          </a:p>
          <a:p>
            <a:endParaRPr lang="en-US" dirty="0"/>
          </a:p>
          <a:p>
            <a:endParaRPr lang="en-US" dirty="0"/>
          </a:p>
          <a:p>
            <a:endParaRPr lang="en-US" sz="4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2C260-94D6-4C8C-81E2-528CFDA2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22291"/>
            <a:ext cx="10206094" cy="216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2F0A5-C68F-4C6F-A783-A5FC62D2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9" y="3019836"/>
            <a:ext cx="7937245" cy="184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FF34D-C483-48A1-AE92-59300407A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094" y="2711276"/>
            <a:ext cx="3589574" cy="39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5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2E9E-19C1-4AEA-B91B-51DABAF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notes (kraken)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8BD5C-843E-4289-849E-96C9CBF5B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3135" y="2127380"/>
            <a:ext cx="4135081" cy="42647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7E8D4-7D19-4D92-BA04-FAD7FA6FED32}"/>
              </a:ext>
            </a:extLst>
          </p:cNvPr>
          <p:cNvSpPr txBox="1"/>
          <p:nvPr/>
        </p:nvSpPr>
        <p:spPr>
          <a:xfrm>
            <a:off x="410547" y="2015412"/>
            <a:ext cx="7305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`--use-names`: print scientific names</a:t>
            </a:r>
          </a:p>
          <a:p>
            <a:r>
              <a:rPr lang="en-US" dirty="0"/>
              <a:t>`--</a:t>
            </a:r>
            <a:r>
              <a:rPr lang="en-US" dirty="0" err="1"/>
              <a:t>db</a:t>
            </a:r>
            <a:r>
              <a:rPr lang="en-US" dirty="0"/>
              <a:t>`: Database reference file path</a:t>
            </a:r>
          </a:p>
          <a:p>
            <a:r>
              <a:rPr lang="en-US" dirty="0"/>
              <a:t>`--</a:t>
            </a:r>
            <a:r>
              <a:rPr lang="en-US" dirty="0" err="1"/>
              <a:t>fastq</a:t>
            </a:r>
            <a:r>
              <a:rPr lang="en-US" dirty="0"/>
              <a:t>-input`[deprecated] : We are using </a:t>
            </a:r>
            <a:r>
              <a:rPr lang="en-US" dirty="0" err="1"/>
              <a:t>fastq</a:t>
            </a:r>
            <a:r>
              <a:rPr lang="en-US" dirty="0"/>
              <a:t> formatted files</a:t>
            </a:r>
          </a:p>
          <a:p>
            <a:r>
              <a:rPr lang="en-US" dirty="0"/>
              <a:t>`--paired`: We are dealing with paired end data</a:t>
            </a:r>
          </a:p>
          <a:p>
            <a:r>
              <a:rPr lang="en-US" dirty="0"/>
              <a:t>`--report FILE`: This provides us with a sample-wide report</a:t>
            </a:r>
          </a:p>
        </p:txBody>
      </p:sp>
    </p:spTree>
    <p:extLst>
      <p:ext uri="{BB962C8B-B14F-4D97-AF65-F5344CB8AC3E}">
        <p14:creationId xmlns:p14="http://schemas.microsoft.com/office/powerpoint/2010/main" val="93947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59CB-68BA-4179-9DA9-E4F7A0C0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Kraken2 command, I/O, Runtime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C94426-3A2A-4547-BB76-690A49303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71541"/>
            <a:ext cx="11029950" cy="2283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632E3-D40C-4474-9D68-6CC40283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99541"/>
            <a:ext cx="5239481" cy="42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9FE17-0438-4C23-B18D-C756AA3ADEF0}"/>
              </a:ext>
            </a:extLst>
          </p:cNvPr>
          <p:cNvSpPr txBox="1"/>
          <p:nvPr/>
        </p:nvSpPr>
        <p:spPr>
          <a:xfrm>
            <a:off x="581192" y="2480569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files: /ifs/groups/eces450650Grp/data/mappings/evol1.sorted.unmapped.R1.fastq</a:t>
            </a:r>
          </a:p>
          <a:p>
            <a:pPr lvl="3"/>
            <a:r>
              <a:rPr lang="en-US" dirty="0"/>
              <a:t>/ifs/groups/eces450650Grp/data/mappings/evol1.sorted.unmapped.R1.fastq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9F615-D356-4AA9-81AF-1D5C2B98BA59}"/>
              </a:ext>
            </a:extLst>
          </p:cNvPr>
          <p:cNvSpPr txBox="1"/>
          <p:nvPr/>
        </p:nvSpPr>
        <p:spPr>
          <a:xfrm>
            <a:off x="6096000" y="4130209"/>
            <a:ext cx="430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time: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2A44B-E2F4-4277-8FF7-EDE4BC8F1647}"/>
              </a:ext>
            </a:extLst>
          </p:cNvPr>
          <p:cNvSpPr txBox="1"/>
          <p:nvPr/>
        </p:nvSpPr>
        <p:spPr>
          <a:xfrm>
            <a:off x="581191" y="3206879"/>
            <a:ext cx="1102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files: ./ECES450650_SP21/Tutorial8/evol1.kraken </a:t>
            </a:r>
            <a:r>
              <a:rPr lang="en-US" dirty="0">
                <a:sym typeface="Wingdings" panose="05000000000000000000" pitchFamily="2" charset="2"/>
              </a:rPr>
              <a:t> classifications</a:t>
            </a:r>
          </a:p>
          <a:p>
            <a:pPr lvl="3"/>
            <a:r>
              <a:rPr lang="en-US" dirty="0"/>
              <a:t>   ./ECES450650_SP21/Tutorial8/report </a:t>
            </a:r>
            <a:r>
              <a:rPr lang="en-US" dirty="0">
                <a:sym typeface="Wingdings" panose="05000000000000000000" pitchFamily="2" charset="2"/>
              </a:rPr>
              <a:t> report</a:t>
            </a:r>
            <a:endParaRPr lang="en-US" dirty="0"/>
          </a:p>
          <a:p>
            <a:pPr lvl="3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715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EC52-0535-4B89-A6E7-E1B5AB46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Understanding - Classifications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FEF14-7B8E-4233-8215-4D1ADB4BD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967" y="1890876"/>
            <a:ext cx="4253211" cy="4155361"/>
          </a:xfr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4F6B443-1E39-481C-9DB6-E382A6CA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0" y="1890876"/>
            <a:ext cx="6375400" cy="350865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C/U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: one letter code indicating that the sequence was either classified or unclassified.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 sequence ID, obtained from the FASTA/FASTQ header.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Lato"/>
            </a:endParaRPr>
          </a:p>
          <a:p>
            <a:pPr algn="l"/>
            <a:r>
              <a:rPr lang="en-US" sz="1200" b="0" i="0" dirty="0">
                <a:solidFill>
                  <a:srgbClr val="404040"/>
                </a:solidFill>
                <a:effectLst/>
                <a:latin typeface="Lato"/>
              </a:rPr>
              <a:t>3.The taxonomy ID </a:t>
            </a:r>
            <a:r>
              <a:rPr lang="en-US" sz="1200" b="0" i="0" u="none" strike="noStrike" dirty="0">
                <a:solidFill>
                  <a:srgbClr val="2980B9"/>
                </a:solidFill>
                <a:effectLst/>
                <a:latin typeface="Lato"/>
                <a:hlinkClick r:id="rId3"/>
              </a:rPr>
              <a:t>Kraken2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/>
              </a:rPr>
              <a:t> used to label the sequence; this is 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Lato"/>
              </a:rPr>
              <a:t>0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/>
              </a:rPr>
              <a:t> if the sequence is unclassified and otherwise should be the </a:t>
            </a:r>
            <a:r>
              <a:rPr lang="en-US" sz="1200" b="0" i="0" u="none" strike="noStrike" dirty="0">
                <a:solidFill>
                  <a:srgbClr val="2980B9"/>
                </a:solidFill>
                <a:effectLst/>
                <a:latin typeface="Lato"/>
                <a:hlinkClick r:id="rId4"/>
              </a:rPr>
              <a:t>NCBI Taxonomy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/>
              </a:rPr>
              <a:t> identifier.</a:t>
            </a:r>
          </a:p>
          <a:p>
            <a:pPr algn="l"/>
            <a:endParaRPr lang="en-US" altLang="en-US" sz="1200" dirty="0">
              <a:solidFill>
                <a:srgbClr val="404040"/>
              </a:solidFill>
              <a:latin typeface="Lato"/>
            </a:endParaRPr>
          </a:p>
          <a:p>
            <a:pPr algn="l"/>
            <a:r>
              <a:rPr lang="en-US" sz="1200" b="0" i="0" dirty="0">
                <a:solidFill>
                  <a:srgbClr val="404040"/>
                </a:solidFill>
                <a:effectLst/>
                <a:latin typeface="Lato"/>
              </a:rPr>
              <a:t>4.The length of the sequence in bp.</a:t>
            </a:r>
          </a:p>
          <a:p>
            <a:pPr algn="l"/>
            <a:endParaRPr lang="en-US" sz="1200" b="0" i="0" dirty="0">
              <a:solidFill>
                <a:srgbClr val="40404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A space-delimited list indicating the lowest common ancestor (in the taxonomic tree) mapping of each k-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in the sequence. For example,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562:13 561:4 A:31 0:1 562:3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would indicate that: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 first 13 k-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mapped to taxonomy ID #562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 next 4 k-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mapped to taxonomy ID #561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 next 31 k-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contained an ambiguous nucleotide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 next k-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was not in the database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 last 3 k-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mapped to taxonomy ID #562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78575-3269-4D81-AE8F-C42E298E95C1}"/>
              </a:ext>
            </a:extLst>
          </p:cNvPr>
          <p:cNvSpPr txBox="1"/>
          <p:nvPr/>
        </p:nvSpPr>
        <p:spPr>
          <a:xfrm>
            <a:off x="581192" y="5399529"/>
            <a:ext cx="5404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https://genomics.readthedocs.io/en/latest/ngs-taxonomic-investigation/index.html#wood2014</a:t>
            </a:r>
          </a:p>
        </p:txBody>
      </p:sp>
    </p:spTree>
    <p:extLst>
      <p:ext uri="{BB962C8B-B14F-4D97-AF65-F5344CB8AC3E}">
        <p14:creationId xmlns:p14="http://schemas.microsoft.com/office/powerpoint/2010/main" val="391071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EC52-0535-4B89-A6E7-E1B5AB46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Understanding – Report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B585-63F8-4393-80E2-6E072B48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8680"/>
            <a:ext cx="5514807" cy="2647949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Percentage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of reads covered by the clade rooted at this taxon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Number of reads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covered by the clade rooted at this taxon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Number of reads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assigned directly to this taxon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A rank code, indicating 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(U)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nclassified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, (D)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omain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, (K)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ingdom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, (P)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hylum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, (C)lass, (O)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rder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, (F)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amily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, (G)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enus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, or (S)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pecies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 All other ranks are simply 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“-“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980B9"/>
                </a:solidFill>
                <a:effectLst/>
                <a:latin typeface="Lato"/>
                <a:hlinkClick r:id="rId2"/>
              </a:rPr>
              <a:t>NCBI Taxonomy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ID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The indented scientific name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93E7C-E272-4D1E-811B-20622C09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06" y="1890875"/>
            <a:ext cx="4378194" cy="4735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24902-3366-4670-A484-55282B0CA5B6}"/>
              </a:ext>
            </a:extLst>
          </p:cNvPr>
          <p:cNvSpPr txBox="1"/>
          <p:nvPr/>
        </p:nvSpPr>
        <p:spPr>
          <a:xfrm>
            <a:off x="581192" y="5034433"/>
            <a:ext cx="5404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https://genomics.readthedocs.io/en/latest/ngs-taxonomic-investigation/index.html#wood2014</a:t>
            </a:r>
          </a:p>
        </p:txBody>
      </p:sp>
    </p:spTree>
    <p:extLst>
      <p:ext uri="{BB962C8B-B14F-4D97-AF65-F5344CB8AC3E}">
        <p14:creationId xmlns:p14="http://schemas.microsoft.com/office/powerpoint/2010/main" val="384027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47E6-4995-4676-973F-32F7CD2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82EA-A168-4AAA-93FA-7F10FB12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“6. Taxonomic investigation¶,” </a:t>
            </a:r>
            <a:r>
              <a:rPr lang="en-US" i="1" dirty="0">
                <a:effectLst/>
              </a:rPr>
              <a:t>6. Taxonomic investigation - Genomics Tutorial 2020.2.0 documentation</a:t>
            </a:r>
            <a:r>
              <a:rPr lang="en-US" dirty="0">
                <a:effectLst/>
              </a:rPr>
              <a:t>. [Online]. Available: https://genomics.readthedocs.io/en/latest/ngs-taxonomic-investigation/index.html#kraken2. [Accessed: 20-May-2021]. </a:t>
            </a:r>
          </a:p>
          <a:p>
            <a:r>
              <a:rPr lang="en-US" dirty="0">
                <a:effectLst/>
              </a:rPr>
              <a:t>D. E. Wood and S. L. </a:t>
            </a:r>
            <a:r>
              <a:rPr lang="en-US" dirty="0" err="1">
                <a:effectLst/>
              </a:rPr>
              <a:t>Salzberg</a:t>
            </a:r>
            <a:r>
              <a:rPr lang="en-US" dirty="0">
                <a:effectLst/>
              </a:rPr>
              <a:t>, “Kraken: ultrafast metagenomic sequence classification using exact alignments,” </a:t>
            </a:r>
            <a:r>
              <a:rPr lang="en-US" i="1" dirty="0">
                <a:effectLst/>
              </a:rPr>
              <a:t>Genome Biology</a:t>
            </a:r>
            <a:r>
              <a:rPr lang="en-US" dirty="0">
                <a:effectLst/>
              </a:rPr>
              <a:t>, 03-Mar-2014. [Online]. Available: https://genomebiology.biomedcentral.com/articles/10.1186/gb-2014-15-3-r46. [Accessed: 20-May-2021]. </a:t>
            </a:r>
          </a:p>
          <a:p>
            <a:r>
              <a:rPr lang="en-US" dirty="0">
                <a:effectLst/>
              </a:rPr>
              <a:t>D. Wood, “</a:t>
            </a:r>
            <a:r>
              <a:rPr lang="en-US" dirty="0" err="1">
                <a:effectLst/>
              </a:rPr>
              <a:t>DerrickWood</a:t>
            </a:r>
            <a:r>
              <a:rPr lang="en-US" dirty="0">
                <a:effectLst/>
              </a:rPr>
              <a:t>/kraken2,” </a:t>
            </a:r>
            <a:r>
              <a:rPr lang="en-US" i="1" dirty="0">
                <a:effectLst/>
              </a:rPr>
              <a:t>GitHub</a:t>
            </a:r>
            <a:r>
              <a:rPr lang="en-US" dirty="0">
                <a:effectLst/>
              </a:rPr>
              <a:t>. [Online]. Available: https://github.com/DerrickWood/kraken2. [Accessed: 20-May-2021]. </a:t>
            </a:r>
          </a:p>
          <a:p>
            <a:r>
              <a:rPr lang="en-US" dirty="0">
                <a:effectLst/>
              </a:rPr>
              <a:t>M. Lee, “Genomics,” </a:t>
            </a:r>
            <a:r>
              <a:rPr lang="en-US" i="1" dirty="0">
                <a:effectLst/>
              </a:rPr>
              <a:t>Happy Belly Bioinformatics</a:t>
            </a:r>
            <a:r>
              <a:rPr lang="en-US" dirty="0">
                <a:effectLst/>
              </a:rPr>
              <a:t>, 2021. [Online]. Available: https://astrobiomike.github.io/genomics/. [Accessed: 20-May-2021].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2B792-CF69-43FF-9E9D-ABB671D2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  <a:effectLst/>
                <a:ea typeface="Helvetica Neue"/>
                <a:cs typeface="Helvetica Neue"/>
              </a:rPr>
              <a:t>Taxonomic Classification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2C218-4327-42C9-8BDD-07141A1C0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FC0225-38FB-4451-AF17-50403EA67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4095"/>
              </p:ext>
            </p:extLst>
          </p:nvPr>
        </p:nvGraphicFramePr>
        <p:xfrm>
          <a:off x="581194" y="1896533"/>
          <a:ext cx="630900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53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89EFD-C719-4D26-9028-CC632C95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of Kraken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5A6D-7B5A-46D5-89F6-FEBB46CF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a Program that reads in Group of unmapped data </a:t>
            </a:r>
          </a:p>
          <a:p>
            <a:r>
              <a:rPr lang="en-US" dirty="0">
                <a:solidFill>
                  <a:srgbClr val="FFFFFF"/>
                </a:solidFill>
              </a:rPr>
              <a:t>Classifies the data using  k-</a:t>
            </a:r>
            <a:r>
              <a:rPr lang="en-US" dirty="0" err="1">
                <a:solidFill>
                  <a:srgbClr val="FFFFFF"/>
                </a:solidFill>
              </a:rPr>
              <a:t>mers</a:t>
            </a:r>
            <a:r>
              <a:rPr lang="en-US" dirty="0">
                <a:solidFill>
                  <a:srgbClr val="FFFFFF"/>
                </a:solidFill>
              </a:rPr>
              <a:t> to map the LCA</a:t>
            </a:r>
          </a:p>
          <a:p>
            <a:r>
              <a:rPr lang="en-US" dirty="0">
                <a:solidFill>
                  <a:srgbClr val="FFFFFF"/>
                </a:solidFill>
              </a:rPr>
              <a:t>Creates a </a:t>
            </a:r>
            <a:r>
              <a:rPr lang="en-US" dirty="0" err="1">
                <a:solidFill>
                  <a:srgbClr val="FFFFFF"/>
                </a:solidFill>
              </a:rPr>
              <a:t>Taxonmy</a:t>
            </a:r>
            <a:r>
              <a:rPr lang="en-US" dirty="0">
                <a:solidFill>
                  <a:srgbClr val="FFFFFF"/>
                </a:solidFill>
              </a:rPr>
              <a:t> tree with the Classifications</a:t>
            </a:r>
          </a:p>
          <a:p>
            <a:r>
              <a:rPr lang="en-US" dirty="0">
                <a:solidFill>
                  <a:srgbClr val="FFFFFF"/>
                </a:solidFill>
              </a:rPr>
              <a:t>Removes any unclassified leaves from the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8A7F-B10A-4646-B068-F1F781115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 r="14451" b="1"/>
          <a:stretch/>
        </p:blipFill>
        <p:spPr>
          <a:xfrm>
            <a:off x="4788259" y="936141"/>
            <a:ext cx="643944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07924-0CE9-445D-BEC8-F327FE590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4" b="1"/>
          <a:stretch/>
        </p:blipFill>
        <p:spPr>
          <a:xfrm>
            <a:off x="446534" y="604757"/>
            <a:ext cx="7498616" cy="579604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1EEB0-C014-4B29-A67D-A15A4030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3381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Overview of metagenomics workflow</a:t>
            </a:r>
          </a:p>
        </p:txBody>
      </p:sp>
    </p:spTree>
    <p:extLst>
      <p:ext uri="{BB962C8B-B14F-4D97-AF65-F5344CB8AC3E}">
        <p14:creationId xmlns:p14="http://schemas.microsoft.com/office/powerpoint/2010/main" val="295215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3271F-42D1-4B08-953D-6D14B11B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Query Sequence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F12C-AAD9-4585-A340-FE3DD22B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/>
              <a:t>The First step that Kraken takes is to sequence the data set</a:t>
            </a:r>
          </a:p>
          <a:p>
            <a:pPr lvl="1"/>
            <a:r>
              <a:rPr lang="en-US" dirty="0"/>
              <a:t>This is done by a library of </a:t>
            </a:r>
            <a:r>
              <a:rPr lang="en-US" b="0" i="0" dirty="0">
                <a:effectLst/>
                <a:latin typeface="-apple-system"/>
              </a:rPr>
              <a:t>metagenome data</a:t>
            </a:r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Every k-Mer is either 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Classified</a:t>
            </a:r>
            <a:r>
              <a:rPr lang="en-US" b="0" i="0" dirty="0">
                <a:effectLst/>
                <a:latin typeface="-apple-system"/>
              </a:rPr>
              <a:t> with the data from the library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Unclassified </a:t>
            </a:r>
            <a:r>
              <a:rPr lang="en-US" i="0" dirty="0">
                <a:effectLst/>
                <a:latin typeface="-apple-system"/>
              </a:rPr>
              <a:t>if nothing is found for them.</a:t>
            </a:r>
          </a:p>
        </p:txBody>
      </p:sp>
      <p:pic>
        <p:nvPicPr>
          <p:cNvPr id="5" name="Picture 4" descr="Graphical user interface, bar chart&#10;&#10;Description automatically generated">
            <a:extLst>
              <a:ext uri="{FF2B5EF4-FFF2-40B4-BE49-F238E27FC236}">
                <a16:creationId xmlns:a16="http://schemas.microsoft.com/office/drawing/2014/main" id="{E65B329C-C7C0-4C1C-A338-6582C7B6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83" y="3261798"/>
            <a:ext cx="9046299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3B9EB-6CEA-4D99-BEA4-34D49F0C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Taxonomy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7F1F-E109-42AE-B634-080193D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badi" panose="020B0604020104020204" pitchFamily="34" charset="0"/>
              </a:rPr>
              <a:t>Each K-mer is mapped to the </a:t>
            </a:r>
            <a:r>
              <a:rPr 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lowest common ancestor (LCA) of the genomes that contains that k-mer</a:t>
            </a:r>
            <a:endParaRPr lang="en-US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FA38C-7E60-4F15-A645-0334A7E7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85977"/>
            <a:ext cx="6831503" cy="46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B9AF4-E8BF-4934-9963-6D1E8EBB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 tree and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8713-517C-4E8B-A09E-CAFEF13E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Finally the unclassified K-</a:t>
            </a:r>
            <a:r>
              <a:rPr lang="en-US" dirty="0" err="1">
                <a:solidFill>
                  <a:srgbClr val="FFFFFF"/>
                </a:solidFill>
              </a:rPr>
              <a:t>mers</a:t>
            </a:r>
            <a:r>
              <a:rPr lang="en-US" dirty="0">
                <a:solidFill>
                  <a:srgbClr val="FFFFFF"/>
                </a:solidFill>
              </a:rPr>
              <a:t> are removed and the tree is reduced and weighted/scored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79C8F-110A-4C66-8186-F76FDB94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14" y="936141"/>
            <a:ext cx="549733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2B71B-AA8F-4892-B652-F48BB50E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721043"/>
            <a:ext cx="3409783" cy="5767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Kraken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4DE6-AFE1-4740-9E7D-9BC9DC73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297750"/>
            <a:ext cx="3409782" cy="4702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Kraken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Needs 70 GB of RAM</a:t>
            </a:r>
          </a:p>
          <a:p>
            <a:r>
              <a:rPr lang="en-US" dirty="0">
                <a:solidFill>
                  <a:srgbClr val="FFFFFF"/>
                </a:solidFill>
              </a:rPr>
              <a:t>Kraken-Q/</a:t>
            </a:r>
            <a:r>
              <a:rPr lang="en-US" dirty="0" err="1">
                <a:solidFill>
                  <a:srgbClr val="FFFFFF"/>
                </a:solidFill>
              </a:rPr>
              <a:t>MiniKraken</a:t>
            </a:r>
            <a:r>
              <a:rPr lang="en-US" dirty="0">
                <a:solidFill>
                  <a:srgbClr val="FFFFFF"/>
                </a:solidFill>
              </a:rPr>
              <a:t>-Q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Faster then Kraken /</a:t>
            </a:r>
            <a:r>
              <a:rPr lang="en-US" dirty="0" err="1">
                <a:solidFill>
                  <a:srgbClr val="FFFFFF"/>
                </a:solidFill>
              </a:rPr>
              <a:t>MiniKraken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Decreased Accuracy</a:t>
            </a:r>
          </a:p>
          <a:p>
            <a:r>
              <a:rPr lang="en-US" dirty="0" err="1">
                <a:solidFill>
                  <a:srgbClr val="FFFFFF"/>
                </a:solidFill>
              </a:rPr>
              <a:t>MiniKraken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Reduced database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Needs 4 GB of RAM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Less overall Sensitivity (~11-25%)</a:t>
            </a:r>
          </a:p>
          <a:p>
            <a:r>
              <a:rPr lang="en-US" dirty="0">
                <a:solidFill>
                  <a:srgbClr val="FFFFFF"/>
                </a:solidFill>
              </a:rPr>
              <a:t>Kraken-GB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Uses GenBank Database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Very high sensitivity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01F89-6509-4D0B-91DC-4C8F712B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60" y="601200"/>
            <a:ext cx="4426774" cy="58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AB58-581D-4AF7-A112-C90D85C6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KRAKEN2 Tutorial</a:t>
            </a:r>
          </a:p>
        </p:txBody>
      </p:sp>
    </p:spTree>
    <p:extLst>
      <p:ext uri="{BB962C8B-B14F-4D97-AF65-F5344CB8AC3E}">
        <p14:creationId xmlns:p14="http://schemas.microsoft.com/office/powerpoint/2010/main" val="4082821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8E4E2"/>
      </a:lt2>
      <a:accent1>
        <a:srgbClr val="3AACE9"/>
      </a:accent1>
      <a:accent2>
        <a:srgbClr val="37B4AB"/>
      </a:accent2>
      <a:accent3>
        <a:srgbClr val="32B776"/>
      </a:accent3>
      <a:accent4>
        <a:srgbClr val="2DBB3B"/>
      </a:accent4>
      <a:accent5>
        <a:srgbClr val="61B638"/>
      </a:accent5>
      <a:accent6>
        <a:srgbClr val="8EAC39"/>
      </a:accent6>
      <a:hlink>
        <a:srgbClr val="A7765D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857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Abadi</vt:lpstr>
      <vt:lpstr>-apple-system</vt:lpstr>
      <vt:lpstr>Arial</vt:lpstr>
      <vt:lpstr>Calibri</vt:lpstr>
      <vt:lpstr>Century Schoolbook</vt:lpstr>
      <vt:lpstr>Franklin Gothic Book</vt:lpstr>
      <vt:lpstr>Lato</vt:lpstr>
      <vt:lpstr>SFMono-Regular</vt:lpstr>
      <vt:lpstr>Wingdings 2</vt:lpstr>
      <vt:lpstr>DividendVTI</vt:lpstr>
      <vt:lpstr>Tutorial 8  Kraken </vt:lpstr>
      <vt:lpstr>Taxonomic Classification</vt:lpstr>
      <vt:lpstr>Overview of Kraken</vt:lpstr>
      <vt:lpstr>Overview of metagenomics workflow</vt:lpstr>
      <vt:lpstr>Query Sequence</vt:lpstr>
      <vt:lpstr>Taxonomy tree</vt:lpstr>
      <vt:lpstr>Classification tree and path</vt:lpstr>
      <vt:lpstr>Kraken Variance</vt:lpstr>
      <vt:lpstr>KRAKEN2 Tutorial</vt:lpstr>
      <vt:lpstr>Installation &amp; downloads</vt:lpstr>
      <vt:lpstr>Run kraken2 container in singularity</vt:lpstr>
      <vt:lpstr>Usage notes (kraken)</vt:lpstr>
      <vt:lpstr>Kraken2 command, I/O, Runtime</vt:lpstr>
      <vt:lpstr>RESULTS &amp; Understanding - Classifications</vt:lpstr>
      <vt:lpstr>RESULTS &amp; Understanding – Report 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  Kraken</dc:title>
  <dc:creator>Scully,Cody</dc:creator>
  <cp:lastModifiedBy>Scully,Cody</cp:lastModifiedBy>
  <cp:revision>19</cp:revision>
  <dcterms:created xsi:type="dcterms:W3CDTF">2021-05-18T18:10:50Z</dcterms:created>
  <dcterms:modified xsi:type="dcterms:W3CDTF">2021-05-20T13:03:11Z</dcterms:modified>
</cp:coreProperties>
</file>