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58" r:id="rId5"/>
    <p:sldId id="259" r:id="rId6"/>
    <p:sldId id="261" r:id="rId7"/>
    <p:sldId id="260" r:id="rId8"/>
    <p:sldId id="263" r:id="rId9"/>
    <p:sldId id="264" r:id="rId10"/>
    <p:sldId id="265" r:id="rId11"/>
    <p:sldId id="266" r:id="rId12"/>
    <p:sldId id="268" r:id="rId13"/>
    <p:sldId id="269" r:id="rId14"/>
    <p:sldId id="271"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05"/>
    <p:restoredTop sz="94719"/>
  </p:normalViewPr>
  <p:slideViewPr>
    <p:cSldViewPr snapToGrid="0">
      <p:cViewPr varScale="1">
        <p:scale>
          <a:sx n="122" d="100"/>
          <a:sy n="122" d="100"/>
        </p:scale>
        <p:origin x="240"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11480-36F6-8C18-7D30-079F113919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FD7DD2-5B40-C9EB-307F-9D869AEB2800}"/>
              </a:ext>
            </a:extLst>
          </p:cNvPr>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66B5843-93B1-F8EA-D17C-BE1EBB16B9E3}"/>
              </a:ext>
            </a:extLst>
          </p:cNvPr>
          <p:cNvSpPr>
            <a:spLocks noGrp="1"/>
          </p:cNvSpPr>
          <p:nvPr>
            <p:ph type="dt" sz="half" idx="10"/>
          </p:nvPr>
        </p:nvSpPr>
        <p:spPr/>
        <p:txBody>
          <a:bodyPr/>
          <a:lstStyle/>
          <a:p>
            <a:fld id="{32DDBD15-18EE-B243-AB73-6BD500B7F487}" type="datetimeFigureOut">
              <a:rPr lang="en-US" smtClean="0"/>
              <a:t>12/11/24</a:t>
            </a:fld>
            <a:endParaRPr lang="en-US"/>
          </a:p>
        </p:txBody>
      </p:sp>
      <p:sp>
        <p:nvSpPr>
          <p:cNvPr id="5" name="Footer Placeholder 4">
            <a:extLst>
              <a:ext uri="{FF2B5EF4-FFF2-40B4-BE49-F238E27FC236}">
                <a16:creationId xmlns:a16="http://schemas.microsoft.com/office/drawing/2014/main" id="{1BAD3127-15DC-E31E-79E3-B89DC10846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15434-7B9F-D371-96A9-93E7C4C4A295}"/>
              </a:ext>
            </a:extLst>
          </p:cNvPr>
          <p:cNvSpPr>
            <a:spLocks noGrp="1"/>
          </p:cNvSpPr>
          <p:nvPr>
            <p:ph type="sldNum" sz="quarter" idx="12"/>
          </p:nvPr>
        </p:nvSpPr>
        <p:spPr/>
        <p:txBody>
          <a:bodyPr/>
          <a:lstStyle/>
          <a:p>
            <a:fld id="{5831DCD9-D1BA-2446-8A19-8D9E7B3F17A7}" type="slidenum">
              <a:rPr lang="en-US" smtClean="0"/>
              <a:t>‹#›</a:t>
            </a:fld>
            <a:endParaRPr lang="en-US"/>
          </a:p>
        </p:txBody>
      </p:sp>
    </p:spTree>
    <p:extLst>
      <p:ext uri="{BB962C8B-B14F-4D97-AF65-F5344CB8AC3E}">
        <p14:creationId xmlns:p14="http://schemas.microsoft.com/office/powerpoint/2010/main" val="202043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4C454-E5F5-369F-3167-81A271271D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F0F389-7D70-F8C8-D527-EE8040B7EF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B714B6-04BF-E096-7E04-847700DF760E}"/>
              </a:ext>
            </a:extLst>
          </p:cNvPr>
          <p:cNvSpPr>
            <a:spLocks noGrp="1"/>
          </p:cNvSpPr>
          <p:nvPr>
            <p:ph type="dt" sz="half" idx="10"/>
          </p:nvPr>
        </p:nvSpPr>
        <p:spPr/>
        <p:txBody>
          <a:bodyPr/>
          <a:lstStyle/>
          <a:p>
            <a:fld id="{32DDBD15-18EE-B243-AB73-6BD500B7F487}" type="datetimeFigureOut">
              <a:rPr lang="en-US" smtClean="0"/>
              <a:t>12/11/24</a:t>
            </a:fld>
            <a:endParaRPr lang="en-US"/>
          </a:p>
        </p:txBody>
      </p:sp>
      <p:sp>
        <p:nvSpPr>
          <p:cNvPr id="5" name="Footer Placeholder 4">
            <a:extLst>
              <a:ext uri="{FF2B5EF4-FFF2-40B4-BE49-F238E27FC236}">
                <a16:creationId xmlns:a16="http://schemas.microsoft.com/office/drawing/2014/main" id="{258D025E-F66B-38FA-D457-22AD3FF9D0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41940-5FBC-5E24-F887-EE1D66BC2ED9}"/>
              </a:ext>
            </a:extLst>
          </p:cNvPr>
          <p:cNvSpPr>
            <a:spLocks noGrp="1"/>
          </p:cNvSpPr>
          <p:nvPr>
            <p:ph type="sldNum" sz="quarter" idx="12"/>
          </p:nvPr>
        </p:nvSpPr>
        <p:spPr/>
        <p:txBody>
          <a:bodyPr/>
          <a:lstStyle/>
          <a:p>
            <a:fld id="{5831DCD9-D1BA-2446-8A19-8D9E7B3F17A7}" type="slidenum">
              <a:rPr lang="en-US" smtClean="0"/>
              <a:t>‹#›</a:t>
            </a:fld>
            <a:endParaRPr lang="en-US"/>
          </a:p>
        </p:txBody>
      </p:sp>
    </p:spTree>
    <p:extLst>
      <p:ext uri="{BB962C8B-B14F-4D97-AF65-F5344CB8AC3E}">
        <p14:creationId xmlns:p14="http://schemas.microsoft.com/office/powerpoint/2010/main" val="816566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D84B26-41C4-BF8A-7FA1-05E22A84B7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C5A115-4137-59B7-2BB4-69D01947D9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993C1-AFD0-9548-092D-4F8D404790F8}"/>
              </a:ext>
            </a:extLst>
          </p:cNvPr>
          <p:cNvSpPr>
            <a:spLocks noGrp="1"/>
          </p:cNvSpPr>
          <p:nvPr>
            <p:ph type="dt" sz="half" idx="10"/>
          </p:nvPr>
        </p:nvSpPr>
        <p:spPr/>
        <p:txBody>
          <a:bodyPr/>
          <a:lstStyle/>
          <a:p>
            <a:fld id="{32DDBD15-18EE-B243-AB73-6BD500B7F487}" type="datetimeFigureOut">
              <a:rPr lang="en-US" smtClean="0"/>
              <a:t>12/11/24</a:t>
            </a:fld>
            <a:endParaRPr lang="en-US"/>
          </a:p>
        </p:txBody>
      </p:sp>
      <p:sp>
        <p:nvSpPr>
          <p:cNvPr id="5" name="Footer Placeholder 4">
            <a:extLst>
              <a:ext uri="{FF2B5EF4-FFF2-40B4-BE49-F238E27FC236}">
                <a16:creationId xmlns:a16="http://schemas.microsoft.com/office/drawing/2014/main" id="{4EBE33A2-DCEE-FEBD-5B4C-A877CFB43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81766-5273-FA05-B65B-98195A89F7F2}"/>
              </a:ext>
            </a:extLst>
          </p:cNvPr>
          <p:cNvSpPr>
            <a:spLocks noGrp="1"/>
          </p:cNvSpPr>
          <p:nvPr>
            <p:ph type="sldNum" sz="quarter" idx="12"/>
          </p:nvPr>
        </p:nvSpPr>
        <p:spPr/>
        <p:txBody>
          <a:bodyPr/>
          <a:lstStyle/>
          <a:p>
            <a:fld id="{5831DCD9-D1BA-2446-8A19-8D9E7B3F17A7}" type="slidenum">
              <a:rPr lang="en-US" smtClean="0"/>
              <a:t>‹#›</a:t>
            </a:fld>
            <a:endParaRPr lang="en-US"/>
          </a:p>
        </p:txBody>
      </p:sp>
    </p:spTree>
    <p:extLst>
      <p:ext uri="{BB962C8B-B14F-4D97-AF65-F5344CB8AC3E}">
        <p14:creationId xmlns:p14="http://schemas.microsoft.com/office/powerpoint/2010/main" val="122618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B53AB-1195-0927-6A02-B9E32665D403}"/>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EE264BFE-F79C-AB82-256A-57CE52EBCAB2}"/>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F82ECE8-669E-CA2A-7FA5-454B1F209E22}"/>
              </a:ext>
            </a:extLst>
          </p:cNvPr>
          <p:cNvSpPr>
            <a:spLocks noGrp="1"/>
          </p:cNvSpPr>
          <p:nvPr>
            <p:ph type="dt" sz="half" idx="10"/>
          </p:nvPr>
        </p:nvSpPr>
        <p:spPr/>
        <p:txBody>
          <a:bodyPr/>
          <a:lstStyle/>
          <a:p>
            <a:fld id="{32DDBD15-18EE-B243-AB73-6BD500B7F487}" type="datetimeFigureOut">
              <a:rPr lang="en-US" smtClean="0"/>
              <a:t>12/11/24</a:t>
            </a:fld>
            <a:endParaRPr lang="en-US"/>
          </a:p>
        </p:txBody>
      </p:sp>
      <p:sp>
        <p:nvSpPr>
          <p:cNvPr id="5" name="Footer Placeholder 4">
            <a:extLst>
              <a:ext uri="{FF2B5EF4-FFF2-40B4-BE49-F238E27FC236}">
                <a16:creationId xmlns:a16="http://schemas.microsoft.com/office/drawing/2014/main" id="{D2416E84-0D9F-A416-CA06-16433AB916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62772-007B-3BCC-306A-0E1AD8FDE682}"/>
              </a:ext>
            </a:extLst>
          </p:cNvPr>
          <p:cNvSpPr>
            <a:spLocks noGrp="1"/>
          </p:cNvSpPr>
          <p:nvPr>
            <p:ph type="sldNum" sz="quarter" idx="12"/>
          </p:nvPr>
        </p:nvSpPr>
        <p:spPr/>
        <p:txBody>
          <a:bodyPr/>
          <a:lstStyle/>
          <a:p>
            <a:fld id="{5831DCD9-D1BA-2446-8A19-8D9E7B3F17A7}" type="slidenum">
              <a:rPr lang="en-US" smtClean="0"/>
              <a:t>‹#›</a:t>
            </a:fld>
            <a:endParaRPr lang="en-US"/>
          </a:p>
        </p:txBody>
      </p:sp>
    </p:spTree>
    <p:extLst>
      <p:ext uri="{BB962C8B-B14F-4D97-AF65-F5344CB8AC3E}">
        <p14:creationId xmlns:p14="http://schemas.microsoft.com/office/powerpoint/2010/main" val="361242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4ED14-2654-5FF5-F9B9-02566267DA69}"/>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AA7F837-2F88-5444-B6E2-D28B0B6AD9D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31A666-2DC7-B977-4164-30F874873A93}"/>
              </a:ext>
            </a:extLst>
          </p:cNvPr>
          <p:cNvSpPr>
            <a:spLocks noGrp="1"/>
          </p:cNvSpPr>
          <p:nvPr>
            <p:ph type="dt" sz="half" idx="10"/>
          </p:nvPr>
        </p:nvSpPr>
        <p:spPr/>
        <p:txBody>
          <a:bodyPr/>
          <a:lstStyle/>
          <a:p>
            <a:fld id="{32DDBD15-18EE-B243-AB73-6BD500B7F487}" type="datetimeFigureOut">
              <a:rPr lang="en-US" smtClean="0"/>
              <a:t>12/11/24</a:t>
            </a:fld>
            <a:endParaRPr lang="en-US"/>
          </a:p>
        </p:txBody>
      </p:sp>
      <p:sp>
        <p:nvSpPr>
          <p:cNvPr id="5" name="Footer Placeholder 4">
            <a:extLst>
              <a:ext uri="{FF2B5EF4-FFF2-40B4-BE49-F238E27FC236}">
                <a16:creationId xmlns:a16="http://schemas.microsoft.com/office/drawing/2014/main" id="{F6C9E1D7-4A46-04B7-07E9-60DDA80B7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1B2383-5AE7-9FF3-DDBD-ADF4AF3E49A9}"/>
              </a:ext>
            </a:extLst>
          </p:cNvPr>
          <p:cNvSpPr>
            <a:spLocks noGrp="1"/>
          </p:cNvSpPr>
          <p:nvPr>
            <p:ph type="sldNum" sz="quarter" idx="12"/>
          </p:nvPr>
        </p:nvSpPr>
        <p:spPr/>
        <p:txBody>
          <a:bodyPr/>
          <a:lstStyle/>
          <a:p>
            <a:fld id="{5831DCD9-D1BA-2446-8A19-8D9E7B3F17A7}" type="slidenum">
              <a:rPr lang="en-US" smtClean="0"/>
              <a:t>‹#›</a:t>
            </a:fld>
            <a:endParaRPr lang="en-US"/>
          </a:p>
        </p:txBody>
      </p:sp>
    </p:spTree>
    <p:extLst>
      <p:ext uri="{BB962C8B-B14F-4D97-AF65-F5344CB8AC3E}">
        <p14:creationId xmlns:p14="http://schemas.microsoft.com/office/powerpoint/2010/main" val="1513361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BBC6-3CCB-6FC6-CDBC-7F7FC28DAA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E40576-9692-0930-9292-3781492407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574208-FA6A-F668-4AB2-07FAEB8166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C61CB7-BE53-1F91-25BF-E836C88B0210}"/>
              </a:ext>
            </a:extLst>
          </p:cNvPr>
          <p:cNvSpPr>
            <a:spLocks noGrp="1"/>
          </p:cNvSpPr>
          <p:nvPr>
            <p:ph type="dt" sz="half" idx="10"/>
          </p:nvPr>
        </p:nvSpPr>
        <p:spPr/>
        <p:txBody>
          <a:bodyPr/>
          <a:lstStyle/>
          <a:p>
            <a:fld id="{32DDBD15-18EE-B243-AB73-6BD500B7F487}" type="datetimeFigureOut">
              <a:rPr lang="en-US" smtClean="0"/>
              <a:t>12/11/24</a:t>
            </a:fld>
            <a:endParaRPr lang="en-US"/>
          </a:p>
        </p:txBody>
      </p:sp>
      <p:sp>
        <p:nvSpPr>
          <p:cNvPr id="6" name="Footer Placeholder 5">
            <a:extLst>
              <a:ext uri="{FF2B5EF4-FFF2-40B4-BE49-F238E27FC236}">
                <a16:creationId xmlns:a16="http://schemas.microsoft.com/office/drawing/2014/main" id="{A536DDD7-EE07-A971-AA77-286A58ADF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4C0EE4-77ED-113D-4ADC-DE7AA6F14F44}"/>
              </a:ext>
            </a:extLst>
          </p:cNvPr>
          <p:cNvSpPr>
            <a:spLocks noGrp="1"/>
          </p:cNvSpPr>
          <p:nvPr>
            <p:ph type="sldNum" sz="quarter" idx="12"/>
          </p:nvPr>
        </p:nvSpPr>
        <p:spPr/>
        <p:txBody>
          <a:bodyPr/>
          <a:lstStyle/>
          <a:p>
            <a:fld id="{5831DCD9-D1BA-2446-8A19-8D9E7B3F17A7}" type="slidenum">
              <a:rPr lang="en-US" smtClean="0"/>
              <a:t>‹#›</a:t>
            </a:fld>
            <a:endParaRPr lang="en-US"/>
          </a:p>
        </p:txBody>
      </p:sp>
    </p:spTree>
    <p:extLst>
      <p:ext uri="{BB962C8B-B14F-4D97-AF65-F5344CB8AC3E}">
        <p14:creationId xmlns:p14="http://schemas.microsoft.com/office/powerpoint/2010/main" val="3353809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E7409-265A-810E-2614-0C5A83EC7B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C21A7F-2303-C579-5C20-56C276E0E9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948164-30B0-2264-C6FC-B44BF4FFF0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9FA097-AC7C-736A-F691-11A0FBA42B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BD3A51-A641-A539-CB9D-FFCC99EA0C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AA183F-4817-568B-F6B0-8D879354CEA2}"/>
              </a:ext>
            </a:extLst>
          </p:cNvPr>
          <p:cNvSpPr>
            <a:spLocks noGrp="1"/>
          </p:cNvSpPr>
          <p:nvPr>
            <p:ph type="dt" sz="half" idx="10"/>
          </p:nvPr>
        </p:nvSpPr>
        <p:spPr/>
        <p:txBody>
          <a:bodyPr/>
          <a:lstStyle/>
          <a:p>
            <a:fld id="{32DDBD15-18EE-B243-AB73-6BD500B7F487}" type="datetimeFigureOut">
              <a:rPr lang="en-US" smtClean="0"/>
              <a:t>12/11/24</a:t>
            </a:fld>
            <a:endParaRPr lang="en-US"/>
          </a:p>
        </p:txBody>
      </p:sp>
      <p:sp>
        <p:nvSpPr>
          <p:cNvPr id="8" name="Footer Placeholder 7">
            <a:extLst>
              <a:ext uri="{FF2B5EF4-FFF2-40B4-BE49-F238E27FC236}">
                <a16:creationId xmlns:a16="http://schemas.microsoft.com/office/drawing/2014/main" id="{D6D19792-DA38-F6E6-7A98-32243F04FE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304068-E499-880F-8E2C-0647FA98CDFF}"/>
              </a:ext>
            </a:extLst>
          </p:cNvPr>
          <p:cNvSpPr>
            <a:spLocks noGrp="1"/>
          </p:cNvSpPr>
          <p:nvPr>
            <p:ph type="sldNum" sz="quarter" idx="12"/>
          </p:nvPr>
        </p:nvSpPr>
        <p:spPr/>
        <p:txBody>
          <a:bodyPr/>
          <a:lstStyle/>
          <a:p>
            <a:fld id="{5831DCD9-D1BA-2446-8A19-8D9E7B3F17A7}" type="slidenum">
              <a:rPr lang="en-US" smtClean="0"/>
              <a:t>‹#›</a:t>
            </a:fld>
            <a:endParaRPr lang="en-US"/>
          </a:p>
        </p:txBody>
      </p:sp>
    </p:spTree>
    <p:extLst>
      <p:ext uri="{BB962C8B-B14F-4D97-AF65-F5344CB8AC3E}">
        <p14:creationId xmlns:p14="http://schemas.microsoft.com/office/powerpoint/2010/main" val="4014045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E2D59-E467-E0A5-A35D-C0870E23CA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BC8EB5-7CB2-1017-24A7-D55839629EE1}"/>
              </a:ext>
            </a:extLst>
          </p:cNvPr>
          <p:cNvSpPr>
            <a:spLocks noGrp="1"/>
          </p:cNvSpPr>
          <p:nvPr>
            <p:ph type="dt" sz="half" idx="10"/>
          </p:nvPr>
        </p:nvSpPr>
        <p:spPr/>
        <p:txBody>
          <a:bodyPr/>
          <a:lstStyle/>
          <a:p>
            <a:fld id="{32DDBD15-18EE-B243-AB73-6BD500B7F487}" type="datetimeFigureOut">
              <a:rPr lang="en-US" smtClean="0"/>
              <a:t>12/11/24</a:t>
            </a:fld>
            <a:endParaRPr lang="en-US"/>
          </a:p>
        </p:txBody>
      </p:sp>
      <p:sp>
        <p:nvSpPr>
          <p:cNvPr id="4" name="Footer Placeholder 3">
            <a:extLst>
              <a:ext uri="{FF2B5EF4-FFF2-40B4-BE49-F238E27FC236}">
                <a16:creationId xmlns:a16="http://schemas.microsoft.com/office/drawing/2014/main" id="{03CEE91E-288A-D34C-5026-74EB9FAFA4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5E20C9-B225-4B45-669A-6E2C98D97730}"/>
              </a:ext>
            </a:extLst>
          </p:cNvPr>
          <p:cNvSpPr>
            <a:spLocks noGrp="1"/>
          </p:cNvSpPr>
          <p:nvPr>
            <p:ph type="sldNum" sz="quarter" idx="12"/>
          </p:nvPr>
        </p:nvSpPr>
        <p:spPr/>
        <p:txBody>
          <a:bodyPr/>
          <a:lstStyle/>
          <a:p>
            <a:fld id="{5831DCD9-D1BA-2446-8A19-8D9E7B3F17A7}" type="slidenum">
              <a:rPr lang="en-US" smtClean="0"/>
              <a:t>‹#›</a:t>
            </a:fld>
            <a:endParaRPr lang="en-US"/>
          </a:p>
        </p:txBody>
      </p:sp>
    </p:spTree>
    <p:extLst>
      <p:ext uri="{BB962C8B-B14F-4D97-AF65-F5344CB8AC3E}">
        <p14:creationId xmlns:p14="http://schemas.microsoft.com/office/powerpoint/2010/main" val="52063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FD0CD3-8F62-722E-DED7-54E4D99DB3FD}"/>
              </a:ext>
            </a:extLst>
          </p:cNvPr>
          <p:cNvSpPr>
            <a:spLocks noGrp="1"/>
          </p:cNvSpPr>
          <p:nvPr>
            <p:ph type="dt" sz="half" idx="10"/>
          </p:nvPr>
        </p:nvSpPr>
        <p:spPr/>
        <p:txBody>
          <a:bodyPr/>
          <a:lstStyle/>
          <a:p>
            <a:fld id="{32DDBD15-18EE-B243-AB73-6BD500B7F487}" type="datetimeFigureOut">
              <a:rPr lang="en-US" smtClean="0"/>
              <a:t>12/11/24</a:t>
            </a:fld>
            <a:endParaRPr lang="en-US"/>
          </a:p>
        </p:txBody>
      </p:sp>
      <p:sp>
        <p:nvSpPr>
          <p:cNvPr id="3" name="Footer Placeholder 2">
            <a:extLst>
              <a:ext uri="{FF2B5EF4-FFF2-40B4-BE49-F238E27FC236}">
                <a16:creationId xmlns:a16="http://schemas.microsoft.com/office/drawing/2014/main" id="{1E06560C-8C37-27BD-C743-C439972E6F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05AA82-0902-5864-1D54-8EF1518FF1DB}"/>
              </a:ext>
            </a:extLst>
          </p:cNvPr>
          <p:cNvSpPr>
            <a:spLocks noGrp="1"/>
          </p:cNvSpPr>
          <p:nvPr>
            <p:ph type="sldNum" sz="quarter" idx="12"/>
          </p:nvPr>
        </p:nvSpPr>
        <p:spPr/>
        <p:txBody>
          <a:bodyPr/>
          <a:lstStyle/>
          <a:p>
            <a:fld id="{5831DCD9-D1BA-2446-8A19-8D9E7B3F17A7}" type="slidenum">
              <a:rPr lang="en-US" smtClean="0"/>
              <a:t>‹#›</a:t>
            </a:fld>
            <a:endParaRPr lang="en-US"/>
          </a:p>
        </p:txBody>
      </p:sp>
    </p:spTree>
    <p:extLst>
      <p:ext uri="{BB962C8B-B14F-4D97-AF65-F5344CB8AC3E}">
        <p14:creationId xmlns:p14="http://schemas.microsoft.com/office/powerpoint/2010/main" val="3962788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95053-1E41-49A6-1DA8-60C544EF74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3B1FAE-7EDB-EFA4-27CA-D7196CB443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04AD88-CF02-C3E7-7888-8BCD8532A1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286C09-1547-EC35-6678-81C2275C6163}"/>
              </a:ext>
            </a:extLst>
          </p:cNvPr>
          <p:cNvSpPr>
            <a:spLocks noGrp="1"/>
          </p:cNvSpPr>
          <p:nvPr>
            <p:ph type="dt" sz="half" idx="10"/>
          </p:nvPr>
        </p:nvSpPr>
        <p:spPr/>
        <p:txBody>
          <a:bodyPr/>
          <a:lstStyle/>
          <a:p>
            <a:fld id="{32DDBD15-18EE-B243-AB73-6BD500B7F487}" type="datetimeFigureOut">
              <a:rPr lang="en-US" smtClean="0"/>
              <a:t>12/11/24</a:t>
            </a:fld>
            <a:endParaRPr lang="en-US"/>
          </a:p>
        </p:txBody>
      </p:sp>
      <p:sp>
        <p:nvSpPr>
          <p:cNvPr id="6" name="Footer Placeholder 5">
            <a:extLst>
              <a:ext uri="{FF2B5EF4-FFF2-40B4-BE49-F238E27FC236}">
                <a16:creationId xmlns:a16="http://schemas.microsoft.com/office/drawing/2014/main" id="{8E1E699E-92EE-1E40-75AD-A46650E316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B9908-577C-2F6C-BD2C-0D385BDB0916}"/>
              </a:ext>
            </a:extLst>
          </p:cNvPr>
          <p:cNvSpPr>
            <a:spLocks noGrp="1"/>
          </p:cNvSpPr>
          <p:nvPr>
            <p:ph type="sldNum" sz="quarter" idx="12"/>
          </p:nvPr>
        </p:nvSpPr>
        <p:spPr/>
        <p:txBody>
          <a:bodyPr/>
          <a:lstStyle/>
          <a:p>
            <a:fld id="{5831DCD9-D1BA-2446-8A19-8D9E7B3F17A7}" type="slidenum">
              <a:rPr lang="en-US" smtClean="0"/>
              <a:t>‹#›</a:t>
            </a:fld>
            <a:endParaRPr lang="en-US"/>
          </a:p>
        </p:txBody>
      </p:sp>
    </p:spTree>
    <p:extLst>
      <p:ext uri="{BB962C8B-B14F-4D97-AF65-F5344CB8AC3E}">
        <p14:creationId xmlns:p14="http://schemas.microsoft.com/office/powerpoint/2010/main" val="3184301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2226-3CDC-D924-B877-E53DC49083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428FB8-2E51-4C59-1558-E0B1D7693D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D85394-B185-24B0-CCE1-361E0A4FE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881E5A-603A-745E-8738-34BECCD6FCDD}"/>
              </a:ext>
            </a:extLst>
          </p:cNvPr>
          <p:cNvSpPr>
            <a:spLocks noGrp="1"/>
          </p:cNvSpPr>
          <p:nvPr>
            <p:ph type="dt" sz="half" idx="10"/>
          </p:nvPr>
        </p:nvSpPr>
        <p:spPr/>
        <p:txBody>
          <a:bodyPr/>
          <a:lstStyle/>
          <a:p>
            <a:fld id="{32DDBD15-18EE-B243-AB73-6BD500B7F487}" type="datetimeFigureOut">
              <a:rPr lang="en-US" smtClean="0"/>
              <a:t>12/11/24</a:t>
            </a:fld>
            <a:endParaRPr lang="en-US"/>
          </a:p>
        </p:txBody>
      </p:sp>
      <p:sp>
        <p:nvSpPr>
          <p:cNvPr id="6" name="Footer Placeholder 5">
            <a:extLst>
              <a:ext uri="{FF2B5EF4-FFF2-40B4-BE49-F238E27FC236}">
                <a16:creationId xmlns:a16="http://schemas.microsoft.com/office/drawing/2014/main" id="{21DDF804-5E10-31A0-8D17-F7F854C33D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A8C772-6743-B899-61B5-5DF623BD76AC}"/>
              </a:ext>
            </a:extLst>
          </p:cNvPr>
          <p:cNvSpPr>
            <a:spLocks noGrp="1"/>
          </p:cNvSpPr>
          <p:nvPr>
            <p:ph type="sldNum" sz="quarter" idx="12"/>
          </p:nvPr>
        </p:nvSpPr>
        <p:spPr/>
        <p:txBody>
          <a:bodyPr/>
          <a:lstStyle/>
          <a:p>
            <a:fld id="{5831DCD9-D1BA-2446-8A19-8D9E7B3F17A7}" type="slidenum">
              <a:rPr lang="en-US" smtClean="0"/>
              <a:t>‹#›</a:t>
            </a:fld>
            <a:endParaRPr lang="en-US"/>
          </a:p>
        </p:txBody>
      </p:sp>
    </p:spTree>
    <p:extLst>
      <p:ext uri="{BB962C8B-B14F-4D97-AF65-F5344CB8AC3E}">
        <p14:creationId xmlns:p14="http://schemas.microsoft.com/office/powerpoint/2010/main" val="2454273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6610B3-FA9D-127A-7FBC-D7ADBB756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29A3E9-550F-1064-1BE9-D7911FD946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C5F5825-D23F-7A41-3993-B1C101B5B1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2DDBD15-18EE-B243-AB73-6BD500B7F487}" type="datetimeFigureOut">
              <a:rPr lang="en-US" smtClean="0"/>
              <a:t>12/11/24</a:t>
            </a:fld>
            <a:endParaRPr lang="en-US"/>
          </a:p>
        </p:txBody>
      </p:sp>
      <p:sp>
        <p:nvSpPr>
          <p:cNvPr id="5" name="Footer Placeholder 4">
            <a:extLst>
              <a:ext uri="{FF2B5EF4-FFF2-40B4-BE49-F238E27FC236}">
                <a16:creationId xmlns:a16="http://schemas.microsoft.com/office/drawing/2014/main" id="{E491A3FF-453C-F114-74D8-0E66789A2E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93083DC-4362-896B-FC45-669DEE86D5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831DCD9-D1BA-2446-8A19-8D9E7B3F17A7}" type="slidenum">
              <a:rPr lang="en-US" smtClean="0"/>
              <a:t>‹#›</a:t>
            </a:fld>
            <a:endParaRPr lang="en-US"/>
          </a:p>
        </p:txBody>
      </p:sp>
    </p:spTree>
    <p:extLst>
      <p:ext uri="{BB962C8B-B14F-4D97-AF65-F5344CB8AC3E}">
        <p14:creationId xmlns:p14="http://schemas.microsoft.com/office/powerpoint/2010/main" val="2978419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CodyTrainsData/shiny-cvd-app"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2613D-D63D-3CBA-5175-DE337BB52F4A}"/>
              </a:ext>
            </a:extLst>
          </p:cNvPr>
          <p:cNvSpPr>
            <a:spLocks noGrp="1"/>
          </p:cNvSpPr>
          <p:nvPr>
            <p:ph type="ctr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NHANES Data Exploration and Cardiovascular Risk Prediction </a:t>
            </a:r>
          </a:p>
        </p:txBody>
      </p:sp>
      <p:sp>
        <p:nvSpPr>
          <p:cNvPr id="3" name="Subtitle 2">
            <a:extLst>
              <a:ext uri="{FF2B5EF4-FFF2-40B4-BE49-F238E27FC236}">
                <a16:creationId xmlns:a16="http://schemas.microsoft.com/office/drawing/2014/main" id="{30214AA0-110D-78D5-15DA-ADF4CF30F99D}"/>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Cody Johnson</a:t>
            </a:r>
          </a:p>
        </p:txBody>
      </p:sp>
    </p:spTree>
    <p:extLst>
      <p:ext uri="{BB962C8B-B14F-4D97-AF65-F5344CB8AC3E}">
        <p14:creationId xmlns:p14="http://schemas.microsoft.com/office/powerpoint/2010/main" val="1928779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2A999-2EEF-3992-E3AB-E7B989CE30A7}"/>
              </a:ext>
            </a:extLst>
          </p:cNvPr>
          <p:cNvSpPr>
            <a:spLocks noGrp="1"/>
          </p:cNvSpPr>
          <p:nvPr>
            <p:ph type="title"/>
          </p:nvPr>
        </p:nvSpPr>
        <p:spPr/>
        <p:txBody>
          <a:bodyPr/>
          <a:lstStyle/>
          <a:p>
            <a:r>
              <a:rPr lang="en-US" dirty="0"/>
              <a:t>Continuous Visualizations</a:t>
            </a:r>
          </a:p>
        </p:txBody>
      </p:sp>
      <p:pic>
        <p:nvPicPr>
          <p:cNvPr id="9" name="Content Placeholder 8" descr="A graph of different colored lines&#10;&#10;Description automatically generated">
            <a:extLst>
              <a:ext uri="{FF2B5EF4-FFF2-40B4-BE49-F238E27FC236}">
                <a16:creationId xmlns:a16="http://schemas.microsoft.com/office/drawing/2014/main" id="{836E05AF-BDF7-3E8C-4AB9-425E3C588D7E}"/>
              </a:ext>
            </a:extLst>
          </p:cNvPr>
          <p:cNvPicPr>
            <a:picLocks noGrp="1" noChangeAspect="1"/>
          </p:cNvPicPr>
          <p:nvPr>
            <p:ph idx="1"/>
          </p:nvPr>
        </p:nvPicPr>
        <p:blipFill>
          <a:blip r:embed="rId2"/>
          <a:stretch>
            <a:fillRect/>
          </a:stretch>
        </p:blipFill>
        <p:spPr>
          <a:xfrm>
            <a:off x="1267391" y="2506662"/>
            <a:ext cx="9657218" cy="4351338"/>
          </a:xfrm>
        </p:spPr>
      </p:pic>
      <p:sp>
        <p:nvSpPr>
          <p:cNvPr id="10" name="TextBox 9">
            <a:extLst>
              <a:ext uri="{FF2B5EF4-FFF2-40B4-BE49-F238E27FC236}">
                <a16:creationId xmlns:a16="http://schemas.microsoft.com/office/drawing/2014/main" id="{9B729056-AC11-6429-D36F-7E4F6215267C}"/>
              </a:ext>
            </a:extLst>
          </p:cNvPr>
          <p:cNvSpPr txBox="1"/>
          <p:nvPr/>
        </p:nvSpPr>
        <p:spPr>
          <a:xfrm>
            <a:off x="1267391" y="1471088"/>
            <a:ext cx="6833286"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Similarly, fluid density plots were chosen to highlight the differences in CVD risk across continuous variables such as age seen below, with a dynamic marker highlighting the users selected input</a:t>
            </a:r>
          </a:p>
        </p:txBody>
      </p:sp>
    </p:spTree>
    <p:extLst>
      <p:ext uri="{BB962C8B-B14F-4D97-AF65-F5344CB8AC3E}">
        <p14:creationId xmlns:p14="http://schemas.microsoft.com/office/powerpoint/2010/main" val="1438163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1AC19-EE9C-C68E-0E40-6BC2296E5538}"/>
              </a:ext>
            </a:extLst>
          </p:cNvPr>
          <p:cNvSpPr>
            <a:spLocks noGrp="1"/>
          </p:cNvSpPr>
          <p:nvPr>
            <p:ph type="title"/>
          </p:nvPr>
        </p:nvSpPr>
        <p:spPr/>
        <p:txBody>
          <a:bodyPr/>
          <a:lstStyle/>
          <a:p>
            <a:r>
              <a:rPr lang="en-US" dirty="0"/>
              <a:t>Finished R Shiny App</a:t>
            </a:r>
          </a:p>
        </p:txBody>
      </p:sp>
      <p:pic>
        <p:nvPicPr>
          <p:cNvPr id="11" name="Picture 10" descr="A screenshot of a computer&#10;&#10;Description automatically generated">
            <a:extLst>
              <a:ext uri="{FF2B5EF4-FFF2-40B4-BE49-F238E27FC236}">
                <a16:creationId xmlns:a16="http://schemas.microsoft.com/office/drawing/2014/main" id="{8775F304-448E-5B14-C65F-45A30A487D45}"/>
              </a:ext>
            </a:extLst>
          </p:cNvPr>
          <p:cNvPicPr>
            <a:picLocks noChangeAspect="1"/>
          </p:cNvPicPr>
          <p:nvPr/>
        </p:nvPicPr>
        <p:blipFill>
          <a:blip r:embed="rId2"/>
          <a:stretch>
            <a:fillRect/>
          </a:stretch>
        </p:blipFill>
        <p:spPr>
          <a:xfrm>
            <a:off x="6336172" y="681036"/>
            <a:ext cx="5762043" cy="6176963"/>
          </a:xfrm>
          <a:prstGeom prst="rect">
            <a:avLst/>
          </a:prstGeom>
        </p:spPr>
      </p:pic>
      <p:sp>
        <p:nvSpPr>
          <p:cNvPr id="13" name="Content Placeholder 12">
            <a:extLst>
              <a:ext uri="{FF2B5EF4-FFF2-40B4-BE49-F238E27FC236}">
                <a16:creationId xmlns:a16="http://schemas.microsoft.com/office/drawing/2014/main" id="{6C09B3C1-C25E-CA16-C365-57B6D9BC6247}"/>
              </a:ext>
            </a:extLst>
          </p:cNvPr>
          <p:cNvSpPr>
            <a:spLocks noGrp="1"/>
          </p:cNvSpPr>
          <p:nvPr>
            <p:ph idx="1"/>
          </p:nvPr>
        </p:nvSpPr>
        <p:spPr>
          <a:xfrm>
            <a:off x="838200" y="1825625"/>
            <a:ext cx="4894385" cy="4351338"/>
          </a:xfrm>
        </p:spPr>
        <p:txBody>
          <a:bodyPr/>
          <a:lstStyle/>
          <a:p>
            <a:r>
              <a:rPr lang="en-US" dirty="0"/>
              <a:t>The finished app was designed to be simplistic, and emphasis was put on reminding the user this is not a statistically sound calculator and to consult their doctor and explore further online to better understand their heart health</a:t>
            </a:r>
          </a:p>
          <a:p>
            <a:r>
              <a:rPr lang="en-US" dirty="0">
                <a:hlinkClick r:id="rId3"/>
              </a:rPr>
              <a:t>https://</a:t>
            </a:r>
            <a:r>
              <a:rPr lang="en-US" dirty="0" err="1">
                <a:hlinkClick r:id="rId3"/>
              </a:rPr>
              <a:t>github.com</a:t>
            </a:r>
            <a:r>
              <a:rPr lang="en-US" dirty="0">
                <a:hlinkClick r:id="rId3"/>
              </a:rPr>
              <a:t>/</a:t>
            </a:r>
            <a:r>
              <a:rPr lang="en-US" dirty="0" err="1">
                <a:hlinkClick r:id="rId3"/>
              </a:rPr>
              <a:t>CodyTrainsData</a:t>
            </a:r>
            <a:r>
              <a:rPr lang="en-US" dirty="0">
                <a:hlinkClick r:id="rId3"/>
              </a:rPr>
              <a:t>/shiny-</a:t>
            </a:r>
            <a:r>
              <a:rPr lang="en-US" dirty="0" err="1">
                <a:hlinkClick r:id="rId3"/>
              </a:rPr>
              <a:t>cvd</a:t>
            </a:r>
            <a:r>
              <a:rPr lang="en-US" dirty="0">
                <a:hlinkClick r:id="rId3"/>
              </a:rPr>
              <a:t>-app</a:t>
            </a:r>
            <a:endParaRPr lang="en-US" dirty="0"/>
          </a:p>
        </p:txBody>
      </p:sp>
    </p:spTree>
    <p:extLst>
      <p:ext uri="{BB962C8B-B14F-4D97-AF65-F5344CB8AC3E}">
        <p14:creationId xmlns:p14="http://schemas.microsoft.com/office/powerpoint/2010/main" val="1746117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D9D27-0947-A3DD-D716-20A0ADCC8751}"/>
              </a:ext>
            </a:extLst>
          </p:cNvPr>
          <p:cNvSpPr>
            <a:spLocks noGrp="1"/>
          </p:cNvSpPr>
          <p:nvPr>
            <p:ph type="title"/>
          </p:nvPr>
        </p:nvSpPr>
        <p:spPr/>
        <p:txBody>
          <a:bodyPr/>
          <a:lstStyle/>
          <a:p>
            <a:r>
              <a:rPr lang="en-US" dirty="0"/>
              <a:t>Skills learned</a:t>
            </a:r>
          </a:p>
        </p:txBody>
      </p:sp>
      <p:sp>
        <p:nvSpPr>
          <p:cNvPr id="3" name="Content Placeholder 2">
            <a:extLst>
              <a:ext uri="{FF2B5EF4-FFF2-40B4-BE49-F238E27FC236}">
                <a16:creationId xmlns:a16="http://schemas.microsoft.com/office/drawing/2014/main" id="{CBACFE0E-1CA1-9E33-E4FA-9FD153DD65C4}"/>
              </a:ext>
            </a:extLst>
          </p:cNvPr>
          <p:cNvSpPr>
            <a:spLocks noGrp="1"/>
          </p:cNvSpPr>
          <p:nvPr>
            <p:ph idx="1"/>
          </p:nvPr>
        </p:nvSpPr>
        <p:spPr/>
        <p:txBody>
          <a:bodyPr/>
          <a:lstStyle/>
          <a:p>
            <a:r>
              <a:rPr lang="en-US" dirty="0"/>
              <a:t>How to create a Shiny App using R</a:t>
            </a:r>
          </a:p>
          <a:p>
            <a:r>
              <a:rPr lang="en-US" dirty="0"/>
              <a:t>Deploying a project using GitHub</a:t>
            </a:r>
          </a:p>
          <a:p>
            <a:r>
              <a:rPr lang="en-US" dirty="0"/>
              <a:t>Saving off a trained model</a:t>
            </a:r>
          </a:p>
          <a:p>
            <a:r>
              <a:rPr lang="en-US" dirty="0"/>
              <a:t>App Debugging</a:t>
            </a:r>
          </a:p>
        </p:txBody>
      </p:sp>
    </p:spTree>
    <p:extLst>
      <p:ext uri="{BB962C8B-B14F-4D97-AF65-F5344CB8AC3E}">
        <p14:creationId xmlns:p14="http://schemas.microsoft.com/office/powerpoint/2010/main" val="43933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678C1-98C4-AAE9-FA4C-CC780A294CE6}"/>
              </a:ext>
            </a:extLst>
          </p:cNvPr>
          <p:cNvSpPr>
            <a:spLocks noGrp="1"/>
          </p:cNvSpPr>
          <p:nvPr>
            <p:ph type="title"/>
          </p:nvPr>
        </p:nvSpPr>
        <p:spPr/>
        <p:txBody>
          <a:bodyPr/>
          <a:lstStyle/>
          <a:p>
            <a:r>
              <a:rPr lang="en-US" dirty="0"/>
              <a:t>Primary Challenges, Data</a:t>
            </a:r>
          </a:p>
        </p:txBody>
      </p:sp>
      <p:sp>
        <p:nvSpPr>
          <p:cNvPr id="3" name="Content Placeholder 2">
            <a:extLst>
              <a:ext uri="{FF2B5EF4-FFF2-40B4-BE49-F238E27FC236}">
                <a16:creationId xmlns:a16="http://schemas.microsoft.com/office/drawing/2014/main" id="{FDF2D445-AB4D-7584-5B3B-0A1AB3226D53}"/>
              </a:ext>
            </a:extLst>
          </p:cNvPr>
          <p:cNvSpPr>
            <a:spLocks noGrp="1"/>
          </p:cNvSpPr>
          <p:nvPr>
            <p:ph idx="1"/>
          </p:nvPr>
        </p:nvSpPr>
        <p:spPr/>
        <p:txBody>
          <a:bodyPr/>
          <a:lstStyle/>
          <a:p>
            <a:r>
              <a:rPr lang="en-US" dirty="0"/>
              <a:t>The dataset left a lot to be desired, namely in the large amounts of missing data, and the fact that many of the variables were self reported. </a:t>
            </a:r>
          </a:p>
          <a:p>
            <a:r>
              <a:rPr lang="en-US" dirty="0"/>
              <a:t>Self reported physical activity is seemingly random and likely overreported, while alcohol consumption is likely underreported</a:t>
            </a:r>
          </a:p>
          <a:p>
            <a:r>
              <a:rPr lang="en-US" dirty="0"/>
              <a:t>There were no correlations between blood pressure and risk for CVD, leading me to believe there are even more serious underlying issues in the integrity of this dataset</a:t>
            </a:r>
          </a:p>
          <a:p>
            <a:r>
              <a:rPr lang="en-US" dirty="0"/>
              <a:t>Survivor bias due to only sampling those who have had a heart condition and survived</a:t>
            </a:r>
          </a:p>
        </p:txBody>
      </p:sp>
    </p:spTree>
    <p:extLst>
      <p:ext uri="{BB962C8B-B14F-4D97-AF65-F5344CB8AC3E}">
        <p14:creationId xmlns:p14="http://schemas.microsoft.com/office/powerpoint/2010/main" val="466024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D8CA-45D4-CBCD-3221-B56289399D3F}"/>
              </a:ext>
            </a:extLst>
          </p:cNvPr>
          <p:cNvSpPr>
            <a:spLocks noGrp="1"/>
          </p:cNvSpPr>
          <p:nvPr>
            <p:ph type="title"/>
          </p:nvPr>
        </p:nvSpPr>
        <p:spPr/>
        <p:txBody>
          <a:bodyPr/>
          <a:lstStyle/>
          <a:p>
            <a:r>
              <a:rPr lang="en-US" dirty="0"/>
              <a:t>Challenges in this simple app</a:t>
            </a:r>
          </a:p>
        </p:txBody>
      </p:sp>
      <p:sp>
        <p:nvSpPr>
          <p:cNvPr id="3" name="Content Placeholder 2">
            <a:extLst>
              <a:ext uri="{FF2B5EF4-FFF2-40B4-BE49-F238E27FC236}">
                <a16:creationId xmlns:a16="http://schemas.microsoft.com/office/drawing/2014/main" id="{A3C45E3C-F655-5619-1855-C3F8CDE16759}"/>
              </a:ext>
            </a:extLst>
          </p:cNvPr>
          <p:cNvSpPr>
            <a:spLocks noGrp="1"/>
          </p:cNvSpPr>
          <p:nvPr>
            <p:ph idx="1"/>
          </p:nvPr>
        </p:nvSpPr>
        <p:spPr/>
        <p:txBody>
          <a:bodyPr/>
          <a:lstStyle/>
          <a:p>
            <a:r>
              <a:rPr lang="en-US" dirty="0"/>
              <a:t>The point of this calculator was to have individuals understand their risk factors without going to a doctor’s office to retrieve samples, blood pressure, or an MRI, limiting the quality data we could use to create a model. </a:t>
            </a:r>
          </a:p>
          <a:p>
            <a:endParaRPr lang="en-US" dirty="0"/>
          </a:p>
        </p:txBody>
      </p:sp>
    </p:spTree>
    <p:extLst>
      <p:ext uri="{BB962C8B-B14F-4D97-AF65-F5344CB8AC3E}">
        <p14:creationId xmlns:p14="http://schemas.microsoft.com/office/powerpoint/2010/main" val="3424537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AA37-1266-5021-7A62-EF7B1B253908}"/>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11DAB20F-E928-5EAB-29D4-E734322EE9F4}"/>
              </a:ext>
            </a:extLst>
          </p:cNvPr>
          <p:cNvSpPr>
            <a:spLocks noGrp="1"/>
          </p:cNvSpPr>
          <p:nvPr>
            <p:ph idx="1"/>
          </p:nvPr>
        </p:nvSpPr>
        <p:spPr/>
        <p:txBody>
          <a:bodyPr/>
          <a:lstStyle/>
          <a:p>
            <a:r>
              <a:rPr lang="en-US" dirty="0"/>
              <a:t>This app could be greatly improved with a higher quality longitudinal dataset tracking individuals on these 8 metrics and noting individuals who have passed from CVD. </a:t>
            </a:r>
          </a:p>
          <a:p>
            <a:r>
              <a:rPr lang="en-US" dirty="0"/>
              <a:t>Confidence intervals could be added to the percentage risk to help individuals understand that no single number can be determined for their risk based on these risk factors.</a:t>
            </a:r>
          </a:p>
          <a:p>
            <a:r>
              <a:rPr lang="en-US" dirty="0"/>
              <a:t>Individuals could track their metrics on this app and then save off their data to bring to their doctor to discuss.</a:t>
            </a:r>
          </a:p>
          <a:p>
            <a:endParaRPr lang="en-US" dirty="0"/>
          </a:p>
        </p:txBody>
      </p:sp>
    </p:spTree>
    <p:extLst>
      <p:ext uri="{BB962C8B-B14F-4D97-AF65-F5344CB8AC3E}">
        <p14:creationId xmlns:p14="http://schemas.microsoft.com/office/powerpoint/2010/main" val="309295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1F95F-A849-1D51-16F0-48A8BD436C4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B664E72-79A0-687C-EC38-0B8A2CAE7188}"/>
              </a:ext>
            </a:extLst>
          </p:cNvPr>
          <p:cNvSpPr>
            <a:spLocks noGrp="1"/>
          </p:cNvSpPr>
          <p:nvPr>
            <p:ph idx="1"/>
          </p:nvPr>
        </p:nvSpPr>
        <p:spPr/>
        <p:txBody>
          <a:bodyPr/>
          <a:lstStyle/>
          <a:p>
            <a:pPr>
              <a:spcBef>
                <a:spcPts val="900"/>
              </a:spcBef>
            </a:pPr>
            <a:r>
              <a:rPr lang="en-US" dirty="0">
                <a:solidFill>
                  <a:srgbClr val="0E0E0E"/>
                </a:solidFill>
                <a:effectLst/>
                <a:latin typeface="Times New Roman" panose="02020603050405020304" pitchFamily="18" charset="0"/>
                <a:cs typeface="Times New Roman" panose="02020603050405020304" pitchFamily="18" charset="0"/>
              </a:rPr>
              <a:t>Cardiovascular disease (CVD) causes 31% of all deaths worldwide, making it the leading cause of mortality worldwide</a:t>
            </a:r>
          </a:p>
          <a:p>
            <a:pPr>
              <a:spcBef>
                <a:spcPts val="900"/>
              </a:spcBef>
            </a:pPr>
            <a:r>
              <a:rPr lang="en-US" dirty="0">
                <a:solidFill>
                  <a:srgbClr val="0E0E0E"/>
                </a:solidFill>
                <a:effectLst/>
                <a:latin typeface="Times New Roman" panose="02020603050405020304" pitchFamily="18" charset="0"/>
                <a:cs typeface="Times New Roman" panose="02020603050405020304" pitchFamily="18" charset="0"/>
              </a:rPr>
              <a:t> Simple, personalized risk prediction can empower individuals to make informed health choices and develop an introductory understanding of their health risks before going to the doctor. </a:t>
            </a:r>
          </a:p>
        </p:txBody>
      </p:sp>
    </p:spTree>
    <p:extLst>
      <p:ext uri="{BB962C8B-B14F-4D97-AF65-F5344CB8AC3E}">
        <p14:creationId xmlns:p14="http://schemas.microsoft.com/office/powerpoint/2010/main" val="349113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60EB6-1BC0-8645-F7FC-9323FEBEA8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Idea and Purpose</a:t>
            </a:r>
          </a:p>
        </p:txBody>
      </p:sp>
      <p:sp>
        <p:nvSpPr>
          <p:cNvPr id="3" name="Content Placeholder 2">
            <a:extLst>
              <a:ext uri="{FF2B5EF4-FFF2-40B4-BE49-F238E27FC236}">
                <a16:creationId xmlns:a16="http://schemas.microsoft.com/office/drawing/2014/main" id="{5FC87984-C269-1914-09E3-75CFAD29FB16}"/>
              </a:ext>
            </a:extLst>
          </p:cNvPr>
          <p:cNvSpPr>
            <a:spLocks noGrp="1"/>
          </p:cNvSpPr>
          <p:nvPr>
            <p:ph idx="1"/>
          </p:nvPr>
        </p:nvSpPr>
        <p:spPr/>
        <p:txBody>
          <a:bodyPr/>
          <a:lstStyle/>
          <a:p>
            <a:pPr>
              <a:spcBef>
                <a:spcPts val="900"/>
              </a:spcBef>
            </a:pPr>
            <a:r>
              <a:rPr lang="en-US" dirty="0">
                <a:solidFill>
                  <a:srgbClr val="0E0E0E"/>
                </a:solidFill>
                <a:effectLst/>
                <a:latin typeface="Times New Roman" panose="02020603050405020304" pitchFamily="18" charset="0"/>
                <a:cs typeface="Times New Roman" panose="02020603050405020304" pitchFamily="18" charset="0"/>
              </a:rPr>
              <a:t>The main objective is to build a simple calculator to help individuals assess CVD risk  based on known health indicators</a:t>
            </a:r>
            <a:r>
              <a:rPr lang="en-US" dirty="0">
                <a:solidFill>
                  <a:srgbClr val="0E0E0E"/>
                </a:solidFill>
                <a:latin typeface="Times New Roman" panose="02020603050405020304" pitchFamily="18" charset="0"/>
                <a:cs typeface="Times New Roman" panose="02020603050405020304" pitchFamily="18" charset="0"/>
              </a:rPr>
              <a:t>, this will help users:</a:t>
            </a:r>
          </a:p>
          <a:p>
            <a:pPr>
              <a:spcBef>
                <a:spcPts val="900"/>
              </a:spcBef>
            </a:pPr>
            <a:r>
              <a:rPr lang="en-US" dirty="0">
                <a:solidFill>
                  <a:srgbClr val="0E0E0E"/>
                </a:solidFill>
                <a:effectLst/>
                <a:latin typeface="Times New Roman" panose="02020603050405020304" pitchFamily="18" charset="0"/>
                <a:cs typeface="Times New Roman" panose="02020603050405020304" pitchFamily="18" charset="0"/>
              </a:rPr>
              <a:t>Understand their </a:t>
            </a:r>
            <a:r>
              <a:rPr lang="en-US" dirty="0">
                <a:solidFill>
                  <a:srgbClr val="0E0E0E"/>
                </a:solidFill>
                <a:latin typeface="Times New Roman" panose="02020603050405020304" pitchFamily="18" charset="0"/>
                <a:cs typeface="Times New Roman" panose="02020603050405020304" pitchFamily="18" charset="0"/>
              </a:rPr>
              <a:t>modifiable and unmodifiable CVD risk factors</a:t>
            </a:r>
          </a:p>
          <a:p>
            <a:pPr>
              <a:spcBef>
                <a:spcPts val="900"/>
              </a:spcBef>
            </a:pPr>
            <a:r>
              <a:rPr lang="en-US" dirty="0">
                <a:solidFill>
                  <a:srgbClr val="0E0E0E"/>
                </a:solidFill>
                <a:effectLst/>
                <a:latin typeface="Times New Roman" panose="02020603050405020304" pitchFamily="18" charset="0"/>
                <a:cs typeface="Times New Roman" panose="02020603050405020304" pitchFamily="18" charset="0"/>
              </a:rPr>
              <a:t>Promote health literacy by showing simple visualizations showing leading causes of CVD</a:t>
            </a:r>
          </a:p>
          <a:p>
            <a:pPr>
              <a:spcBef>
                <a:spcPts val="900"/>
              </a:spcBef>
            </a:pPr>
            <a:r>
              <a:rPr lang="en-US" dirty="0">
                <a:solidFill>
                  <a:srgbClr val="0E0E0E"/>
                </a:solidFill>
                <a:latin typeface="Times New Roman" panose="02020603050405020304" pitchFamily="18" charset="0"/>
                <a:cs typeface="Times New Roman" panose="02020603050405020304" pitchFamily="18" charset="0"/>
              </a:rPr>
              <a:t>Provide resources and actionable insights for reducing CVD risk</a:t>
            </a:r>
            <a:endParaRPr lang="en-US" dirty="0">
              <a:solidFill>
                <a:srgbClr val="0E0E0E"/>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6480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253F-D37F-F66A-896E-9DA58786B68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Source, NHANES</a:t>
            </a:r>
          </a:p>
        </p:txBody>
      </p:sp>
      <p:sp>
        <p:nvSpPr>
          <p:cNvPr id="3" name="Content Placeholder 2">
            <a:extLst>
              <a:ext uri="{FF2B5EF4-FFF2-40B4-BE49-F238E27FC236}">
                <a16:creationId xmlns:a16="http://schemas.microsoft.com/office/drawing/2014/main" id="{BD814C9A-63E4-B52E-E8EB-36908CE31C63}"/>
              </a:ext>
            </a:extLst>
          </p:cNvPr>
          <p:cNvSpPr>
            <a:spLocks noGrp="1"/>
          </p:cNvSpPr>
          <p:nvPr>
            <p:ph idx="1"/>
          </p:nvPr>
        </p:nvSpPr>
        <p:spPr/>
        <p:txBody>
          <a:bodyPr/>
          <a:lstStyle/>
          <a:p>
            <a:r>
              <a:rPr lang="en-US" dirty="0">
                <a:solidFill>
                  <a:srgbClr val="0E0E0E"/>
                </a:solidFill>
                <a:effectLst/>
                <a:latin typeface="Times New Roman" panose="02020603050405020304" pitchFamily="18" charset="0"/>
                <a:cs typeface="Times New Roman" panose="02020603050405020304" pitchFamily="18" charset="0"/>
              </a:rPr>
              <a:t>NHANES (National Health and Nutrition Examination Survey) is a dataset revered for its data quality, comprehensiveness, sample size, and for remaining free for public use.</a:t>
            </a:r>
          </a:p>
          <a:p>
            <a:r>
              <a:rPr lang="en-US" dirty="0">
                <a:solidFill>
                  <a:srgbClr val="0E0E0E"/>
                </a:solidFill>
                <a:latin typeface="Times New Roman" panose="02020603050405020304" pitchFamily="18" charset="0"/>
                <a:cs typeface="Times New Roman" panose="02020603050405020304" pitchFamily="18" charset="0"/>
              </a:rPr>
              <a:t>Namely for our sake, it contains extensive questionnaire data relevant to CVD risk factors. </a:t>
            </a:r>
            <a:endParaRPr lang="en-US" dirty="0">
              <a:solidFill>
                <a:srgbClr val="0E0E0E"/>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92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D900B-389C-1EDA-5BB0-4C85FE4E050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Selection</a:t>
            </a:r>
          </a:p>
        </p:txBody>
      </p:sp>
      <p:sp>
        <p:nvSpPr>
          <p:cNvPr id="3" name="Content Placeholder 2">
            <a:extLst>
              <a:ext uri="{FF2B5EF4-FFF2-40B4-BE49-F238E27FC236}">
                <a16:creationId xmlns:a16="http://schemas.microsoft.com/office/drawing/2014/main" id="{A331E8D8-702B-A8A7-421F-5AA56A85D26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Upon searching through the many variables offered through NHANES I conducted a brief literature review to determine relevant risk factors. I’ve settled on the below initial variables since they are self reported, an individual could easily measure them at home, and they all have proven ties to heightened CVD risk:</a:t>
            </a:r>
          </a:p>
          <a:p>
            <a:r>
              <a:rPr lang="en-US" b="1" dirty="0">
                <a:solidFill>
                  <a:srgbClr val="0E0E0E"/>
                </a:solidFill>
                <a:effectLst/>
                <a:latin typeface="Times New Roman" panose="02020603050405020304" pitchFamily="18" charset="0"/>
                <a:cs typeface="Times New Roman" panose="02020603050405020304" pitchFamily="18" charset="0"/>
              </a:rPr>
              <a:t>Demographics:</a:t>
            </a:r>
            <a:r>
              <a:rPr lang="en-US" dirty="0">
                <a:solidFill>
                  <a:srgbClr val="0E0E0E"/>
                </a:solidFill>
                <a:effectLst/>
                <a:latin typeface="Times New Roman" panose="02020603050405020304" pitchFamily="18" charset="0"/>
                <a:cs typeface="Times New Roman" panose="02020603050405020304" pitchFamily="18" charset="0"/>
              </a:rPr>
              <a:t> Age, gender, ethnicity.</a:t>
            </a:r>
          </a:p>
          <a:p>
            <a:pPr>
              <a:spcBef>
                <a:spcPts val="900"/>
              </a:spcBef>
            </a:pPr>
            <a:r>
              <a:rPr lang="en-US" b="1" dirty="0">
                <a:solidFill>
                  <a:srgbClr val="0E0E0E"/>
                </a:solidFill>
                <a:effectLst/>
                <a:latin typeface="Times New Roman" panose="02020603050405020304" pitchFamily="18" charset="0"/>
                <a:cs typeface="Times New Roman" panose="02020603050405020304" pitchFamily="18" charset="0"/>
              </a:rPr>
              <a:t>Body Measures:</a:t>
            </a:r>
            <a:r>
              <a:rPr lang="en-US" dirty="0">
                <a:solidFill>
                  <a:srgbClr val="0E0E0E"/>
                </a:solidFill>
                <a:effectLst/>
                <a:latin typeface="Times New Roman" panose="02020603050405020304" pitchFamily="18" charset="0"/>
                <a:cs typeface="Times New Roman" panose="02020603050405020304" pitchFamily="18" charset="0"/>
              </a:rPr>
              <a:t> Height, waist circumference, and derived waist-to-height ratio.</a:t>
            </a:r>
          </a:p>
          <a:p>
            <a:pPr>
              <a:spcBef>
                <a:spcPts val="900"/>
              </a:spcBef>
            </a:pPr>
            <a:r>
              <a:rPr lang="en-US" b="1" dirty="0">
                <a:solidFill>
                  <a:srgbClr val="0E0E0E"/>
                </a:solidFill>
                <a:effectLst/>
                <a:latin typeface="Times New Roman" panose="02020603050405020304" pitchFamily="18" charset="0"/>
                <a:cs typeface="Times New Roman" panose="02020603050405020304" pitchFamily="18" charset="0"/>
              </a:rPr>
              <a:t>Behavioral Factors:</a:t>
            </a:r>
            <a:r>
              <a:rPr lang="en-US" dirty="0">
                <a:solidFill>
                  <a:srgbClr val="0E0E0E"/>
                </a:solidFill>
                <a:effectLst/>
                <a:latin typeface="Times New Roman" panose="02020603050405020304" pitchFamily="18" charset="0"/>
                <a:cs typeface="Times New Roman" panose="02020603050405020304" pitchFamily="18" charset="0"/>
              </a:rPr>
              <a:t> Physical activity, sedentary behavior, smoking habits, diabetes status.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9201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F56C-02BF-AB3E-E76B-C7E02736A23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Dictionary</a:t>
            </a:r>
          </a:p>
        </p:txBody>
      </p:sp>
      <p:sp>
        <p:nvSpPr>
          <p:cNvPr id="3" name="Content Placeholder 2">
            <a:extLst>
              <a:ext uri="{FF2B5EF4-FFF2-40B4-BE49-F238E27FC236}">
                <a16:creationId xmlns:a16="http://schemas.microsoft.com/office/drawing/2014/main" id="{68FC9ADB-1105-74D7-D400-66E6AD406148}"/>
              </a:ext>
            </a:extLst>
          </p:cNvPr>
          <p:cNvSpPr>
            <a:spLocks noGrp="1"/>
          </p:cNvSpPr>
          <p:nvPr>
            <p:ph idx="1"/>
          </p:nvPr>
        </p:nvSpPr>
        <p:spPr>
          <a:xfrm>
            <a:off x="367861" y="1690688"/>
            <a:ext cx="11603421" cy="4802187"/>
          </a:xfrm>
        </p:spPr>
        <p:txBody>
          <a:bodyPr>
            <a:normAutofit fontScale="85000" lnSpcReduction="10000"/>
          </a:bodyPr>
          <a:lstStyle/>
          <a:p>
            <a:r>
              <a:rPr lang="en-US" dirty="0">
                <a:solidFill>
                  <a:srgbClr val="0E0E0E"/>
                </a:solidFill>
                <a:effectLst/>
                <a:latin typeface="Times New Roman" panose="02020603050405020304" pitchFamily="18" charset="0"/>
                <a:cs typeface="Times New Roman" panose="02020603050405020304" pitchFamily="18" charset="0"/>
              </a:rPr>
              <a:t>Age: Age of the respondent in years. (0-80)</a:t>
            </a:r>
          </a:p>
          <a:p>
            <a:r>
              <a:rPr lang="en-US" dirty="0">
                <a:solidFill>
                  <a:srgbClr val="0E0E0E"/>
                </a:solidFill>
                <a:effectLst/>
                <a:latin typeface="Times New Roman" panose="02020603050405020304" pitchFamily="18" charset="0"/>
                <a:cs typeface="Times New Roman" panose="02020603050405020304" pitchFamily="18" charset="0"/>
              </a:rPr>
              <a:t>Sex: Sex of the respondent. (Male, Female)</a:t>
            </a:r>
          </a:p>
          <a:p>
            <a:r>
              <a:rPr lang="en-US" dirty="0">
                <a:solidFill>
                  <a:srgbClr val="0E0E0E"/>
                </a:solidFill>
                <a:effectLst/>
                <a:latin typeface="Times New Roman" panose="02020603050405020304" pitchFamily="18" charset="0"/>
                <a:cs typeface="Times New Roman" panose="02020603050405020304" pitchFamily="18" charset="0"/>
              </a:rPr>
              <a:t>Ethnicity: Race/ethnicity of the respondent.</a:t>
            </a:r>
          </a:p>
          <a:p>
            <a:r>
              <a:rPr lang="en-US" dirty="0">
                <a:solidFill>
                  <a:srgbClr val="0E0E0E"/>
                </a:solidFill>
                <a:effectLst/>
                <a:latin typeface="Times New Roman" panose="02020603050405020304" pitchFamily="18" charset="0"/>
                <a:cs typeface="Times New Roman" panose="02020603050405020304" pitchFamily="18" charset="0"/>
              </a:rPr>
              <a:t>Height: Height of the respondent in centimeters.</a:t>
            </a:r>
          </a:p>
          <a:p>
            <a:r>
              <a:rPr lang="en-US" dirty="0">
                <a:solidFill>
                  <a:srgbClr val="0E0E0E"/>
                </a:solidFill>
                <a:effectLst/>
                <a:latin typeface="Times New Roman" panose="02020603050405020304" pitchFamily="18" charset="0"/>
                <a:cs typeface="Times New Roman" panose="02020603050405020304" pitchFamily="18" charset="0"/>
              </a:rPr>
              <a:t>Waist: Waist circumference of the respondent in centimeters.</a:t>
            </a:r>
          </a:p>
          <a:p>
            <a:r>
              <a:rPr lang="en-US" dirty="0">
                <a:solidFill>
                  <a:srgbClr val="0E0E0E"/>
                </a:solidFill>
                <a:effectLst/>
                <a:latin typeface="Times New Roman" panose="02020603050405020304" pitchFamily="18" charset="0"/>
                <a:cs typeface="Times New Roman" panose="02020603050405020304" pitchFamily="18" charset="0"/>
              </a:rPr>
              <a:t>Total active minutes: Total minutes of moderate and vigorous physical activity per week.</a:t>
            </a:r>
          </a:p>
          <a:p>
            <a:r>
              <a:rPr lang="en-US" dirty="0">
                <a:solidFill>
                  <a:srgbClr val="0E0E0E"/>
                </a:solidFill>
                <a:effectLst/>
                <a:latin typeface="Times New Roman" panose="02020603050405020304" pitchFamily="18" charset="0"/>
                <a:cs typeface="Times New Roman" panose="02020603050405020304" pitchFamily="18" charset="0"/>
              </a:rPr>
              <a:t>Total sedentary minutes: Total minutes spent in sedentary activities per day. </a:t>
            </a:r>
          </a:p>
          <a:p>
            <a:r>
              <a:rPr lang="en-US" dirty="0">
                <a:solidFill>
                  <a:srgbClr val="0E0E0E"/>
                </a:solidFill>
                <a:effectLst/>
                <a:latin typeface="Times New Roman" panose="02020603050405020304" pitchFamily="18" charset="0"/>
                <a:cs typeface="Times New Roman" panose="02020603050405020304" pitchFamily="18" charset="0"/>
              </a:rPr>
              <a:t>Smoking: Lifetime smoking history. (1 = Smoked at least 100 cigarettes in life, 2 = No)</a:t>
            </a:r>
          </a:p>
          <a:p>
            <a:r>
              <a:rPr lang="en-US" dirty="0">
                <a:solidFill>
                  <a:srgbClr val="0E0E0E"/>
                </a:solidFill>
                <a:effectLst/>
                <a:latin typeface="Times New Roman" panose="02020603050405020304" pitchFamily="18" charset="0"/>
                <a:cs typeface="Times New Roman" panose="02020603050405020304" pitchFamily="18" charset="0"/>
              </a:rPr>
              <a:t>Diabetes: Doctor-diagnosed diabetes (1 = Yes, 2 = No, 3 = Borderline).</a:t>
            </a:r>
            <a:endParaRPr lang="en-US" dirty="0">
              <a:effectLst/>
              <a:latin typeface="Times New Roman" panose="02020603050405020304" pitchFamily="18" charset="0"/>
              <a:cs typeface="Times New Roman" panose="02020603050405020304" pitchFamily="18" charset="0"/>
            </a:endParaRPr>
          </a:p>
          <a:p>
            <a:r>
              <a:rPr lang="en-US" dirty="0">
                <a:solidFill>
                  <a:srgbClr val="0E0E0E"/>
                </a:solidFill>
                <a:effectLst/>
                <a:latin typeface="Times New Roman" panose="02020603050405020304" pitchFamily="18" charset="0"/>
                <a:cs typeface="Times New Roman" panose="02020603050405020304" pitchFamily="18" charset="0"/>
              </a:rPr>
              <a:t>Cardiovascular Disease (CVD): Binary variable indicating the presence of any self reported history of cardiovascular disease: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6176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9436A-3FD4-E011-4EA1-0F9E4970067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Cleaning</a:t>
            </a:r>
          </a:p>
        </p:txBody>
      </p:sp>
      <p:sp>
        <p:nvSpPr>
          <p:cNvPr id="3" name="Content Placeholder 2">
            <a:extLst>
              <a:ext uri="{FF2B5EF4-FFF2-40B4-BE49-F238E27FC236}">
                <a16:creationId xmlns:a16="http://schemas.microsoft.com/office/drawing/2014/main" id="{BAD01643-1D15-DAB8-C6DF-13DCAD6FEF8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Although NHANES is well revered for its data quality, there were many key variables that had high data missingness. Across ~12,000 datapoints, 7 of the key variables had at least 3,000 missing values</a:t>
            </a:r>
          </a:p>
          <a:p>
            <a:r>
              <a:rPr lang="en-US" dirty="0">
                <a:latin typeface="Times New Roman" panose="02020603050405020304" pitchFamily="18" charset="0"/>
                <a:cs typeface="Times New Roman" panose="02020603050405020304" pitchFamily="18" charset="0"/>
              </a:rPr>
              <a:t>Additionally, the data structure made it very time consuming to generate the combined dataset containing all key predictor variables and the CVD response variable</a:t>
            </a:r>
          </a:p>
        </p:txBody>
      </p:sp>
    </p:spTree>
    <p:extLst>
      <p:ext uri="{BB962C8B-B14F-4D97-AF65-F5344CB8AC3E}">
        <p14:creationId xmlns:p14="http://schemas.microsoft.com/office/powerpoint/2010/main" val="40062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FE500-4799-9382-5AA4-AE0B5265C63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Selection</a:t>
            </a:r>
          </a:p>
        </p:txBody>
      </p:sp>
      <p:sp>
        <p:nvSpPr>
          <p:cNvPr id="3" name="Content Placeholder 2">
            <a:extLst>
              <a:ext uri="{FF2B5EF4-FFF2-40B4-BE49-F238E27FC236}">
                <a16:creationId xmlns:a16="http://schemas.microsoft.com/office/drawing/2014/main" id="{2B6B9814-3E0A-C272-740C-22D1F4FC7C82}"/>
              </a:ext>
            </a:extLst>
          </p:cNvPr>
          <p:cNvSpPr>
            <a:spLocks noGrp="1"/>
          </p:cNvSpPr>
          <p:nvPr>
            <p:ph idx="1"/>
          </p:nvPr>
        </p:nvSpPr>
        <p:spPr/>
        <p:txBody>
          <a:bodyPr/>
          <a:lstStyle/>
          <a:p>
            <a:r>
              <a:rPr lang="en-US" dirty="0"/>
              <a:t>A random forest model was selected due to its combined ability to inherently handle high missingness, accuracy, handle non-linear relationships, and to potentially extract feature importance. </a:t>
            </a:r>
          </a:p>
        </p:txBody>
      </p:sp>
    </p:spTree>
    <p:extLst>
      <p:ext uri="{BB962C8B-B14F-4D97-AF65-F5344CB8AC3E}">
        <p14:creationId xmlns:p14="http://schemas.microsoft.com/office/powerpoint/2010/main" val="378536803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3BB0C-0456-673E-B0AD-070421D2F491}"/>
              </a:ext>
            </a:extLst>
          </p:cNvPr>
          <p:cNvSpPr>
            <a:spLocks noGrp="1"/>
          </p:cNvSpPr>
          <p:nvPr>
            <p:ph type="title"/>
          </p:nvPr>
        </p:nvSpPr>
        <p:spPr/>
        <p:txBody>
          <a:bodyPr/>
          <a:lstStyle/>
          <a:p>
            <a:r>
              <a:rPr lang="en-US" dirty="0"/>
              <a:t>Generating Visualizations (Categorical) </a:t>
            </a:r>
          </a:p>
        </p:txBody>
      </p:sp>
      <p:sp>
        <p:nvSpPr>
          <p:cNvPr id="5" name="TextBox 4">
            <a:extLst>
              <a:ext uri="{FF2B5EF4-FFF2-40B4-BE49-F238E27FC236}">
                <a16:creationId xmlns:a16="http://schemas.microsoft.com/office/drawing/2014/main" id="{0D4F44F2-DAA8-F981-77C2-9C2F6F88A516}"/>
              </a:ext>
            </a:extLst>
          </p:cNvPr>
          <p:cNvSpPr txBox="1"/>
          <p:nvPr/>
        </p:nvSpPr>
        <p:spPr>
          <a:xfrm>
            <a:off x="838200" y="1809243"/>
            <a:ext cx="750467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Simple bar plot visualizations were chosen to highlight the distinct differences in CVD risks by the categorical variables </a:t>
            </a:r>
          </a:p>
        </p:txBody>
      </p:sp>
      <p:pic>
        <p:nvPicPr>
          <p:cNvPr id="12" name="Picture 11" descr="A blue and black bar chart&#10;&#10;Description automatically generated">
            <a:extLst>
              <a:ext uri="{FF2B5EF4-FFF2-40B4-BE49-F238E27FC236}">
                <a16:creationId xmlns:a16="http://schemas.microsoft.com/office/drawing/2014/main" id="{2605AEB2-691F-4D8B-8892-2677938A9D3C}"/>
              </a:ext>
            </a:extLst>
          </p:cNvPr>
          <p:cNvPicPr>
            <a:picLocks noChangeAspect="1"/>
          </p:cNvPicPr>
          <p:nvPr/>
        </p:nvPicPr>
        <p:blipFill>
          <a:blip r:embed="rId2"/>
          <a:stretch>
            <a:fillRect/>
          </a:stretch>
        </p:blipFill>
        <p:spPr>
          <a:xfrm>
            <a:off x="2209800" y="2855336"/>
            <a:ext cx="7772400" cy="3637539"/>
          </a:xfrm>
          <a:prstGeom prst="rect">
            <a:avLst/>
          </a:prstGeom>
          <a:ln>
            <a:solidFill>
              <a:schemeClr val="tx1"/>
            </a:solidFill>
          </a:ln>
        </p:spPr>
      </p:pic>
    </p:spTree>
    <p:extLst>
      <p:ext uri="{BB962C8B-B14F-4D97-AF65-F5344CB8AC3E}">
        <p14:creationId xmlns:p14="http://schemas.microsoft.com/office/powerpoint/2010/main" val="3627910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911</TotalTime>
  <Words>849</Words>
  <Application>Microsoft Macintosh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Times New Roman</vt:lpstr>
      <vt:lpstr>Office Theme</vt:lpstr>
      <vt:lpstr>NHANES Data Exploration and Cardiovascular Risk Prediction </vt:lpstr>
      <vt:lpstr>Introduction</vt:lpstr>
      <vt:lpstr>Idea and Purpose</vt:lpstr>
      <vt:lpstr>Data Source, NHANES</vt:lpstr>
      <vt:lpstr>Data Selection</vt:lpstr>
      <vt:lpstr>Data Dictionary</vt:lpstr>
      <vt:lpstr>Data Cleaning</vt:lpstr>
      <vt:lpstr>Model Selection</vt:lpstr>
      <vt:lpstr>Generating Visualizations (Categorical) </vt:lpstr>
      <vt:lpstr>Continuous Visualizations</vt:lpstr>
      <vt:lpstr>Finished R Shiny App</vt:lpstr>
      <vt:lpstr>Skills learned</vt:lpstr>
      <vt:lpstr>Primary Challenges, Data</vt:lpstr>
      <vt:lpstr>Challenges in this simple app</vt:lpstr>
      <vt:lpstr>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Johnson, Cody Michael</dc:creator>
  <cp:lastModifiedBy>Johnson, Cody Michael</cp:lastModifiedBy>
  <cp:revision>1</cp:revision>
  <dcterms:created xsi:type="dcterms:W3CDTF">2024-12-12T01:47:15Z</dcterms:created>
  <dcterms:modified xsi:type="dcterms:W3CDTF">2024-12-12T16:58:16Z</dcterms:modified>
</cp:coreProperties>
</file>