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70" r:id="rId8"/>
    <p:sldId id="273" r:id="rId9"/>
    <p:sldId id="271" r:id="rId10"/>
    <p:sldId id="272" r:id="rId11"/>
    <p:sldId id="260" r:id="rId12"/>
    <p:sldId id="261" r:id="rId13"/>
    <p:sldId id="262" r:id="rId14"/>
    <p:sldId id="263" r:id="rId15"/>
    <p:sldId id="264" r:id="rId16"/>
    <p:sldId id="265" r:id="rId17"/>
    <p:sldId id="266" r:id="rId18"/>
    <p:sldId id="276" r:id="rId19"/>
    <p:sldId id="277" r:id="rId20"/>
    <p:sldId id="278" r:id="rId21"/>
    <p:sldId id="279" r:id="rId22"/>
    <p:sldId id="280" r:id="rId23"/>
    <p:sldId id="281" r:id="rId24"/>
    <p:sldId id="267" r:id="rId25"/>
    <p:sldId id="268" r:id="rId26"/>
    <p:sldId id="269" r:id="rId27"/>
    <p:sldId id="274" r:id="rId28"/>
    <p:sldId id="275"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61B6BB-703E-48BE-9A18-C69A869B2222}" v="13" dt="2021-11-09T16:45:28.201"/>
    <p1510:client id="{AB2AD253-2651-40B2-8905-DD649367ACC9}" v="1" dt="2022-02-03T02:25:31.304"/>
    <p1510:client id="{B1147887-EAF4-4792-90BD-845B6A4A59D8}" v="21" dt="2020-10-07T08:07:37.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37 Paunikar Yashasvi" userId="S::72029362g@saoe365.onmicrosoft.com::b37f4e30-ef0a-4658-bf5e-d6ac9e94a152" providerId="AD" clId="Web-{B1147887-EAF4-4792-90BD-845B6A4A59D8}"/>
    <pc:docChg chg="modSld">
      <pc:chgData name="37 Paunikar Yashasvi" userId="S::72029362g@saoe365.onmicrosoft.com::b37f4e30-ef0a-4658-bf5e-d6ac9e94a152" providerId="AD" clId="Web-{B1147887-EAF4-4792-90BD-845B6A4A59D8}" dt="2020-10-07T08:07:37.762" v="19" actId="20577"/>
      <pc:docMkLst>
        <pc:docMk/>
      </pc:docMkLst>
      <pc:sldChg chg="modSp">
        <pc:chgData name="37 Paunikar Yashasvi" userId="S::72029362g@saoe365.onmicrosoft.com::b37f4e30-ef0a-4658-bf5e-d6ac9e94a152" providerId="AD" clId="Web-{B1147887-EAF4-4792-90BD-845B6A4A59D8}" dt="2020-10-07T08:00:32.377" v="4" actId="20577"/>
        <pc:sldMkLst>
          <pc:docMk/>
          <pc:sldMk cId="0" sldId="258"/>
        </pc:sldMkLst>
        <pc:spChg chg="mod">
          <ac:chgData name="37 Paunikar Yashasvi" userId="S::72029362g@saoe365.onmicrosoft.com::b37f4e30-ef0a-4658-bf5e-d6ac9e94a152" providerId="AD" clId="Web-{B1147887-EAF4-4792-90BD-845B6A4A59D8}" dt="2020-10-07T08:00:32.377" v="4" actId="20577"/>
          <ac:spMkLst>
            <pc:docMk/>
            <pc:sldMk cId="0" sldId="258"/>
            <ac:spMk id="3" creationId="{00000000-0000-0000-0000-000000000000}"/>
          </ac:spMkLst>
        </pc:spChg>
      </pc:sldChg>
      <pc:sldChg chg="modSp">
        <pc:chgData name="37 Paunikar Yashasvi" userId="S::72029362g@saoe365.onmicrosoft.com::b37f4e30-ef0a-4658-bf5e-d6ac9e94a152" providerId="AD" clId="Web-{B1147887-EAF4-4792-90BD-845B6A4A59D8}" dt="2020-10-07T08:07:37.762" v="18" actId="20577"/>
        <pc:sldMkLst>
          <pc:docMk/>
          <pc:sldMk cId="0" sldId="263"/>
        </pc:sldMkLst>
        <pc:spChg chg="mod">
          <ac:chgData name="37 Paunikar Yashasvi" userId="S::72029362g@saoe365.onmicrosoft.com::b37f4e30-ef0a-4658-bf5e-d6ac9e94a152" providerId="AD" clId="Web-{B1147887-EAF4-4792-90BD-845B6A4A59D8}" dt="2020-10-07T08:07:37.762" v="18" actId="20577"/>
          <ac:spMkLst>
            <pc:docMk/>
            <pc:sldMk cId="0" sldId="263"/>
            <ac:spMk id="3" creationId="{00000000-0000-0000-0000-000000000000}"/>
          </ac:spMkLst>
        </pc:spChg>
      </pc:sldChg>
    </pc:docChg>
  </pc:docChgLst>
  <pc:docChgLst>
    <pc:chgData name="55 Shaikh  Mahmadsarvar Rashid" userId="S::mahmadsarvar.s@saoe365.onmicrosoft.com::b9e87d23-6a36-485a-8396-ff928bb13981" providerId="AD" clId="Web-{9261B6BB-703E-48BE-9A18-C69A869B2222}"/>
    <pc:docChg chg="modSld">
      <pc:chgData name="55 Shaikh  Mahmadsarvar Rashid" userId="S::mahmadsarvar.s@saoe365.onmicrosoft.com::b9e87d23-6a36-485a-8396-ff928bb13981" providerId="AD" clId="Web-{9261B6BB-703E-48BE-9A18-C69A869B2222}" dt="2021-11-09T16:45:25.233" v="4"/>
      <pc:docMkLst>
        <pc:docMk/>
      </pc:docMkLst>
      <pc:sldChg chg="addSp modSp">
        <pc:chgData name="55 Shaikh  Mahmadsarvar Rashid" userId="S::mahmadsarvar.s@saoe365.onmicrosoft.com::b9e87d23-6a36-485a-8396-ff928bb13981" providerId="AD" clId="Web-{9261B6BB-703E-48BE-9A18-C69A869B2222}" dt="2021-11-09T16:45:25.233" v="4"/>
        <pc:sldMkLst>
          <pc:docMk/>
          <pc:sldMk cId="0" sldId="265"/>
        </pc:sldMkLst>
        <pc:spChg chg="mod">
          <ac:chgData name="55 Shaikh  Mahmadsarvar Rashid" userId="S::mahmadsarvar.s@saoe365.onmicrosoft.com::b9e87d23-6a36-485a-8396-ff928bb13981" providerId="AD" clId="Web-{9261B6BB-703E-48BE-9A18-C69A869B2222}" dt="2021-11-09T16:45:24.842" v="3" actId="20577"/>
          <ac:spMkLst>
            <pc:docMk/>
            <pc:sldMk cId="0" sldId="265"/>
            <ac:spMk id="3" creationId="{00000000-0000-0000-0000-000000000000}"/>
          </ac:spMkLst>
        </pc:spChg>
        <pc:spChg chg="add">
          <ac:chgData name="55 Shaikh  Mahmadsarvar Rashid" userId="S::mahmadsarvar.s@saoe365.onmicrosoft.com::b9e87d23-6a36-485a-8396-ff928bb13981" providerId="AD" clId="Web-{9261B6BB-703E-48BE-9A18-C69A869B2222}" dt="2021-11-09T16:45:25.233" v="4"/>
          <ac:spMkLst>
            <pc:docMk/>
            <pc:sldMk cId="0" sldId="265"/>
            <ac:spMk id="4" creationId="{73EC2380-755D-44BD-B19F-A8FA5DF34D09}"/>
          </ac:spMkLst>
        </pc:spChg>
      </pc:sldChg>
    </pc:docChg>
  </pc:docChgLst>
  <pc:docChgLst>
    <pc:chgData name="3 Ashtekar Sudhanshu Prashant" userId="S::sudhanshu.a@saoe365.onmicrosoft.com::b5712cc0-89a9-4ab6-8988-b85e6e3ff272" providerId="AD" clId="Web-{AB2AD253-2651-40B2-8905-DD649367ACC9}"/>
    <pc:docChg chg="delSld">
      <pc:chgData name="3 Ashtekar Sudhanshu Prashant" userId="S::sudhanshu.a@saoe365.onmicrosoft.com::b5712cc0-89a9-4ab6-8988-b85e6e3ff272" providerId="AD" clId="Web-{AB2AD253-2651-40B2-8905-DD649367ACC9}" dt="2022-02-03T02:25:31.304" v="0"/>
      <pc:docMkLst>
        <pc:docMk/>
      </pc:docMkLst>
      <pc:sldChg chg="del">
        <pc:chgData name="3 Ashtekar Sudhanshu Prashant" userId="S::sudhanshu.a@saoe365.onmicrosoft.com::b5712cc0-89a9-4ab6-8988-b85e6e3ff272" providerId="AD" clId="Web-{AB2AD253-2651-40B2-8905-DD649367ACC9}" dt="2022-02-03T02:25:31.304" v="0"/>
        <pc:sldMkLst>
          <pc:docMk/>
          <pc:sldMk cId="0"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2/2/2022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2/2/2022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600">
                <a:solidFill>
                  <a:srgbClr val="000000"/>
                </a:solidFill>
                <a:latin typeface="Calibri-Bold"/>
              </a:rPr>
              <a:t>Classes, Objects and Methods</a:t>
            </a:r>
            <a:endParaRPr lang="en-IN" sz="3600"/>
          </a:p>
        </p:txBody>
      </p:sp>
      <p:sp>
        <p:nvSpPr>
          <p:cNvPr id="2" name="Title 1"/>
          <p:cNvSpPr>
            <a:spLocks noGrp="1"/>
          </p:cNvSpPr>
          <p:nvPr>
            <p:ph type="ctrTitle"/>
          </p:nvPr>
        </p:nvSpPr>
        <p:spPr/>
        <p:txBody>
          <a:bodyPr/>
          <a:lstStyle/>
          <a:p>
            <a:r>
              <a:rPr>
                <a:solidFill>
                  <a:srgbClr val="000000"/>
                </a:solidFill>
                <a:latin typeface="Calibri-Bold"/>
              </a:rPr>
              <a:t>Unit-II</a:t>
            </a: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IN"/>
              <a:t>Methods Declaration</a:t>
            </a:r>
          </a:p>
        </p:txBody>
      </p:sp>
      <p:sp>
        <p:nvSpPr>
          <p:cNvPr id="3" name="Content Placeholder 2"/>
          <p:cNvSpPr>
            <a:spLocks noGrp="1"/>
          </p:cNvSpPr>
          <p:nvPr>
            <p:ph sz="quarter" idx="1"/>
          </p:nvPr>
        </p:nvSpPr>
        <p:spPr>
          <a:xfrm>
            <a:off x="914400" y="990600"/>
            <a:ext cx="7772400" cy="5638800"/>
          </a:xfrm>
        </p:spPr>
        <p:txBody>
          <a:bodyPr>
            <a:normAutofit lnSpcReduction="10000"/>
          </a:bodyPr>
          <a:lstStyle/>
          <a:p>
            <a:pPr algn="just"/>
            <a:r>
              <a:rPr lang="en-IN"/>
              <a:t>Method declarations have four basic parts:</a:t>
            </a:r>
          </a:p>
          <a:p>
            <a:pPr algn="just">
              <a:buFont typeface="Wingdings" pitchFamily="2" charset="2"/>
              <a:buChar char="v"/>
            </a:pPr>
            <a:r>
              <a:rPr lang="en-IN"/>
              <a:t>The name of the method(methodname)</a:t>
            </a:r>
          </a:p>
          <a:p>
            <a:pPr algn="just">
              <a:buFont typeface="Wingdings" pitchFamily="2" charset="2"/>
              <a:buChar char="v"/>
            </a:pPr>
            <a:r>
              <a:rPr lang="en-IN"/>
              <a:t>The type of the value the method returns(type)</a:t>
            </a:r>
          </a:p>
          <a:p>
            <a:pPr algn="just">
              <a:buFont typeface="Wingdings" pitchFamily="2" charset="2"/>
              <a:buChar char="v"/>
            </a:pPr>
            <a:r>
              <a:rPr lang="en-IN"/>
              <a:t>A list of parameters(parameter-list)</a:t>
            </a:r>
          </a:p>
          <a:p>
            <a:pPr algn="just">
              <a:buFont typeface="Wingdings" pitchFamily="2" charset="2"/>
              <a:buChar char="v"/>
            </a:pPr>
            <a:r>
              <a:rPr lang="en-IN"/>
              <a:t>The body of the method</a:t>
            </a:r>
          </a:p>
          <a:p>
            <a:pPr algn="just"/>
            <a:r>
              <a:rPr lang="en-IN"/>
              <a:t>The type specifies the type of  value the method would return.</a:t>
            </a:r>
          </a:p>
          <a:p>
            <a:pPr algn="just"/>
            <a:r>
              <a:rPr lang="en-IN"/>
              <a:t>This could be a simple data type such as int as well as any class type.</a:t>
            </a:r>
          </a:p>
          <a:p>
            <a:pPr algn="just"/>
            <a:r>
              <a:rPr lang="en-IN"/>
              <a:t>It could even be void type, if the method does not return any value.</a:t>
            </a:r>
          </a:p>
          <a:p>
            <a:pPr algn="just"/>
            <a:r>
              <a:rPr lang="en-IN"/>
              <a:t>The methodname is a valid identifier.</a:t>
            </a:r>
          </a:p>
          <a:p>
            <a:pPr algn="just"/>
            <a:r>
              <a:rPr lang="en-IN"/>
              <a:t>The parameter list is always enclosed in parentheses.</a:t>
            </a:r>
          </a:p>
          <a:p>
            <a:endParaRPr lang="en-IN"/>
          </a:p>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IN"/>
              <a:t>Methods Declaration</a:t>
            </a:r>
          </a:p>
        </p:txBody>
      </p:sp>
      <p:sp>
        <p:nvSpPr>
          <p:cNvPr id="3" name="Content Placeholder 2"/>
          <p:cNvSpPr>
            <a:spLocks noGrp="1"/>
          </p:cNvSpPr>
          <p:nvPr>
            <p:ph sz="quarter" idx="1"/>
          </p:nvPr>
        </p:nvSpPr>
        <p:spPr>
          <a:xfrm>
            <a:off x="457200" y="990600"/>
            <a:ext cx="8229600" cy="5638800"/>
          </a:xfrm>
        </p:spPr>
        <p:txBody>
          <a:bodyPr vert="horz" lIns="91440" tIns="45720" rIns="91440" bIns="45720" anchor="t">
            <a:normAutofit/>
          </a:bodyPr>
          <a:lstStyle/>
          <a:p>
            <a:pPr algn="just"/>
            <a:r>
              <a:rPr lang="en-IN" dirty="0"/>
              <a:t>This list contains variable names and types of all the values we want to give to the method as input.</a:t>
            </a:r>
          </a:p>
          <a:p>
            <a:pPr algn="just"/>
            <a:r>
              <a:rPr lang="en-IN" dirty="0"/>
              <a:t>The variables in the list are separated by commas.</a:t>
            </a:r>
          </a:p>
          <a:p>
            <a:pPr algn="just"/>
            <a:r>
              <a:rPr lang="en-IN" dirty="0"/>
              <a:t>In case where no input data is required, the declaration must retain the empty parentheses.</a:t>
            </a:r>
          </a:p>
          <a:p>
            <a:pPr algn="just"/>
            <a:r>
              <a:rPr lang="en-IN" dirty="0"/>
              <a:t>Examples:</a:t>
            </a:r>
          </a:p>
          <a:p>
            <a:pPr algn="just"/>
            <a:r>
              <a:rPr lang="en-IN" dirty="0"/>
              <a:t>(int m, float x, float y)   //Three parameters</a:t>
            </a:r>
          </a:p>
          <a:p>
            <a:pPr algn="just"/>
            <a:r>
              <a:rPr lang="en-IN" dirty="0"/>
              <a:t>( )   //Empty List</a:t>
            </a:r>
          </a:p>
          <a:p>
            <a:pPr algn="just">
              <a:buNone/>
            </a:pPr>
            <a:endParaRPr lang="en-IN"/>
          </a:p>
          <a:p>
            <a:pPr>
              <a:buNone/>
            </a:pP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487362"/>
          </a:xfrm>
        </p:spPr>
        <p:txBody>
          <a:bodyPr>
            <a:normAutofit fontScale="90000"/>
          </a:bodyPr>
          <a:lstStyle/>
          <a:p>
            <a:r>
              <a:rPr lang="en-IN"/>
              <a:t>Adding Method to a class with parameters</a:t>
            </a:r>
          </a:p>
        </p:txBody>
      </p:sp>
      <p:sp>
        <p:nvSpPr>
          <p:cNvPr id="3" name="Content Placeholder 2"/>
          <p:cNvSpPr>
            <a:spLocks noGrp="1"/>
          </p:cNvSpPr>
          <p:nvPr>
            <p:ph sz="quarter" idx="1"/>
          </p:nvPr>
        </p:nvSpPr>
        <p:spPr>
          <a:xfrm>
            <a:off x="914400" y="838200"/>
            <a:ext cx="7772400" cy="5715000"/>
          </a:xfrm>
        </p:spPr>
        <p:txBody>
          <a:bodyPr>
            <a:normAutofit fontScale="92500" lnSpcReduction="20000"/>
          </a:bodyPr>
          <a:lstStyle/>
          <a:p>
            <a:pPr algn="just">
              <a:buNone/>
            </a:pPr>
            <a:r>
              <a:rPr lang="en-IN"/>
              <a:t>class Rectangle</a:t>
            </a:r>
          </a:p>
          <a:p>
            <a:pPr algn="just">
              <a:buNone/>
            </a:pPr>
            <a:r>
              <a:rPr lang="en-IN"/>
              <a:t>{</a:t>
            </a:r>
          </a:p>
          <a:p>
            <a:pPr algn="just">
              <a:buNone/>
            </a:pPr>
            <a:r>
              <a:rPr lang="en-IN"/>
              <a:t>		int length;</a:t>
            </a:r>
          </a:p>
          <a:p>
            <a:pPr algn="just">
              <a:buNone/>
            </a:pPr>
            <a:r>
              <a:rPr lang="en-IN"/>
              <a:t>		int width;</a:t>
            </a:r>
          </a:p>
          <a:p>
            <a:pPr algn="just">
              <a:buNone/>
            </a:pPr>
            <a:r>
              <a:rPr lang="en-IN"/>
              <a:t>		void getData(int x, int y)   //Method Declaration</a:t>
            </a:r>
          </a:p>
          <a:p>
            <a:pPr algn="just">
              <a:buNone/>
            </a:pPr>
            <a:r>
              <a:rPr lang="en-IN"/>
              <a:t>		{</a:t>
            </a:r>
          </a:p>
          <a:p>
            <a:pPr algn="just">
              <a:buNone/>
            </a:pPr>
            <a:r>
              <a:rPr lang="en-IN"/>
              <a:t>			length=x;</a:t>
            </a:r>
          </a:p>
          <a:p>
            <a:pPr algn="just">
              <a:buNone/>
            </a:pPr>
            <a:r>
              <a:rPr lang="en-IN"/>
              <a:t>			width=y;</a:t>
            </a:r>
          </a:p>
          <a:p>
            <a:pPr algn="just">
              <a:buNone/>
            </a:pPr>
            <a:r>
              <a:rPr lang="en-IN"/>
              <a:t>		}</a:t>
            </a:r>
          </a:p>
          <a:p>
            <a:pPr algn="just">
              <a:buNone/>
            </a:pPr>
            <a:r>
              <a:rPr lang="en-IN"/>
              <a:t>}</a:t>
            </a:r>
          </a:p>
          <a:p>
            <a:pPr algn="just"/>
            <a:r>
              <a:rPr lang="en-IN"/>
              <a:t>Return type void does not return any value.</a:t>
            </a:r>
          </a:p>
          <a:p>
            <a:pPr algn="just"/>
            <a:r>
              <a:rPr lang="en-IN"/>
              <a:t>We pass two integer values to method which are assigned to the instance variables length and width.</a:t>
            </a:r>
          </a:p>
          <a:p>
            <a:pPr algn="just"/>
            <a:r>
              <a:rPr lang="en-IN"/>
              <a:t>The getData() is basically added to provide values to the instance variables.</a:t>
            </a:r>
          </a:p>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r>
              <a:rPr lang="en-IN"/>
              <a:t>Returning a value</a:t>
            </a:r>
          </a:p>
        </p:txBody>
      </p:sp>
      <p:sp>
        <p:nvSpPr>
          <p:cNvPr id="3" name="Content Placeholder 2"/>
          <p:cNvSpPr>
            <a:spLocks noGrp="1"/>
          </p:cNvSpPr>
          <p:nvPr>
            <p:ph sz="quarter" idx="1"/>
          </p:nvPr>
        </p:nvSpPr>
        <p:spPr>
          <a:xfrm>
            <a:off x="533400" y="762000"/>
            <a:ext cx="8153400" cy="5867400"/>
          </a:xfrm>
        </p:spPr>
        <p:txBody>
          <a:bodyPr vert="horz" lIns="91440" tIns="45720" rIns="91440" bIns="45720" anchor="t">
            <a:normAutofit fontScale="70000" lnSpcReduction="20000"/>
          </a:bodyPr>
          <a:lstStyle/>
          <a:p>
            <a:pPr algn="just">
              <a:buNone/>
            </a:pPr>
            <a:r>
              <a:rPr lang="en-IN" dirty="0"/>
              <a:t>class Rectangle</a:t>
            </a:r>
          </a:p>
          <a:p>
            <a:pPr algn="just">
              <a:buNone/>
            </a:pPr>
            <a:r>
              <a:rPr lang="en-IN" dirty="0"/>
              <a:t>{</a:t>
            </a:r>
          </a:p>
          <a:p>
            <a:pPr algn="just">
              <a:buNone/>
            </a:pPr>
            <a:r>
              <a:rPr lang="en-IN" dirty="0"/>
              <a:t>		int </a:t>
            </a:r>
            <a:r>
              <a:rPr lang="en-IN" dirty="0" err="1"/>
              <a:t>length,width</a:t>
            </a:r>
            <a:r>
              <a:rPr lang="en-IN" dirty="0"/>
              <a:t>;   //Combine declaration</a:t>
            </a:r>
          </a:p>
          <a:p>
            <a:pPr algn="just">
              <a:buNone/>
            </a:pPr>
            <a:r>
              <a:rPr lang="en-IN" dirty="0"/>
              <a:t>		void </a:t>
            </a:r>
            <a:r>
              <a:rPr lang="en-IN" dirty="0" err="1"/>
              <a:t>getData</a:t>
            </a:r>
            <a:r>
              <a:rPr lang="en-IN" dirty="0"/>
              <a:t>(int x, int y)   //Method Declaration</a:t>
            </a:r>
          </a:p>
          <a:p>
            <a:pPr algn="just">
              <a:buNone/>
            </a:pPr>
            <a:r>
              <a:rPr lang="en-IN" dirty="0"/>
              <a:t>		{</a:t>
            </a:r>
          </a:p>
          <a:p>
            <a:pPr algn="just">
              <a:buNone/>
            </a:pPr>
            <a:r>
              <a:rPr lang="en-IN" dirty="0"/>
              <a:t>			length=x;</a:t>
            </a:r>
          </a:p>
          <a:p>
            <a:pPr algn="just">
              <a:buNone/>
            </a:pPr>
            <a:r>
              <a:rPr lang="en-IN" dirty="0"/>
              <a:t>			width=y;</a:t>
            </a:r>
          </a:p>
          <a:p>
            <a:pPr algn="just">
              <a:buNone/>
            </a:pPr>
            <a:r>
              <a:rPr lang="en-IN" dirty="0"/>
              <a:t>		}</a:t>
            </a:r>
          </a:p>
          <a:p>
            <a:pPr algn="just">
              <a:buNone/>
            </a:pPr>
            <a:r>
              <a:rPr lang="en-IN" dirty="0"/>
              <a:t>		int </a:t>
            </a:r>
            <a:r>
              <a:rPr lang="en-IN" dirty="0" err="1"/>
              <a:t>rectArea</a:t>
            </a:r>
            <a:r>
              <a:rPr lang="en-IN" dirty="0"/>
              <a:t>()   //Declaration of another method</a:t>
            </a:r>
          </a:p>
          <a:p>
            <a:pPr algn="just">
              <a:buNone/>
            </a:pPr>
            <a:r>
              <a:rPr lang="en-IN" dirty="0"/>
              <a:t>		{</a:t>
            </a:r>
          </a:p>
          <a:p>
            <a:pPr algn="just">
              <a:buNone/>
            </a:pPr>
            <a:r>
              <a:rPr lang="en-IN" dirty="0"/>
              <a:t>			int area=length*width;</a:t>
            </a:r>
          </a:p>
          <a:p>
            <a:pPr algn="just">
              <a:buNone/>
            </a:pPr>
            <a:r>
              <a:rPr lang="en-IN" dirty="0"/>
              <a:t>			return   (area);</a:t>
            </a:r>
          </a:p>
          <a:p>
            <a:pPr algn="just">
              <a:buNone/>
            </a:pPr>
            <a:r>
              <a:rPr lang="en-IN" dirty="0"/>
              <a:t>		}</a:t>
            </a:r>
          </a:p>
          <a:p>
            <a:pPr algn="just">
              <a:buNone/>
            </a:pPr>
            <a:r>
              <a:rPr lang="en-IN" dirty="0"/>
              <a:t>}</a:t>
            </a:r>
          </a:p>
          <a:p>
            <a:pPr algn="just"/>
            <a:r>
              <a:rPr lang="en-IN" dirty="0"/>
              <a:t>The new method </a:t>
            </a:r>
            <a:r>
              <a:rPr lang="en-IN" dirty="0" err="1"/>
              <a:t>rectArea</a:t>
            </a:r>
            <a:r>
              <a:rPr lang="en-IN" dirty="0"/>
              <a:t>() computes area of the rectangle and returns the </a:t>
            </a:r>
            <a:r>
              <a:rPr lang="en-IN" dirty="0" err="1"/>
              <a:t>result.Since</a:t>
            </a:r>
            <a:r>
              <a:rPr lang="en-IN" dirty="0"/>
              <a:t> the result would be an integer, the return type of the method is </a:t>
            </a:r>
            <a:r>
              <a:rPr lang="en-IN" dirty="0" err="1"/>
              <a:t>int.Also</a:t>
            </a:r>
            <a:r>
              <a:rPr lang="en-IN" dirty="0"/>
              <a:t> note that the parameter list is empty.</a:t>
            </a:r>
          </a:p>
          <a:p>
            <a:pPr algn="just"/>
            <a:r>
              <a:rPr lang="en-IN" dirty="0"/>
              <a:t>Note that following declaration is illegal,</a:t>
            </a:r>
          </a:p>
          <a:p>
            <a:pPr algn="just">
              <a:buNone/>
            </a:pPr>
            <a:r>
              <a:rPr lang="en-IN" dirty="0"/>
              <a:t>void </a:t>
            </a:r>
            <a:r>
              <a:rPr lang="en-IN" dirty="0" err="1"/>
              <a:t>getData</a:t>
            </a:r>
            <a:r>
              <a:rPr lang="en-IN" dirty="0"/>
              <a:t>(int x, y)   //Incorrect</a:t>
            </a:r>
          </a:p>
          <a:p>
            <a:pPr>
              <a:buNone/>
            </a:pPr>
            <a:endParaRPr lang="en-IN"/>
          </a:p>
          <a:p>
            <a:endParaRPr lang="en-IN"/>
          </a:p>
        </p:txBody>
      </p:sp>
      <p:sp>
        <p:nvSpPr>
          <p:cNvPr id="4" name="TextBox 3">
            <a:extLst>
              <a:ext uri="{FF2B5EF4-FFF2-40B4-BE49-F238E27FC236}">
                <a16:creationId xmlns:a16="http://schemas.microsoft.com/office/drawing/2014/main" id="{73EC2380-755D-44BD-B19F-A8FA5DF34D09}"/>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11162"/>
          </a:xfrm>
        </p:spPr>
        <p:txBody>
          <a:bodyPr>
            <a:normAutofit fontScale="90000"/>
          </a:bodyPr>
          <a:lstStyle/>
          <a:p>
            <a:r>
              <a:rPr lang="en-IN"/>
              <a:t>Methods Declaration</a:t>
            </a:r>
          </a:p>
        </p:txBody>
      </p:sp>
      <p:sp>
        <p:nvSpPr>
          <p:cNvPr id="3" name="Content Placeholder 2"/>
          <p:cNvSpPr>
            <a:spLocks noGrp="1"/>
          </p:cNvSpPr>
          <p:nvPr>
            <p:ph sz="quarter" idx="1"/>
          </p:nvPr>
        </p:nvSpPr>
        <p:spPr>
          <a:xfrm>
            <a:off x="228600" y="685800"/>
            <a:ext cx="8763000" cy="5943600"/>
          </a:xfrm>
        </p:spPr>
        <p:txBody>
          <a:bodyPr>
            <a:normAutofit fontScale="62500" lnSpcReduction="20000"/>
          </a:bodyPr>
          <a:lstStyle/>
          <a:p>
            <a:pPr algn="just"/>
            <a:r>
              <a:rPr lang="en-IN" dirty="0"/>
              <a:t>When we use classes we will have many </a:t>
            </a:r>
            <a:r>
              <a:rPr lang="en-IN"/>
              <a:t>methods and variables within the class.</a:t>
            </a:r>
          </a:p>
          <a:p>
            <a:pPr algn="just"/>
            <a:r>
              <a:rPr lang="en-IN" dirty="0"/>
              <a:t>Instance variables and methods in classes are accessible by all methods in the class, but a method cannot access the variables declared in other methods.</a:t>
            </a:r>
          </a:p>
          <a:p>
            <a:pPr algn="just">
              <a:buNone/>
            </a:pPr>
            <a:r>
              <a:rPr lang="en-IN" dirty="0"/>
              <a:t>Class Access</a:t>
            </a:r>
          </a:p>
          <a:p>
            <a:pPr algn="just">
              <a:buNone/>
            </a:pPr>
            <a:r>
              <a:rPr lang="en-IN" dirty="0"/>
              <a:t>{</a:t>
            </a:r>
          </a:p>
          <a:p>
            <a:pPr algn="just">
              <a:buNone/>
            </a:pPr>
            <a:r>
              <a:rPr lang="en-IN" dirty="0"/>
              <a:t>		</a:t>
            </a:r>
            <a:r>
              <a:rPr lang="en-IN" dirty="0" err="1"/>
              <a:t>int</a:t>
            </a:r>
            <a:r>
              <a:rPr lang="en-IN" dirty="0"/>
              <a:t> x;</a:t>
            </a:r>
          </a:p>
          <a:p>
            <a:pPr algn="just">
              <a:buNone/>
            </a:pPr>
            <a:r>
              <a:rPr lang="en-IN" dirty="0"/>
              <a:t>		void method1()</a:t>
            </a:r>
          </a:p>
          <a:p>
            <a:pPr algn="just">
              <a:buNone/>
            </a:pPr>
            <a:r>
              <a:rPr lang="en-IN" dirty="0"/>
              <a:t>		{</a:t>
            </a:r>
          </a:p>
          <a:p>
            <a:pPr algn="just">
              <a:buNone/>
            </a:pPr>
            <a:r>
              <a:rPr lang="en-IN" dirty="0"/>
              <a:t>			</a:t>
            </a:r>
            <a:r>
              <a:rPr lang="en-IN" dirty="0" err="1"/>
              <a:t>int</a:t>
            </a:r>
            <a:r>
              <a:rPr lang="en-IN" dirty="0"/>
              <a:t> y;  </a:t>
            </a:r>
          </a:p>
          <a:p>
            <a:pPr algn="just">
              <a:buNone/>
            </a:pPr>
            <a:r>
              <a:rPr lang="en-IN" dirty="0"/>
              <a:t>			x=10; 	//legal </a:t>
            </a:r>
          </a:p>
          <a:p>
            <a:pPr algn="just">
              <a:buNone/>
            </a:pPr>
            <a:r>
              <a:rPr lang="en-IN" dirty="0"/>
              <a:t>			y=x; 	//legal</a:t>
            </a:r>
          </a:p>
          <a:p>
            <a:pPr algn="just">
              <a:buNone/>
            </a:pPr>
            <a:r>
              <a:rPr lang="en-IN" dirty="0"/>
              <a:t>		}</a:t>
            </a:r>
          </a:p>
          <a:p>
            <a:pPr algn="just">
              <a:buNone/>
            </a:pPr>
            <a:r>
              <a:rPr lang="en-IN" dirty="0"/>
              <a:t>		void  method2()</a:t>
            </a:r>
          </a:p>
          <a:p>
            <a:pPr algn="just">
              <a:buNone/>
            </a:pPr>
            <a:r>
              <a:rPr lang="en-IN" dirty="0"/>
              <a:t>		{</a:t>
            </a:r>
          </a:p>
          <a:p>
            <a:pPr algn="just">
              <a:buNone/>
            </a:pPr>
            <a:r>
              <a:rPr lang="en-IN" dirty="0"/>
              <a:t>			</a:t>
            </a:r>
            <a:r>
              <a:rPr lang="en-IN" dirty="0" err="1"/>
              <a:t>int</a:t>
            </a:r>
            <a:r>
              <a:rPr lang="en-IN" dirty="0"/>
              <a:t> z;</a:t>
            </a:r>
          </a:p>
          <a:p>
            <a:pPr algn="just">
              <a:buNone/>
            </a:pPr>
            <a:r>
              <a:rPr lang="en-IN" dirty="0"/>
              <a:t>			x=5; 	//legal</a:t>
            </a:r>
          </a:p>
          <a:p>
            <a:pPr algn="just">
              <a:buNone/>
            </a:pPr>
            <a:r>
              <a:rPr lang="en-IN" dirty="0"/>
              <a:t>			z=10;	 //legal</a:t>
            </a:r>
          </a:p>
          <a:p>
            <a:pPr algn="just">
              <a:buNone/>
            </a:pPr>
            <a:r>
              <a:rPr lang="en-IN" dirty="0"/>
              <a:t>			y=1; 	  //illegal</a:t>
            </a:r>
          </a:p>
          <a:p>
            <a:pPr algn="just">
              <a:buNone/>
            </a:pPr>
            <a:r>
              <a:rPr lang="en-IN" dirty="0"/>
              <a:t>		}</a:t>
            </a:r>
          </a:p>
          <a:p>
            <a:pPr algn="just">
              <a:buNone/>
            </a:pPr>
            <a:endParaRPr lang="en-IN" dirty="0"/>
          </a:p>
          <a:p>
            <a:pPr algn="just">
              <a:buNone/>
            </a:pPr>
            <a:r>
              <a:rPr lang="en-IN"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IN"/>
              <a:t>The ‘this’ keyword </a:t>
            </a:r>
          </a:p>
        </p:txBody>
      </p:sp>
      <p:sp>
        <p:nvSpPr>
          <p:cNvPr id="3" name="Content Placeholder 2"/>
          <p:cNvSpPr>
            <a:spLocks noGrp="1"/>
          </p:cNvSpPr>
          <p:nvPr>
            <p:ph sz="quarter" idx="1"/>
          </p:nvPr>
        </p:nvSpPr>
        <p:spPr>
          <a:xfrm>
            <a:off x="914400" y="838200"/>
            <a:ext cx="7772400" cy="5867400"/>
          </a:xfrm>
        </p:spPr>
        <p:txBody>
          <a:bodyPr/>
          <a:lstStyle/>
          <a:p>
            <a:pPr algn="just"/>
            <a:r>
              <a:rPr lang="en-IN"/>
              <a:t>this: to refer current class instance variable</a:t>
            </a:r>
          </a:p>
          <a:p>
            <a:pPr algn="just"/>
            <a:r>
              <a:rPr lang="en-IN"/>
              <a:t>The this keyword can be used to refer current class instance variable. If there is ambiguity between the instance variables and parameters, this keyword resolves the problem of ambiguity.</a:t>
            </a:r>
          </a:p>
          <a:p>
            <a:pPr algn="just"/>
            <a:r>
              <a:rPr lang="en-IN"/>
              <a:t>In the next example, parameters (formal arguments) and instance variables are same. So, we are using this keyword to distinguish local variable and instance variable.</a:t>
            </a:r>
          </a:p>
          <a:p>
            <a:pPr algn="just">
              <a:buNone/>
            </a:pP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IN" sz="2200" b="1"/>
              <a:t>Understanding the problem without this keyword</a:t>
            </a:r>
            <a:br>
              <a:rPr lang="en-IN" sz="1800"/>
            </a:br>
            <a:endParaRPr lang="en-IN" sz="1800"/>
          </a:p>
        </p:txBody>
      </p:sp>
      <p:sp>
        <p:nvSpPr>
          <p:cNvPr id="4" name="Content Placeholder 3"/>
          <p:cNvSpPr>
            <a:spLocks noGrp="1"/>
          </p:cNvSpPr>
          <p:nvPr>
            <p:ph sz="quarter" idx="1"/>
          </p:nvPr>
        </p:nvSpPr>
        <p:spPr>
          <a:xfrm>
            <a:off x="304800" y="762000"/>
            <a:ext cx="4358640" cy="5791200"/>
          </a:xfrm>
        </p:spPr>
        <p:txBody>
          <a:bodyPr>
            <a:normAutofit fontScale="77500" lnSpcReduction="20000"/>
          </a:bodyPr>
          <a:lstStyle/>
          <a:p>
            <a:pPr algn="just">
              <a:buNone/>
            </a:pPr>
            <a:r>
              <a:rPr lang="en-IN" b="1" dirty="0"/>
              <a:t>class</a:t>
            </a:r>
            <a:r>
              <a:rPr lang="en-IN" dirty="0"/>
              <a:t> Student</a:t>
            </a:r>
          </a:p>
          <a:p>
            <a:pPr algn="just">
              <a:buNone/>
            </a:pPr>
            <a:r>
              <a:rPr lang="en-IN" dirty="0"/>
              <a:t>{  </a:t>
            </a:r>
          </a:p>
          <a:p>
            <a:pPr algn="just">
              <a:buNone/>
            </a:pPr>
            <a:r>
              <a:rPr lang="en-IN" b="1" dirty="0"/>
              <a:t>	</a:t>
            </a:r>
            <a:r>
              <a:rPr lang="en-IN" b="1" dirty="0" err="1"/>
              <a:t>int</a:t>
            </a:r>
            <a:r>
              <a:rPr lang="en-IN" dirty="0"/>
              <a:t> </a:t>
            </a:r>
            <a:r>
              <a:rPr lang="en-IN" dirty="0" err="1"/>
              <a:t>rollno</a:t>
            </a:r>
            <a:r>
              <a:rPr lang="en-IN" dirty="0"/>
              <a:t>;  </a:t>
            </a:r>
          </a:p>
          <a:p>
            <a:pPr algn="just">
              <a:buNone/>
            </a:pPr>
            <a:r>
              <a:rPr lang="en-IN" dirty="0"/>
              <a:t>	String name;  </a:t>
            </a:r>
          </a:p>
          <a:p>
            <a:pPr algn="just">
              <a:buNone/>
            </a:pPr>
            <a:r>
              <a:rPr lang="en-IN" b="1" dirty="0"/>
              <a:t>	float</a:t>
            </a:r>
            <a:r>
              <a:rPr lang="en-IN" dirty="0"/>
              <a:t> fee;  </a:t>
            </a:r>
          </a:p>
          <a:p>
            <a:pPr algn="just">
              <a:buNone/>
            </a:pPr>
            <a:r>
              <a:rPr lang="en-IN" dirty="0"/>
              <a:t>	Student(</a:t>
            </a:r>
            <a:r>
              <a:rPr lang="en-IN" b="1" dirty="0" err="1"/>
              <a:t>int</a:t>
            </a:r>
            <a:r>
              <a:rPr lang="en-IN" dirty="0"/>
              <a:t> </a:t>
            </a:r>
            <a:r>
              <a:rPr lang="en-IN" dirty="0" err="1"/>
              <a:t>rollno,String</a:t>
            </a:r>
            <a:r>
              <a:rPr lang="en-IN" dirty="0"/>
              <a:t> </a:t>
            </a:r>
            <a:r>
              <a:rPr lang="en-IN" dirty="0" err="1"/>
              <a:t>name,</a:t>
            </a:r>
            <a:r>
              <a:rPr lang="en-IN" b="1" dirty="0" err="1"/>
              <a:t>float</a:t>
            </a:r>
            <a:r>
              <a:rPr lang="en-IN" dirty="0"/>
              <a:t> fee)</a:t>
            </a:r>
          </a:p>
          <a:p>
            <a:pPr algn="just">
              <a:buNone/>
            </a:pPr>
            <a:r>
              <a:rPr lang="en-IN" dirty="0"/>
              <a:t>	{  </a:t>
            </a:r>
          </a:p>
          <a:p>
            <a:pPr algn="just">
              <a:buNone/>
            </a:pPr>
            <a:r>
              <a:rPr lang="en-IN" dirty="0"/>
              <a:t>		</a:t>
            </a:r>
            <a:r>
              <a:rPr lang="en-IN" dirty="0" err="1"/>
              <a:t>rollno</a:t>
            </a:r>
            <a:r>
              <a:rPr lang="en-IN" dirty="0"/>
              <a:t>=</a:t>
            </a:r>
            <a:r>
              <a:rPr lang="en-IN" dirty="0" err="1"/>
              <a:t>rollno</a:t>
            </a:r>
            <a:r>
              <a:rPr lang="en-IN" dirty="0"/>
              <a:t>;  </a:t>
            </a:r>
          </a:p>
          <a:p>
            <a:pPr algn="just">
              <a:buNone/>
            </a:pPr>
            <a:r>
              <a:rPr lang="en-IN" dirty="0"/>
              <a:t>		name=name;  </a:t>
            </a:r>
          </a:p>
          <a:p>
            <a:pPr algn="just">
              <a:buNone/>
            </a:pPr>
            <a:r>
              <a:rPr lang="en-IN" dirty="0"/>
              <a:t>		fee=fee;  </a:t>
            </a:r>
          </a:p>
          <a:p>
            <a:pPr algn="just">
              <a:buNone/>
            </a:pPr>
            <a:r>
              <a:rPr lang="en-IN" dirty="0"/>
              <a:t>	}  </a:t>
            </a:r>
          </a:p>
          <a:p>
            <a:pPr algn="just">
              <a:buNone/>
            </a:pPr>
            <a:r>
              <a:rPr lang="en-IN" b="1" dirty="0"/>
              <a:t>	void</a:t>
            </a:r>
            <a:r>
              <a:rPr lang="en-IN" dirty="0"/>
              <a:t> display()</a:t>
            </a:r>
          </a:p>
          <a:p>
            <a:pPr algn="just">
              <a:buNone/>
            </a:pPr>
            <a:r>
              <a:rPr lang="en-IN" dirty="0"/>
              <a:t>	{</a:t>
            </a:r>
          </a:p>
          <a:p>
            <a:pPr algn="just">
              <a:buNone/>
            </a:pPr>
            <a:r>
              <a:rPr lang="en-IN" dirty="0"/>
              <a:t>		</a:t>
            </a:r>
            <a:r>
              <a:rPr lang="en-IN" dirty="0" err="1"/>
              <a:t>System.out.println</a:t>
            </a:r>
            <a:r>
              <a:rPr lang="en-IN" dirty="0"/>
              <a:t>(</a:t>
            </a:r>
            <a:r>
              <a:rPr lang="en-IN" dirty="0" err="1"/>
              <a:t>rollno</a:t>
            </a:r>
            <a:r>
              <a:rPr lang="en-IN" dirty="0"/>
              <a:t>+" "+name+" "+fee);</a:t>
            </a:r>
          </a:p>
          <a:p>
            <a:pPr algn="just">
              <a:buNone/>
            </a:pPr>
            <a:r>
              <a:rPr lang="en-IN" dirty="0"/>
              <a:t>	}  </a:t>
            </a:r>
          </a:p>
          <a:p>
            <a:pPr algn="just">
              <a:buNone/>
            </a:pPr>
            <a:r>
              <a:rPr lang="en-IN" dirty="0"/>
              <a:t>}  </a:t>
            </a:r>
          </a:p>
          <a:p>
            <a:endParaRPr lang="en-IN" dirty="0"/>
          </a:p>
        </p:txBody>
      </p:sp>
      <p:sp>
        <p:nvSpPr>
          <p:cNvPr id="5" name="Content Placeholder 4"/>
          <p:cNvSpPr>
            <a:spLocks noGrp="1"/>
          </p:cNvSpPr>
          <p:nvPr>
            <p:ph sz="quarter" idx="2"/>
          </p:nvPr>
        </p:nvSpPr>
        <p:spPr>
          <a:xfrm>
            <a:off x="4933950" y="762000"/>
            <a:ext cx="3905250" cy="5791200"/>
          </a:xfrm>
        </p:spPr>
        <p:txBody>
          <a:bodyPr>
            <a:normAutofit fontScale="77500" lnSpcReduction="20000"/>
          </a:bodyPr>
          <a:lstStyle/>
          <a:p>
            <a:pPr algn="just">
              <a:buNone/>
            </a:pPr>
            <a:r>
              <a:rPr lang="en-IN" b="1" dirty="0"/>
              <a:t>class</a:t>
            </a:r>
            <a:r>
              <a:rPr lang="en-IN" dirty="0"/>
              <a:t> TestThis1</a:t>
            </a:r>
          </a:p>
          <a:p>
            <a:pPr algn="just">
              <a:buNone/>
            </a:pPr>
            <a:r>
              <a:rPr lang="en-IN" dirty="0"/>
              <a:t>{  </a:t>
            </a:r>
          </a:p>
          <a:p>
            <a:pPr algn="just">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a:t>
            </a:r>
          </a:p>
          <a:p>
            <a:pPr algn="just">
              <a:buNone/>
            </a:pPr>
            <a:r>
              <a:rPr lang="en-IN" dirty="0"/>
              <a:t>	{  </a:t>
            </a:r>
          </a:p>
          <a:p>
            <a:pPr algn="just">
              <a:buNone/>
            </a:pPr>
            <a:r>
              <a:rPr lang="en-IN" dirty="0"/>
              <a:t>		Student s1=</a:t>
            </a:r>
            <a:r>
              <a:rPr lang="en-IN" b="1" dirty="0"/>
              <a:t>new</a:t>
            </a:r>
            <a:r>
              <a:rPr lang="en-IN" dirty="0"/>
              <a:t> Student(111,"ankit",5000f);  </a:t>
            </a:r>
          </a:p>
          <a:p>
            <a:pPr algn="just">
              <a:buNone/>
            </a:pPr>
            <a:r>
              <a:rPr lang="en-IN" dirty="0"/>
              <a:t>		Student s2=</a:t>
            </a:r>
            <a:r>
              <a:rPr lang="en-IN" b="1" dirty="0"/>
              <a:t>new</a:t>
            </a:r>
            <a:r>
              <a:rPr lang="en-IN" dirty="0"/>
              <a:t> Student(112,"sumit",6000f);  </a:t>
            </a:r>
          </a:p>
          <a:p>
            <a:pPr algn="just">
              <a:buNone/>
            </a:pPr>
            <a:r>
              <a:rPr lang="en-IN" dirty="0"/>
              <a:t>		s1.display();  </a:t>
            </a:r>
          </a:p>
          <a:p>
            <a:pPr algn="just">
              <a:buNone/>
            </a:pPr>
            <a:r>
              <a:rPr lang="en-IN" dirty="0"/>
              <a:t>		s2.display();  </a:t>
            </a:r>
          </a:p>
          <a:p>
            <a:pPr algn="just">
              <a:buNone/>
            </a:pPr>
            <a:r>
              <a:rPr lang="en-IN" dirty="0"/>
              <a:t>	}</a:t>
            </a:r>
          </a:p>
          <a:p>
            <a:pPr algn="just">
              <a:buNone/>
            </a:pPr>
            <a:r>
              <a:rPr lang="en-IN" dirty="0"/>
              <a:t>}  </a:t>
            </a:r>
          </a:p>
          <a:p>
            <a:pPr algn="just">
              <a:buNone/>
            </a:pPr>
            <a:r>
              <a:rPr lang="en-IN" dirty="0"/>
              <a:t>//O/P:</a:t>
            </a:r>
          </a:p>
          <a:p>
            <a:pPr algn="just">
              <a:buNone/>
            </a:pPr>
            <a:r>
              <a:rPr lang="it-IT" dirty="0"/>
              <a:t>0 null 0.0 </a:t>
            </a:r>
          </a:p>
          <a:p>
            <a:pPr algn="just">
              <a:buNone/>
            </a:pPr>
            <a:r>
              <a:rPr lang="it-IT" dirty="0"/>
              <a:t>0 null 0.0</a:t>
            </a:r>
            <a:endParaRPr lang="en-IN"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85800"/>
          </a:xfrm>
        </p:spPr>
        <p:txBody>
          <a:bodyPr>
            <a:normAutofit/>
          </a:bodyPr>
          <a:lstStyle/>
          <a:p>
            <a:r>
              <a:rPr lang="en-IN" sz="1800" b="1"/>
              <a:t>Solution of the above problem by this keyword</a:t>
            </a:r>
            <a:br>
              <a:rPr lang="en-IN" sz="1800"/>
            </a:br>
            <a:endParaRPr lang="en-IN" sz="1800"/>
          </a:p>
        </p:txBody>
      </p:sp>
      <p:sp>
        <p:nvSpPr>
          <p:cNvPr id="3" name="Content Placeholder 2"/>
          <p:cNvSpPr>
            <a:spLocks noGrp="1"/>
          </p:cNvSpPr>
          <p:nvPr>
            <p:ph sz="quarter" idx="1"/>
          </p:nvPr>
        </p:nvSpPr>
        <p:spPr>
          <a:xfrm>
            <a:off x="304800" y="609600"/>
            <a:ext cx="3962400" cy="6019800"/>
          </a:xfrm>
        </p:spPr>
        <p:txBody>
          <a:bodyPr>
            <a:normAutofit fontScale="70000" lnSpcReduction="20000"/>
          </a:bodyPr>
          <a:lstStyle/>
          <a:p>
            <a:pPr algn="just">
              <a:buNone/>
            </a:pPr>
            <a:r>
              <a:rPr lang="en-IN" b="1"/>
              <a:t>class</a:t>
            </a:r>
            <a:r>
              <a:rPr lang="en-IN"/>
              <a:t> Student</a:t>
            </a:r>
          </a:p>
          <a:p>
            <a:pPr algn="just">
              <a:buNone/>
            </a:pPr>
            <a:r>
              <a:rPr lang="en-IN"/>
              <a:t>{  </a:t>
            </a:r>
          </a:p>
          <a:p>
            <a:pPr algn="just">
              <a:buNone/>
            </a:pPr>
            <a:r>
              <a:rPr lang="en-IN" b="1"/>
              <a:t>	int</a:t>
            </a:r>
            <a:r>
              <a:rPr lang="en-IN"/>
              <a:t> rollno;  </a:t>
            </a:r>
          </a:p>
          <a:p>
            <a:pPr algn="just">
              <a:buNone/>
            </a:pPr>
            <a:r>
              <a:rPr lang="en-IN"/>
              <a:t>	String name;  </a:t>
            </a:r>
          </a:p>
          <a:p>
            <a:pPr algn="just">
              <a:buNone/>
            </a:pPr>
            <a:r>
              <a:rPr lang="en-IN" b="1"/>
              <a:t>	float</a:t>
            </a:r>
            <a:r>
              <a:rPr lang="en-IN"/>
              <a:t> fee;  </a:t>
            </a:r>
          </a:p>
          <a:p>
            <a:pPr algn="just">
              <a:buNone/>
            </a:pPr>
            <a:r>
              <a:rPr lang="en-IN"/>
              <a:t>	Student(</a:t>
            </a:r>
            <a:r>
              <a:rPr lang="en-IN" b="1"/>
              <a:t>int</a:t>
            </a:r>
            <a:r>
              <a:rPr lang="en-IN"/>
              <a:t> rollno,String name,</a:t>
            </a:r>
            <a:r>
              <a:rPr lang="en-IN" b="1"/>
              <a:t>float</a:t>
            </a:r>
            <a:r>
              <a:rPr lang="en-IN"/>
              <a:t> fee)</a:t>
            </a:r>
          </a:p>
          <a:p>
            <a:pPr algn="just">
              <a:buNone/>
            </a:pPr>
            <a:r>
              <a:rPr lang="en-IN"/>
              <a:t>	{  </a:t>
            </a:r>
          </a:p>
          <a:p>
            <a:pPr algn="just">
              <a:buNone/>
            </a:pPr>
            <a:r>
              <a:rPr lang="en-IN" b="1"/>
              <a:t>		this</a:t>
            </a:r>
            <a:r>
              <a:rPr lang="en-IN"/>
              <a:t>.rollno=rollno;  </a:t>
            </a:r>
          </a:p>
          <a:p>
            <a:pPr algn="just">
              <a:buNone/>
            </a:pPr>
            <a:r>
              <a:rPr lang="en-IN" b="1"/>
              <a:t>		this</a:t>
            </a:r>
            <a:r>
              <a:rPr lang="en-IN"/>
              <a:t>.name=name;  </a:t>
            </a:r>
          </a:p>
          <a:p>
            <a:pPr algn="just">
              <a:buNone/>
            </a:pPr>
            <a:r>
              <a:rPr lang="en-IN" b="1"/>
              <a:t>		this</a:t>
            </a:r>
            <a:r>
              <a:rPr lang="en-IN"/>
              <a:t>.fee=fee;  </a:t>
            </a:r>
          </a:p>
          <a:p>
            <a:pPr algn="just">
              <a:buNone/>
            </a:pPr>
            <a:r>
              <a:rPr lang="en-IN"/>
              <a:t>	}  </a:t>
            </a:r>
          </a:p>
          <a:p>
            <a:pPr algn="just">
              <a:buNone/>
            </a:pPr>
            <a:r>
              <a:rPr lang="en-IN" b="1"/>
              <a:t>	void</a:t>
            </a:r>
            <a:r>
              <a:rPr lang="en-IN"/>
              <a:t> display()</a:t>
            </a:r>
          </a:p>
          <a:p>
            <a:pPr algn="just">
              <a:buNone/>
            </a:pPr>
            <a:r>
              <a:rPr lang="en-IN"/>
              <a:t>	{</a:t>
            </a:r>
          </a:p>
          <a:p>
            <a:pPr algn="just">
              <a:buNone/>
            </a:pPr>
            <a:r>
              <a:rPr lang="en-IN"/>
              <a:t>		System.out.println(rollno+" "+name+" "+fee);</a:t>
            </a:r>
          </a:p>
          <a:p>
            <a:pPr algn="just">
              <a:buNone/>
            </a:pPr>
            <a:r>
              <a:rPr lang="en-IN"/>
              <a:t>	}  </a:t>
            </a:r>
          </a:p>
          <a:p>
            <a:pPr algn="just">
              <a:buNone/>
            </a:pPr>
            <a:r>
              <a:rPr lang="en-IN"/>
              <a:t>}  </a:t>
            </a:r>
          </a:p>
          <a:p>
            <a:pPr algn="just">
              <a:buNone/>
            </a:pPr>
            <a:r>
              <a:rPr lang="en-IN"/>
              <a:t> </a:t>
            </a:r>
          </a:p>
        </p:txBody>
      </p:sp>
      <p:sp>
        <p:nvSpPr>
          <p:cNvPr id="4" name="Content Placeholder 3"/>
          <p:cNvSpPr>
            <a:spLocks noGrp="1"/>
          </p:cNvSpPr>
          <p:nvPr>
            <p:ph sz="quarter" idx="2"/>
          </p:nvPr>
        </p:nvSpPr>
        <p:spPr>
          <a:xfrm>
            <a:off x="4724400" y="609600"/>
            <a:ext cx="3958590" cy="6019800"/>
          </a:xfrm>
        </p:spPr>
        <p:txBody>
          <a:bodyPr>
            <a:normAutofit fontScale="70000" lnSpcReduction="20000"/>
          </a:bodyPr>
          <a:lstStyle/>
          <a:p>
            <a:pPr algn="just">
              <a:buNone/>
            </a:pPr>
            <a:r>
              <a:rPr lang="en-IN" b="1"/>
              <a:t>class</a:t>
            </a:r>
            <a:r>
              <a:rPr lang="en-IN"/>
              <a:t> TestThis2</a:t>
            </a:r>
          </a:p>
          <a:p>
            <a:pPr algn="just">
              <a:buNone/>
            </a:pPr>
            <a:r>
              <a:rPr lang="en-IN"/>
              <a:t>{  </a:t>
            </a:r>
          </a:p>
          <a:p>
            <a:pPr algn="just">
              <a:buNone/>
            </a:pPr>
            <a:r>
              <a:rPr lang="en-IN" b="1"/>
              <a:t>	public</a:t>
            </a:r>
            <a:r>
              <a:rPr lang="en-IN"/>
              <a:t> </a:t>
            </a:r>
            <a:r>
              <a:rPr lang="en-IN" b="1"/>
              <a:t>static</a:t>
            </a:r>
            <a:r>
              <a:rPr lang="en-IN"/>
              <a:t> </a:t>
            </a:r>
            <a:r>
              <a:rPr lang="en-IN" b="1"/>
              <a:t>void</a:t>
            </a:r>
            <a:r>
              <a:rPr lang="en-IN"/>
              <a:t> main(String args[])</a:t>
            </a:r>
          </a:p>
          <a:p>
            <a:pPr algn="just">
              <a:buNone/>
            </a:pPr>
            <a:r>
              <a:rPr lang="en-IN"/>
              <a:t>	{  </a:t>
            </a:r>
          </a:p>
          <a:p>
            <a:pPr algn="just">
              <a:buNone/>
            </a:pPr>
            <a:r>
              <a:rPr lang="en-IN"/>
              <a:t>		Student s1=</a:t>
            </a:r>
            <a:r>
              <a:rPr lang="en-IN" b="1"/>
              <a:t>new</a:t>
            </a:r>
            <a:r>
              <a:rPr lang="en-IN"/>
              <a:t> Student(111,"ankit",5000f);  </a:t>
            </a:r>
          </a:p>
          <a:p>
            <a:pPr algn="just">
              <a:buNone/>
            </a:pPr>
            <a:r>
              <a:rPr lang="en-IN"/>
              <a:t>		Student s2=</a:t>
            </a:r>
            <a:r>
              <a:rPr lang="en-IN" b="1"/>
              <a:t>new</a:t>
            </a:r>
            <a:r>
              <a:rPr lang="en-IN"/>
              <a:t> Student(112,"sumit",6000f);  </a:t>
            </a:r>
          </a:p>
          <a:p>
            <a:pPr algn="just">
              <a:buNone/>
            </a:pPr>
            <a:r>
              <a:rPr lang="en-IN"/>
              <a:t>		s1.display();  </a:t>
            </a:r>
          </a:p>
          <a:p>
            <a:pPr algn="just">
              <a:buNone/>
            </a:pPr>
            <a:r>
              <a:rPr lang="en-IN"/>
              <a:t>		s2.display();  </a:t>
            </a:r>
          </a:p>
          <a:p>
            <a:pPr algn="just">
              <a:buNone/>
            </a:pPr>
            <a:r>
              <a:rPr lang="en-IN"/>
              <a:t>	}</a:t>
            </a:r>
          </a:p>
          <a:p>
            <a:pPr algn="just">
              <a:buNone/>
            </a:pPr>
            <a:r>
              <a:rPr lang="en-IN"/>
              <a:t>} </a:t>
            </a:r>
          </a:p>
          <a:p>
            <a:pPr algn="just">
              <a:buNone/>
            </a:pPr>
            <a:r>
              <a:rPr lang="en-IN"/>
              <a:t>//O/P:</a:t>
            </a:r>
          </a:p>
          <a:p>
            <a:pPr algn="just">
              <a:buNone/>
            </a:pPr>
            <a:r>
              <a:rPr lang="fi-FI"/>
              <a:t>111 ankit 5000 </a:t>
            </a:r>
          </a:p>
          <a:p>
            <a:pPr algn="just">
              <a:buNone/>
            </a:pPr>
            <a:r>
              <a:rPr lang="fi-FI"/>
              <a:t>112 sumit 6000</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772400" cy="762000"/>
          </a:xfrm>
        </p:spPr>
        <p:txBody>
          <a:bodyPr>
            <a:normAutofit/>
          </a:bodyPr>
          <a:lstStyle/>
          <a:p>
            <a:r>
              <a:rPr lang="en-IN" sz="1800" b="1"/>
              <a:t>Program where this keyword is not required</a:t>
            </a:r>
            <a:br>
              <a:rPr lang="en-IN" sz="1800"/>
            </a:br>
            <a:endParaRPr lang="en-IN" sz="1800"/>
          </a:p>
        </p:txBody>
      </p:sp>
      <p:sp>
        <p:nvSpPr>
          <p:cNvPr id="3" name="Content Placeholder 2"/>
          <p:cNvSpPr>
            <a:spLocks noGrp="1"/>
          </p:cNvSpPr>
          <p:nvPr>
            <p:ph sz="quarter" idx="1"/>
          </p:nvPr>
        </p:nvSpPr>
        <p:spPr>
          <a:xfrm>
            <a:off x="381000" y="685800"/>
            <a:ext cx="3962400" cy="5943600"/>
          </a:xfrm>
        </p:spPr>
        <p:txBody>
          <a:bodyPr>
            <a:normAutofit fontScale="77500" lnSpcReduction="20000"/>
          </a:bodyPr>
          <a:lstStyle/>
          <a:p>
            <a:pPr algn="just">
              <a:buNone/>
            </a:pPr>
            <a:r>
              <a:rPr lang="en-IN" b="1"/>
              <a:t>class</a:t>
            </a:r>
            <a:r>
              <a:rPr lang="en-IN"/>
              <a:t> Student</a:t>
            </a:r>
          </a:p>
          <a:p>
            <a:pPr algn="just">
              <a:buNone/>
            </a:pPr>
            <a:r>
              <a:rPr lang="en-IN"/>
              <a:t>{  </a:t>
            </a:r>
          </a:p>
          <a:p>
            <a:pPr algn="just">
              <a:buNone/>
            </a:pPr>
            <a:r>
              <a:rPr lang="en-IN" b="1"/>
              <a:t>	int</a:t>
            </a:r>
            <a:r>
              <a:rPr lang="en-IN"/>
              <a:t> rollno;  </a:t>
            </a:r>
          </a:p>
          <a:p>
            <a:pPr algn="just">
              <a:buNone/>
            </a:pPr>
            <a:r>
              <a:rPr lang="en-IN"/>
              <a:t>	String name;  </a:t>
            </a:r>
          </a:p>
          <a:p>
            <a:pPr algn="just">
              <a:buNone/>
            </a:pPr>
            <a:r>
              <a:rPr lang="en-IN" b="1"/>
              <a:t>	float</a:t>
            </a:r>
            <a:r>
              <a:rPr lang="en-IN"/>
              <a:t> fee;  </a:t>
            </a:r>
          </a:p>
          <a:p>
            <a:pPr algn="just">
              <a:buNone/>
            </a:pPr>
            <a:r>
              <a:rPr lang="en-IN"/>
              <a:t>	Student(</a:t>
            </a:r>
            <a:r>
              <a:rPr lang="en-IN" b="1"/>
              <a:t>int</a:t>
            </a:r>
            <a:r>
              <a:rPr lang="en-IN"/>
              <a:t> r,String n,</a:t>
            </a:r>
            <a:r>
              <a:rPr lang="en-IN" b="1"/>
              <a:t>float</a:t>
            </a:r>
            <a:r>
              <a:rPr lang="en-IN"/>
              <a:t> f)</a:t>
            </a:r>
          </a:p>
          <a:p>
            <a:pPr algn="just">
              <a:buNone/>
            </a:pPr>
            <a:r>
              <a:rPr lang="en-IN"/>
              <a:t>	{  </a:t>
            </a:r>
          </a:p>
          <a:p>
            <a:pPr algn="just">
              <a:buNone/>
            </a:pPr>
            <a:r>
              <a:rPr lang="en-IN"/>
              <a:t>		rollno=r;  </a:t>
            </a:r>
          </a:p>
          <a:p>
            <a:pPr algn="just">
              <a:buNone/>
            </a:pPr>
            <a:r>
              <a:rPr lang="en-IN"/>
              <a:t>		name=n;  </a:t>
            </a:r>
          </a:p>
          <a:p>
            <a:pPr algn="just">
              <a:buNone/>
            </a:pPr>
            <a:r>
              <a:rPr lang="en-IN"/>
              <a:t>		fee=f;  </a:t>
            </a:r>
          </a:p>
          <a:p>
            <a:pPr algn="just">
              <a:buNone/>
            </a:pPr>
            <a:r>
              <a:rPr lang="en-IN"/>
              <a:t>	}  </a:t>
            </a:r>
          </a:p>
          <a:p>
            <a:pPr algn="just">
              <a:buNone/>
            </a:pPr>
            <a:r>
              <a:rPr lang="en-IN" b="1"/>
              <a:t>	void</a:t>
            </a:r>
            <a:r>
              <a:rPr lang="en-IN"/>
              <a:t> display()</a:t>
            </a:r>
          </a:p>
          <a:p>
            <a:pPr algn="just">
              <a:buNone/>
            </a:pPr>
            <a:r>
              <a:rPr lang="en-IN"/>
              <a:t>	{</a:t>
            </a:r>
          </a:p>
          <a:p>
            <a:pPr algn="just">
              <a:buNone/>
            </a:pPr>
            <a:r>
              <a:rPr lang="en-IN"/>
              <a:t>		System.out.println(rollno+" "+name+" "+fee);</a:t>
            </a:r>
          </a:p>
          <a:p>
            <a:pPr algn="just">
              <a:buNone/>
            </a:pPr>
            <a:r>
              <a:rPr lang="en-IN"/>
              <a:t>	}  </a:t>
            </a:r>
          </a:p>
          <a:p>
            <a:pPr algn="just">
              <a:buNone/>
            </a:pPr>
            <a:r>
              <a:rPr lang="en-IN"/>
              <a:t>}  </a:t>
            </a:r>
          </a:p>
          <a:p>
            <a:pPr>
              <a:buNone/>
            </a:pPr>
            <a:r>
              <a:rPr lang="en-IN"/>
              <a:t>  </a:t>
            </a:r>
          </a:p>
          <a:p>
            <a:endParaRPr lang="en-IN"/>
          </a:p>
        </p:txBody>
      </p:sp>
      <p:sp>
        <p:nvSpPr>
          <p:cNvPr id="4" name="Content Placeholder 3"/>
          <p:cNvSpPr>
            <a:spLocks noGrp="1"/>
          </p:cNvSpPr>
          <p:nvPr>
            <p:ph sz="quarter" idx="2"/>
          </p:nvPr>
        </p:nvSpPr>
        <p:spPr>
          <a:xfrm>
            <a:off x="4495800" y="685800"/>
            <a:ext cx="4648200" cy="5943600"/>
          </a:xfrm>
        </p:spPr>
        <p:txBody>
          <a:bodyPr>
            <a:normAutofit fontScale="77500" lnSpcReduction="20000"/>
          </a:bodyPr>
          <a:lstStyle/>
          <a:p>
            <a:pPr algn="just">
              <a:buNone/>
            </a:pPr>
            <a:r>
              <a:rPr lang="en-IN" b="1"/>
              <a:t>class</a:t>
            </a:r>
            <a:r>
              <a:rPr lang="en-IN"/>
              <a:t> TestThis3</a:t>
            </a:r>
          </a:p>
          <a:p>
            <a:pPr algn="just">
              <a:buNone/>
            </a:pPr>
            <a:r>
              <a:rPr lang="en-IN"/>
              <a:t>{  </a:t>
            </a:r>
          </a:p>
          <a:p>
            <a:pPr algn="just">
              <a:buNone/>
            </a:pPr>
            <a:r>
              <a:rPr lang="en-IN" b="1"/>
              <a:t>	public</a:t>
            </a:r>
            <a:r>
              <a:rPr lang="en-IN"/>
              <a:t> </a:t>
            </a:r>
            <a:r>
              <a:rPr lang="en-IN" b="1"/>
              <a:t>static</a:t>
            </a:r>
            <a:r>
              <a:rPr lang="en-IN"/>
              <a:t> </a:t>
            </a:r>
            <a:r>
              <a:rPr lang="en-IN" b="1"/>
              <a:t>void</a:t>
            </a:r>
            <a:r>
              <a:rPr lang="en-IN"/>
              <a:t> main(String args[])</a:t>
            </a:r>
          </a:p>
          <a:p>
            <a:pPr algn="just">
              <a:buNone/>
            </a:pPr>
            <a:r>
              <a:rPr lang="en-IN"/>
              <a:t>	{  </a:t>
            </a:r>
          </a:p>
          <a:p>
            <a:pPr algn="just">
              <a:buNone/>
            </a:pPr>
            <a:r>
              <a:rPr lang="en-IN"/>
              <a:t>		Student s1=</a:t>
            </a:r>
            <a:r>
              <a:rPr lang="en-IN" b="1"/>
              <a:t>new</a:t>
            </a:r>
            <a:r>
              <a:rPr lang="en-IN"/>
              <a:t> Student(111,"ankit“	,5000f);  </a:t>
            </a:r>
          </a:p>
          <a:p>
            <a:pPr algn="just">
              <a:buNone/>
            </a:pPr>
            <a:r>
              <a:rPr lang="en-IN"/>
              <a:t>		Student s2=</a:t>
            </a:r>
            <a:r>
              <a:rPr lang="en-IN" b="1"/>
              <a:t>new</a:t>
            </a:r>
            <a:r>
              <a:rPr lang="en-IN"/>
              <a:t> Student(112,"sumit	",6000f);  </a:t>
            </a:r>
          </a:p>
          <a:p>
            <a:pPr algn="just">
              <a:buNone/>
            </a:pPr>
            <a:r>
              <a:rPr lang="en-IN"/>
              <a:t>		s1.display();  </a:t>
            </a:r>
          </a:p>
          <a:p>
            <a:pPr algn="just">
              <a:buNone/>
            </a:pPr>
            <a:r>
              <a:rPr lang="en-IN"/>
              <a:t>		s2.display();  </a:t>
            </a:r>
          </a:p>
          <a:p>
            <a:pPr algn="just">
              <a:buNone/>
            </a:pPr>
            <a:r>
              <a:rPr lang="en-IN"/>
              <a:t>	}</a:t>
            </a:r>
          </a:p>
          <a:p>
            <a:pPr algn="just">
              <a:buNone/>
            </a:pPr>
            <a:r>
              <a:rPr lang="en-IN"/>
              <a:t>}</a:t>
            </a:r>
          </a:p>
          <a:p>
            <a:pPr algn="just">
              <a:buNone/>
            </a:pPr>
            <a:r>
              <a:rPr lang="en-IN"/>
              <a:t>//O/P:</a:t>
            </a:r>
          </a:p>
          <a:p>
            <a:pPr algn="just">
              <a:buNone/>
            </a:pPr>
            <a:r>
              <a:rPr lang="fi-FI"/>
              <a:t>111 ankit 5000</a:t>
            </a:r>
          </a:p>
          <a:p>
            <a:pPr algn="just">
              <a:buNone/>
            </a:pPr>
            <a:r>
              <a:rPr lang="fi-FI"/>
              <a:t> 112 sumit 6000</a:t>
            </a:r>
            <a:r>
              <a:rPr lang="en-IN"/>
              <a:t>  </a:t>
            </a:r>
          </a:p>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IN"/>
              <a:t>Method Overloading</a:t>
            </a:r>
          </a:p>
        </p:txBody>
      </p:sp>
      <p:sp>
        <p:nvSpPr>
          <p:cNvPr id="5" name="Content Placeholder 4"/>
          <p:cNvSpPr>
            <a:spLocks noGrp="1"/>
          </p:cNvSpPr>
          <p:nvPr>
            <p:ph sz="quarter" idx="1"/>
          </p:nvPr>
        </p:nvSpPr>
        <p:spPr>
          <a:xfrm>
            <a:off x="914400" y="990600"/>
            <a:ext cx="7772400" cy="5715000"/>
          </a:xfrm>
        </p:spPr>
        <p:txBody>
          <a:bodyPr/>
          <a:lstStyle/>
          <a:p>
            <a:pPr algn="just"/>
            <a:r>
              <a:rPr lang="en-IN" dirty="0"/>
              <a:t>In Java it is possible to create methods that have the same </a:t>
            </a:r>
            <a:r>
              <a:rPr lang="en-IN" dirty="0" err="1"/>
              <a:t>name,but</a:t>
            </a:r>
            <a:r>
              <a:rPr lang="en-IN" dirty="0"/>
              <a:t> different parameter lists and different </a:t>
            </a:r>
            <a:r>
              <a:rPr lang="en-IN" dirty="0" err="1"/>
              <a:t>definitions.This</a:t>
            </a:r>
            <a:r>
              <a:rPr lang="en-IN" dirty="0"/>
              <a:t> is called method overloading.</a:t>
            </a:r>
          </a:p>
          <a:p>
            <a:pPr algn="just"/>
            <a:r>
              <a:rPr lang="en-IN" dirty="0"/>
              <a:t>Method overloading is used when objects are required to perform similar tasks but using different input parameters.</a:t>
            </a:r>
          </a:p>
          <a:p>
            <a:pPr algn="just"/>
            <a:r>
              <a:rPr lang="en-IN" dirty="0"/>
              <a:t>When we call </a:t>
            </a:r>
            <a:r>
              <a:rPr lang="en-IN"/>
              <a:t>a method </a:t>
            </a:r>
            <a:r>
              <a:rPr lang="en-IN" dirty="0"/>
              <a:t>in an </a:t>
            </a:r>
            <a:r>
              <a:rPr lang="en-IN" dirty="0" err="1"/>
              <a:t>object,Java</a:t>
            </a:r>
            <a:r>
              <a:rPr lang="en-IN" dirty="0"/>
              <a:t> matches up the methods name first and then the number and type of parameters to decide which one of the definition to </a:t>
            </a:r>
            <a:r>
              <a:rPr lang="en-IN" dirty="0" err="1"/>
              <a:t>execute.This</a:t>
            </a:r>
            <a:r>
              <a:rPr lang="en-IN" dirty="0"/>
              <a:t> process is known as polymorphism.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CONTENTS</a:t>
            </a:r>
          </a:p>
        </p:txBody>
      </p:sp>
      <p:sp>
        <p:nvSpPr>
          <p:cNvPr id="3" name="Content Placeholder 2"/>
          <p:cNvSpPr>
            <a:spLocks noGrp="1"/>
          </p:cNvSpPr>
          <p:nvPr>
            <p:ph sz="quarter" idx="1"/>
          </p:nvPr>
        </p:nvSpPr>
        <p:spPr/>
        <p:txBody>
          <a:bodyPr/>
          <a:lstStyle/>
          <a:p>
            <a:pPr algn="just"/>
            <a:r>
              <a:rPr lang="en-US" b="1">
                <a:solidFill>
                  <a:srgbClr val="000000"/>
                </a:solidFill>
                <a:latin typeface="Calibri-Bold"/>
              </a:rPr>
              <a:t>Class : </a:t>
            </a:r>
            <a:r>
              <a:rPr lang="en-US">
                <a:solidFill>
                  <a:srgbClr val="000000"/>
                </a:solidFill>
                <a:latin typeface="Calibri" panose="020F0502020204030204" pitchFamily="34" charset="0"/>
              </a:rPr>
              <a:t>Creating a Class, Visibility/Access Modifiers, Encapsulation, Methods: Adding a Method to Class,</a:t>
            </a:r>
            <a:br>
              <a:rPr lang="en-US">
                <a:solidFill>
                  <a:srgbClr val="000000"/>
                </a:solidFill>
                <a:latin typeface="Calibri" panose="020F0502020204030204" pitchFamily="34" charset="0"/>
              </a:rPr>
            </a:br>
            <a:r>
              <a:rPr lang="en-US">
                <a:solidFill>
                  <a:srgbClr val="000000"/>
                </a:solidFill>
                <a:latin typeface="Calibri" panose="020F0502020204030204" pitchFamily="34" charset="0"/>
              </a:rPr>
              <a:t>Returning a Value, Adding a Method That Takes Parameters, The ‘this’ Keyword, Method Overloading, ObjectCreation, Using Object as a Parameters, Returning Object, Array of Objects, Memory Allocation: ‘new’,Memory Recovery: ‘delete’, Static Data Members, Static Methods, Forward Declaration, Class as Abstract Data Types (ADTs), Classes as Objects</a:t>
            </a:r>
          </a:p>
          <a:p>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IN"/>
              <a:t>Demonstrate method overloading.</a:t>
            </a:r>
          </a:p>
        </p:txBody>
      </p:sp>
      <p:sp>
        <p:nvSpPr>
          <p:cNvPr id="3" name="Content Placeholder 2"/>
          <p:cNvSpPr>
            <a:spLocks noGrp="1"/>
          </p:cNvSpPr>
          <p:nvPr>
            <p:ph sz="quarter" idx="1"/>
          </p:nvPr>
        </p:nvSpPr>
        <p:spPr>
          <a:xfrm>
            <a:off x="381000" y="1447800"/>
            <a:ext cx="3962400" cy="4572000"/>
          </a:xfrm>
        </p:spPr>
        <p:txBody>
          <a:bodyPr>
            <a:normAutofit fontScale="70000" lnSpcReduction="20000"/>
          </a:bodyPr>
          <a:lstStyle/>
          <a:p>
            <a:pPr>
              <a:buNone/>
            </a:pPr>
            <a:endParaRPr lang="en-IN"/>
          </a:p>
          <a:p>
            <a:pPr algn="just">
              <a:buNone/>
            </a:pPr>
            <a:r>
              <a:rPr lang="en-IN"/>
              <a:t>class OverloadDemo </a:t>
            </a:r>
          </a:p>
          <a:p>
            <a:pPr algn="just">
              <a:buNone/>
            </a:pPr>
            <a:r>
              <a:rPr lang="en-IN"/>
              <a:t>{   </a:t>
            </a:r>
          </a:p>
          <a:p>
            <a:pPr algn="just">
              <a:buNone/>
            </a:pPr>
            <a:r>
              <a:rPr lang="en-IN"/>
              <a:t>	void test() </a:t>
            </a:r>
          </a:p>
          <a:p>
            <a:pPr algn="just">
              <a:buNone/>
            </a:pPr>
            <a:r>
              <a:rPr lang="en-IN"/>
              <a:t>	{    System.out.println("No parameters");  } </a:t>
            </a:r>
          </a:p>
          <a:p>
            <a:pPr algn="just">
              <a:buNone/>
            </a:pPr>
            <a:r>
              <a:rPr lang="en-IN"/>
              <a:t>	void test(int a) </a:t>
            </a:r>
          </a:p>
          <a:p>
            <a:pPr algn="just">
              <a:buNone/>
            </a:pPr>
            <a:r>
              <a:rPr lang="en-IN"/>
              <a:t>	{     System.out.println("a: " + a);   } </a:t>
            </a:r>
          </a:p>
          <a:p>
            <a:pPr algn="just">
              <a:buNone/>
            </a:pPr>
            <a:r>
              <a:rPr lang="en-IN"/>
              <a:t>	void test(int a, int b)</a:t>
            </a:r>
          </a:p>
          <a:p>
            <a:pPr algn="just">
              <a:buNone/>
            </a:pPr>
            <a:r>
              <a:rPr lang="en-IN"/>
              <a:t> 	{     System.out.println("a and b: " + a + " " + b);   } </a:t>
            </a:r>
          </a:p>
          <a:p>
            <a:pPr algn="just">
              <a:buNone/>
            </a:pPr>
            <a:r>
              <a:rPr lang="en-IN"/>
              <a:t>    double test(double a) </a:t>
            </a:r>
          </a:p>
          <a:p>
            <a:pPr algn="just">
              <a:buNone/>
            </a:pPr>
            <a:r>
              <a:rPr lang="en-IN"/>
              <a:t>	{     System.out.println("double a: " + a);    } </a:t>
            </a:r>
          </a:p>
          <a:p>
            <a:pPr algn="just">
              <a:buNone/>
            </a:pPr>
            <a:r>
              <a:rPr lang="en-IN"/>
              <a:t>} </a:t>
            </a:r>
          </a:p>
          <a:p>
            <a:endParaRPr lang="en-IN"/>
          </a:p>
        </p:txBody>
      </p:sp>
      <p:sp>
        <p:nvSpPr>
          <p:cNvPr id="4" name="Content Placeholder 3"/>
          <p:cNvSpPr>
            <a:spLocks noGrp="1"/>
          </p:cNvSpPr>
          <p:nvPr>
            <p:ph sz="quarter" idx="2"/>
          </p:nvPr>
        </p:nvSpPr>
        <p:spPr>
          <a:xfrm>
            <a:off x="4648200" y="1447800"/>
            <a:ext cx="4267200" cy="5181600"/>
          </a:xfrm>
        </p:spPr>
        <p:txBody>
          <a:bodyPr>
            <a:normAutofit fontScale="70000" lnSpcReduction="20000"/>
          </a:bodyPr>
          <a:lstStyle/>
          <a:p>
            <a:pPr algn="just">
              <a:buNone/>
            </a:pPr>
            <a:r>
              <a:rPr lang="en-IN"/>
              <a:t>class Overload </a:t>
            </a:r>
          </a:p>
          <a:p>
            <a:pPr algn="just">
              <a:buNone/>
            </a:pPr>
            <a:r>
              <a:rPr lang="en-IN"/>
              <a:t>{   </a:t>
            </a:r>
          </a:p>
          <a:p>
            <a:pPr algn="just">
              <a:buNone/>
            </a:pPr>
            <a:r>
              <a:rPr lang="en-IN"/>
              <a:t>	public static void main(String args[]) </a:t>
            </a:r>
          </a:p>
          <a:p>
            <a:pPr algn="just">
              <a:buNone/>
            </a:pPr>
            <a:r>
              <a:rPr lang="en-IN"/>
              <a:t>	{    </a:t>
            </a:r>
          </a:p>
          <a:p>
            <a:pPr algn="just">
              <a:buNone/>
            </a:pPr>
            <a:r>
              <a:rPr lang="en-IN"/>
              <a:t>		 OverloadDemo ob = new OverloadDemo();     </a:t>
            </a:r>
          </a:p>
          <a:p>
            <a:pPr algn="just">
              <a:buNone/>
            </a:pPr>
            <a:r>
              <a:rPr lang="en-IN"/>
              <a:t>		 ob.test();   </a:t>
            </a:r>
          </a:p>
          <a:p>
            <a:pPr algn="just">
              <a:buNone/>
            </a:pPr>
            <a:r>
              <a:rPr lang="en-IN"/>
              <a:t>	              ob.test(10);    </a:t>
            </a:r>
          </a:p>
          <a:p>
            <a:pPr algn="just">
              <a:buNone/>
            </a:pPr>
            <a:r>
              <a:rPr lang="en-IN"/>
              <a:t>		 ob.test(10, 20);    </a:t>
            </a:r>
          </a:p>
          <a:p>
            <a:pPr algn="just">
              <a:buNone/>
            </a:pPr>
            <a:r>
              <a:rPr lang="en-IN"/>
              <a:t>		 ob.test(123.25);       </a:t>
            </a:r>
          </a:p>
          <a:p>
            <a:pPr algn="just">
              <a:buNone/>
            </a:pPr>
            <a:r>
              <a:rPr lang="en-IN"/>
              <a:t>	}</a:t>
            </a:r>
          </a:p>
          <a:p>
            <a:pPr algn="just">
              <a:buNone/>
            </a:pPr>
            <a:r>
              <a:rPr lang="en-IN"/>
              <a:t> }</a:t>
            </a:r>
          </a:p>
          <a:p>
            <a:pPr algn="just">
              <a:buNone/>
            </a:pPr>
            <a:r>
              <a:rPr lang="en-IN"/>
              <a:t>//O/P:</a:t>
            </a:r>
          </a:p>
          <a:p>
            <a:pPr algn="just">
              <a:buNone/>
            </a:pPr>
            <a:r>
              <a:rPr lang="en-IN"/>
              <a:t>No parameters</a:t>
            </a:r>
          </a:p>
          <a:p>
            <a:pPr algn="just">
              <a:buNone/>
            </a:pPr>
            <a:r>
              <a:rPr lang="en-IN"/>
              <a:t>a:10</a:t>
            </a:r>
          </a:p>
          <a:p>
            <a:pPr algn="just">
              <a:buNone/>
            </a:pPr>
            <a:r>
              <a:rPr lang="en-IN"/>
              <a:t>a and b:10   20</a:t>
            </a:r>
          </a:p>
          <a:p>
            <a:pPr algn="just">
              <a:buNone/>
            </a:pPr>
            <a:r>
              <a:rPr lang="en-IN"/>
              <a:t>double a:123.25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r>
              <a:rPr lang="en-IN"/>
              <a:t>Creating Objects</a:t>
            </a:r>
          </a:p>
        </p:txBody>
      </p:sp>
      <p:sp>
        <p:nvSpPr>
          <p:cNvPr id="3" name="Content Placeholder 2"/>
          <p:cNvSpPr>
            <a:spLocks noGrp="1"/>
          </p:cNvSpPr>
          <p:nvPr>
            <p:ph sz="quarter" idx="1"/>
          </p:nvPr>
        </p:nvSpPr>
        <p:spPr>
          <a:xfrm>
            <a:off x="914400" y="838200"/>
            <a:ext cx="7772400" cy="5791200"/>
          </a:xfrm>
        </p:spPr>
        <p:txBody>
          <a:bodyPr>
            <a:normAutofit fontScale="92500" lnSpcReduction="10000"/>
          </a:bodyPr>
          <a:lstStyle/>
          <a:p>
            <a:pPr algn="just"/>
            <a:r>
              <a:rPr lang="en-IN" dirty="0"/>
              <a:t>An object in Java is essentially a block of memory that contains space to store all the instance variables. Creating an object is also referred to as instantiating an object.</a:t>
            </a:r>
          </a:p>
          <a:p>
            <a:pPr algn="just"/>
            <a:r>
              <a:rPr lang="en-IN" dirty="0"/>
              <a:t>Objects in Java are created using new operator.</a:t>
            </a:r>
          </a:p>
          <a:p>
            <a:pPr algn="just"/>
            <a:r>
              <a:rPr lang="en-IN" dirty="0"/>
              <a:t>The new operator creates an object of the specified class and returns a reference to that object.</a:t>
            </a:r>
          </a:p>
          <a:p>
            <a:pPr algn="just"/>
            <a:r>
              <a:rPr lang="en-IN" dirty="0"/>
              <a:t>Example:</a:t>
            </a:r>
          </a:p>
          <a:p>
            <a:pPr algn="just">
              <a:buNone/>
            </a:pPr>
            <a:r>
              <a:rPr lang="en-IN" dirty="0"/>
              <a:t>Rectangle rect1;   //declare the object</a:t>
            </a:r>
          </a:p>
          <a:p>
            <a:pPr algn="just">
              <a:buNone/>
            </a:pPr>
            <a:r>
              <a:rPr lang="en-IN" dirty="0"/>
              <a:t>rect1= new Rectangle();   //instantiate the object</a:t>
            </a:r>
          </a:p>
          <a:p>
            <a:pPr algn="just"/>
            <a:r>
              <a:rPr lang="en-IN" dirty="0"/>
              <a:t>The first statement declares a variable to hold the object reference and the second one actually assigns the object reference to the variable.</a:t>
            </a:r>
          </a:p>
          <a:p>
            <a:pPr algn="just"/>
            <a:r>
              <a:rPr lang="en-IN" dirty="0"/>
              <a:t>The variable rect1 is now an object of Rectangle class.</a:t>
            </a:r>
          </a:p>
          <a:p>
            <a:pPr algn="just"/>
            <a:r>
              <a:rPr lang="en-IN" dirty="0"/>
              <a:t>Both statements can be combined as shown below:</a:t>
            </a:r>
          </a:p>
          <a:p>
            <a:pPr algn="just"/>
            <a:r>
              <a:rPr lang="en-IN" dirty="0"/>
              <a:t>Rectangle rect1=new Rectangle();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IN"/>
              <a:t>Creating Objects</a:t>
            </a:r>
          </a:p>
        </p:txBody>
      </p:sp>
      <p:sp>
        <p:nvSpPr>
          <p:cNvPr id="3" name="Content Placeholder 2"/>
          <p:cNvSpPr>
            <a:spLocks noGrp="1"/>
          </p:cNvSpPr>
          <p:nvPr>
            <p:ph sz="quarter" idx="1"/>
          </p:nvPr>
        </p:nvSpPr>
        <p:spPr>
          <a:xfrm>
            <a:off x="914400" y="838200"/>
            <a:ext cx="7772400" cy="5867400"/>
          </a:xfrm>
        </p:spPr>
        <p:txBody>
          <a:bodyPr/>
          <a:lstStyle/>
          <a:p>
            <a:pPr algn="just"/>
            <a:r>
              <a:rPr lang="en-IN"/>
              <a:t>The method Rectangle() is the default constructor of the class.We can create any number of objects of Rectangle.</a:t>
            </a:r>
          </a:p>
          <a:p>
            <a:pPr algn="just"/>
            <a:r>
              <a:rPr lang="en-IN"/>
              <a:t>Example:</a:t>
            </a:r>
          </a:p>
          <a:p>
            <a:pPr algn="just">
              <a:buNone/>
            </a:pPr>
            <a:r>
              <a:rPr lang="en-IN"/>
              <a:t>Rectangle rect1=new Rectangle();</a:t>
            </a:r>
          </a:p>
          <a:p>
            <a:pPr algn="just">
              <a:buNone/>
            </a:pPr>
            <a:r>
              <a:rPr lang="en-IN"/>
              <a:t>Rectangle rect2=new Rectangle();</a:t>
            </a:r>
          </a:p>
          <a:p>
            <a:pPr algn="just"/>
            <a:r>
              <a:rPr lang="en-IN"/>
              <a:t>It is important to understand that each object has its own copy of the instance variables of its class. This means that any changes to the variables of one object have no effect on the variables of another.</a:t>
            </a:r>
          </a:p>
          <a:p>
            <a:pPr>
              <a:buNone/>
            </a:pP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IN"/>
              <a:t>Using Objects as Parameters </a:t>
            </a:r>
          </a:p>
        </p:txBody>
      </p:sp>
      <p:sp>
        <p:nvSpPr>
          <p:cNvPr id="3" name="Content Placeholder 2"/>
          <p:cNvSpPr>
            <a:spLocks noGrp="1"/>
          </p:cNvSpPr>
          <p:nvPr>
            <p:ph sz="quarter" idx="1"/>
          </p:nvPr>
        </p:nvSpPr>
        <p:spPr>
          <a:xfrm>
            <a:off x="914400" y="1066800"/>
            <a:ext cx="3749040" cy="5486400"/>
          </a:xfrm>
        </p:spPr>
        <p:txBody>
          <a:bodyPr>
            <a:noAutofit/>
          </a:bodyPr>
          <a:lstStyle/>
          <a:p>
            <a:pPr algn="just">
              <a:buNone/>
            </a:pPr>
            <a:r>
              <a:rPr lang="en-IN" sz="1800" dirty="0"/>
              <a:t>// Objects may be passed to methods. </a:t>
            </a:r>
          </a:p>
          <a:p>
            <a:pPr algn="just">
              <a:buNone/>
            </a:pPr>
            <a:r>
              <a:rPr lang="en-IN" sz="1800" dirty="0"/>
              <a:t>class Test </a:t>
            </a:r>
          </a:p>
          <a:p>
            <a:pPr algn="just">
              <a:buNone/>
            </a:pPr>
            <a:r>
              <a:rPr lang="en-IN" sz="1800" dirty="0"/>
              <a:t>{  </a:t>
            </a:r>
          </a:p>
          <a:p>
            <a:pPr algn="just">
              <a:buNone/>
            </a:pPr>
            <a:r>
              <a:rPr lang="en-IN" sz="1800" dirty="0"/>
              <a:t>	 </a:t>
            </a:r>
            <a:r>
              <a:rPr lang="en-IN" sz="1800" dirty="0" err="1"/>
              <a:t>int</a:t>
            </a:r>
            <a:r>
              <a:rPr lang="en-IN" sz="1800" dirty="0"/>
              <a:t> a, b; </a:t>
            </a:r>
          </a:p>
          <a:p>
            <a:pPr algn="just">
              <a:buNone/>
            </a:pPr>
            <a:r>
              <a:rPr lang="en-IN" sz="1800" dirty="0"/>
              <a:t> 	  Test(</a:t>
            </a:r>
            <a:r>
              <a:rPr lang="en-IN" sz="1800" dirty="0" err="1"/>
              <a:t>int</a:t>
            </a:r>
            <a:r>
              <a:rPr lang="en-IN" sz="1800" dirty="0"/>
              <a:t> </a:t>
            </a:r>
            <a:r>
              <a:rPr lang="en-IN" sz="1800" dirty="0" err="1"/>
              <a:t>i</a:t>
            </a:r>
            <a:r>
              <a:rPr lang="en-IN" sz="1800" dirty="0"/>
              <a:t>, </a:t>
            </a:r>
            <a:r>
              <a:rPr lang="en-IN" sz="1800" dirty="0" err="1"/>
              <a:t>int</a:t>
            </a:r>
            <a:r>
              <a:rPr lang="en-IN" sz="1800" dirty="0"/>
              <a:t> j) </a:t>
            </a:r>
          </a:p>
          <a:p>
            <a:pPr algn="just">
              <a:buNone/>
            </a:pPr>
            <a:r>
              <a:rPr lang="en-IN" sz="1800" dirty="0"/>
              <a:t>	{    </a:t>
            </a:r>
          </a:p>
          <a:p>
            <a:pPr algn="just">
              <a:buNone/>
            </a:pPr>
            <a:r>
              <a:rPr lang="en-IN" sz="1800" dirty="0"/>
              <a:t>		 a = </a:t>
            </a:r>
            <a:r>
              <a:rPr lang="en-IN" sz="1800" dirty="0" err="1"/>
              <a:t>i</a:t>
            </a:r>
            <a:r>
              <a:rPr lang="en-IN" sz="1800" dirty="0"/>
              <a:t>;     b = j;   </a:t>
            </a:r>
          </a:p>
          <a:p>
            <a:pPr algn="just">
              <a:buNone/>
            </a:pPr>
            <a:r>
              <a:rPr lang="en-IN" sz="1800" dirty="0"/>
              <a:t>	} </a:t>
            </a:r>
          </a:p>
          <a:p>
            <a:pPr algn="just">
              <a:buNone/>
            </a:pPr>
            <a:r>
              <a:rPr lang="en-IN" sz="1800" dirty="0"/>
              <a:t>	// return true if o is equal to the invoking object  </a:t>
            </a:r>
          </a:p>
          <a:p>
            <a:pPr algn="just">
              <a:buNone/>
            </a:pPr>
            <a:r>
              <a:rPr lang="en-IN" sz="1800" dirty="0"/>
              <a:t>	 </a:t>
            </a:r>
            <a:r>
              <a:rPr lang="en-IN" sz="1800" dirty="0" err="1"/>
              <a:t>boolean</a:t>
            </a:r>
            <a:r>
              <a:rPr lang="en-IN" sz="1800" dirty="0"/>
              <a:t> </a:t>
            </a:r>
            <a:r>
              <a:rPr lang="en-IN" sz="1800" dirty="0" err="1"/>
              <a:t>equalTo</a:t>
            </a:r>
            <a:r>
              <a:rPr lang="en-IN" sz="1800" dirty="0"/>
              <a:t>(Test o) </a:t>
            </a:r>
          </a:p>
          <a:p>
            <a:pPr algn="just">
              <a:buNone/>
            </a:pPr>
            <a:r>
              <a:rPr lang="en-IN" sz="1800" dirty="0"/>
              <a:t>	{    </a:t>
            </a:r>
          </a:p>
          <a:p>
            <a:pPr algn="just">
              <a:buNone/>
            </a:pPr>
            <a:r>
              <a:rPr lang="en-IN" sz="1800" dirty="0"/>
              <a:t>		 if(</a:t>
            </a:r>
            <a:r>
              <a:rPr lang="en-IN" sz="1800" dirty="0" err="1"/>
              <a:t>o.a</a:t>
            </a:r>
            <a:r>
              <a:rPr lang="en-IN" sz="1800" dirty="0"/>
              <a:t> == a &amp;&amp; </a:t>
            </a:r>
            <a:r>
              <a:rPr lang="en-IN" sz="1800" dirty="0" err="1"/>
              <a:t>o.b</a:t>
            </a:r>
            <a:r>
              <a:rPr lang="en-IN" sz="1800" dirty="0"/>
              <a:t> == b) return true;     else return false;  </a:t>
            </a:r>
          </a:p>
          <a:p>
            <a:pPr algn="just">
              <a:buNone/>
            </a:pPr>
            <a:r>
              <a:rPr lang="en-IN" sz="1800" dirty="0"/>
              <a:t>	 } </a:t>
            </a:r>
          </a:p>
          <a:p>
            <a:pPr algn="just">
              <a:buNone/>
            </a:pPr>
            <a:r>
              <a:rPr lang="en-IN" sz="1800" dirty="0"/>
              <a:t>} </a:t>
            </a:r>
          </a:p>
        </p:txBody>
      </p:sp>
      <p:sp>
        <p:nvSpPr>
          <p:cNvPr id="4" name="Content Placeholder 3"/>
          <p:cNvSpPr>
            <a:spLocks noGrp="1"/>
          </p:cNvSpPr>
          <p:nvPr>
            <p:ph sz="quarter" idx="2"/>
          </p:nvPr>
        </p:nvSpPr>
        <p:spPr>
          <a:xfrm>
            <a:off x="4933950" y="1219200"/>
            <a:ext cx="3749040" cy="4800600"/>
          </a:xfrm>
        </p:spPr>
        <p:txBody>
          <a:bodyPr>
            <a:normAutofit fontScale="62500" lnSpcReduction="20000"/>
          </a:bodyPr>
          <a:lstStyle/>
          <a:p>
            <a:pPr algn="just">
              <a:buNone/>
            </a:pPr>
            <a:r>
              <a:rPr lang="en-IN" sz="2800" dirty="0"/>
              <a:t>class </a:t>
            </a:r>
            <a:r>
              <a:rPr lang="en-IN" sz="2800" dirty="0" err="1"/>
              <a:t>PassOb</a:t>
            </a:r>
            <a:endParaRPr lang="en-IN" sz="2800" dirty="0"/>
          </a:p>
          <a:p>
            <a:pPr algn="just">
              <a:buNone/>
            </a:pPr>
            <a:r>
              <a:rPr lang="en-IN" sz="2800" dirty="0"/>
              <a:t> {  </a:t>
            </a:r>
          </a:p>
          <a:p>
            <a:pPr algn="just">
              <a:buNone/>
            </a:pPr>
            <a:r>
              <a:rPr lang="en-IN" sz="2800" dirty="0"/>
              <a:t>	 public static void main(String </a:t>
            </a:r>
            <a:r>
              <a:rPr lang="en-IN" sz="2800" dirty="0" err="1"/>
              <a:t>args</a:t>
            </a:r>
            <a:r>
              <a:rPr lang="en-IN" sz="2800" dirty="0"/>
              <a:t>[]) </a:t>
            </a:r>
          </a:p>
          <a:p>
            <a:pPr algn="just">
              <a:buNone/>
            </a:pPr>
            <a:r>
              <a:rPr lang="en-IN" sz="2800" dirty="0"/>
              <a:t>	{  </a:t>
            </a:r>
          </a:p>
          <a:p>
            <a:pPr algn="just">
              <a:buNone/>
            </a:pPr>
            <a:r>
              <a:rPr lang="en-IN" sz="2800" dirty="0"/>
              <a:t>		   Test ob1 = new Test(100, 22);  </a:t>
            </a:r>
          </a:p>
          <a:p>
            <a:pPr algn="just">
              <a:buNone/>
            </a:pPr>
            <a:r>
              <a:rPr lang="en-IN" sz="2800" dirty="0"/>
              <a:t>		   Test ob2 = new Test(100, 22);    </a:t>
            </a:r>
          </a:p>
          <a:p>
            <a:pPr algn="just">
              <a:buNone/>
            </a:pPr>
            <a:r>
              <a:rPr lang="en-IN" sz="2800" dirty="0"/>
              <a:t>		   Test ob3 = new Test(-1, -1); </a:t>
            </a:r>
          </a:p>
          <a:p>
            <a:pPr algn="just">
              <a:buNone/>
            </a:pPr>
            <a:r>
              <a:rPr lang="en-IN" sz="2800" dirty="0"/>
              <a:t>		   </a:t>
            </a:r>
            <a:r>
              <a:rPr lang="en-IN" sz="2800" dirty="0" err="1"/>
              <a:t>System.out.println</a:t>
            </a:r>
            <a:r>
              <a:rPr lang="en-IN" sz="2800" dirty="0"/>
              <a:t>("ob1 == ob2: " + ob1.equalTo(ob2));     </a:t>
            </a:r>
          </a:p>
          <a:p>
            <a:pPr algn="just">
              <a:buNone/>
            </a:pPr>
            <a:r>
              <a:rPr lang="en-IN" sz="2800" dirty="0"/>
              <a:t>		   </a:t>
            </a:r>
            <a:r>
              <a:rPr lang="en-IN" sz="2800" dirty="0" err="1"/>
              <a:t>System.out.println</a:t>
            </a:r>
            <a:r>
              <a:rPr lang="en-IN" sz="2800" dirty="0"/>
              <a:t>("ob1 == ob3: " + ob1.equalTo(ob3));  </a:t>
            </a:r>
          </a:p>
          <a:p>
            <a:pPr algn="just">
              <a:buNone/>
            </a:pPr>
            <a:r>
              <a:rPr lang="en-IN" sz="2800" dirty="0"/>
              <a:t>	 }</a:t>
            </a:r>
          </a:p>
          <a:p>
            <a:pPr algn="just">
              <a:buNone/>
            </a:pPr>
            <a:r>
              <a:rPr lang="en-IN" sz="2800" dirty="0"/>
              <a:t> }</a:t>
            </a:r>
          </a:p>
          <a:p>
            <a:pPr algn="just"/>
            <a:endParaRPr lang="en-IN" sz="2800" dirty="0"/>
          </a:p>
        </p:txBody>
      </p:sp>
      <p:sp>
        <p:nvSpPr>
          <p:cNvPr id="5" name="TextBox 4"/>
          <p:cNvSpPr txBox="1"/>
          <p:nvPr/>
        </p:nvSpPr>
        <p:spPr>
          <a:xfrm>
            <a:off x="533400" y="990600"/>
            <a:ext cx="4038600" cy="369332"/>
          </a:xfrm>
          <a:prstGeom prst="rect">
            <a:avLst/>
          </a:prstGeom>
          <a:noFill/>
        </p:spPr>
        <p:txBody>
          <a:bodyPr wrap="square" rtlCol="0">
            <a:spAutoFit/>
          </a:bodyPr>
          <a:lstStyle/>
          <a:p>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74638"/>
            <a:ext cx="7772400" cy="563562"/>
          </a:xfrm>
        </p:spPr>
        <p:txBody>
          <a:bodyPr>
            <a:normAutofit fontScale="90000"/>
          </a:bodyPr>
          <a:lstStyle/>
          <a:p>
            <a:r>
              <a:rPr lang="en-IN"/>
              <a:t>Returning Objects </a:t>
            </a:r>
          </a:p>
        </p:txBody>
      </p:sp>
      <p:sp>
        <p:nvSpPr>
          <p:cNvPr id="6" name="Content Placeholder 5"/>
          <p:cNvSpPr>
            <a:spLocks noGrp="1"/>
          </p:cNvSpPr>
          <p:nvPr>
            <p:ph sz="quarter" idx="1"/>
          </p:nvPr>
        </p:nvSpPr>
        <p:spPr>
          <a:xfrm>
            <a:off x="533400" y="838200"/>
            <a:ext cx="4130040" cy="5791200"/>
          </a:xfrm>
        </p:spPr>
        <p:txBody>
          <a:bodyPr>
            <a:normAutofit fontScale="62500" lnSpcReduction="20000"/>
          </a:bodyPr>
          <a:lstStyle/>
          <a:p>
            <a:pPr algn="just">
              <a:buNone/>
            </a:pPr>
            <a:r>
              <a:rPr lang="en-IN"/>
              <a:t>public class Sample </a:t>
            </a:r>
          </a:p>
          <a:p>
            <a:pPr algn="just">
              <a:buNone/>
            </a:pPr>
            <a:r>
              <a:rPr lang="en-IN"/>
              <a:t>{</a:t>
            </a:r>
          </a:p>
          <a:p>
            <a:pPr algn="just">
              <a:buNone/>
            </a:pPr>
            <a:r>
              <a:rPr lang="en-IN"/>
              <a:t>	 private int value; </a:t>
            </a:r>
          </a:p>
          <a:p>
            <a:pPr algn="just">
              <a:buNone/>
            </a:pPr>
            <a:r>
              <a:rPr lang="en-IN"/>
              <a:t>	public Sample(int i) </a:t>
            </a:r>
          </a:p>
          <a:p>
            <a:pPr algn="just">
              <a:buNone/>
            </a:pPr>
            <a:r>
              <a:rPr lang="en-IN"/>
              <a:t>	{</a:t>
            </a:r>
          </a:p>
          <a:p>
            <a:pPr algn="just">
              <a:buNone/>
            </a:pPr>
            <a:r>
              <a:rPr lang="en-IN"/>
              <a:t>		 </a:t>
            </a:r>
            <a:r>
              <a:rPr lang="en-IN" sz="2900"/>
              <a:t>value</a:t>
            </a:r>
            <a:r>
              <a:rPr lang="en-IN"/>
              <a:t> = i; </a:t>
            </a:r>
          </a:p>
          <a:p>
            <a:pPr algn="just">
              <a:buNone/>
            </a:pPr>
            <a:r>
              <a:rPr lang="en-IN"/>
              <a:t>	} </a:t>
            </a:r>
          </a:p>
          <a:p>
            <a:pPr algn="just">
              <a:buNone/>
            </a:pPr>
            <a:r>
              <a:rPr lang="en-IN"/>
              <a:t>	/** * The makeTwice method returns a Sample object containing the value twice the passed to it. ***/ </a:t>
            </a:r>
          </a:p>
          <a:p>
            <a:pPr algn="just">
              <a:buNone/>
            </a:pPr>
            <a:r>
              <a:rPr lang="en-IN"/>
              <a:t>	public Sample makeTwice() </a:t>
            </a:r>
          </a:p>
          <a:p>
            <a:pPr algn="just">
              <a:buNone/>
            </a:pPr>
            <a:r>
              <a:rPr lang="en-IN"/>
              <a:t>	{ </a:t>
            </a:r>
          </a:p>
          <a:p>
            <a:pPr algn="just">
              <a:buNone/>
            </a:pPr>
            <a:r>
              <a:rPr lang="en-IN"/>
              <a:t>		Sample temp = new Sample(value * 2); </a:t>
            </a:r>
          </a:p>
          <a:p>
            <a:pPr algn="just">
              <a:buNone/>
            </a:pPr>
            <a:r>
              <a:rPr lang="en-IN"/>
              <a:t>		return temp; </a:t>
            </a:r>
          </a:p>
          <a:p>
            <a:pPr algn="just">
              <a:buNone/>
            </a:pPr>
            <a:r>
              <a:rPr lang="en-IN"/>
              <a:t>	} </a:t>
            </a:r>
          </a:p>
          <a:p>
            <a:pPr algn="just">
              <a:buNone/>
            </a:pPr>
            <a:r>
              <a:rPr lang="en-IN"/>
              <a:t>	public void show() </a:t>
            </a:r>
          </a:p>
          <a:p>
            <a:pPr algn="just">
              <a:buNone/>
            </a:pPr>
            <a:r>
              <a:rPr lang="en-IN"/>
              <a:t>	{ </a:t>
            </a:r>
          </a:p>
          <a:p>
            <a:pPr algn="just">
              <a:buNone/>
            </a:pPr>
            <a:r>
              <a:rPr lang="en-IN"/>
              <a:t>		System.out.println("Value : " + value); </a:t>
            </a:r>
          </a:p>
          <a:p>
            <a:pPr algn="just">
              <a:buNone/>
            </a:pPr>
            <a:r>
              <a:rPr lang="en-IN"/>
              <a:t>	} </a:t>
            </a:r>
          </a:p>
          <a:p>
            <a:pPr algn="just">
              <a:buNone/>
            </a:pPr>
            <a:r>
              <a:rPr lang="en-IN"/>
              <a:t>}</a:t>
            </a:r>
          </a:p>
        </p:txBody>
      </p:sp>
      <p:sp>
        <p:nvSpPr>
          <p:cNvPr id="7" name="Content Placeholder 6"/>
          <p:cNvSpPr>
            <a:spLocks noGrp="1"/>
          </p:cNvSpPr>
          <p:nvPr>
            <p:ph sz="quarter" idx="2"/>
          </p:nvPr>
        </p:nvSpPr>
        <p:spPr>
          <a:xfrm>
            <a:off x="4933950" y="914400"/>
            <a:ext cx="3749040" cy="5715000"/>
          </a:xfrm>
        </p:spPr>
        <p:txBody>
          <a:bodyPr>
            <a:normAutofit fontScale="62500" lnSpcReduction="20000"/>
          </a:bodyPr>
          <a:lstStyle/>
          <a:p>
            <a:pPr algn="just">
              <a:buNone/>
            </a:pPr>
            <a:r>
              <a:rPr lang="en-IN"/>
              <a:t>public class ReturnObjectDemo</a:t>
            </a:r>
          </a:p>
          <a:p>
            <a:pPr algn="just">
              <a:buNone/>
            </a:pPr>
            <a:r>
              <a:rPr lang="en-IN"/>
              <a:t> { </a:t>
            </a:r>
          </a:p>
          <a:p>
            <a:pPr algn="just">
              <a:buNone/>
            </a:pPr>
            <a:r>
              <a:rPr lang="en-IN"/>
              <a:t>	public static void main(String[] args) </a:t>
            </a:r>
          </a:p>
          <a:p>
            <a:pPr algn="just">
              <a:buNone/>
            </a:pPr>
            <a:r>
              <a:rPr lang="en-IN"/>
              <a:t>	{ </a:t>
            </a:r>
          </a:p>
          <a:p>
            <a:pPr algn="just">
              <a:buNone/>
            </a:pPr>
            <a:r>
              <a:rPr lang="en-IN"/>
              <a:t>		Sample obj1 = new Sample(10); </a:t>
            </a:r>
          </a:p>
          <a:p>
            <a:pPr algn="just">
              <a:buNone/>
            </a:pPr>
            <a:r>
              <a:rPr lang="en-IN"/>
              <a:t>		Sample obj2; </a:t>
            </a:r>
          </a:p>
          <a:p>
            <a:pPr algn="just">
              <a:buNone/>
            </a:pPr>
            <a:r>
              <a:rPr lang="en-IN"/>
              <a:t>		// The makeTwice method returns a reference </a:t>
            </a:r>
          </a:p>
          <a:p>
            <a:pPr algn="just">
              <a:buNone/>
            </a:pPr>
            <a:r>
              <a:rPr lang="en-IN"/>
              <a:t>		obj2 = obj1.makeTwice(); </a:t>
            </a:r>
          </a:p>
          <a:p>
            <a:pPr algn="just">
              <a:buNone/>
            </a:pPr>
            <a:r>
              <a:rPr lang="en-IN"/>
              <a:t>		obj2.show();</a:t>
            </a:r>
          </a:p>
          <a:p>
            <a:pPr algn="just">
              <a:buNone/>
            </a:pPr>
            <a:r>
              <a:rPr lang="en-IN"/>
              <a:t>	 } </a:t>
            </a:r>
          </a:p>
          <a:p>
            <a:pPr algn="just">
              <a:buNone/>
            </a:pPr>
            <a:r>
              <a:rPr lang="en-IN"/>
              <a:t>}</a:t>
            </a:r>
          </a:p>
          <a:p>
            <a:pPr algn="just">
              <a:buNone/>
            </a:pP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14400" y="274638"/>
            <a:ext cx="7772400" cy="792162"/>
          </a:xfrm>
        </p:spPr>
        <p:txBody>
          <a:bodyPr/>
          <a:lstStyle/>
          <a:p>
            <a:r>
              <a:rPr lang="en-IN"/>
              <a:t>Arrays</a:t>
            </a:r>
          </a:p>
        </p:txBody>
      </p:sp>
      <p:sp>
        <p:nvSpPr>
          <p:cNvPr id="9" name="Content Placeholder 8"/>
          <p:cNvSpPr>
            <a:spLocks noGrp="1"/>
          </p:cNvSpPr>
          <p:nvPr>
            <p:ph sz="quarter" idx="1"/>
          </p:nvPr>
        </p:nvSpPr>
        <p:spPr>
          <a:xfrm>
            <a:off x="914400" y="1143000"/>
            <a:ext cx="7772400" cy="5486400"/>
          </a:xfrm>
        </p:spPr>
        <p:txBody>
          <a:bodyPr>
            <a:normAutofit fontScale="92500"/>
          </a:bodyPr>
          <a:lstStyle/>
          <a:p>
            <a:pPr algn="just"/>
            <a:r>
              <a:rPr lang="en-IN"/>
              <a:t>An array is a group of like-typed variables that are referred to by a common name. </a:t>
            </a:r>
          </a:p>
          <a:p>
            <a:pPr algn="just"/>
            <a:r>
              <a:rPr lang="en-IN"/>
              <a:t>Arrays of any type can be created and may have one or more dimensions. </a:t>
            </a:r>
          </a:p>
          <a:p>
            <a:pPr algn="just"/>
            <a:r>
              <a:rPr lang="en-IN"/>
              <a:t>A specific element in an array is accessed by its index. </a:t>
            </a:r>
          </a:p>
          <a:p>
            <a:pPr algn="just"/>
            <a:r>
              <a:rPr lang="en-IN"/>
              <a:t>Arrays offer a convenient means of grouping related information.</a:t>
            </a:r>
          </a:p>
          <a:p>
            <a:pPr algn="just"/>
            <a:r>
              <a:rPr lang="en-IN"/>
              <a:t> To create an array, you first must create an array variable of the desired type. </a:t>
            </a:r>
          </a:p>
          <a:p>
            <a:pPr algn="just">
              <a:buNone/>
            </a:pPr>
            <a:r>
              <a:rPr lang="en-IN"/>
              <a:t>Syntax:type var-name[ ]; </a:t>
            </a:r>
          </a:p>
          <a:p>
            <a:pPr algn="just">
              <a:buNone/>
            </a:pPr>
            <a:r>
              <a:rPr lang="en-IN"/>
              <a:t>Eg:int month_days[];</a:t>
            </a:r>
          </a:p>
          <a:p>
            <a:pPr algn="just"/>
            <a:r>
              <a:rPr lang="en-IN"/>
              <a:t> The element type determines the data type of each element that comprises the array. Thus, the element type for the array determines what type of data the array will hold.</a:t>
            </a:r>
          </a:p>
          <a:p>
            <a:pPr>
              <a:buNone/>
            </a:pPr>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IN"/>
              <a:t>Arrays</a:t>
            </a:r>
          </a:p>
        </p:txBody>
      </p:sp>
      <p:sp>
        <p:nvSpPr>
          <p:cNvPr id="3" name="Content Placeholder 2"/>
          <p:cNvSpPr>
            <a:spLocks noGrp="1"/>
          </p:cNvSpPr>
          <p:nvPr>
            <p:ph sz="quarter" idx="1"/>
          </p:nvPr>
        </p:nvSpPr>
        <p:spPr>
          <a:xfrm>
            <a:off x="914400" y="838200"/>
            <a:ext cx="7772400" cy="5791200"/>
          </a:xfrm>
        </p:spPr>
        <p:txBody>
          <a:bodyPr>
            <a:normAutofit fontScale="92500"/>
          </a:bodyPr>
          <a:lstStyle/>
          <a:p>
            <a:pPr algn="just"/>
            <a:r>
              <a:rPr lang="en-IN"/>
              <a:t>Although this declaration establishes the fact that month_days is an array variable, no array actually exists.</a:t>
            </a:r>
          </a:p>
          <a:p>
            <a:pPr algn="just"/>
            <a:r>
              <a:rPr lang="en-IN"/>
              <a:t> To link month_days with an actual, physical array of integers, you must allocate one using new and assign it to month_days. new is a special operator that allocates memory. </a:t>
            </a:r>
          </a:p>
          <a:p>
            <a:pPr algn="just"/>
            <a:r>
              <a:rPr lang="en-IN"/>
              <a:t>array-var = new type [size]; </a:t>
            </a:r>
          </a:p>
          <a:p>
            <a:pPr algn="just"/>
            <a:r>
              <a:rPr lang="en-IN"/>
              <a:t>Here, type specifies the type of data being allocated, size specifies the number of elements in the array, and array-var is the array variable that is linked to the array.</a:t>
            </a:r>
          </a:p>
          <a:p>
            <a:pPr algn="just"/>
            <a:r>
              <a:rPr lang="en-IN"/>
              <a:t> The elements in the array allocated by new will automatically be initialized to zero (for numeric types), false (for boolean), or null. </a:t>
            </a:r>
          </a:p>
          <a:p>
            <a:pPr algn="just"/>
            <a:r>
              <a:rPr lang="en-IN"/>
              <a:t>This example allocates a 12-element array of integers and links them to month_days:</a:t>
            </a:r>
          </a:p>
          <a:p>
            <a:pPr algn="just"/>
            <a:r>
              <a:rPr lang="en-IN"/>
              <a:t>month_days = new int[12];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4638"/>
            <a:ext cx="7772400" cy="487362"/>
          </a:xfrm>
        </p:spPr>
        <p:txBody>
          <a:bodyPr>
            <a:normAutofit fontScale="90000"/>
          </a:bodyPr>
          <a:lstStyle/>
          <a:p>
            <a:r>
              <a:rPr lang="en-IN"/>
              <a:t>Arrays</a:t>
            </a:r>
          </a:p>
        </p:txBody>
      </p:sp>
      <p:sp>
        <p:nvSpPr>
          <p:cNvPr id="5" name="Content Placeholder 4"/>
          <p:cNvSpPr>
            <a:spLocks noGrp="1"/>
          </p:cNvSpPr>
          <p:nvPr>
            <p:ph sz="quarter" idx="1"/>
          </p:nvPr>
        </p:nvSpPr>
        <p:spPr>
          <a:xfrm>
            <a:off x="381000" y="990600"/>
            <a:ext cx="4114800" cy="5638800"/>
          </a:xfrm>
        </p:spPr>
        <p:txBody>
          <a:bodyPr/>
          <a:lstStyle/>
          <a:p>
            <a:pPr>
              <a:buNone/>
            </a:pPr>
            <a:r>
              <a:rPr lang="en-IN" dirty="0"/>
              <a:t>class Array </a:t>
            </a:r>
          </a:p>
          <a:p>
            <a:pPr>
              <a:buNone/>
            </a:pPr>
            <a:r>
              <a:rPr lang="en-IN" dirty="0"/>
              <a:t>{   public static void main(String </a:t>
            </a:r>
            <a:r>
              <a:rPr lang="en-IN" dirty="0" err="1"/>
              <a:t>args</a:t>
            </a:r>
            <a:r>
              <a:rPr lang="en-IN" dirty="0"/>
              <a:t>[]) </a:t>
            </a:r>
          </a:p>
          <a:p>
            <a:pPr>
              <a:buNone/>
            </a:pPr>
            <a:r>
              <a:rPr lang="en-IN" dirty="0"/>
              <a:t>{     </a:t>
            </a:r>
          </a:p>
          <a:p>
            <a:pPr>
              <a:buNone/>
            </a:pPr>
            <a:r>
              <a:rPr lang="en-IN" dirty="0"/>
              <a:t>	</a:t>
            </a:r>
            <a:r>
              <a:rPr lang="en-IN" dirty="0" err="1"/>
              <a:t>int</a:t>
            </a:r>
            <a:r>
              <a:rPr lang="en-IN" dirty="0"/>
              <a:t> </a:t>
            </a:r>
            <a:r>
              <a:rPr lang="en-IN" dirty="0" err="1"/>
              <a:t>month_days</a:t>
            </a:r>
            <a:r>
              <a:rPr lang="en-IN" dirty="0"/>
              <a:t>[];     </a:t>
            </a:r>
            <a:r>
              <a:rPr lang="en-IN" dirty="0" err="1"/>
              <a:t>month_days</a:t>
            </a:r>
            <a:r>
              <a:rPr lang="en-IN" dirty="0"/>
              <a:t> = new </a:t>
            </a:r>
            <a:r>
              <a:rPr lang="en-IN" dirty="0" err="1"/>
              <a:t>int</a:t>
            </a:r>
            <a:r>
              <a:rPr lang="en-IN" dirty="0"/>
              <a:t>[12];     </a:t>
            </a:r>
            <a:r>
              <a:rPr lang="en-IN" dirty="0" err="1"/>
              <a:t>month_days</a:t>
            </a:r>
            <a:r>
              <a:rPr lang="en-IN" dirty="0"/>
              <a:t>[0] = 31;     </a:t>
            </a:r>
            <a:r>
              <a:rPr lang="en-IN" dirty="0" err="1"/>
              <a:t>month_days</a:t>
            </a:r>
            <a:r>
              <a:rPr lang="en-IN" dirty="0"/>
              <a:t>[1] = 28;     </a:t>
            </a:r>
            <a:r>
              <a:rPr lang="en-IN" dirty="0" err="1"/>
              <a:t>month_days</a:t>
            </a:r>
            <a:r>
              <a:rPr lang="en-IN" dirty="0"/>
              <a:t>[2] = 31;     </a:t>
            </a:r>
            <a:r>
              <a:rPr lang="en-IN" dirty="0" err="1"/>
              <a:t>month_days</a:t>
            </a:r>
            <a:r>
              <a:rPr lang="en-IN" dirty="0"/>
              <a:t>[3] = 30;     </a:t>
            </a:r>
            <a:r>
              <a:rPr lang="en-IN" dirty="0" err="1"/>
              <a:t>month_days</a:t>
            </a:r>
            <a:r>
              <a:rPr lang="en-IN" dirty="0"/>
              <a:t>[4] = 31;     </a:t>
            </a:r>
            <a:r>
              <a:rPr lang="en-IN" dirty="0" err="1"/>
              <a:t>month_days</a:t>
            </a:r>
            <a:r>
              <a:rPr lang="en-IN" dirty="0"/>
              <a:t>[5] = 30; </a:t>
            </a:r>
          </a:p>
        </p:txBody>
      </p:sp>
      <p:sp>
        <p:nvSpPr>
          <p:cNvPr id="6" name="Content Placeholder 5"/>
          <p:cNvSpPr>
            <a:spLocks noGrp="1"/>
          </p:cNvSpPr>
          <p:nvPr>
            <p:ph sz="quarter" idx="2"/>
          </p:nvPr>
        </p:nvSpPr>
        <p:spPr>
          <a:xfrm>
            <a:off x="4724400" y="990600"/>
            <a:ext cx="4191000" cy="5638800"/>
          </a:xfrm>
        </p:spPr>
        <p:txBody>
          <a:bodyPr/>
          <a:lstStyle/>
          <a:p>
            <a:r>
              <a:rPr lang="en-IN" dirty="0"/>
              <a:t> </a:t>
            </a:r>
            <a:r>
              <a:rPr lang="en-IN" dirty="0" err="1"/>
              <a:t>month_days</a:t>
            </a:r>
            <a:r>
              <a:rPr lang="en-IN" dirty="0"/>
              <a:t>[6] = 31;     </a:t>
            </a:r>
            <a:r>
              <a:rPr lang="en-IN" dirty="0" err="1"/>
              <a:t>month_days</a:t>
            </a:r>
            <a:r>
              <a:rPr lang="en-IN" dirty="0"/>
              <a:t>[7] = 31;     </a:t>
            </a:r>
            <a:r>
              <a:rPr lang="en-IN" dirty="0" err="1"/>
              <a:t>month_days</a:t>
            </a:r>
            <a:r>
              <a:rPr lang="en-IN" dirty="0"/>
              <a:t>[8] = 30;     </a:t>
            </a:r>
            <a:r>
              <a:rPr lang="en-IN" dirty="0" err="1"/>
              <a:t>month_days</a:t>
            </a:r>
            <a:r>
              <a:rPr lang="en-IN" dirty="0"/>
              <a:t>[9] = 31;     </a:t>
            </a:r>
            <a:r>
              <a:rPr lang="en-IN" dirty="0" err="1"/>
              <a:t>month_days</a:t>
            </a:r>
            <a:r>
              <a:rPr lang="en-IN" dirty="0"/>
              <a:t>[10] = 30;     </a:t>
            </a:r>
            <a:r>
              <a:rPr lang="en-IN" dirty="0" err="1"/>
              <a:t>month_days</a:t>
            </a:r>
            <a:r>
              <a:rPr lang="en-IN" dirty="0"/>
              <a:t>[11] = 31;     </a:t>
            </a:r>
            <a:r>
              <a:rPr lang="en-IN" dirty="0" err="1"/>
              <a:t>System.out.println</a:t>
            </a:r>
            <a:r>
              <a:rPr lang="en-IN" dirty="0"/>
              <a:t>("April has " + </a:t>
            </a:r>
            <a:r>
              <a:rPr lang="en-IN" dirty="0" err="1"/>
              <a:t>month_days</a:t>
            </a:r>
            <a:r>
              <a:rPr lang="en-IN" dirty="0"/>
              <a:t>[3] + "days.");   } </a:t>
            </a:r>
          </a:p>
          <a:p>
            <a:pPr>
              <a:buNone/>
            </a:pPr>
            <a:r>
              <a:rPr lang="en-IN" dirty="0"/>
              <a:t>}</a:t>
            </a:r>
          </a:p>
          <a:p>
            <a:pPr>
              <a:buNone/>
            </a:pPr>
            <a:r>
              <a:rPr lang="en-IN" dirty="0"/>
              <a:t>//O/P:April has 30 days.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fontScale="90000"/>
          </a:bodyPr>
          <a:lstStyle/>
          <a:p>
            <a:r>
              <a:rPr lang="en-IN"/>
              <a:t> An improved version of the previous program. </a:t>
            </a:r>
          </a:p>
        </p:txBody>
      </p:sp>
      <p:sp>
        <p:nvSpPr>
          <p:cNvPr id="5" name="Content Placeholder 4"/>
          <p:cNvSpPr>
            <a:spLocks noGrp="1"/>
          </p:cNvSpPr>
          <p:nvPr>
            <p:ph sz="quarter" idx="1"/>
          </p:nvPr>
        </p:nvSpPr>
        <p:spPr>
          <a:xfrm>
            <a:off x="914400" y="1447800"/>
            <a:ext cx="7772400" cy="5181600"/>
          </a:xfrm>
        </p:spPr>
        <p:txBody>
          <a:bodyPr/>
          <a:lstStyle/>
          <a:p>
            <a:pPr algn="just">
              <a:buNone/>
            </a:pPr>
            <a:r>
              <a:rPr lang="en-IN" dirty="0"/>
              <a:t>class </a:t>
            </a:r>
            <a:r>
              <a:rPr lang="en-IN" dirty="0" err="1"/>
              <a:t>AutoArray</a:t>
            </a:r>
            <a:r>
              <a:rPr lang="en-IN" dirty="0"/>
              <a:t> </a:t>
            </a:r>
          </a:p>
          <a:p>
            <a:pPr algn="just">
              <a:buNone/>
            </a:pPr>
            <a:r>
              <a:rPr lang="en-IN" dirty="0"/>
              <a:t>{   public static void main(String </a:t>
            </a:r>
            <a:r>
              <a:rPr lang="en-IN" dirty="0" err="1"/>
              <a:t>args</a:t>
            </a:r>
            <a:r>
              <a:rPr lang="en-IN" dirty="0"/>
              <a:t>[]) </a:t>
            </a:r>
          </a:p>
          <a:p>
            <a:pPr algn="just">
              <a:buNone/>
            </a:pPr>
            <a:r>
              <a:rPr lang="en-IN" dirty="0"/>
              <a:t>	{  </a:t>
            </a:r>
          </a:p>
          <a:p>
            <a:pPr algn="just">
              <a:buNone/>
            </a:pPr>
            <a:r>
              <a:rPr lang="en-IN" dirty="0"/>
              <a:t>	    </a:t>
            </a:r>
            <a:r>
              <a:rPr lang="en-IN" dirty="0" err="1"/>
              <a:t>int</a:t>
            </a:r>
            <a:r>
              <a:rPr lang="en-IN" dirty="0"/>
              <a:t> </a:t>
            </a:r>
            <a:r>
              <a:rPr lang="en-IN" dirty="0" err="1"/>
              <a:t>month_days</a:t>
            </a:r>
            <a:r>
              <a:rPr lang="en-IN" dirty="0"/>
              <a:t>[] = { 31, 28, 31, 30, 31, 30, 31, 31, 30, 			      31,30, 31 };     </a:t>
            </a:r>
          </a:p>
          <a:p>
            <a:pPr algn="just">
              <a:buNone/>
            </a:pPr>
            <a:r>
              <a:rPr lang="en-IN" dirty="0"/>
              <a:t>	    </a:t>
            </a:r>
            <a:r>
              <a:rPr lang="en-IN" dirty="0" err="1"/>
              <a:t>System.out.println</a:t>
            </a:r>
            <a:r>
              <a:rPr lang="en-IN" dirty="0"/>
              <a:t>("April has " + </a:t>
            </a:r>
            <a:r>
              <a:rPr lang="en-IN" dirty="0" err="1"/>
              <a:t>month_days</a:t>
            </a:r>
            <a:r>
              <a:rPr lang="en-IN" dirty="0"/>
              <a:t>[3] + "    </a:t>
            </a:r>
          </a:p>
          <a:p>
            <a:pPr algn="just">
              <a:buNone/>
            </a:pPr>
            <a:r>
              <a:rPr lang="en-IN" dirty="0"/>
              <a:t>        days.");   </a:t>
            </a:r>
          </a:p>
          <a:p>
            <a:pPr algn="just">
              <a:buNone/>
            </a:pPr>
            <a:r>
              <a:rPr lang="en-IN" dirty="0"/>
              <a:t>	} </a:t>
            </a:r>
          </a:p>
          <a:p>
            <a:pPr algn="just">
              <a:buNone/>
            </a:pPr>
            <a:r>
              <a:rPr lang="en-IN" dirty="0"/>
              <a:t>}</a:t>
            </a:r>
          </a:p>
          <a:p>
            <a:pPr algn="just">
              <a:buNone/>
            </a:pPr>
            <a:r>
              <a:rPr lang="en-IN" dirty="0"/>
              <a:t>// O/P:April has 30 days.</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IN"/>
              <a:t>Array of Objects</a:t>
            </a:r>
          </a:p>
        </p:txBody>
      </p:sp>
      <p:sp>
        <p:nvSpPr>
          <p:cNvPr id="4" name="Content Placeholder 3"/>
          <p:cNvSpPr>
            <a:spLocks noGrp="1"/>
          </p:cNvSpPr>
          <p:nvPr>
            <p:ph sz="quarter" idx="1"/>
          </p:nvPr>
        </p:nvSpPr>
        <p:spPr>
          <a:xfrm>
            <a:off x="228600" y="838200"/>
            <a:ext cx="4191000" cy="5791200"/>
          </a:xfrm>
        </p:spPr>
        <p:txBody>
          <a:bodyPr>
            <a:normAutofit fontScale="70000" lnSpcReduction="20000"/>
          </a:bodyPr>
          <a:lstStyle/>
          <a:p>
            <a:pPr algn="just" fontAlgn="base">
              <a:buNone/>
            </a:pPr>
            <a:r>
              <a:rPr lang="en-IN"/>
              <a:t>class Main</a:t>
            </a:r>
          </a:p>
          <a:p>
            <a:pPr algn="just" fontAlgn="base">
              <a:buNone/>
            </a:pPr>
            <a:r>
              <a:rPr lang="en-IN"/>
              <a:t>{</a:t>
            </a:r>
          </a:p>
          <a:p>
            <a:pPr algn="just" fontAlgn="base">
              <a:buNone/>
            </a:pPr>
            <a:r>
              <a:rPr lang="en-IN"/>
              <a:t>   public static void main(String args[])</a:t>
            </a:r>
          </a:p>
          <a:p>
            <a:pPr algn="just" fontAlgn="base">
              <a:buNone/>
            </a:pPr>
            <a:r>
              <a:rPr lang="en-IN"/>
              <a:t>{</a:t>
            </a:r>
          </a:p>
          <a:p>
            <a:pPr algn="just" fontAlgn="base">
              <a:buNone/>
            </a:pPr>
            <a:r>
              <a:rPr lang="en-IN"/>
              <a:t>	//create array of employee object  </a:t>
            </a:r>
          </a:p>
          <a:p>
            <a:pPr algn="just" fontAlgn="base">
              <a:buNone/>
            </a:pPr>
            <a:r>
              <a:rPr lang="en-IN"/>
              <a:t>	    Employee[] obj = new Employee[2] ; </a:t>
            </a:r>
          </a:p>
          <a:p>
            <a:pPr algn="just" fontAlgn="base">
              <a:buNone/>
            </a:pPr>
            <a:r>
              <a:rPr lang="en-IN"/>
              <a:t>    //create &amp; initialize actual employee objects using constructor</a:t>
            </a:r>
          </a:p>
          <a:p>
            <a:pPr algn="just" fontAlgn="base">
              <a:buNone/>
            </a:pPr>
            <a:r>
              <a:rPr lang="en-IN"/>
              <a:t>	    obj[0] = new Employee(100,"ABC");</a:t>
            </a:r>
          </a:p>
          <a:p>
            <a:pPr algn="just" fontAlgn="base">
              <a:buNone/>
            </a:pPr>
            <a:r>
              <a:rPr lang="en-IN"/>
              <a:t>          obj[1] = new Employee(200,"XYZ"); </a:t>
            </a:r>
          </a:p>
          <a:p>
            <a:pPr algn="just" fontAlgn="base">
              <a:buNone/>
            </a:pPr>
            <a:r>
              <a:rPr lang="en-IN"/>
              <a:t>     //display the employee object data</a:t>
            </a:r>
          </a:p>
          <a:p>
            <a:pPr algn="just" fontAlgn="base">
              <a:buNone/>
            </a:pPr>
            <a:r>
              <a:rPr lang="en-IN"/>
              <a:t>	     System.out.println("Employee Object 	1:");</a:t>
            </a:r>
          </a:p>
          <a:p>
            <a:pPr algn="just" fontAlgn="base">
              <a:buNone/>
            </a:pPr>
            <a:r>
              <a:rPr lang="en-IN"/>
              <a:t>	     obj[0].showData();</a:t>
            </a:r>
          </a:p>
          <a:p>
            <a:pPr algn="just" fontAlgn="base">
              <a:buNone/>
            </a:pPr>
            <a:r>
              <a:rPr lang="en-IN"/>
              <a:t>	     System.out.println("Employee Object 	2:");</a:t>
            </a:r>
          </a:p>
          <a:p>
            <a:pPr algn="just" fontAlgn="base">
              <a:buNone/>
            </a:pPr>
            <a:r>
              <a:rPr lang="en-IN"/>
              <a:t>	      obj[1].showData();</a:t>
            </a:r>
          </a:p>
          <a:p>
            <a:pPr algn="just" fontAlgn="base">
              <a:buNone/>
            </a:pPr>
            <a:r>
              <a:rPr lang="en-IN"/>
              <a:t>	}</a:t>
            </a:r>
          </a:p>
          <a:p>
            <a:pPr algn="just" fontAlgn="base">
              <a:buNone/>
            </a:pPr>
            <a:r>
              <a:rPr lang="en-IN"/>
              <a:t>}</a:t>
            </a:r>
          </a:p>
          <a:p>
            <a:endParaRPr lang="en-IN"/>
          </a:p>
        </p:txBody>
      </p:sp>
      <p:sp>
        <p:nvSpPr>
          <p:cNvPr id="5" name="Content Placeholder 4"/>
          <p:cNvSpPr>
            <a:spLocks noGrp="1"/>
          </p:cNvSpPr>
          <p:nvPr>
            <p:ph sz="quarter" idx="2"/>
          </p:nvPr>
        </p:nvSpPr>
        <p:spPr>
          <a:xfrm>
            <a:off x="4572000" y="838200"/>
            <a:ext cx="4343400" cy="5791200"/>
          </a:xfrm>
        </p:spPr>
        <p:txBody>
          <a:bodyPr>
            <a:normAutofit fontScale="70000" lnSpcReduction="20000"/>
          </a:bodyPr>
          <a:lstStyle/>
          <a:p>
            <a:pPr algn="just" fontAlgn="base">
              <a:buNone/>
            </a:pPr>
            <a:r>
              <a:rPr lang="en-IN" dirty="0"/>
              <a:t>//Employee class with </a:t>
            </a:r>
            <a:r>
              <a:rPr lang="en-IN" dirty="0" err="1"/>
              <a:t>empId</a:t>
            </a:r>
            <a:r>
              <a:rPr lang="en-IN" dirty="0"/>
              <a:t> and name as attributes</a:t>
            </a:r>
          </a:p>
          <a:p>
            <a:pPr algn="just" fontAlgn="base">
              <a:buNone/>
            </a:pPr>
            <a:r>
              <a:rPr lang="en-IN" dirty="0"/>
              <a:t>class Employee</a:t>
            </a:r>
          </a:p>
          <a:p>
            <a:pPr algn="just" fontAlgn="base">
              <a:buNone/>
            </a:pPr>
            <a:r>
              <a:rPr lang="en-IN" dirty="0"/>
              <a:t>{</a:t>
            </a:r>
          </a:p>
          <a:p>
            <a:pPr algn="just" fontAlgn="base">
              <a:buNone/>
            </a:pPr>
            <a:r>
              <a:rPr lang="en-IN" dirty="0"/>
              <a:t>	  </a:t>
            </a:r>
            <a:r>
              <a:rPr lang="en-IN" dirty="0" err="1"/>
              <a:t>int</a:t>
            </a:r>
            <a:r>
              <a:rPr lang="en-IN" dirty="0"/>
              <a:t> </a:t>
            </a:r>
            <a:r>
              <a:rPr lang="en-IN" dirty="0" err="1"/>
              <a:t>empId</a:t>
            </a:r>
            <a:r>
              <a:rPr lang="en-IN" dirty="0"/>
              <a:t>;</a:t>
            </a:r>
          </a:p>
          <a:p>
            <a:pPr algn="just" fontAlgn="base">
              <a:buNone/>
            </a:pPr>
            <a:r>
              <a:rPr lang="en-IN" dirty="0"/>
              <a:t>	  String name;</a:t>
            </a:r>
          </a:p>
          <a:p>
            <a:pPr algn="just" fontAlgn="base">
              <a:buNone/>
            </a:pPr>
            <a:r>
              <a:rPr lang="en-IN" dirty="0"/>
              <a:t>	  //Employee class constructor</a:t>
            </a:r>
          </a:p>
          <a:p>
            <a:pPr algn="just" fontAlgn="base">
              <a:buNone/>
            </a:pPr>
            <a:r>
              <a:rPr lang="en-IN" dirty="0"/>
              <a:t>	  Employee(</a:t>
            </a:r>
            <a:r>
              <a:rPr lang="en-IN" dirty="0" err="1"/>
              <a:t>int</a:t>
            </a:r>
            <a:r>
              <a:rPr lang="en-IN"/>
              <a:t> eid</a:t>
            </a:r>
            <a:r>
              <a:rPr lang="en-IN" dirty="0"/>
              <a:t>, String n)</a:t>
            </a:r>
          </a:p>
          <a:p>
            <a:pPr algn="just" fontAlgn="base">
              <a:buNone/>
            </a:pPr>
            <a:r>
              <a:rPr lang="en-IN" dirty="0"/>
              <a:t>	{</a:t>
            </a:r>
          </a:p>
          <a:p>
            <a:pPr algn="just" fontAlgn="base">
              <a:buNone/>
            </a:pPr>
            <a:r>
              <a:rPr lang="en-IN" dirty="0"/>
              <a:t>	     </a:t>
            </a:r>
            <a:r>
              <a:rPr lang="en-IN" dirty="0" err="1"/>
              <a:t>empId</a:t>
            </a:r>
            <a:r>
              <a:rPr lang="en-IN" dirty="0"/>
              <a:t> = </a:t>
            </a:r>
            <a:r>
              <a:rPr lang="en-IN" dirty="0" err="1"/>
              <a:t>eid</a:t>
            </a:r>
            <a:r>
              <a:rPr lang="en-IN" dirty="0"/>
              <a:t>;</a:t>
            </a:r>
          </a:p>
          <a:p>
            <a:pPr algn="just" fontAlgn="base">
              <a:buNone/>
            </a:pPr>
            <a:r>
              <a:rPr lang="en-IN" dirty="0"/>
              <a:t>	     name = n;</a:t>
            </a:r>
          </a:p>
          <a:p>
            <a:pPr algn="just" fontAlgn="base">
              <a:buNone/>
            </a:pPr>
            <a:r>
              <a:rPr lang="en-IN" dirty="0"/>
              <a:t>	  }</a:t>
            </a:r>
          </a:p>
          <a:p>
            <a:pPr algn="just" fontAlgn="base">
              <a:buNone/>
            </a:pPr>
            <a:r>
              <a:rPr lang="en-IN" dirty="0"/>
              <a:t>	public void </a:t>
            </a:r>
            <a:r>
              <a:rPr lang="en-IN" dirty="0" err="1"/>
              <a:t>showData</a:t>
            </a:r>
            <a:r>
              <a:rPr lang="en-IN" dirty="0"/>
              <a:t>()</a:t>
            </a:r>
          </a:p>
          <a:p>
            <a:pPr algn="just" fontAlgn="base">
              <a:buNone/>
            </a:pPr>
            <a:r>
              <a:rPr lang="en-IN" dirty="0"/>
              <a:t>	{</a:t>
            </a:r>
          </a:p>
          <a:p>
            <a:pPr algn="just" fontAlgn="base">
              <a:buNone/>
            </a:pPr>
            <a:r>
              <a:rPr lang="en-IN" dirty="0"/>
              <a:t>   		</a:t>
            </a:r>
            <a:r>
              <a:rPr lang="en-IN" dirty="0" err="1"/>
              <a:t>System.out.print</a:t>
            </a:r>
            <a:r>
              <a:rPr lang="en-IN" dirty="0"/>
              <a:t>("</a:t>
            </a:r>
            <a:r>
              <a:rPr lang="en-IN" dirty="0" err="1"/>
              <a:t>EmpId</a:t>
            </a:r>
            <a:r>
              <a:rPr lang="en-IN" dirty="0"/>
              <a:t> = "+</a:t>
            </a:r>
            <a:r>
              <a:rPr lang="en-IN" dirty="0" err="1"/>
              <a:t>empId</a:t>
            </a:r>
            <a:r>
              <a:rPr lang="en-IN" dirty="0"/>
              <a:t> + "  " + " Employee Name = "+name);</a:t>
            </a:r>
          </a:p>
          <a:p>
            <a:pPr algn="just" fontAlgn="base">
              <a:buNone/>
            </a:pPr>
            <a:r>
              <a:rPr lang="en-IN" dirty="0"/>
              <a:t>		</a:t>
            </a:r>
            <a:r>
              <a:rPr lang="en-IN" dirty="0" err="1"/>
              <a:t>System.out.println</a:t>
            </a:r>
            <a:r>
              <a:rPr lang="en-IN" dirty="0"/>
              <a:t>();</a:t>
            </a:r>
          </a:p>
          <a:p>
            <a:pPr algn="just" fontAlgn="base">
              <a:buNone/>
            </a:pPr>
            <a:r>
              <a:rPr lang="en-IN" dirty="0"/>
              <a:t>	}</a:t>
            </a:r>
          </a:p>
          <a:p>
            <a:pPr algn="just" fontAlgn="base">
              <a:buNone/>
            </a:pPr>
            <a:r>
              <a:rPr lang="en-IN" dirty="0"/>
              <a:t>}</a:t>
            </a:r>
          </a:p>
          <a:p>
            <a:pPr algn="just">
              <a:buNone/>
            </a:pPr>
            <a:endParaRPr lang="en-IN" dirty="0"/>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249362"/>
          </a:xfrm>
        </p:spPr>
        <p:txBody>
          <a:bodyPr>
            <a:normAutofit/>
          </a:bodyPr>
          <a:lstStyle/>
          <a:p>
            <a:r>
              <a:rPr lang="en-IN"/>
              <a:t>Class</a:t>
            </a:r>
          </a:p>
        </p:txBody>
      </p:sp>
      <p:sp>
        <p:nvSpPr>
          <p:cNvPr id="3" name="Content Placeholder 2"/>
          <p:cNvSpPr>
            <a:spLocks noGrp="1"/>
          </p:cNvSpPr>
          <p:nvPr>
            <p:ph sz="quarter" idx="1"/>
          </p:nvPr>
        </p:nvSpPr>
        <p:spPr>
          <a:xfrm>
            <a:off x="914400" y="1828800"/>
            <a:ext cx="7772400" cy="4191000"/>
          </a:xfrm>
        </p:spPr>
        <p:txBody>
          <a:bodyPr vert="horz" lIns="91440" tIns="45720" rIns="91440" bIns="45720" anchor="t">
            <a:normAutofit/>
          </a:bodyPr>
          <a:lstStyle/>
          <a:p>
            <a:pPr algn="just"/>
            <a:r>
              <a:rPr lang="en-IN" dirty="0"/>
              <a:t>Classes  provide a convenient method for packing together a group of logically related data items and functions that work on them.</a:t>
            </a:r>
          </a:p>
          <a:p>
            <a:pPr algn="just"/>
            <a:r>
              <a:rPr lang="en-IN" dirty="0"/>
              <a:t>In Java, the data items are called fields and the functions are called methods.</a:t>
            </a:r>
          </a:p>
          <a:p>
            <a:pPr algn="just"/>
            <a:r>
              <a:rPr lang="en-IN" dirty="0"/>
              <a:t>A class is essentially a description of how to make an object that contains fields and methods.</a:t>
            </a:r>
          </a:p>
          <a:p>
            <a:pPr algn="just"/>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Array of Objects</a:t>
            </a:r>
          </a:p>
        </p:txBody>
      </p:sp>
      <p:sp>
        <p:nvSpPr>
          <p:cNvPr id="5" name="Content Placeholder 4"/>
          <p:cNvSpPr>
            <a:spLocks noGrp="1"/>
          </p:cNvSpPr>
          <p:nvPr>
            <p:ph sz="quarter" idx="1"/>
          </p:nvPr>
        </p:nvSpPr>
        <p:spPr/>
        <p:txBody>
          <a:bodyPr/>
          <a:lstStyle/>
          <a:p>
            <a:pPr algn="just">
              <a:buNone/>
            </a:pPr>
            <a:r>
              <a:rPr lang="en-IN"/>
              <a:t>//O/P:</a:t>
            </a:r>
          </a:p>
          <a:p>
            <a:pPr algn="just">
              <a:buNone/>
            </a:pPr>
            <a:r>
              <a:rPr lang="en-IN"/>
              <a:t>Employee Object 1:</a:t>
            </a:r>
          </a:p>
          <a:p>
            <a:pPr algn="just">
              <a:buNone/>
            </a:pPr>
            <a:r>
              <a:rPr lang="en-IN"/>
              <a:t>EmpId=100	Employee Name=ABC</a:t>
            </a:r>
          </a:p>
          <a:p>
            <a:pPr algn="just">
              <a:buNone/>
            </a:pPr>
            <a:r>
              <a:rPr lang="en-IN"/>
              <a:t>Employee Object 2:</a:t>
            </a:r>
          </a:p>
          <a:p>
            <a:pPr algn="just">
              <a:buNone/>
            </a:pPr>
            <a:r>
              <a:rPr lang="en-IN"/>
              <a:t>EmpId=200	Employee Name=XYZ</a:t>
            </a:r>
          </a:p>
          <a:p>
            <a:pPr algn="just">
              <a:buNone/>
            </a:pPr>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IN"/>
              <a:t>Memory Allocation:’new’ </a:t>
            </a:r>
          </a:p>
        </p:txBody>
      </p:sp>
      <p:sp>
        <p:nvSpPr>
          <p:cNvPr id="3" name="Content Placeholder 2"/>
          <p:cNvSpPr>
            <a:spLocks noGrp="1"/>
          </p:cNvSpPr>
          <p:nvPr>
            <p:ph sz="quarter" idx="1"/>
          </p:nvPr>
        </p:nvSpPr>
        <p:spPr>
          <a:xfrm>
            <a:off x="990600" y="838200"/>
            <a:ext cx="7772400" cy="5715000"/>
          </a:xfrm>
        </p:spPr>
        <p:txBody>
          <a:bodyPr/>
          <a:lstStyle/>
          <a:p>
            <a:pPr algn="just"/>
            <a:r>
              <a:rPr lang="en-IN"/>
              <a:t>In Java, when we only declare a variable of a class type, only a reference is created (memory is not allocated for the object).</a:t>
            </a:r>
          </a:p>
          <a:p>
            <a:pPr algn="just"/>
            <a:r>
              <a:rPr lang="en-IN"/>
              <a:t> To allocate memory to an object, we must use new(). So the object is always allocated memory on heap.</a:t>
            </a:r>
          </a:p>
          <a:p>
            <a:pPr algn="just">
              <a:buNone/>
            </a:pPr>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4638"/>
            <a:ext cx="7772400" cy="563562"/>
          </a:xfrm>
        </p:spPr>
        <p:txBody>
          <a:bodyPr>
            <a:normAutofit fontScale="90000"/>
          </a:bodyPr>
          <a:lstStyle/>
          <a:p>
            <a:r>
              <a:rPr lang="en-IN"/>
              <a:t>Memory Allocation:’new’ </a:t>
            </a:r>
          </a:p>
        </p:txBody>
      </p:sp>
      <p:sp>
        <p:nvSpPr>
          <p:cNvPr id="5" name="Content Placeholder 4"/>
          <p:cNvSpPr>
            <a:spLocks noGrp="1"/>
          </p:cNvSpPr>
          <p:nvPr>
            <p:ph sz="quarter" idx="1"/>
          </p:nvPr>
        </p:nvSpPr>
        <p:spPr>
          <a:xfrm>
            <a:off x="304800" y="685800"/>
            <a:ext cx="4358640" cy="5943600"/>
          </a:xfrm>
        </p:spPr>
        <p:txBody>
          <a:bodyPr>
            <a:normAutofit fontScale="70000" lnSpcReduction="20000"/>
          </a:bodyPr>
          <a:lstStyle/>
          <a:p>
            <a:pPr algn="just" fontAlgn="base">
              <a:buNone/>
            </a:pPr>
            <a:r>
              <a:rPr lang="en-IN"/>
              <a:t>class Test</a:t>
            </a:r>
          </a:p>
          <a:p>
            <a:pPr algn="just" fontAlgn="base">
              <a:buNone/>
            </a:pPr>
            <a:r>
              <a:rPr lang="en-IN"/>
              <a:t> {   </a:t>
            </a:r>
          </a:p>
          <a:p>
            <a:pPr algn="just" fontAlgn="base">
              <a:buNone/>
            </a:pPr>
            <a:r>
              <a:rPr lang="en-IN"/>
              <a:t>	// class contents </a:t>
            </a:r>
          </a:p>
          <a:p>
            <a:pPr algn="just" fontAlgn="base">
              <a:buNone/>
            </a:pPr>
            <a:r>
              <a:rPr lang="en-IN"/>
              <a:t>	void show() </a:t>
            </a:r>
          </a:p>
          <a:p>
            <a:pPr algn="just" fontAlgn="base">
              <a:buNone/>
            </a:pPr>
            <a:r>
              <a:rPr lang="en-IN"/>
              <a:t>	{ </a:t>
            </a:r>
          </a:p>
          <a:p>
            <a:pPr algn="just" fontAlgn="base">
              <a:buNone/>
            </a:pPr>
            <a:r>
              <a:rPr lang="en-IN"/>
              <a:t>	    System.out.println("Test::show() called"); </a:t>
            </a:r>
          </a:p>
          <a:p>
            <a:pPr algn="just" fontAlgn="base">
              <a:buNone/>
            </a:pPr>
            <a:r>
              <a:rPr lang="en-IN"/>
              <a:t>	} </a:t>
            </a:r>
          </a:p>
          <a:p>
            <a:pPr algn="just" fontAlgn="base">
              <a:buNone/>
            </a:pPr>
            <a:r>
              <a:rPr lang="en-IN"/>
              <a:t>}   </a:t>
            </a:r>
          </a:p>
          <a:p>
            <a:pPr algn="just" fontAlgn="base">
              <a:buNone/>
            </a:pPr>
            <a:r>
              <a:rPr lang="en-IN"/>
              <a:t>public class Main</a:t>
            </a:r>
          </a:p>
          <a:p>
            <a:pPr algn="just" fontAlgn="base">
              <a:buNone/>
            </a:pPr>
            <a:r>
              <a:rPr lang="en-IN"/>
              <a:t> { </a:t>
            </a:r>
          </a:p>
          <a:p>
            <a:pPr algn="just" fontAlgn="base">
              <a:buNone/>
            </a:pPr>
            <a:r>
              <a:rPr lang="en-IN"/>
              <a:t>        // Driver Code </a:t>
            </a:r>
          </a:p>
          <a:p>
            <a:pPr algn="just" fontAlgn="base">
              <a:buNone/>
            </a:pPr>
            <a:r>
              <a:rPr lang="en-IN"/>
              <a:t>	    public static void main(String[] args)  </a:t>
            </a:r>
          </a:p>
          <a:p>
            <a:pPr algn="just" fontAlgn="base">
              <a:buNone/>
            </a:pPr>
            <a:r>
              <a:rPr lang="en-IN"/>
              <a:t>	    { </a:t>
            </a:r>
          </a:p>
          <a:p>
            <a:pPr algn="just" fontAlgn="base">
              <a:buNone/>
            </a:pPr>
            <a:r>
              <a:rPr lang="en-IN"/>
              <a:t>		 Test t;  </a:t>
            </a:r>
          </a:p>
          <a:p>
            <a:pPr algn="just" fontAlgn="base">
              <a:buNone/>
            </a:pPr>
            <a:r>
              <a:rPr lang="en-IN"/>
              <a:t>	        // Error here because t  </a:t>
            </a:r>
          </a:p>
          <a:p>
            <a:pPr algn="just" fontAlgn="base">
              <a:buNone/>
            </a:pPr>
            <a:r>
              <a:rPr lang="en-IN"/>
              <a:t>	        // is not initialzed </a:t>
            </a:r>
          </a:p>
          <a:p>
            <a:pPr algn="just" fontAlgn="base">
              <a:buNone/>
            </a:pPr>
            <a:r>
              <a:rPr lang="en-IN"/>
              <a:t>        	t.show();  </a:t>
            </a:r>
          </a:p>
          <a:p>
            <a:pPr algn="just" fontAlgn="base">
              <a:buNone/>
            </a:pPr>
            <a:r>
              <a:rPr lang="en-IN"/>
              <a:t>	    } </a:t>
            </a:r>
          </a:p>
          <a:p>
            <a:pPr algn="just" fontAlgn="base">
              <a:buNone/>
            </a:pPr>
            <a:r>
              <a:rPr lang="en-IN"/>
              <a:t>} </a:t>
            </a:r>
          </a:p>
          <a:p>
            <a:endParaRPr lang="en-IN"/>
          </a:p>
        </p:txBody>
      </p:sp>
      <p:sp>
        <p:nvSpPr>
          <p:cNvPr id="6" name="Content Placeholder 5"/>
          <p:cNvSpPr>
            <a:spLocks noGrp="1"/>
          </p:cNvSpPr>
          <p:nvPr>
            <p:ph sz="quarter" idx="2"/>
          </p:nvPr>
        </p:nvSpPr>
        <p:spPr>
          <a:xfrm>
            <a:off x="4933950" y="762000"/>
            <a:ext cx="4210050" cy="5867400"/>
          </a:xfrm>
        </p:spPr>
        <p:txBody>
          <a:bodyPr>
            <a:normAutofit fontScale="70000" lnSpcReduction="20000"/>
          </a:bodyPr>
          <a:lstStyle/>
          <a:p>
            <a:pPr algn="just" fontAlgn="base">
              <a:buNone/>
            </a:pPr>
            <a:r>
              <a:rPr lang="en-IN"/>
              <a:t>class Test</a:t>
            </a:r>
          </a:p>
          <a:p>
            <a:pPr algn="just" fontAlgn="base">
              <a:buNone/>
            </a:pPr>
            <a:r>
              <a:rPr lang="en-IN"/>
              <a:t> { </a:t>
            </a:r>
          </a:p>
          <a:p>
            <a:pPr algn="just" fontAlgn="base">
              <a:buNone/>
            </a:pPr>
            <a:r>
              <a:rPr lang="en-IN"/>
              <a:t>      // class contents </a:t>
            </a:r>
          </a:p>
          <a:p>
            <a:pPr algn="just" fontAlgn="base">
              <a:buNone/>
            </a:pPr>
            <a:r>
              <a:rPr lang="en-IN"/>
              <a:t>	void show()  </a:t>
            </a:r>
          </a:p>
          <a:p>
            <a:pPr algn="just" fontAlgn="base">
              <a:buNone/>
            </a:pPr>
            <a:r>
              <a:rPr lang="en-IN"/>
              <a:t>	{ </a:t>
            </a:r>
          </a:p>
          <a:p>
            <a:pPr algn="just" fontAlgn="base">
              <a:buNone/>
            </a:pPr>
            <a:r>
              <a:rPr lang="en-IN"/>
              <a:t>	    System.out.println("Test::show() called"); </a:t>
            </a:r>
          </a:p>
          <a:p>
            <a:pPr algn="just" fontAlgn="base">
              <a:buNone/>
            </a:pPr>
            <a:r>
              <a:rPr lang="en-IN"/>
              <a:t>	} </a:t>
            </a:r>
          </a:p>
          <a:p>
            <a:pPr algn="just" fontAlgn="base">
              <a:buNone/>
            </a:pPr>
            <a:r>
              <a:rPr lang="en-IN"/>
              <a:t>}   </a:t>
            </a:r>
          </a:p>
          <a:p>
            <a:pPr algn="just" fontAlgn="base">
              <a:buNone/>
            </a:pPr>
            <a:r>
              <a:rPr lang="en-IN"/>
              <a:t>public class Main </a:t>
            </a:r>
          </a:p>
          <a:p>
            <a:pPr algn="just" fontAlgn="base">
              <a:buNone/>
            </a:pPr>
            <a:r>
              <a:rPr lang="en-IN"/>
              <a:t>{       </a:t>
            </a:r>
          </a:p>
          <a:p>
            <a:pPr algn="just" fontAlgn="base">
              <a:buNone/>
            </a:pPr>
            <a:r>
              <a:rPr lang="en-IN"/>
              <a:t>    // Driver Code </a:t>
            </a:r>
          </a:p>
          <a:p>
            <a:pPr algn="just" fontAlgn="base">
              <a:buNone/>
            </a:pPr>
            <a:r>
              <a:rPr lang="en-IN"/>
              <a:t>    public static void main(String[] args) </a:t>
            </a:r>
          </a:p>
          <a:p>
            <a:pPr algn="just" fontAlgn="base">
              <a:buNone/>
            </a:pPr>
            <a:r>
              <a:rPr lang="en-IN"/>
              <a:t>    { </a:t>
            </a:r>
          </a:p>
          <a:p>
            <a:pPr algn="just" fontAlgn="base">
              <a:buNone/>
            </a:pPr>
            <a:r>
              <a:rPr lang="en-IN"/>
              <a:t>         // all objects are dynamically  </a:t>
            </a:r>
          </a:p>
          <a:p>
            <a:pPr algn="just" fontAlgn="base">
              <a:buNone/>
            </a:pPr>
            <a:r>
              <a:rPr lang="en-IN"/>
              <a:t>	   // allocated </a:t>
            </a:r>
          </a:p>
          <a:p>
            <a:pPr algn="just" fontAlgn="base">
              <a:buNone/>
            </a:pPr>
            <a:r>
              <a:rPr lang="en-IN"/>
              <a:t>	      Test t = new Test();  </a:t>
            </a:r>
          </a:p>
          <a:p>
            <a:pPr algn="just" fontAlgn="base">
              <a:buNone/>
            </a:pPr>
            <a:r>
              <a:rPr lang="en-IN"/>
              <a:t>	      t.show(); // No error  </a:t>
            </a:r>
          </a:p>
          <a:p>
            <a:pPr algn="just" fontAlgn="base">
              <a:buNone/>
            </a:pPr>
            <a:r>
              <a:rPr lang="en-IN"/>
              <a:t>	} </a:t>
            </a:r>
          </a:p>
          <a:p>
            <a:pPr algn="just" fontAlgn="base">
              <a:buNone/>
            </a:pPr>
            <a:r>
              <a:rPr lang="en-IN"/>
              <a:t>} </a:t>
            </a:r>
          </a:p>
          <a:p>
            <a:pPr algn="just"/>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IN"/>
              <a:t>Memory Recovery:’delete’</a:t>
            </a:r>
          </a:p>
        </p:txBody>
      </p:sp>
      <p:sp>
        <p:nvSpPr>
          <p:cNvPr id="5" name="Content Placeholder 4"/>
          <p:cNvSpPr>
            <a:spLocks noGrp="1"/>
          </p:cNvSpPr>
          <p:nvPr>
            <p:ph sz="quarter" idx="1"/>
          </p:nvPr>
        </p:nvSpPr>
        <p:spPr>
          <a:xfrm>
            <a:off x="914400" y="914400"/>
            <a:ext cx="7772400" cy="5791200"/>
          </a:xfrm>
        </p:spPr>
        <p:txBody>
          <a:bodyPr/>
          <a:lstStyle/>
          <a:p>
            <a:pPr algn="just"/>
            <a:r>
              <a:rPr lang="en-IN"/>
              <a:t>In C++, dynamically allocated objects must be manually released by use of a delete operator. </a:t>
            </a:r>
          </a:p>
          <a:p>
            <a:pPr algn="just"/>
            <a:r>
              <a:rPr lang="en-IN"/>
              <a:t>Java takes a different approach; it handles deallocation for you automatically. </a:t>
            </a:r>
          </a:p>
          <a:p>
            <a:pPr algn="just"/>
            <a:r>
              <a:rPr lang="en-IN"/>
              <a:t>The technique that accomplishes this is called garbage collection. </a:t>
            </a:r>
          </a:p>
          <a:p>
            <a:pPr algn="just"/>
            <a:r>
              <a:rPr lang="en-IN"/>
              <a:t>It works like this: when no references to an object exist, that object is assumed to be no longer needed, and the memory occupied by the object can be reclaimed. There is no explicit need to destroy objects as in C++.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IN"/>
              <a:t>Static Data Members</a:t>
            </a:r>
          </a:p>
        </p:txBody>
      </p:sp>
      <p:sp>
        <p:nvSpPr>
          <p:cNvPr id="3" name="Content Placeholder 2"/>
          <p:cNvSpPr>
            <a:spLocks noGrp="1"/>
          </p:cNvSpPr>
          <p:nvPr>
            <p:ph sz="quarter" idx="1"/>
          </p:nvPr>
        </p:nvSpPr>
        <p:spPr>
          <a:xfrm>
            <a:off x="914400" y="838200"/>
            <a:ext cx="7772400" cy="5791200"/>
          </a:xfrm>
        </p:spPr>
        <p:txBody>
          <a:bodyPr>
            <a:normAutofit fontScale="92500" lnSpcReduction="20000"/>
          </a:bodyPr>
          <a:lstStyle/>
          <a:p>
            <a:pPr algn="just"/>
            <a:r>
              <a:rPr lang="en-IN"/>
              <a:t>We can create a static data members by using the keyword static. </a:t>
            </a:r>
          </a:p>
          <a:p>
            <a:pPr algn="just"/>
            <a:r>
              <a:rPr lang="en-IN"/>
              <a:t>The static data members have the same value in all the instances of the class. </a:t>
            </a:r>
          </a:p>
          <a:p>
            <a:pPr algn="just"/>
            <a:r>
              <a:rPr lang="en-IN"/>
              <a:t>These are created and initialized when the class is loaded for the first time. Just like static methods you can access static fields using the class name (without instantiation).</a:t>
            </a:r>
          </a:p>
          <a:p>
            <a:pPr algn="just">
              <a:buNone/>
            </a:pPr>
            <a:r>
              <a:rPr lang="en-IN"/>
              <a:t>public class MyClass </a:t>
            </a:r>
          </a:p>
          <a:p>
            <a:pPr algn="just">
              <a:buNone/>
            </a:pPr>
            <a:r>
              <a:rPr lang="en-IN"/>
              <a:t>{   </a:t>
            </a:r>
          </a:p>
          <a:p>
            <a:pPr algn="just">
              <a:buNone/>
            </a:pPr>
            <a:r>
              <a:rPr lang="en-IN"/>
              <a:t>	public static int data = 20;   </a:t>
            </a:r>
          </a:p>
          <a:p>
            <a:pPr algn="just">
              <a:buNone/>
            </a:pPr>
            <a:r>
              <a:rPr lang="en-IN"/>
              <a:t>	public static void main(String args[])</a:t>
            </a:r>
          </a:p>
          <a:p>
            <a:pPr algn="just">
              <a:buNone/>
            </a:pPr>
            <a:r>
              <a:rPr lang="en-IN"/>
              <a:t>	{      </a:t>
            </a:r>
          </a:p>
          <a:p>
            <a:pPr algn="just">
              <a:buNone/>
            </a:pPr>
            <a:r>
              <a:rPr lang="en-IN"/>
              <a:t>		System.out.println(MyClass.data);   </a:t>
            </a:r>
          </a:p>
          <a:p>
            <a:pPr algn="just">
              <a:buNone/>
            </a:pPr>
            <a:r>
              <a:rPr lang="en-IN"/>
              <a:t>	}</a:t>
            </a:r>
          </a:p>
          <a:p>
            <a:pPr algn="just">
              <a:buNone/>
            </a:pPr>
            <a:r>
              <a:rPr lang="en-IN"/>
              <a:t>}</a:t>
            </a:r>
          </a:p>
          <a:p>
            <a:pPr algn="just">
              <a:buNone/>
            </a:pPr>
            <a:r>
              <a:rPr lang="en-IN"/>
              <a:t>//O/P:20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IN"/>
              <a:t>Static Methods</a:t>
            </a:r>
          </a:p>
        </p:txBody>
      </p:sp>
      <p:sp>
        <p:nvSpPr>
          <p:cNvPr id="3" name="Content Placeholder 2"/>
          <p:cNvSpPr>
            <a:spLocks noGrp="1"/>
          </p:cNvSpPr>
          <p:nvPr>
            <p:ph sz="quarter" idx="1"/>
          </p:nvPr>
        </p:nvSpPr>
        <p:spPr>
          <a:xfrm>
            <a:off x="914400" y="838200"/>
            <a:ext cx="7772400" cy="5867400"/>
          </a:xfrm>
        </p:spPr>
        <p:txBody>
          <a:bodyPr>
            <a:normAutofit fontScale="85000" lnSpcReduction="20000"/>
          </a:bodyPr>
          <a:lstStyle/>
          <a:p>
            <a:pPr algn="just"/>
            <a:r>
              <a:rPr lang="en-IN" b="1"/>
              <a:t>Static Methods</a:t>
            </a:r>
            <a:r>
              <a:rPr lang="en-IN"/>
              <a:t> − You can create a static method by using the keyword </a:t>
            </a:r>
            <a:r>
              <a:rPr lang="en-IN" i="1"/>
              <a:t>static</a:t>
            </a:r>
            <a:r>
              <a:rPr lang="en-IN"/>
              <a:t>. </a:t>
            </a:r>
          </a:p>
          <a:p>
            <a:pPr algn="just"/>
            <a:r>
              <a:rPr lang="en-IN"/>
              <a:t>Static methods can access only static fields, methods. To access static methods there is no need to instantiate the class, you can do it just using the class name. </a:t>
            </a:r>
          </a:p>
          <a:p>
            <a:pPr algn="just">
              <a:buNone/>
            </a:pPr>
            <a:r>
              <a:rPr lang="en-IN"/>
              <a:t>public class MyClass </a:t>
            </a:r>
          </a:p>
          <a:p>
            <a:pPr algn="just">
              <a:buNone/>
            </a:pPr>
            <a:r>
              <a:rPr lang="en-IN"/>
              <a:t>{ </a:t>
            </a:r>
          </a:p>
          <a:p>
            <a:pPr algn="just">
              <a:buNone/>
            </a:pPr>
            <a:r>
              <a:rPr lang="en-IN"/>
              <a:t>	public static void sample()</a:t>
            </a:r>
          </a:p>
          <a:p>
            <a:pPr algn="just">
              <a:buNone/>
            </a:pPr>
            <a:r>
              <a:rPr lang="en-IN"/>
              <a:t>	{ </a:t>
            </a:r>
          </a:p>
          <a:p>
            <a:pPr algn="just">
              <a:buNone/>
            </a:pPr>
            <a:r>
              <a:rPr lang="en-IN"/>
              <a:t>		System.out.println("Hello"); </a:t>
            </a:r>
          </a:p>
          <a:p>
            <a:pPr algn="just">
              <a:buNone/>
            </a:pPr>
            <a:r>
              <a:rPr lang="en-IN"/>
              <a:t>	}</a:t>
            </a:r>
          </a:p>
          <a:p>
            <a:pPr algn="just">
              <a:buNone/>
            </a:pPr>
            <a:r>
              <a:rPr lang="en-IN"/>
              <a:t>	 public static void main(String args[])</a:t>
            </a:r>
          </a:p>
          <a:p>
            <a:pPr algn="just">
              <a:buNone/>
            </a:pPr>
            <a:r>
              <a:rPr lang="en-IN"/>
              <a:t>	{ </a:t>
            </a:r>
          </a:p>
          <a:p>
            <a:pPr algn="just">
              <a:buNone/>
            </a:pPr>
            <a:r>
              <a:rPr lang="en-IN"/>
              <a:t>		MyClass.sample(); </a:t>
            </a:r>
          </a:p>
          <a:p>
            <a:pPr algn="just">
              <a:buNone/>
            </a:pPr>
            <a:r>
              <a:rPr lang="en-IN"/>
              <a:t>	}</a:t>
            </a:r>
          </a:p>
          <a:p>
            <a:pPr algn="just">
              <a:buNone/>
            </a:pPr>
            <a:r>
              <a:rPr lang="en-IN"/>
              <a:t> }</a:t>
            </a:r>
          </a:p>
          <a:p>
            <a:pPr algn="just">
              <a:buNone/>
            </a:pPr>
            <a:r>
              <a:rPr lang="en-IN"/>
              <a:t>//O/P:Hello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IN"/>
              <a:t>Forward Declaration</a:t>
            </a:r>
          </a:p>
        </p:txBody>
      </p:sp>
      <p:sp>
        <p:nvSpPr>
          <p:cNvPr id="3" name="Content Placeholder 2"/>
          <p:cNvSpPr>
            <a:spLocks noGrp="1"/>
          </p:cNvSpPr>
          <p:nvPr>
            <p:ph sz="quarter" idx="1"/>
          </p:nvPr>
        </p:nvSpPr>
        <p:spPr>
          <a:xfrm>
            <a:off x="914400" y="990600"/>
            <a:ext cx="7772400" cy="5638800"/>
          </a:xfrm>
        </p:spPr>
        <p:txBody>
          <a:bodyPr/>
          <a:lstStyle/>
          <a:p>
            <a:pPr algn="just"/>
            <a:r>
              <a:rPr lang="en-IN"/>
              <a:t>Forward declarations means the declaration of a method or variable prior to its implementation. </a:t>
            </a:r>
          </a:p>
          <a:p>
            <a:pPr algn="just"/>
            <a:r>
              <a:rPr lang="en-IN"/>
              <a:t>Such declaration is necessary in C/C++ programming language in order to be able to use a variable or object before its implementation. </a:t>
            </a:r>
          </a:p>
          <a:p>
            <a:pPr algn="just"/>
            <a:r>
              <a:rPr lang="en-IN"/>
              <a:t>In case, if we want to use a library code, then we need to create its header file and use it. </a:t>
            </a:r>
          </a:p>
          <a:p>
            <a:pPr algn="just"/>
            <a:r>
              <a:rPr lang="en-IN"/>
              <a:t>But this is not a case in Java.</a:t>
            </a:r>
          </a:p>
          <a:p>
            <a:pPr algn="just"/>
            <a:r>
              <a:rPr lang="en-IN"/>
              <a:t>Java allows using a variable, class prior to its declaration and implementation.</a:t>
            </a:r>
          </a:p>
          <a:p>
            <a:pPr algn="just"/>
            <a:r>
              <a:rPr lang="en-IN"/>
              <a:t>Java allows using libraries code without any need of header files.</a:t>
            </a:r>
          </a:p>
          <a:p>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IN"/>
              <a:t>Forward Declaration</a:t>
            </a:r>
          </a:p>
        </p:txBody>
      </p:sp>
      <p:sp>
        <p:nvSpPr>
          <p:cNvPr id="3" name="Content Placeholder 2"/>
          <p:cNvSpPr>
            <a:spLocks noGrp="1"/>
          </p:cNvSpPr>
          <p:nvPr>
            <p:ph sz="quarter" idx="1"/>
          </p:nvPr>
        </p:nvSpPr>
        <p:spPr>
          <a:xfrm>
            <a:off x="914400" y="914400"/>
            <a:ext cx="7772400" cy="5715000"/>
          </a:xfrm>
        </p:spPr>
        <p:txBody>
          <a:bodyPr>
            <a:normAutofit fontScale="85000" lnSpcReduction="20000"/>
          </a:bodyPr>
          <a:lstStyle/>
          <a:p>
            <a:pPr algn="just">
              <a:buNone/>
            </a:pPr>
            <a:r>
              <a:rPr lang="en-IN"/>
              <a:t>public class Tester</a:t>
            </a:r>
          </a:p>
          <a:p>
            <a:pPr algn="just">
              <a:buNone/>
            </a:pPr>
            <a:r>
              <a:rPr lang="en-IN"/>
              <a:t>{   </a:t>
            </a:r>
          </a:p>
          <a:p>
            <a:pPr algn="just">
              <a:buNone/>
            </a:pPr>
            <a:r>
              <a:rPr lang="en-IN"/>
              <a:t>	 public static void main(String args[])</a:t>
            </a:r>
          </a:p>
          <a:p>
            <a:pPr algn="just">
              <a:buNone/>
            </a:pPr>
            <a:r>
              <a:rPr lang="en-IN"/>
              <a:t>	 {     </a:t>
            </a:r>
          </a:p>
          <a:p>
            <a:pPr algn="just">
              <a:buNone/>
            </a:pPr>
            <a:r>
              <a:rPr lang="en-IN"/>
              <a:t>		  Test t = new Test(); </a:t>
            </a:r>
          </a:p>
          <a:p>
            <a:pPr algn="just">
              <a:buNone/>
            </a:pPr>
            <a:r>
              <a:rPr lang="en-IN"/>
              <a:t>	           t.display();   </a:t>
            </a:r>
          </a:p>
          <a:p>
            <a:pPr algn="just">
              <a:buNone/>
            </a:pPr>
            <a:r>
              <a:rPr lang="en-IN"/>
              <a:t>	 } </a:t>
            </a:r>
          </a:p>
          <a:p>
            <a:pPr algn="just">
              <a:buNone/>
            </a:pPr>
            <a:r>
              <a:rPr lang="en-IN"/>
              <a:t>}</a:t>
            </a:r>
          </a:p>
          <a:p>
            <a:pPr algn="just">
              <a:buNone/>
            </a:pPr>
            <a:r>
              <a:rPr lang="en-IN"/>
              <a:t> class Test</a:t>
            </a:r>
          </a:p>
          <a:p>
            <a:pPr algn="just">
              <a:buNone/>
            </a:pPr>
            <a:r>
              <a:rPr lang="en-IN"/>
              <a:t> {    </a:t>
            </a:r>
          </a:p>
          <a:p>
            <a:pPr algn="just">
              <a:buNone/>
            </a:pPr>
            <a:r>
              <a:rPr lang="en-IN"/>
              <a:t>	public void display() </a:t>
            </a:r>
          </a:p>
          <a:p>
            <a:pPr algn="just">
              <a:buNone/>
            </a:pPr>
            <a:r>
              <a:rPr lang="en-IN"/>
              <a:t>	{       </a:t>
            </a:r>
          </a:p>
          <a:p>
            <a:pPr algn="just">
              <a:buNone/>
            </a:pPr>
            <a:r>
              <a:rPr lang="en-IN"/>
              <a:t>		System.out.println("Test");   </a:t>
            </a:r>
          </a:p>
          <a:p>
            <a:pPr algn="just">
              <a:buNone/>
            </a:pPr>
            <a:r>
              <a:rPr lang="en-IN"/>
              <a:t>	 } </a:t>
            </a:r>
          </a:p>
          <a:p>
            <a:pPr algn="just">
              <a:buNone/>
            </a:pPr>
            <a:r>
              <a:rPr lang="en-IN"/>
              <a:t>}</a:t>
            </a:r>
          </a:p>
          <a:p>
            <a:pPr algn="just">
              <a:buNone/>
            </a:pPr>
            <a:r>
              <a:rPr lang="en-IN"/>
              <a:t>//O/P:Test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IN"/>
              <a:t>Class as Abstract Data Types (ADTs)</a:t>
            </a:r>
          </a:p>
        </p:txBody>
      </p:sp>
      <p:sp>
        <p:nvSpPr>
          <p:cNvPr id="3" name="Content Placeholder 2"/>
          <p:cNvSpPr>
            <a:spLocks noGrp="1"/>
          </p:cNvSpPr>
          <p:nvPr>
            <p:ph sz="quarter" idx="1"/>
          </p:nvPr>
        </p:nvSpPr>
        <p:spPr>
          <a:xfrm>
            <a:off x="914400" y="990600"/>
            <a:ext cx="7772400" cy="5638800"/>
          </a:xfrm>
        </p:spPr>
        <p:txBody>
          <a:bodyPr/>
          <a:lstStyle/>
          <a:p>
            <a:pPr algn="just" fontAlgn="base"/>
            <a:r>
              <a:rPr lang="en-IN"/>
              <a:t>Abstract Data type (ADT) is a type (or class) for objects whose behaviour is defined by a set of value and a set of operations.</a:t>
            </a:r>
          </a:p>
          <a:p>
            <a:pPr algn="just" fontAlgn="base"/>
            <a:r>
              <a:rPr lang="en-IN"/>
              <a:t>The definition of ADT only mentions what operations are to be performed but not how these operations will be implemented. </a:t>
            </a:r>
          </a:p>
          <a:p>
            <a:pPr algn="just" fontAlgn="base"/>
            <a:r>
              <a:rPr lang="en-IN"/>
              <a:t>It does not specify how data will be organized in memory and what algorithms will be used for implementing the operations. </a:t>
            </a:r>
          </a:p>
          <a:p>
            <a:pPr algn="just" fontAlgn="base"/>
            <a:r>
              <a:rPr lang="en-IN"/>
              <a:t>It is called “abstract” because it gives an implementation-independent view. </a:t>
            </a:r>
          </a:p>
          <a:p>
            <a:pPr algn="just" fontAlgn="base"/>
            <a:r>
              <a:rPr lang="en-IN"/>
              <a:t>The process of providing only the essentials and hiding the details is known as abstraction.</a:t>
            </a:r>
          </a:p>
          <a:p>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IN"/>
              <a:t>Classes as Objects</a:t>
            </a:r>
          </a:p>
        </p:txBody>
      </p:sp>
      <p:sp>
        <p:nvSpPr>
          <p:cNvPr id="3" name="Content Placeholder 2"/>
          <p:cNvSpPr>
            <a:spLocks noGrp="1"/>
          </p:cNvSpPr>
          <p:nvPr>
            <p:ph sz="quarter" idx="1"/>
          </p:nvPr>
        </p:nvSpPr>
        <p:spPr>
          <a:xfrm>
            <a:off x="914400" y="1066800"/>
            <a:ext cx="7772400" cy="5410200"/>
          </a:xfrm>
        </p:spPr>
        <p:txBody>
          <a:bodyPr/>
          <a:lstStyle/>
          <a:p>
            <a:pPr algn="just"/>
            <a:r>
              <a:rPr lang="en-IN"/>
              <a:t>A class is a template for objects. </a:t>
            </a:r>
          </a:p>
          <a:p>
            <a:pPr algn="just"/>
            <a:r>
              <a:rPr lang="en-IN"/>
              <a:t>A class defines object properties including a valid range of values, and a default value. </a:t>
            </a:r>
          </a:p>
          <a:p>
            <a:pPr algn="just"/>
            <a:r>
              <a:rPr lang="en-IN"/>
              <a:t>A class also describes object behavior. </a:t>
            </a:r>
          </a:p>
          <a:p>
            <a:pPr algn="just"/>
            <a:r>
              <a:rPr lang="en-IN"/>
              <a:t>An object is a member or an "instance" of a class.</a:t>
            </a:r>
          </a:p>
          <a:p>
            <a:pPr algn="just"/>
            <a:r>
              <a:rPr lang="en-IN"/>
              <a:t> An object has a state in which all of its properties have values that you either explicitly define or that are defined by default settings.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IN"/>
              <a:t>Visibility/Access Modifiers</a:t>
            </a:r>
          </a:p>
        </p:txBody>
      </p:sp>
      <p:sp>
        <p:nvSpPr>
          <p:cNvPr id="3" name="Content Placeholder 2"/>
          <p:cNvSpPr>
            <a:spLocks noGrp="1"/>
          </p:cNvSpPr>
          <p:nvPr>
            <p:ph sz="quarter" idx="1"/>
          </p:nvPr>
        </p:nvSpPr>
        <p:spPr>
          <a:xfrm>
            <a:off x="914400" y="838200"/>
            <a:ext cx="7772400" cy="5791200"/>
          </a:xfrm>
        </p:spPr>
        <p:txBody>
          <a:bodyPr/>
          <a:lstStyle/>
          <a:p>
            <a:pPr algn="just"/>
            <a:r>
              <a:rPr lang="en-IN" dirty="0"/>
              <a:t>Public </a:t>
            </a:r>
            <a:r>
              <a:rPr lang="en-IN" dirty="0" err="1"/>
              <a:t>Acess</a:t>
            </a:r>
            <a:r>
              <a:rPr lang="en-IN" dirty="0"/>
              <a:t> Modifier:</a:t>
            </a:r>
          </a:p>
          <a:p>
            <a:pPr algn="just"/>
            <a:r>
              <a:rPr lang="en-IN" dirty="0"/>
              <a:t>Any variable or methods is visible to the entire class in which it is defined.</a:t>
            </a:r>
          </a:p>
          <a:p>
            <a:pPr algn="just"/>
            <a:r>
              <a:rPr lang="en-IN" dirty="0"/>
              <a:t>If we want to make it visible to all the classes, it is possible by declaring the variable or method as public.</a:t>
            </a:r>
          </a:p>
          <a:p>
            <a:pPr algn="just"/>
            <a:r>
              <a:rPr lang="en-IN" dirty="0"/>
              <a:t>Example:</a:t>
            </a:r>
          </a:p>
          <a:p>
            <a:pPr algn="just">
              <a:buNone/>
            </a:pPr>
            <a:r>
              <a:rPr lang="en-IN" dirty="0"/>
              <a:t>public </a:t>
            </a:r>
            <a:r>
              <a:rPr lang="en-IN" dirty="0" err="1"/>
              <a:t>int</a:t>
            </a:r>
            <a:r>
              <a:rPr lang="en-IN" dirty="0"/>
              <a:t> number;</a:t>
            </a:r>
          </a:p>
          <a:p>
            <a:pPr algn="just">
              <a:buNone/>
            </a:pPr>
            <a:r>
              <a:rPr lang="en-IN" dirty="0"/>
              <a:t>public void sum(){...... }</a:t>
            </a:r>
          </a:p>
          <a:p>
            <a:pPr algn="just"/>
            <a:r>
              <a:rPr lang="en-IN" dirty="0"/>
              <a:t>A variable or method declared as public has the widest possible visibility and accessible everywhere.</a:t>
            </a:r>
          </a:p>
          <a:p>
            <a:endParaRPr lang="en-IN" dirty="0"/>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IN"/>
              <a:t>Visibility/Access Modifiers</a:t>
            </a:r>
          </a:p>
        </p:txBody>
      </p:sp>
      <p:sp>
        <p:nvSpPr>
          <p:cNvPr id="3" name="Content Placeholder 2"/>
          <p:cNvSpPr>
            <a:spLocks noGrp="1"/>
          </p:cNvSpPr>
          <p:nvPr>
            <p:ph sz="quarter" idx="1"/>
          </p:nvPr>
        </p:nvSpPr>
        <p:spPr>
          <a:xfrm>
            <a:off x="914400" y="990600"/>
            <a:ext cx="7772400" cy="5029200"/>
          </a:xfrm>
        </p:spPr>
        <p:txBody>
          <a:bodyPr/>
          <a:lstStyle/>
          <a:p>
            <a:pPr algn="just"/>
            <a:r>
              <a:rPr lang="en-IN" b="1"/>
              <a:t>Default Access Modifier</a:t>
            </a:r>
          </a:p>
          <a:p>
            <a:pPr algn="just"/>
            <a:r>
              <a:rPr lang="en-IN"/>
              <a:t>If we do not explicitly specify any access modifier for classes, methods, variables, etc, then by default the default access modifier is considered.</a:t>
            </a:r>
          </a:p>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11162"/>
          </a:xfrm>
        </p:spPr>
        <p:txBody>
          <a:bodyPr>
            <a:normAutofit fontScale="90000"/>
          </a:bodyPr>
          <a:lstStyle/>
          <a:p>
            <a:r>
              <a:rPr lang="en-IN"/>
              <a:t>Visibility/Access Modifiers</a:t>
            </a:r>
          </a:p>
        </p:txBody>
      </p:sp>
      <p:sp>
        <p:nvSpPr>
          <p:cNvPr id="3" name="Content Placeholder 2"/>
          <p:cNvSpPr>
            <a:spLocks noGrp="1"/>
          </p:cNvSpPr>
          <p:nvPr>
            <p:ph sz="quarter" idx="1"/>
          </p:nvPr>
        </p:nvSpPr>
        <p:spPr>
          <a:xfrm>
            <a:off x="914400" y="1066800"/>
            <a:ext cx="7772400" cy="5562600"/>
          </a:xfrm>
        </p:spPr>
        <p:txBody>
          <a:bodyPr/>
          <a:lstStyle/>
          <a:p>
            <a:pPr algn="just"/>
            <a:r>
              <a:rPr lang="en-IN"/>
              <a:t>Private Access Modifier</a:t>
            </a:r>
          </a:p>
          <a:p>
            <a:pPr algn="just"/>
            <a:r>
              <a:rPr lang="en-IN"/>
              <a:t>private fields enjoy the highest degree of protection.</a:t>
            </a:r>
          </a:p>
          <a:p>
            <a:pPr algn="just"/>
            <a:r>
              <a:rPr lang="en-IN"/>
              <a:t>They are accessible only with their own class.</a:t>
            </a:r>
          </a:p>
          <a:p>
            <a:pPr algn="just"/>
            <a:r>
              <a:rPr lang="en-IN"/>
              <a:t>They cannot be inherited by subclasses and therefore not accessible in subclasses.</a:t>
            </a:r>
          </a:p>
          <a:p>
            <a:pPr algn="just"/>
            <a:r>
              <a:rPr lang="en-IN"/>
              <a:t>A method declared as private behaves likes a method declared as final.</a:t>
            </a:r>
          </a:p>
          <a:p>
            <a:pPr algn="just"/>
            <a:r>
              <a:rPr lang="en-IN"/>
              <a:t>It prevents the method from being subclassed.</a:t>
            </a:r>
          </a:p>
          <a:p>
            <a:pPr algn="just"/>
            <a:r>
              <a:rPr lang="en-IN"/>
              <a:t>We cannot override a non-private method in a subclass and then make it private.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IN"/>
              <a:t>Visibility/Access Modifiers</a:t>
            </a:r>
          </a:p>
        </p:txBody>
      </p:sp>
      <p:sp>
        <p:nvSpPr>
          <p:cNvPr id="3" name="Content Placeholder 2"/>
          <p:cNvSpPr>
            <a:spLocks noGrp="1"/>
          </p:cNvSpPr>
          <p:nvPr>
            <p:ph sz="quarter" idx="1"/>
          </p:nvPr>
        </p:nvSpPr>
        <p:spPr>
          <a:xfrm>
            <a:off x="914400" y="990600"/>
            <a:ext cx="7772400" cy="5029200"/>
          </a:xfrm>
        </p:spPr>
        <p:txBody>
          <a:bodyPr/>
          <a:lstStyle/>
          <a:p>
            <a:pPr algn="just"/>
            <a:r>
              <a:rPr lang="en-IN"/>
              <a:t>Protected Access Modifier</a:t>
            </a:r>
          </a:p>
          <a:p>
            <a:pPr algn="just"/>
            <a:r>
              <a:rPr lang="en-IN"/>
              <a:t>The protected modifier makes the fileds visible not only to all classes and subclasses in the same package,but also to subclasses in other packages.</a:t>
            </a:r>
          </a:p>
          <a:p>
            <a:pPr algn="just"/>
            <a:r>
              <a:rPr lang="en-IN"/>
              <a:t>Non-subclasses in other packages cannot access the protected members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IN"/>
              <a:t>FIELDS DECLARATION</a:t>
            </a:r>
          </a:p>
        </p:txBody>
      </p:sp>
      <p:sp>
        <p:nvSpPr>
          <p:cNvPr id="3" name="Content Placeholder 2"/>
          <p:cNvSpPr>
            <a:spLocks noGrp="1"/>
          </p:cNvSpPr>
          <p:nvPr>
            <p:ph sz="quarter" idx="1"/>
          </p:nvPr>
        </p:nvSpPr>
        <p:spPr>
          <a:xfrm>
            <a:off x="914400" y="838200"/>
            <a:ext cx="7772400" cy="5791200"/>
          </a:xfrm>
        </p:spPr>
        <p:txBody>
          <a:bodyPr>
            <a:normAutofit lnSpcReduction="10000"/>
          </a:bodyPr>
          <a:lstStyle/>
          <a:p>
            <a:pPr algn="just"/>
            <a:r>
              <a:rPr lang="en-IN" spc="-150"/>
              <a:t>Data is encapsulated in a class by placing data fields inside the body of the class definition.</a:t>
            </a:r>
          </a:p>
          <a:p>
            <a:pPr algn="just"/>
            <a:r>
              <a:rPr lang="en-IN" spc="-150"/>
              <a:t>These variables are called instance variables because they are created whenever an object of the class is instantiated.</a:t>
            </a:r>
          </a:p>
          <a:p>
            <a:pPr algn="just"/>
            <a:r>
              <a:rPr lang="en-IN" spc="-150"/>
              <a:t>We can declare the instance variables exactly the same way as we declared local variables.</a:t>
            </a:r>
          </a:p>
          <a:p>
            <a:pPr algn="just">
              <a:buNone/>
            </a:pPr>
            <a:r>
              <a:rPr lang="en-IN" spc="-150"/>
              <a:t>class Rectangle</a:t>
            </a:r>
          </a:p>
          <a:p>
            <a:pPr algn="just">
              <a:buNone/>
            </a:pPr>
            <a:r>
              <a:rPr lang="en-IN" spc="-150"/>
              <a:t>{</a:t>
            </a:r>
          </a:p>
          <a:p>
            <a:pPr algn="just">
              <a:buNone/>
            </a:pPr>
            <a:r>
              <a:rPr lang="en-IN" spc="-150"/>
              <a:t>		int length;</a:t>
            </a:r>
          </a:p>
          <a:p>
            <a:pPr algn="just">
              <a:buNone/>
            </a:pPr>
            <a:r>
              <a:rPr lang="en-IN" spc="-150"/>
              <a:t>		int width;</a:t>
            </a:r>
          </a:p>
          <a:p>
            <a:pPr algn="just">
              <a:buNone/>
            </a:pPr>
            <a:r>
              <a:rPr lang="en-IN" spc="-150"/>
              <a:t>}</a:t>
            </a:r>
          </a:p>
          <a:p>
            <a:pPr algn="just"/>
            <a:r>
              <a:rPr lang="en-IN" spc="-150"/>
              <a:t>The class Rectangle contains two integer type instance variables.It is allowed to declare them in one line as:</a:t>
            </a:r>
          </a:p>
          <a:p>
            <a:pPr algn="just">
              <a:buNone/>
            </a:pPr>
            <a:r>
              <a:rPr lang="en-IN" spc="-150"/>
              <a:t>int length, width;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Methods Declaration</a:t>
            </a:r>
          </a:p>
        </p:txBody>
      </p:sp>
      <p:sp>
        <p:nvSpPr>
          <p:cNvPr id="3" name="Content Placeholder 2"/>
          <p:cNvSpPr>
            <a:spLocks noGrp="1"/>
          </p:cNvSpPr>
          <p:nvPr>
            <p:ph sz="quarter" idx="1"/>
          </p:nvPr>
        </p:nvSpPr>
        <p:spPr>
          <a:xfrm>
            <a:off x="914400" y="1828800"/>
            <a:ext cx="7772400" cy="4648200"/>
          </a:xfrm>
        </p:spPr>
        <p:txBody>
          <a:bodyPr>
            <a:normAutofit/>
          </a:bodyPr>
          <a:lstStyle/>
          <a:p>
            <a:pPr algn="just"/>
            <a:r>
              <a:rPr lang="en-IN"/>
              <a:t>A class with only data fileds has no life. The objects created by such a class cannot respond to any messages.</a:t>
            </a:r>
          </a:p>
          <a:p>
            <a:pPr algn="just"/>
            <a:r>
              <a:rPr lang="en-IN"/>
              <a:t>Therefore methods are added to manipulate the data contained in the class.</a:t>
            </a:r>
          </a:p>
          <a:p>
            <a:pPr algn="just"/>
            <a:r>
              <a:rPr lang="en-IN"/>
              <a:t>Methods are declared inside the body of the class but immediately after the declaration of instance variables.</a:t>
            </a:r>
          </a:p>
          <a:p>
            <a:pPr algn="just">
              <a:buNone/>
            </a:pPr>
            <a:r>
              <a:rPr lang="en-IN"/>
              <a:t>type methodname(parameter list)</a:t>
            </a:r>
          </a:p>
          <a:p>
            <a:pPr algn="just">
              <a:buNone/>
            </a:pPr>
            <a:r>
              <a:rPr lang="en-IN"/>
              <a:t>{</a:t>
            </a:r>
          </a:p>
          <a:p>
            <a:pPr algn="just">
              <a:buNone/>
            </a:pPr>
            <a:r>
              <a:rPr lang="en-IN"/>
              <a:t>		method-body;</a:t>
            </a:r>
          </a:p>
          <a:p>
            <a:pPr algn="just">
              <a:buNone/>
            </a:pPr>
            <a:r>
              <a:rPr lang="en-IN"/>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56F74B4FE9D84D81228E99DF1ACF13" ma:contentTypeVersion="13" ma:contentTypeDescription="Create a new document." ma:contentTypeScope="" ma:versionID="b59a22ee1c3a291048e5306f825cc703">
  <xsd:schema xmlns:xsd="http://www.w3.org/2001/XMLSchema" xmlns:xs="http://www.w3.org/2001/XMLSchema" xmlns:p="http://schemas.microsoft.com/office/2006/metadata/properties" xmlns:ns2="14e2117d-9d60-4a9e-82b5-277cd06253df" xmlns:ns3="7ec9c27d-4777-40eb-8841-ae8919a48c92" targetNamespace="http://schemas.microsoft.com/office/2006/metadata/properties" ma:root="true" ma:fieldsID="e17601f45a2c312bfe2470043ab67bdd" ns2:_="" ns3:_="">
    <xsd:import namespace="14e2117d-9d60-4a9e-82b5-277cd06253df"/>
    <xsd:import namespace="7ec9c27d-4777-40eb-8841-ae8919a48c9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e2117d-9d60-4a9e-82b5-277cd06253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c9c27d-4777-40eb-8841-ae8919a48c92"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2F09CE-3B75-480F-98F3-151BAAD3B6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e2117d-9d60-4a9e-82b5-277cd06253df"/>
    <ds:schemaRef ds:uri="7ec9c27d-4777-40eb-8841-ae8919a48c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72D19B-F5F3-406E-B744-98DEF2C33A72}">
  <ds:schemaRefs>
    <ds:schemaRef ds:uri="http://schemas.microsoft.com/sharepoint/v3/contenttype/forms"/>
  </ds:schemaRefs>
</ds:datastoreItem>
</file>

<file path=customXml/itemProps3.xml><?xml version="1.0" encoding="utf-8"?>
<ds:datastoreItem xmlns:ds="http://schemas.openxmlformats.org/officeDocument/2006/customXml" ds:itemID="{B1275257-7305-42B2-99D3-973A04BB655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Equity</Template>
  <TotalTime>529</TotalTime>
  <Words>1910</Words>
  <Application>Microsoft Office PowerPoint</Application>
  <PresentationFormat>On-screen Show (4:3)</PresentationFormat>
  <Paragraphs>521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Equity</vt:lpstr>
      <vt:lpstr>Unit-II</vt:lpstr>
      <vt:lpstr>CONTENTS</vt:lpstr>
      <vt:lpstr>Class</vt:lpstr>
      <vt:lpstr>Visibility/Access Modifiers</vt:lpstr>
      <vt:lpstr>Visibility/Access Modifiers</vt:lpstr>
      <vt:lpstr>Visibility/Access Modifiers</vt:lpstr>
      <vt:lpstr>Visibility/Access Modifiers</vt:lpstr>
      <vt:lpstr>FIELDS DECLARATION</vt:lpstr>
      <vt:lpstr>Methods Declaration</vt:lpstr>
      <vt:lpstr>Methods Declaration</vt:lpstr>
      <vt:lpstr>Methods Declaration</vt:lpstr>
      <vt:lpstr>Adding Method to a class with parameters</vt:lpstr>
      <vt:lpstr>Returning a value</vt:lpstr>
      <vt:lpstr>Methods Declaration</vt:lpstr>
      <vt:lpstr>The ‘this’ keyword </vt:lpstr>
      <vt:lpstr>Understanding the problem without this keyword </vt:lpstr>
      <vt:lpstr>Solution of the above problem by this keyword </vt:lpstr>
      <vt:lpstr>Program where this keyword is not required </vt:lpstr>
      <vt:lpstr>Method Overloading</vt:lpstr>
      <vt:lpstr>Demonstrate method overloading.</vt:lpstr>
      <vt:lpstr>Creating Objects</vt:lpstr>
      <vt:lpstr>Creating Objects</vt:lpstr>
      <vt:lpstr>Using Objects as Parameters </vt:lpstr>
      <vt:lpstr>Returning Objects </vt:lpstr>
      <vt:lpstr>Arrays</vt:lpstr>
      <vt:lpstr>Arrays</vt:lpstr>
      <vt:lpstr>Arrays</vt:lpstr>
      <vt:lpstr> An improved version of the previous program. </vt:lpstr>
      <vt:lpstr>Array of Objects</vt:lpstr>
      <vt:lpstr>Array of Objects</vt:lpstr>
      <vt:lpstr>Memory Allocation:’new’ </vt:lpstr>
      <vt:lpstr>Memory Allocation:’new’ </vt:lpstr>
      <vt:lpstr>Memory Recovery:’delete’</vt:lpstr>
      <vt:lpstr>Static Data Members</vt:lpstr>
      <vt:lpstr>Static Methods</vt:lpstr>
      <vt:lpstr>Forward Declaration</vt:lpstr>
      <vt:lpstr>Forward Declaration</vt:lpstr>
      <vt:lpstr>Class as Abstract Data Types (ADTs)</vt:lpstr>
      <vt:lpstr>Classes as 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Bhushan</dc:creator>
  <cp:lastModifiedBy>admin</cp:lastModifiedBy>
  <cp:revision>62</cp:revision>
  <dcterms:created xsi:type="dcterms:W3CDTF">2006-08-16T00:00:00Z</dcterms:created>
  <dcterms:modified xsi:type="dcterms:W3CDTF">2022-02-03T02:25:31Z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0x0101007056F74B4FE9D84D81228E99DF1ACF13</vt:lpwstr>
  </property>
</Properties>
</file>