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13a84f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13a84f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8b3eeba8_66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8b3eeba8_66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977c63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977c63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b977c63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b977c63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b977c639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b977c639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b977c639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b977c639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b977c639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b977c63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b8b3eeba8_10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b8b3eeba8_10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5bc5a9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5bc5a97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b977c639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b977c639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b977c63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b977c63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b8b3eeba8_6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b8b3eeba8_6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b8b3eeba8_6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b8b3eeba8_6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b8b3eeba8_6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b8b3eeba8_6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b8b3eeba8_6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b8b3eeba8_6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b8b3eeba8_6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b8b3eeba8_6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400664" y="0"/>
            <a:ext cx="3743337" cy="5143500"/>
          </a:xfrm>
          <a:prstGeom prst="rect">
            <a:avLst/>
          </a:prstGeom>
          <a:noFill/>
          <a:ln>
            <a:noFill/>
          </a:ln>
        </p:spPr>
      </p:pic>
      <p:sp>
        <p:nvSpPr>
          <p:cNvPr id="55" name="Google Shape;55;p13"/>
          <p:cNvSpPr txBox="1"/>
          <p:nvPr>
            <p:ph idx="4294967295" type="title"/>
          </p:nvPr>
        </p:nvSpPr>
        <p:spPr>
          <a:xfrm>
            <a:off x="302275" y="152450"/>
            <a:ext cx="4872600" cy="28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CompareNet: Reproduction of Graph Neural Fake News Detection with External Knowledge</a:t>
            </a:r>
            <a:endParaRPr sz="3100"/>
          </a:p>
        </p:txBody>
      </p:sp>
      <p:sp>
        <p:nvSpPr>
          <p:cNvPr id="56" name="Google Shape;56;p13"/>
          <p:cNvSpPr txBox="1"/>
          <p:nvPr>
            <p:ph idx="4294967295" type="title"/>
          </p:nvPr>
        </p:nvSpPr>
        <p:spPr>
          <a:xfrm>
            <a:off x="302275" y="3422700"/>
            <a:ext cx="6880500" cy="11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Team members:</a:t>
            </a:r>
            <a:endParaRPr sz="2320"/>
          </a:p>
          <a:p>
            <a:pPr indent="0" lvl="0" marL="0" rtl="0" algn="l">
              <a:spcBef>
                <a:spcPts val="0"/>
              </a:spcBef>
              <a:spcAft>
                <a:spcPts val="0"/>
              </a:spcAft>
              <a:buSzPts val="990"/>
              <a:buNone/>
            </a:pPr>
            <a:r>
              <a:rPr lang="en" sz="2320"/>
              <a:t>Zhuocheng Guo, </a:t>
            </a:r>
            <a:endParaRPr sz="2320"/>
          </a:p>
          <a:p>
            <a:pPr indent="0" lvl="0" marL="0" rtl="0" algn="l">
              <a:spcBef>
                <a:spcPts val="0"/>
              </a:spcBef>
              <a:spcAft>
                <a:spcPts val="0"/>
              </a:spcAft>
              <a:buSzPts val="990"/>
              <a:buNone/>
            </a:pPr>
            <a:r>
              <a:rPr lang="en" sz="2320"/>
              <a:t>Yipeng Liu, </a:t>
            </a:r>
            <a:endParaRPr sz="2320"/>
          </a:p>
          <a:p>
            <a:pPr indent="0" lvl="0" marL="0" rtl="0" algn="l">
              <a:spcBef>
                <a:spcPts val="0"/>
              </a:spcBef>
              <a:spcAft>
                <a:spcPts val="0"/>
              </a:spcAft>
              <a:buSzPts val="990"/>
              <a:buNone/>
            </a:pPr>
            <a:r>
              <a:rPr lang="en" sz="2320"/>
              <a:t>Zhiyun Richard Peng</a:t>
            </a:r>
            <a:endParaRPr sz="2320"/>
          </a:p>
          <a:p>
            <a:pPr indent="0" lvl="0" marL="0" rtl="0" algn="l">
              <a:spcBef>
                <a:spcPts val="0"/>
              </a:spcBef>
              <a:spcAft>
                <a:spcPts val="0"/>
              </a:spcAft>
              <a:buSzPts val="990"/>
              <a:buNone/>
            </a:pPr>
            <a:r>
              <a:t/>
            </a:r>
            <a:endParaRPr sz="2320"/>
          </a:p>
          <a:p>
            <a:pPr indent="0" lvl="0" marL="0" rtl="0" algn="l">
              <a:spcBef>
                <a:spcPts val="0"/>
              </a:spcBef>
              <a:spcAft>
                <a:spcPts val="0"/>
              </a:spcAft>
              <a:buSzPts val="990"/>
              <a:buNone/>
            </a:pPr>
            <a:r>
              <a:t/>
            </a:r>
            <a:endParaRPr sz="2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a:t>
            </a:r>
            <a:r>
              <a:rPr lang="en"/>
              <a:t>B</a:t>
            </a:r>
            <a:r>
              <a:rPr lang="en"/>
              <a:t>idirectional LSTM network</a:t>
            </a:r>
            <a:endParaRPr/>
          </a:p>
        </p:txBody>
      </p:sp>
      <p:pic>
        <p:nvPicPr>
          <p:cNvPr id="141" name="Google Shape;141;p22"/>
          <p:cNvPicPr preferRelativeResize="0"/>
          <p:nvPr/>
        </p:nvPicPr>
        <p:blipFill>
          <a:blip r:embed="rId3">
            <a:alphaModFix/>
          </a:blip>
          <a:stretch>
            <a:fillRect/>
          </a:stretch>
        </p:blipFill>
        <p:spPr>
          <a:xfrm>
            <a:off x="956975" y="849650"/>
            <a:ext cx="3209925" cy="447675"/>
          </a:xfrm>
          <a:prstGeom prst="rect">
            <a:avLst/>
          </a:prstGeom>
          <a:noFill/>
          <a:ln>
            <a:noFill/>
          </a:ln>
        </p:spPr>
      </p:pic>
      <p:sp>
        <p:nvSpPr>
          <p:cNvPr id="142" name="Google Shape;142;p22"/>
          <p:cNvSpPr txBox="1"/>
          <p:nvPr/>
        </p:nvSpPr>
        <p:spPr>
          <a:xfrm>
            <a:off x="956975" y="1555950"/>
            <a:ext cx="425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h_t is a hidden state at time step t</a:t>
            </a:r>
            <a:endParaRPr/>
          </a:p>
        </p:txBody>
      </p:sp>
      <p:cxnSp>
        <p:nvCxnSpPr>
          <p:cNvPr id="143" name="Google Shape;143;p22"/>
          <p:cNvCxnSpPr/>
          <p:nvPr/>
        </p:nvCxnSpPr>
        <p:spPr>
          <a:xfrm>
            <a:off x="1179700" y="1294875"/>
            <a:ext cx="9600" cy="3258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2"/>
          <p:cNvSpPr txBox="1"/>
          <p:nvPr/>
        </p:nvSpPr>
        <p:spPr>
          <a:xfrm>
            <a:off x="1522100" y="2321425"/>
            <a:ext cx="39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t>okenize all the words in dataset by</a:t>
            </a:r>
            <a:endParaRPr/>
          </a:p>
          <a:p>
            <a:pPr indent="0" lvl="0" marL="0" rtl="0" algn="l">
              <a:spcBef>
                <a:spcPts val="0"/>
              </a:spcBef>
              <a:spcAft>
                <a:spcPts val="0"/>
              </a:spcAft>
              <a:buNone/>
            </a:pPr>
            <a:r>
              <a:rPr lang="en"/>
              <a:t>GloVe tokenizer.</a:t>
            </a:r>
            <a:endParaRPr/>
          </a:p>
        </p:txBody>
      </p:sp>
      <p:sp>
        <p:nvSpPr>
          <p:cNvPr id="145" name="Google Shape;145;p22"/>
          <p:cNvSpPr txBox="1"/>
          <p:nvPr/>
        </p:nvSpPr>
        <p:spPr>
          <a:xfrm>
            <a:off x="1522100" y="2937025"/>
            <a:ext cx="47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r>
              <a:rPr lang="en"/>
              <a:t>nitialize word embeddings for each word in the document by pre-trained word embeddings – GloVe.</a:t>
            </a:r>
            <a:endParaRPr/>
          </a:p>
        </p:txBody>
      </p:sp>
      <p:sp>
        <p:nvSpPr>
          <p:cNvPr id="146" name="Google Shape;146;p22"/>
          <p:cNvSpPr txBox="1"/>
          <p:nvPr/>
        </p:nvSpPr>
        <p:spPr>
          <a:xfrm>
            <a:off x="1522100" y="3552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lang="en"/>
              <a:t>ush t</a:t>
            </a:r>
            <a:r>
              <a:rPr lang="en"/>
              <a:t>hrough </a:t>
            </a:r>
            <a:r>
              <a:rPr lang="en"/>
              <a:t>LSTM </a:t>
            </a:r>
            <a:r>
              <a:rPr lang="en"/>
              <a:t>encoder</a:t>
            </a:r>
            <a:endParaRPr/>
          </a:p>
        </p:txBody>
      </p:sp>
      <p:sp>
        <p:nvSpPr>
          <p:cNvPr id="147" name="Google Shape;147;p22"/>
          <p:cNvSpPr txBox="1"/>
          <p:nvPr/>
        </p:nvSpPr>
        <p:spPr>
          <a:xfrm>
            <a:off x="1522100" y="3946800"/>
            <a:ext cx="590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lang="en"/>
              <a:t> max pooling layer.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fully connected layer, to get the final label prediction.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70550" y="320225"/>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valuation metrics</a:t>
            </a:r>
            <a:endParaRPr/>
          </a:p>
        </p:txBody>
      </p:sp>
      <p:sp>
        <p:nvSpPr>
          <p:cNvPr id="153" name="Google Shape;153;p23"/>
          <p:cNvSpPr txBox="1"/>
          <p:nvPr/>
        </p:nvSpPr>
        <p:spPr>
          <a:xfrm>
            <a:off x="678475" y="1530975"/>
            <a:ext cx="6880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M</a:t>
            </a:r>
            <a:r>
              <a:rPr lang="en" sz="2000"/>
              <a:t>icro-averaged (Precision = Recall = F1) and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Macro-averaged scores (Precision, Recall, F1)</a:t>
            </a:r>
            <a:endParaRPr sz="2000"/>
          </a:p>
        </p:txBody>
      </p:sp>
      <p:sp>
        <p:nvSpPr>
          <p:cNvPr id="154" name="Google Shape;154;p23"/>
          <p:cNvSpPr txBox="1"/>
          <p:nvPr/>
        </p:nvSpPr>
        <p:spPr>
          <a:xfrm>
            <a:off x="879200" y="11307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23"/>
          <p:cNvSpPr txBox="1"/>
          <p:nvPr/>
        </p:nvSpPr>
        <p:spPr>
          <a:xfrm>
            <a:off x="6348575" y="15711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global average</a:t>
            </a:r>
            <a:endParaRPr/>
          </a:p>
        </p:txBody>
      </p:sp>
      <p:sp>
        <p:nvSpPr>
          <p:cNvPr id="156" name="Google Shape;156;p23"/>
          <p:cNvSpPr txBox="1"/>
          <p:nvPr/>
        </p:nvSpPr>
        <p:spPr>
          <a:xfrm>
            <a:off x="6407475" y="2238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 mean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a:off x="180350" y="765175"/>
            <a:ext cx="4316050" cy="3111575"/>
          </a:xfrm>
          <a:prstGeom prst="rect">
            <a:avLst/>
          </a:prstGeom>
          <a:noFill/>
          <a:ln>
            <a:noFill/>
          </a:ln>
        </p:spPr>
      </p:pic>
      <p:pic>
        <p:nvPicPr>
          <p:cNvPr id="162" name="Google Shape;162;p24"/>
          <p:cNvPicPr preferRelativeResize="0"/>
          <p:nvPr/>
        </p:nvPicPr>
        <p:blipFill>
          <a:blip r:embed="rId4">
            <a:alphaModFix/>
          </a:blip>
          <a:stretch>
            <a:fillRect/>
          </a:stretch>
        </p:blipFill>
        <p:spPr>
          <a:xfrm>
            <a:off x="4641896" y="850400"/>
            <a:ext cx="4600049" cy="3111575"/>
          </a:xfrm>
          <a:prstGeom prst="rect">
            <a:avLst/>
          </a:prstGeom>
          <a:noFill/>
          <a:ln>
            <a:noFill/>
          </a:ln>
        </p:spPr>
      </p:pic>
      <p:sp>
        <p:nvSpPr>
          <p:cNvPr id="163" name="Google Shape;163;p24"/>
          <p:cNvSpPr txBox="1"/>
          <p:nvPr/>
        </p:nvSpPr>
        <p:spPr>
          <a:xfrm>
            <a:off x="405075" y="3961975"/>
            <a:ext cx="688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r>
              <a:rPr lang="en"/>
              <a:t>he Micro F1 of CompareNet is only 2.2% higher than the counterpart of LSTM (10 epochs) model.</a:t>
            </a:r>
            <a:endParaRPr/>
          </a:p>
        </p:txBody>
      </p:sp>
      <p:sp>
        <p:nvSpPr>
          <p:cNvPr id="164" name="Google Shape;164;p24"/>
          <p:cNvSpPr txBox="1"/>
          <p:nvPr/>
        </p:nvSpPr>
        <p:spPr>
          <a:xfrm>
            <a:off x="405075" y="45775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
            </a:r>
            <a:r>
              <a:rPr lang="en"/>
              <a:t>ataset are not very suitable.</a:t>
            </a:r>
            <a:endParaRPr/>
          </a:p>
        </p:txBody>
      </p:sp>
      <p:sp>
        <p:nvSpPr>
          <p:cNvPr id="165" name="Google Shape;165;p24"/>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3379100" y="525675"/>
            <a:ext cx="5630050" cy="4270675"/>
          </a:xfrm>
          <a:prstGeom prst="rect">
            <a:avLst/>
          </a:prstGeom>
          <a:noFill/>
          <a:ln>
            <a:noFill/>
          </a:ln>
        </p:spPr>
      </p:pic>
      <p:sp>
        <p:nvSpPr>
          <p:cNvPr id="171" name="Google Shape;171;p25"/>
          <p:cNvSpPr txBox="1"/>
          <p:nvPr/>
        </p:nvSpPr>
        <p:spPr>
          <a:xfrm>
            <a:off x="419300" y="1034300"/>
            <a:ext cx="223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r>
              <a:rPr lang="en"/>
              <a:t>lue point means the ground truth of the sample is ``satirical", and red point ``trusted".</a:t>
            </a:r>
            <a:endParaRPr/>
          </a:p>
        </p:txBody>
      </p:sp>
      <p:sp>
        <p:nvSpPr>
          <p:cNvPr id="172" name="Google Shape;172;p25"/>
          <p:cNvSpPr txBox="1"/>
          <p:nvPr/>
        </p:nvSpPr>
        <p:spPr>
          <a:xfrm>
            <a:off x="419300" y="2404025"/>
            <a:ext cx="223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LSTM can clearly divide the features of samples in the LUN validation set and LUN test set, but not in SLN test set.</a:t>
            </a:r>
            <a:endParaRPr/>
          </a:p>
        </p:txBody>
      </p:sp>
      <p:sp>
        <p:nvSpPr>
          <p:cNvPr id="173" name="Google Shape;173;p25"/>
          <p:cNvSpPr txBox="1"/>
          <p:nvPr>
            <p:ph type="title"/>
          </p:nvPr>
        </p:nvSpPr>
        <p:spPr>
          <a:xfrm>
            <a:off x="290650" y="15460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Qualitative example</a:t>
            </a:r>
            <a:endParaRPr/>
          </a:p>
        </p:txBody>
      </p:sp>
      <p:pic>
        <p:nvPicPr>
          <p:cNvPr id="179" name="Google Shape;179;p26"/>
          <p:cNvPicPr preferRelativeResize="0"/>
          <p:nvPr/>
        </p:nvPicPr>
        <p:blipFill>
          <a:blip r:embed="rId3">
            <a:alphaModFix/>
          </a:blip>
          <a:stretch>
            <a:fillRect/>
          </a:stretch>
        </p:blipFill>
        <p:spPr>
          <a:xfrm>
            <a:off x="3763050" y="575075"/>
            <a:ext cx="5244251" cy="4015874"/>
          </a:xfrm>
          <a:prstGeom prst="rect">
            <a:avLst/>
          </a:prstGeom>
          <a:noFill/>
          <a:ln>
            <a:noFill/>
          </a:ln>
        </p:spPr>
      </p:pic>
      <p:sp>
        <p:nvSpPr>
          <p:cNvPr id="180" name="Google Shape;180;p26"/>
          <p:cNvSpPr txBox="1"/>
          <p:nvPr/>
        </p:nvSpPr>
        <p:spPr>
          <a:xfrm>
            <a:off x="302275" y="1143925"/>
            <a:ext cx="2733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entity ``Mamograms" is recognized in the news 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is used to retrieve the knowledge in Wikipedia to help increase the accuracy of fake news detection,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generate the correct class: ``Hoax".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7"/>
          <p:cNvSpPr txBox="1"/>
          <p:nvPr/>
        </p:nvSpPr>
        <p:spPr>
          <a:xfrm>
            <a:off x="838625" y="1215975"/>
            <a:ext cx="64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t>
            </a:r>
            <a:r>
              <a:rPr lang="en"/>
              <a:t>eproduced the results of the proposed model in </a:t>
            </a:r>
            <a:r>
              <a:rPr lang="en"/>
              <a:t>ref. </a:t>
            </a:r>
            <a:r>
              <a:rPr lang="en">
                <a:solidFill>
                  <a:schemeClr val="dk1"/>
                </a:solidFill>
              </a:rPr>
              <a:t>Hu et al. (2021)</a:t>
            </a:r>
            <a:r>
              <a:rPr lang="en"/>
              <a:t>, and verified the validity of their results.</a:t>
            </a:r>
            <a:endParaRPr/>
          </a:p>
        </p:txBody>
      </p:sp>
      <p:sp>
        <p:nvSpPr>
          <p:cNvPr id="187" name="Google Shape;187;p27"/>
          <p:cNvSpPr txBox="1"/>
          <p:nvPr/>
        </p:nvSpPr>
        <p:spPr>
          <a:xfrm>
            <a:off x="838625" y="1935650"/>
            <a:ext cx="725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a:t>
            </a:r>
            <a:r>
              <a:rPr lang="en"/>
              <a:t>n LUN validation dataset and LUN test dataset, the proposed method only has small margin over LSTM, which means these two datasets are not suitable for demonstrating the advantages of CompareNet.</a:t>
            </a:r>
            <a:endParaRPr/>
          </a:p>
        </p:txBody>
      </p:sp>
      <p:sp>
        <p:nvSpPr>
          <p:cNvPr id="188" name="Google Shape;188;p27"/>
          <p:cNvSpPr txBox="1"/>
          <p:nvPr/>
        </p:nvSpPr>
        <p:spPr>
          <a:xfrm>
            <a:off x="180275" y="4308800"/>
            <a:ext cx="857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Linmei Hu, et al. 2021. Compare to the knowledge: Graph neural fake news detection with external knowledge. In Proceedings of the 59th Annual Meeting of the Association for Computational Linguistics and the 11th International Joint Conference on Natural Language Processing (Volume 1: Long Papers), pages 754–763.</a:t>
            </a:r>
            <a:endParaRPr sz="1200"/>
          </a:p>
        </p:txBody>
      </p:sp>
      <p:sp>
        <p:nvSpPr>
          <p:cNvPr id="189" name="Google Shape;189;p27"/>
          <p:cNvSpPr txBox="1"/>
          <p:nvPr>
            <p:ph type="title"/>
          </p:nvPr>
        </p:nvSpPr>
        <p:spPr>
          <a:xfrm>
            <a:off x="218600" y="3815300"/>
            <a:ext cx="6880500" cy="4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Reference</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1959875" y="1992150"/>
            <a:ext cx="6880500" cy="11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31350" y="325575"/>
            <a:ext cx="6880500" cy="297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Problem Statement</a:t>
            </a:r>
            <a:endParaRPr/>
          </a:p>
          <a:p>
            <a:pPr indent="0" lvl="0" marL="0" rtl="0" algn="l">
              <a:spcBef>
                <a:spcPts val="0"/>
              </a:spcBef>
              <a:spcAft>
                <a:spcPts val="0"/>
              </a:spcAft>
              <a:buNone/>
            </a:pPr>
            <a:r>
              <a:rPr lang="en"/>
              <a:t>2- Data</a:t>
            </a:r>
            <a:endParaRPr/>
          </a:p>
          <a:p>
            <a:pPr indent="0" lvl="0" marL="0" rtl="0" algn="l">
              <a:spcBef>
                <a:spcPts val="0"/>
              </a:spcBef>
              <a:spcAft>
                <a:spcPts val="0"/>
              </a:spcAft>
              <a:buNone/>
            </a:pPr>
            <a:r>
              <a:rPr lang="en"/>
              <a:t>3- Approach</a:t>
            </a:r>
            <a:endParaRPr/>
          </a:p>
          <a:p>
            <a:pPr indent="0" lvl="0" marL="0" rtl="0" algn="l">
              <a:spcBef>
                <a:spcPts val="0"/>
              </a:spcBef>
              <a:spcAft>
                <a:spcPts val="0"/>
              </a:spcAft>
              <a:buClr>
                <a:schemeClr val="dk1"/>
              </a:buClr>
              <a:buSzPct val="39285"/>
              <a:buFont typeface="Arial"/>
              <a:buNone/>
            </a:pPr>
            <a:r>
              <a:rPr lang="en"/>
              <a:t>4- Result and Analysis</a:t>
            </a:r>
            <a:endParaRPr/>
          </a:p>
          <a:p>
            <a:pPr indent="0" lvl="0" marL="0" rtl="0" algn="l">
              <a:spcBef>
                <a:spcPts val="0"/>
              </a:spcBef>
              <a:spcAft>
                <a:spcPts val="0"/>
              </a:spcAft>
              <a:buNone/>
            </a:pPr>
            <a:r>
              <a:rPr lang="en"/>
              <a:t>5- Conclusion</a:t>
            </a:r>
            <a:endParaRPr/>
          </a:p>
        </p:txBody>
      </p:sp>
      <p:sp>
        <p:nvSpPr>
          <p:cNvPr id="62" name="Google Shape;62;p14"/>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Problem Statement</a:t>
            </a:r>
            <a:endParaRPr/>
          </a:p>
        </p:txBody>
      </p:sp>
      <p:sp>
        <p:nvSpPr>
          <p:cNvPr id="68" name="Google Shape;68;p15"/>
          <p:cNvSpPr txBox="1"/>
          <p:nvPr/>
        </p:nvSpPr>
        <p:spPr>
          <a:xfrm>
            <a:off x="544200" y="1764750"/>
            <a:ext cx="402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We reproduce a state-of-the-art fake news detection approach in Hu et al. (2021), and compare its performance with </a:t>
            </a:r>
            <a:r>
              <a:rPr lang="en">
                <a:solidFill>
                  <a:schemeClr val="dk1"/>
                </a:solidFill>
              </a:rPr>
              <a:t>the basic baseline method LSTM in this article.</a:t>
            </a:r>
            <a:endParaRPr/>
          </a:p>
        </p:txBody>
      </p:sp>
      <p:sp>
        <p:nvSpPr>
          <p:cNvPr id="69" name="Google Shape;69;p15"/>
          <p:cNvSpPr txBox="1"/>
          <p:nvPr/>
        </p:nvSpPr>
        <p:spPr>
          <a:xfrm>
            <a:off x="515200" y="1047100"/>
            <a:ext cx="383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rPr>
              <a:t> </a:t>
            </a:r>
            <a:r>
              <a:rPr lang="en">
                <a:solidFill>
                  <a:schemeClr val="dk1"/>
                </a:solidFill>
              </a:rPr>
              <a:t>Fake news detection, which aims to verify whether a news document is trusted or fake.</a:t>
            </a:r>
            <a:endParaRPr/>
          </a:p>
        </p:txBody>
      </p:sp>
      <p:pic>
        <p:nvPicPr>
          <p:cNvPr id="70" name="Google Shape;70;p15"/>
          <p:cNvPicPr preferRelativeResize="0"/>
          <p:nvPr/>
        </p:nvPicPr>
        <p:blipFill rotWithShape="1">
          <a:blip r:embed="rId3">
            <a:alphaModFix/>
          </a:blip>
          <a:srcRect b="6742" l="0" r="0" t="0"/>
          <a:stretch/>
        </p:blipFill>
        <p:spPr>
          <a:xfrm>
            <a:off x="4609775" y="1047100"/>
            <a:ext cx="4378850" cy="3127101"/>
          </a:xfrm>
          <a:prstGeom prst="rect">
            <a:avLst/>
          </a:prstGeom>
          <a:noFill/>
          <a:ln>
            <a:noFill/>
          </a:ln>
        </p:spPr>
      </p:pic>
      <p:sp>
        <p:nvSpPr>
          <p:cNvPr id="71" name="Google Shape;71;p15"/>
          <p:cNvSpPr txBox="1"/>
          <p:nvPr/>
        </p:nvSpPr>
        <p:spPr>
          <a:xfrm>
            <a:off x="581450" y="2981750"/>
            <a:ext cx="340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a:t>
            </a:r>
            <a:r>
              <a:rPr lang="en">
                <a:solidFill>
                  <a:schemeClr val="dk1"/>
                </a:solidFill>
              </a:rPr>
              <a:t>e could learn a lot from this project, such as the idea of f</a:t>
            </a:r>
            <a:r>
              <a:rPr lang="en">
                <a:solidFill>
                  <a:schemeClr val="dk1"/>
                </a:solidFill>
              </a:rPr>
              <a:t>ake news detection ,</a:t>
            </a:r>
            <a:r>
              <a:rPr lang="en">
                <a:solidFill>
                  <a:schemeClr val="dk1"/>
                </a:solidFill>
              </a:rPr>
              <a:t>and an ingenious model design.</a:t>
            </a:r>
            <a:endParaRPr/>
          </a:p>
        </p:txBody>
      </p:sp>
      <p:sp>
        <p:nvSpPr>
          <p:cNvPr id="72" name="Google Shape;72;p15"/>
          <p:cNvSpPr txBox="1"/>
          <p:nvPr/>
        </p:nvSpPr>
        <p:spPr>
          <a:xfrm>
            <a:off x="4911650" y="1907850"/>
            <a:ext cx="1488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t>
            </a:r>
            <a:r>
              <a:rPr lang="en" sz="1100"/>
              <a:t>450 words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313000" y="265325"/>
            <a:ext cx="390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800">
                <a:solidFill>
                  <a:schemeClr val="dk1"/>
                </a:solidFill>
              </a:rPr>
              <a:t>Data</a:t>
            </a:r>
            <a:endParaRPr sz="2500"/>
          </a:p>
        </p:txBody>
      </p:sp>
      <p:sp>
        <p:nvSpPr>
          <p:cNvPr id="78" name="Google Shape;78;p16"/>
          <p:cNvSpPr txBox="1"/>
          <p:nvPr/>
        </p:nvSpPr>
        <p:spPr>
          <a:xfrm>
            <a:off x="374500" y="1521175"/>
            <a:ext cx="3847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SLN: Satirical and Legitimate News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LUN: Labeled Unreliable News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Eg. input: “Mammo-grams are not effective at detecting breast tumors...”</a:t>
            </a:r>
            <a:endParaRPr/>
          </a:p>
          <a:p>
            <a:pPr indent="0" lvl="0" marL="0" rtl="0" algn="l">
              <a:spcBef>
                <a:spcPts val="0"/>
              </a:spcBef>
              <a:spcAft>
                <a:spcPts val="0"/>
              </a:spcAft>
              <a:buNone/>
            </a:pPr>
            <a:r>
              <a:rPr lang="en"/>
              <a:t>      Output: </a:t>
            </a:r>
            <a:r>
              <a:rPr lang="en"/>
              <a:t>Hoax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t>
            </a:r>
            <a:r>
              <a:rPr lang="en"/>
              <a:t>ize of the dataset: around 50,000, containing four different classes or two different classes.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average length of news: around 450 words.</a:t>
            </a:r>
            <a:endParaRPr/>
          </a:p>
        </p:txBody>
      </p:sp>
      <p:pic>
        <p:nvPicPr>
          <p:cNvPr id="79" name="Google Shape;79;p16"/>
          <p:cNvPicPr preferRelativeResize="0"/>
          <p:nvPr/>
        </p:nvPicPr>
        <p:blipFill>
          <a:blip r:embed="rId3">
            <a:alphaModFix/>
          </a:blip>
          <a:stretch>
            <a:fillRect/>
          </a:stretch>
        </p:blipFill>
        <p:spPr>
          <a:xfrm>
            <a:off x="4306425" y="499650"/>
            <a:ext cx="4444775" cy="413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CompareNet</a:t>
            </a:r>
            <a:endParaRPr/>
          </a:p>
        </p:txBody>
      </p:sp>
      <p:pic>
        <p:nvPicPr>
          <p:cNvPr id="85" name="Google Shape;85;p17"/>
          <p:cNvPicPr preferRelativeResize="0"/>
          <p:nvPr/>
        </p:nvPicPr>
        <p:blipFill>
          <a:blip r:embed="rId3">
            <a:alphaModFix/>
          </a:blip>
          <a:stretch>
            <a:fillRect/>
          </a:stretch>
        </p:blipFill>
        <p:spPr>
          <a:xfrm>
            <a:off x="1623675" y="1392225"/>
            <a:ext cx="5703316" cy="3527051"/>
          </a:xfrm>
          <a:prstGeom prst="rect">
            <a:avLst/>
          </a:prstGeom>
          <a:noFill/>
          <a:ln>
            <a:noFill/>
          </a:ln>
        </p:spPr>
      </p:pic>
      <p:sp>
        <p:nvSpPr>
          <p:cNvPr id="86" name="Google Shape;86;p17"/>
          <p:cNvSpPr txBox="1"/>
          <p:nvPr/>
        </p:nvSpPr>
        <p:spPr>
          <a:xfrm>
            <a:off x="302275" y="947850"/>
            <a:ext cx="60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e re-implement the CompareNet which framework is shown in Fig.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r>
              <a:rPr lang="en"/>
              <a:t>: CompareNet</a:t>
            </a:r>
            <a:endParaRPr/>
          </a:p>
        </p:txBody>
      </p:sp>
      <p:pic>
        <p:nvPicPr>
          <p:cNvPr id="92" name="Google Shape;92;p18"/>
          <p:cNvPicPr preferRelativeResize="0"/>
          <p:nvPr/>
        </p:nvPicPr>
        <p:blipFill>
          <a:blip r:embed="rId3">
            <a:alphaModFix/>
          </a:blip>
          <a:stretch>
            <a:fillRect/>
          </a:stretch>
        </p:blipFill>
        <p:spPr>
          <a:xfrm>
            <a:off x="3787000" y="992025"/>
            <a:ext cx="4139300" cy="2559826"/>
          </a:xfrm>
          <a:prstGeom prst="rect">
            <a:avLst/>
          </a:prstGeom>
          <a:noFill/>
          <a:ln>
            <a:noFill/>
          </a:ln>
        </p:spPr>
      </p:pic>
      <p:sp>
        <p:nvSpPr>
          <p:cNvPr id="93" name="Google Shape;93;p18"/>
          <p:cNvSpPr txBox="1"/>
          <p:nvPr/>
        </p:nvSpPr>
        <p:spPr>
          <a:xfrm>
            <a:off x="302275" y="9920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e re-implement the CompareNet whose framework is shown in Fig. 1</a:t>
            </a:r>
            <a:endParaRPr/>
          </a:p>
        </p:txBody>
      </p:sp>
      <p:sp>
        <p:nvSpPr>
          <p:cNvPr id="94" name="Google Shape;94;p18"/>
          <p:cNvSpPr txBox="1"/>
          <p:nvPr/>
        </p:nvSpPr>
        <p:spPr>
          <a:xfrm>
            <a:off x="302275" y="18546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a:t>
            </a:r>
            <a:r>
              <a:rPr lang="en">
                <a:solidFill>
                  <a:schemeClr val="dk1"/>
                </a:solidFill>
              </a:rPr>
              <a:t>here are mainly three parts.</a:t>
            </a:r>
            <a:endParaRPr/>
          </a:p>
        </p:txBody>
      </p:sp>
      <p:sp>
        <p:nvSpPr>
          <p:cNvPr id="95" name="Google Shape;95;p18"/>
          <p:cNvSpPr txBox="1"/>
          <p:nvPr/>
        </p:nvSpPr>
        <p:spPr>
          <a:xfrm>
            <a:off x="302275" y="24693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first part is the directed hetero-</a:t>
            </a:r>
            <a:endParaRPr>
              <a:solidFill>
                <a:schemeClr val="dk1"/>
              </a:solidFill>
            </a:endParaRPr>
          </a:p>
          <a:p>
            <a:pPr indent="0" lvl="0" marL="0" rtl="0" algn="l">
              <a:spcBef>
                <a:spcPts val="0"/>
              </a:spcBef>
              <a:spcAft>
                <a:spcPts val="0"/>
              </a:spcAft>
              <a:buNone/>
            </a:pPr>
            <a:r>
              <a:rPr lang="en">
                <a:solidFill>
                  <a:schemeClr val="dk1"/>
                </a:solidFill>
              </a:rPr>
              <a:t>geneous document graph.</a:t>
            </a:r>
            <a:endParaRPr/>
          </a:p>
        </p:txBody>
      </p:sp>
      <p:sp>
        <p:nvSpPr>
          <p:cNvPr id="96" name="Google Shape;96;p18"/>
          <p:cNvSpPr/>
          <p:nvPr/>
        </p:nvSpPr>
        <p:spPr>
          <a:xfrm>
            <a:off x="3927450" y="957025"/>
            <a:ext cx="1289100" cy="10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97" name="Google Shape;97;p18"/>
          <p:cNvPicPr preferRelativeResize="0"/>
          <p:nvPr/>
        </p:nvPicPr>
        <p:blipFill>
          <a:blip r:embed="rId4">
            <a:alphaModFix/>
          </a:blip>
          <a:stretch>
            <a:fillRect/>
          </a:stretch>
        </p:blipFill>
        <p:spPr>
          <a:xfrm>
            <a:off x="1300850" y="3914226"/>
            <a:ext cx="1819275" cy="447675"/>
          </a:xfrm>
          <a:prstGeom prst="rect">
            <a:avLst/>
          </a:prstGeom>
          <a:noFill/>
          <a:ln>
            <a:noFill/>
          </a:ln>
        </p:spPr>
      </p:pic>
      <p:pic>
        <p:nvPicPr>
          <p:cNvPr id="98" name="Google Shape;98;p18"/>
          <p:cNvPicPr preferRelativeResize="0"/>
          <p:nvPr/>
        </p:nvPicPr>
        <p:blipFill>
          <a:blip r:embed="rId5">
            <a:alphaModFix/>
          </a:blip>
          <a:stretch>
            <a:fillRect/>
          </a:stretch>
        </p:blipFill>
        <p:spPr>
          <a:xfrm>
            <a:off x="3414850" y="3904701"/>
            <a:ext cx="1828800" cy="466725"/>
          </a:xfrm>
          <a:prstGeom prst="rect">
            <a:avLst/>
          </a:prstGeom>
          <a:noFill/>
          <a:ln>
            <a:noFill/>
          </a:ln>
        </p:spPr>
      </p:pic>
      <p:pic>
        <p:nvPicPr>
          <p:cNvPr id="99" name="Google Shape;99;p18"/>
          <p:cNvPicPr preferRelativeResize="0"/>
          <p:nvPr/>
        </p:nvPicPr>
        <p:blipFill>
          <a:blip r:embed="rId6">
            <a:alphaModFix/>
          </a:blip>
          <a:stretch>
            <a:fillRect/>
          </a:stretch>
        </p:blipFill>
        <p:spPr>
          <a:xfrm>
            <a:off x="5717975" y="3957088"/>
            <a:ext cx="1743075" cy="361950"/>
          </a:xfrm>
          <a:prstGeom prst="rect">
            <a:avLst/>
          </a:prstGeom>
          <a:noFill/>
          <a:ln>
            <a:noFill/>
          </a:ln>
        </p:spPr>
      </p:pic>
      <p:sp>
        <p:nvSpPr>
          <p:cNvPr id="100" name="Google Shape;100;p18"/>
          <p:cNvSpPr txBox="1"/>
          <p:nvPr/>
        </p:nvSpPr>
        <p:spPr>
          <a:xfrm>
            <a:off x="1655188" y="4361900"/>
            <a:ext cx="11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sentences</a:t>
            </a:r>
            <a:endParaRPr/>
          </a:p>
        </p:txBody>
      </p:sp>
      <p:sp>
        <p:nvSpPr>
          <p:cNvPr id="101" name="Google Shape;101;p18"/>
          <p:cNvSpPr txBox="1"/>
          <p:nvPr/>
        </p:nvSpPr>
        <p:spPr>
          <a:xfrm>
            <a:off x="3977350" y="4361900"/>
            <a:ext cx="126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topics</a:t>
            </a:r>
            <a:endParaRPr/>
          </a:p>
        </p:txBody>
      </p:sp>
      <p:sp>
        <p:nvSpPr>
          <p:cNvPr id="102" name="Google Shape;102;p18"/>
          <p:cNvSpPr txBox="1"/>
          <p:nvPr/>
        </p:nvSpPr>
        <p:spPr>
          <a:xfrm>
            <a:off x="6140750" y="4361900"/>
            <a:ext cx="13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entities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CompareNet</a:t>
            </a:r>
            <a:endParaRPr/>
          </a:p>
        </p:txBody>
      </p:sp>
      <p:pic>
        <p:nvPicPr>
          <p:cNvPr id="108" name="Google Shape;108;p19"/>
          <p:cNvPicPr preferRelativeResize="0"/>
          <p:nvPr/>
        </p:nvPicPr>
        <p:blipFill>
          <a:blip r:embed="rId3">
            <a:alphaModFix/>
          </a:blip>
          <a:stretch>
            <a:fillRect/>
          </a:stretch>
        </p:blipFill>
        <p:spPr>
          <a:xfrm>
            <a:off x="3608892" y="992025"/>
            <a:ext cx="4469534" cy="2764049"/>
          </a:xfrm>
          <a:prstGeom prst="rect">
            <a:avLst/>
          </a:prstGeom>
          <a:noFill/>
          <a:ln>
            <a:noFill/>
          </a:ln>
        </p:spPr>
      </p:pic>
      <p:sp>
        <p:nvSpPr>
          <p:cNvPr id="109" name="Google Shape;109;p19"/>
          <p:cNvSpPr txBox="1"/>
          <p:nvPr/>
        </p:nvSpPr>
        <p:spPr>
          <a:xfrm>
            <a:off x="302275" y="9920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e re-implement the CompareNet whose framework is shown in Fig. 1</a:t>
            </a:r>
            <a:endParaRPr/>
          </a:p>
        </p:txBody>
      </p:sp>
      <p:sp>
        <p:nvSpPr>
          <p:cNvPr id="110" name="Google Shape;110;p19"/>
          <p:cNvSpPr txBox="1"/>
          <p:nvPr/>
        </p:nvSpPr>
        <p:spPr>
          <a:xfrm>
            <a:off x="302275" y="21561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second part is the </a:t>
            </a:r>
            <a:r>
              <a:rPr lang="en">
                <a:solidFill>
                  <a:schemeClr val="dk1"/>
                </a:solidFill>
              </a:rPr>
              <a:t>heterogeneous graph attention network.</a:t>
            </a:r>
            <a:endParaRPr/>
          </a:p>
        </p:txBody>
      </p:sp>
      <p:sp>
        <p:nvSpPr>
          <p:cNvPr id="111" name="Google Shape;111;p19"/>
          <p:cNvSpPr/>
          <p:nvPr/>
        </p:nvSpPr>
        <p:spPr>
          <a:xfrm>
            <a:off x="4971725" y="878500"/>
            <a:ext cx="2233200" cy="126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112" name="Google Shape;112;p19"/>
          <p:cNvPicPr preferRelativeResize="0"/>
          <p:nvPr/>
        </p:nvPicPr>
        <p:blipFill>
          <a:blip r:embed="rId4">
            <a:alphaModFix/>
          </a:blip>
          <a:stretch>
            <a:fillRect/>
          </a:stretch>
        </p:blipFill>
        <p:spPr>
          <a:xfrm>
            <a:off x="1931600" y="4017100"/>
            <a:ext cx="3000000" cy="660551"/>
          </a:xfrm>
          <a:prstGeom prst="rect">
            <a:avLst/>
          </a:prstGeom>
          <a:noFill/>
          <a:ln>
            <a:noFill/>
          </a:ln>
        </p:spPr>
      </p:pic>
      <p:sp>
        <p:nvSpPr>
          <p:cNvPr id="113" name="Google Shape;113;p19"/>
          <p:cNvSpPr txBox="1"/>
          <p:nvPr/>
        </p:nvSpPr>
        <p:spPr>
          <a:xfrm>
            <a:off x="2005625" y="4561225"/>
            <a:ext cx="46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t>
            </a:r>
            <a:r>
              <a:rPr i="1" lang="en">
                <a:latin typeface="Times New Roman"/>
                <a:ea typeface="Times New Roman"/>
                <a:cs typeface="Times New Roman"/>
                <a:sym typeface="Times New Roman"/>
              </a:rPr>
              <a:t>l</a:t>
            </a:r>
            <a:r>
              <a:rPr lang="en"/>
              <a:t> + 1)-th layer representation of the nodes</a:t>
            </a:r>
            <a:endParaRPr/>
          </a:p>
        </p:txBody>
      </p:sp>
      <p:cxnSp>
        <p:nvCxnSpPr>
          <p:cNvPr id="114" name="Google Shape;114;p19"/>
          <p:cNvCxnSpPr/>
          <p:nvPr/>
        </p:nvCxnSpPr>
        <p:spPr>
          <a:xfrm flipH="1">
            <a:off x="2223800" y="4436850"/>
            <a:ext cx="10800" cy="21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r>
              <a:rPr lang="en"/>
              <a:t>: CompareNet</a:t>
            </a:r>
            <a:endParaRPr/>
          </a:p>
        </p:txBody>
      </p:sp>
      <p:pic>
        <p:nvPicPr>
          <p:cNvPr id="120" name="Google Shape;120;p20"/>
          <p:cNvPicPr preferRelativeResize="0"/>
          <p:nvPr/>
        </p:nvPicPr>
        <p:blipFill>
          <a:blip r:embed="rId3">
            <a:alphaModFix/>
          </a:blip>
          <a:stretch>
            <a:fillRect/>
          </a:stretch>
        </p:blipFill>
        <p:spPr>
          <a:xfrm>
            <a:off x="3696179" y="992025"/>
            <a:ext cx="4478821" cy="2769800"/>
          </a:xfrm>
          <a:prstGeom prst="rect">
            <a:avLst/>
          </a:prstGeom>
          <a:noFill/>
          <a:ln>
            <a:noFill/>
          </a:ln>
        </p:spPr>
      </p:pic>
      <p:sp>
        <p:nvSpPr>
          <p:cNvPr id="121" name="Google Shape;121;p20"/>
          <p:cNvSpPr txBox="1"/>
          <p:nvPr/>
        </p:nvSpPr>
        <p:spPr>
          <a:xfrm>
            <a:off x="302275" y="9920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a:t>
            </a:r>
            <a:r>
              <a:rPr lang="en"/>
              <a:t>e re-implement the CompareNet whose framework is shown in Fig. 1</a:t>
            </a:r>
            <a:endParaRPr/>
          </a:p>
        </p:txBody>
      </p:sp>
      <p:sp>
        <p:nvSpPr>
          <p:cNvPr id="122" name="Google Shape;122;p20"/>
          <p:cNvSpPr txBox="1"/>
          <p:nvPr/>
        </p:nvSpPr>
        <p:spPr>
          <a:xfrm>
            <a:off x="353825" y="19561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third part of CompareNet is the entity com-parison network.</a:t>
            </a:r>
            <a:endParaRPr>
              <a:solidFill>
                <a:schemeClr val="dk1"/>
              </a:solidFill>
            </a:endParaRPr>
          </a:p>
        </p:txBody>
      </p:sp>
      <p:sp>
        <p:nvSpPr>
          <p:cNvPr id="123" name="Google Shape;123;p20"/>
          <p:cNvSpPr/>
          <p:nvPr/>
        </p:nvSpPr>
        <p:spPr>
          <a:xfrm>
            <a:off x="3720725" y="2125125"/>
            <a:ext cx="3562500" cy="134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124" name="Google Shape;124;p20"/>
          <p:cNvSpPr txBox="1"/>
          <p:nvPr/>
        </p:nvSpPr>
        <p:spPr>
          <a:xfrm>
            <a:off x="395225" y="2819525"/>
            <a:ext cx="291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 g</a:t>
            </a:r>
            <a:r>
              <a:rPr lang="en"/>
              <a:t>enerates KB-based entity embeddings.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02275" y="152450"/>
            <a:ext cx="68805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CompareNet</a:t>
            </a:r>
            <a:endParaRPr/>
          </a:p>
        </p:txBody>
      </p:sp>
      <p:pic>
        <p:nvPicPr>
          <p:cNvPr id="130" name="Google Shape;130;p21"/>
          <p:cNvPicPr preferRelativeResize="0"/>
          <p:nvPr/>
        </p:nvPicPr>
        <p:blipFill>
          <a:blip r:embed="rId3">
            <a:alphaModFix/>
          </a:blip>
          <a:stretch>
            <a:fillRect/>
          </a:stretch>
        </p:blipFill>
        <p:spPr>
          <a:xfrm>
            <a:off x="3354165" y="992025"/>
            <a:ext cx="4478834" cy="2769800"/>
          </a:xfrm>
          <a:prstGeom prst="rect">
            <a:avLst/>
          </a:prstGeom>
          <a:noFill/>
          <a:ln>
            <a:noFill/>
          </a:ln>
        </p:spPr>
      </p:pic>
      <p:sp>
        <p:nvSpPr>
          <p:cNvPr id="131" name="Google Shape;131;p21"/>
          <p:cNvSpPr txBox="1"/>
          <p:nvPr/>
        </p:nvSpPr>
        <p:spPr>
          <a:xfrm>
            <a:off x="302275" y="9920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re-implement the CompareNet whose framework is shown in Fig. 1</a:t>
            </a:r>
            <a:endParaRPr/>
          </a:p>
        </p:txBody>
      </p:sp>
      <p:sp>
        <p:nvSpPr>
          <p:cNvPr id="132" name="Google Shape;132;p21"/>
          <p:cNvSpPr txBox="1"/>
          <p:nvPr/>
        </p:nvSpPr>
        <p:spPr>
          <a:xfrm>
            <a:off x="276475" y="1875450"/>
            <a:ext cx="2713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fourth part is </a:t>
            </a:r>
            <a:r>
              <a:rPr lang="en">
                <a:solidFill>
                  <a:schemeClr val="dk1"/>
                </a:solidFill>
              </a:rPr>
              <a:t>final topic-enriched news document embedding H_d will concatenate with the comparison feature vector C as output from the entity comparison network.</a:t>
            </a:r>
            <a:endParaRPr>
              <a:solidFill>
                <a:schemeClr val="dk1"/>
              </a:solidFill>
            </a:endParaRPr>
          </a:p>
        </p:txBody>
      </p:sp>
      <p:sp>
        <p:nvSpPr>
          <p:cNvPr id="133" name="Google Shape;133;p21"/>
          <p:cNvSpPr/>
          <p:nvPr/>
        </p:nvSpPr>
        <p:spPr>
          <a:xfrm>
            <a:off x="6949625" y="1036225"/>
            <a:ext cx="883500" cy="131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pic>
        <p:nvPicPr>
          <p:cNvPr id="134" name="Google Shape;134;p21"/>
          <p:cNvPicPr preferRelativeResize="0"/>
          <p:nvPr/>
        </p:nvPicPr>
        <p:blipFill>
          <a:blip r:embed="rId4">
            <a:alphaModFix/>
          </a:blip>
          <a:stretch>
            <a:fillRect/>
          </a:stretch>
        </p:blipFill>
        <p:spPr>
          <a:xfrm>
            <a:off x="1608275" y="4050375"/>
            <a:ext cx="3366000" cy="435600"/>
          </a:xfrm>
          <a:prstGeom prst="rect">
            <a:avLst/>
          </a:prstGeom>
          <a:noFill/>
          <a:ln>
            <a:noFill/>
          </a:ln>
        </p:spPr>
      </p:pic>
      <p:cxnSp>
        <p:nvCxnSpPr>
          <p:cNvPr id="135" name="Google Shape;135;p21"/>
          <p:cNvCxnSpPr>
            <a:endCxn id="134" idx="0"/>
          </p:cNvCxnSpPr>
          <p:nvPr/>
        </p:nvCxnSpPr>
        <p:spPr>
          <a:xfrm>
            <a:off x="1936475" y="2321175"/>
            <a:ext cx="1354800" cy="172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