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8" r:id="rId4"/>
    <p:sldId id="269" r:id="rId5"/>
    <p:sldId id="266" r:id="rId6"/>
    <p:sldId id="267" r:id="rId7"/>
    <p:sldId id="259" r:id="rId8"/>
    <p:sldId id="264" r:id="rId9"/>
    <p:sldId id="260" r:id="rId10"/>
    <p:sldId id="261" r:id="rId11"/>
    <p:sldId id="270" r:id="rId12"/>
    <p:sldId id="262" r:id="rId13"/>
    <p:sldId id="263" r:id="rId14"/>
    <p:sldId id="271"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31"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标题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zh-CN" altLang="en-US"/>
              <a:t>单击此处编辑母版标题样式</a:t>
            </a:r>
            <a:endParaRPr kumimoji="0" lang="en-US"/>
          </a:p>
        </p:txBody>
      </p:sp>
      <p:cxnSp>
        <p:nvCxnSpPr>
          <p:cNvPr id="8" name="直接连接符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日期占位符 14"/>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16" name="灯片编号占位符 15"/>
          <p:cNvSpPr>
            <a:spLocks noGrp="1"/>
          </p:cNvSpPr>
          <p:nvPr>
            <p:ph type="sldNum" sz="quarter" idx="11"/>
          </p:nvPr>
        </p:nvSpPr>
        <p:spPr/>
        <p:txBody>
          <a:bodyPr/>
          <a:lstStyle/>
          <a:p>
            <a:fld id="{89C33B15-F2B1-4427-8F89-97F83600C298}" type="slidenum">
              <a:rPr lang="zh-CN" altLang="en-US" smtClean="0"/>
              <a:pPr/>
              <a:t>‹#›</a:t>
            </a:fld>
            <a:endParaRPr lang="zh-CN" altLang="en-US"/>
          </a:p>
        </p:txBody>
      </p:sp>
      <p:sp>
        <p:nvSpPr>
          <p:cNvPr id="17" name="页脚占位符 16"/>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C33B15-F2B1-4427-8F89-97F83600C29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C33B15-F2B1-4427-8F89-97F83600C29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1524000"/>
            <a:ext cx="8229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4" name="日期占位符 13"/>
          <p:cNvSpPr>
            <a:spLocks noGrp="1"/>
          </p:cNvSpPr>
          <p:nvPr>
            <p:ph type="dt" sz="half" idx="14"/>
          </p:nvPr>
        </p:nvSpPr>
        <p:spPr/>
        <p:txBody>
          <a:bodyPr/>
          <a:lstStyle/>
          <a:p>
            <a:fld id="{C35E1C5C-D99A-4298-8C1A-2259710DCFEC}" type="datetimeFigureOut">
              <a:rPr lang="zh-CN" altLang="en-US" smtClean="0"/>
              <a:pPr/>
              <a:t>2021/6/14</a:t>
            </a:fld>
            <a:endParaRPr lang="zh-CN" altLang="en-US"/>
          </a:p>
        </p:txBody>
      </p:sp>
      <p:sp>
        <p:nvSpPr>
          <p:cNvPr id="15" name="灯片编号占位符 14"/>
          <p:cNvSpPr>
            <a:spLocks noGrp="1"/>
          </p:cNvSpPr>
          <p:nvPr>
            <p:ph type="sldNum" sz="quarter" idx="15"/>
          </p:nvPr>
        </p:nvSpPr>
        <p:spPr/>
        <p:txBody>
          <a:bodyPr/>
          <a:lstStyle>
            <a:lvl1pPr algn="ctr">
              <a:defRPr/>
            </a:lvl1pPr>
          </a:lstStyle>
          <a:p>
            <a:fld id="{89C33B15-F2B1-4427-8F89-97F83600C298}" type="slidenum">
              <a:rPr lang="zh-CN" altLang="en-US" smtClean="0"/>
              <a:pPr/>
              <a:t>‹#›</a:t>
            </a:fld>
            <a:endParaRPr lang="zh-CN" altLang="en-US"/>
          </a:p>
        </p:txBody>
      </p:sp>
      <p:sp>
        <p:nvSpPr>
          <p:cNvPr id="16" name="页脚占位符 15"/>
          <p:cNvSpPr>
            <a:spLocks noGrp="1"/>
          </p:cNvSpPr>
          <p:nvPr>
            <p:ph type="ftr" sz="quarter" idx="16"/>
          </p:nvPr>
        </p:nvSpPr>
        <p:spPr/>
        <p:txBody>
          <a:bodyPr/>
          <a:lstStyle/>
          <a:p>
            <a:endParaRPr lang="zh-CN" altLang="en-US"/>
          </a:p>
        </p:txBody>
      </p:sp>
      <p:sp>
        <p:nvSpPr>
          <p:cNvPr id="17" name="标题 16"/>
          <p:cNvSpPr>
            <a:spLocks noGrp="1"/>
          </p:cNvSpPr>
          <p:nvPr>
            <p:ph type="title"/>
          </p:nvPr>
        </p:nvSpPr>
        <p:spPr/>
        <p:txBody>
          <a:bodyPr rtlCol="0" anchor="b" anchorCtr="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C33B15-F2B1-4427-8F89-97F83600C298}" type="slidenum">
              <a:rPr lang="zh-CN" altLang="en-US" smtClean="0"/>
              <a:pPr/>
              <a:t>‹#›</a:t>
            </a:fld>
            <a:endParaRPr lang="zh-CN" altLang="en-US"/>
          </a:p>
        </p:txBody>
      </p:sp>
      <p:sp>
        <p:nvSpPr>
          <p:cNvPr id="2" name="标题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cxnSp>
        <p:nvCxnSpPr>
          <p:cNvPr id="7" name="直接连接符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C33B15-F2B1-4427-8F89-97F83600C298}"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11" name="内容占位符 10"/>
          <p:cNvSpPr>
            <a:spLocks noGrp="1"/>
          </p:cNvSpPr>
          <p:nvPr>
            <p:ph sz="half" idx="1"/>
          </p:nvPr>
        </p:nvSpPr>
        <p:spPr>
          <a:xfrm>
            <a:off x="457200" y="1524000"/>
            <a:ext cx="4059936"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524000"/>
            <a:ext cx="4059936"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89C33B15-F2B1-4427-8F89-97F83600C298}" type="slidenum">
              <a:rPr lang="zh-CN" altLang="en-US" smtClean="0"/>
              <a:pPr/>
              <a:t>‹#›</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7" name="日期占位符 6"/>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3" name="文本占位符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32" name="内容占位符 31"/>
          <p:cNvSpPr>
            <a:spLocks noGrp="1"/>
          </p:cNvSpPr>
          <p:nvPr>
            <p:ph sz="half" idx="2"/>
          </p:nvPr>
        </p:nvSpPr>
        <p:spPr>
          <a:xfrm>
            <a:off x="457200" y="2201896"/>
            <a:ext cx="4038600" cy="391363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34" name="内容占位符 33"/>
          <p:cNvSpPr>
            <a:spLocks noGrp="1"/>
          </p:cNvSpPr>
          <p:nvPr>
            <p:ph sz="quarter" idx="4"/>
          </p:nvPr>
        </p:nvSpPr>
        <p:spPr>
          <a:xfrm>
            <a:off x="4649788" y="2201896"/>
            <a:ext cx="4038600" cy="391363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 name="标题 1"/>
          <p:cNvSpPr>
            <a:spLocks noGrp="1"/>
          </p:cNvSpPr>
          <p:nvPr>
            <p:ph type="title"/>
          </p:nvPr>
        </p:nvSpPr>
        <p:spPr>
          <a:xfrm>
            <a:off x="457200" y="155448"/>
            <a:ext cx="8229600" cy="1143000"/>
          </a:xfrm>
        </p:spPr>
        <p:txBody>
          <a:bodyPr anchor="b" anchorCtr="0"/>
          <a:lstStyle>
            <a:lvl1pPr>
              <a:defRPr/>
            </a:lvl1pPr>
          </a:lstStyle>
          <a:p>
            <a:r>
              <a:rPr kumimoji="0" lang="zh-CN" altLang="en-US"/>
              <a:t>单击此处编辑母版标题样式</a:t>
            </a:r>
            <a:endParaRPr kumimoji="0" lang="en-US"/>
          </a:p>
        </p:txBody>
      </p:sp>
      <p:sp>
        <p:nvSpPr>
          <p:cNvPr id="12" name="文本占位符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cxnSp>
        <p:nvCxnSpPr>
          <p:cNvPr id="10" name="直接连接符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C33B15-F2B1-4427-8F89-97F83600C298}" type="slidenum">
              <a:rPr lang="zh-CN" altLang="en-US" smtClean="0"/>
              <a:pPr/>
              <a:t>‹#›</a:t>
            </a:fld>
            <a:endParaRPr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C33B15-F2B1-4427-8F89-97F83600C29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9" name="内容占位符 28"/>
          <p:cNvSpPr>
            <a:spLocks noGrp="1"/>
          </p:cNvSpPr>
          <p:nvPr>
            <p:ph sz="quarter" idx="1"/>
          </p:nvPr>
        </p:nvSpPr>
        <p:spPr>
          <a:xfrm>
            <a:off x="457200" y="457200"/>
            <a:ext cx="62484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3" name="文本占位符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31" name="标题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a:t>单击此处编辑母版标题样式</a:t>
            </a:r>
            <a:endParaRPr kumimoji="0" lang="en-US"/>
          </a:p>
        </p:txBody>
      </p:sp>
      <p:sp>
        <p:nvSpPr>
          <p:cNvPr id="8" name="日期占位符 7"/>
          <p:cNvSpPr>
            <a:spLocks noGrp="1"/>
          </p:cNvSpPr>
          <p:nvPr>
            <p:ph type="dt" sz="half" idx="14"/>
          </p:nvPr>
        </p:nvSpPr>
        <p:spPr/>
        <p:txBody>
          <a:bodyPr/>
          <a:lstStyle/>
          <a:p>
            <a:fld id="{C35E1C5C-D99A-4298-8C1A-2259710DCFEC}" type="datetimeFigureOut">
              <a:rPr lang="zh-CN" altLang="en-US" smtClean="0"/>
              <a:pPr/>
              <a:t>2021/6/14</a:t>
            </a:fld>
            <a:endParaRPr lang="zh-CN" altLang="en-US"/>
          </a:p>
        </p:txBody>
      </p:sp>
      <p:sp>
        <p:nvSpPr>
          <p:cNvPr id="9" name="灯片编号占位符 8"/>
          <p:cNvSpPr>
            <a:spLocks noGrp="1"/>
          </p:cNvSpPr>
          <p:nvPr>
            <p:ph type="sldNum" sz="quarter" idx="15"/>
          </p:nvPr>
        </p:nvSpPr>
        <p:spPr/>
        <p:txBody>
          <a:bodyPr/>
          <a:lstStyle/>
          <a:p>
            <a:fld id="{89C33B15-F2B1-4427-8F89-97F83600C298}" type="slidenum">
              <a:rPr lang="zh-CN" altLang="en-US" smtClean="0"/>
              <a:pPr/>
              <a:t>‹#›</a:t>
            </a:fld>
            <a:endParaRPr lang="zh-CN" altLang="en-US"/>
          </a:p>
        </p:txBody>
      </p:sp>
      <p:sp>
        <p:nvSpPr>
          <p:cNvPr id="10" name="页脚占位符 9"/>
          <p:cNvSpPr>
            <a:spLocks noGrp="1"/>
          </p:cNvSpPr>
          <p:nvPr>
            <p:ph type="ftr" sz="quarter" idx="16"/>
          </p:nvPr>
        </p:nvSpPr>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zh-CN" altLang="en-US"/>
              <a:t>单击图标添加图片</a:t>
            </a:r>
            <a:endParaRPr kumimoji="0" lang="en-US"/>
          </a:p>
        </p:txBody>
      </p:sp>
      <p:sp>
        <p:nvSpPr>
          <p:cNvPr id="4" name="文本占位符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8" name="日期占位符 7"/>
          <p:cNvSpPr>
            <a:spLocks noGrp="1"/>
          </p:cNvSpPr>
          <p:nvPr>
            <p:ph type="dt" sz="half" idx="10"/>
          </p:nvPr>
        </p:nvSpPr>
        <p:spPr/>
        <p:txBody>
          <a:bodyPr/>
          <a:lstStyle/>
          <a:p>
            <a:fld id="{C35E1C5C-D99A-4298-8C1A-2259710DCFEC}" type="datetimeFigureOut">
              <a:rPr lang="zh-CN" altLang="en-US" smtClean="0"/>
              <a:pPr/>
              <a:t>2021/6/14</a:t>
            </a:fld>
            <a:endParaRPr lang="zh-CN" altLang="en-US"/>
          </a:p>
        </p:txBody>
      </p:sp>
      <p:sp>
        <p:nvSpPr>
          <p:cNvPr id="9" name="灯片编号占位符 8"/>
          <p:cNvSpPr>
            <a:spLocks noGrp="1"/>
          </p:cNvSpPr>
          <p:nvPr>
            <p:ph type="sldNum" sz="quarter" idx="11"/>
          </p:nvPr>
        </p:nvSpPr>
        <p:spPr/>
        <p:txBody>
          <a:bodyPr/>
          <a:lstStyle/>
          <a:p>
            <a:fld id="{89C33B15-F2B1-4427-8F89-97F83600C298}" type="slidenum">
              <a:rPr lang="zh-CN" altLang="en-US" smtClean="0"/>
              <a:pPr/>
              <a:t>‹#›</a:t>
            </a:fld>
            <a:endParaRPr lang="zh-CN" altLang="en-US"/>
          </a:p>
        </p:txBody>
      </p:sp>
      <p:sp>
        <p:nvSpPr>
          <p:cNvPr id="10" name="页脚占位符 9"/>
          <p:cNvSpPr>
            <a:spLocks noGrp="1"/>
          </p:cNvSpPr>
          <p:nvPr>
            <p:ph type="ftr" sz="quarter" idx="12"/>
          </p:nvPr>
        </p:nvSpPr>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文本占位符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35E1C5C-D99A-4298-8C1A-2259710DCFEC}" type="datetimeFigureOut">
              <a:rPr lang="zh-CN" altLang="en-US" smtClean="0"/>
              <a:pPr/>
              <a:t>2021/6/14</a:t>
            </a:fld>
            <a:endParaRPr lang="zh-CN" altLang="en-US"/>
          </a:p>
        </p:txBody>
      </p:sp>
      <p:sp>
        <p:nvSpPr>
          <p:cNvPr id="10" name="页脚占位符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zh-CN" altLang="en-US"/>
          </a:p>
        </p:txBody>
      </p:sp>
      <p:sp>
        <p:nvSpPr>
          <p:cNvPr id="22" name="灯片编号占位符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9C33B15-F2B1-4427-8F89-97F83600C298}" type="slidenum">
              <a:rPr lang="zh-CN" altLang="en-US" smtClean="0"/>
              <a:pPr/>
              <a:t>‹#›</a:t>
            </a:fld>
            <a:endParaRPr lang="zh-CN" altLang="en-US"/>
          </a:p>
        </p:txBody>
      </p:sp>
      <p:sp>
        <p:nvSpPr>
          <p:cNvPr id="5" name="标题占位符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zh-CN" altLang="en-US"/>
              <a:t>单击此处编辑母版标题样式</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endParaRPr lang="zh-CN" altLang="en-US"/>
          </a:p>
        </p:txBody>
      </p:sp>
      <p:sp>
        <p:nvSpPr>
          <p:cNvPr id="2" name="标题 1"/>
          <p:cNvSpPr>
            <a:spLocks noGrp="1"/>
          </p:cNvSpPr>
          <p:nvPr>
            <p:ph type="ctrTitle"/>
          </p:nvPr>
        </p:nvSpPr>
        <p:spPr/>
        <p:txBody>
          <a:bodyPr>
            <a:normAutofit/>
          </a:bodyPr>
          <a:lstStyle/>
          <a:p>
            <a:r>
              <a:rPr lang="zh-CN" altLang="en-US" sz="6600" b="1" dirty="0">
                <a:latin typeface="仿宋" pitchFamily="49" charset="-122"/>
                <a:ea typeface="仿宋" pitchFamily="49" charset="-122"/>
              </a:rPr>
              <a:t>程序设计基础实践</a:t>
            </a:r>
          </a:p>
        </p:txBody>
      </p:sp>
    </p:spTree>
    <p:extLst>
      <p:ext uri="{BB962C8B-B14F-4D97-AF65-F5344CB8AC3E}">
        <p14:creationId xmlns:p14="http://schemas.microsoft.com/office/powerpoint/2010/main" val="55816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normAutofit/>
          </a:bodyPr>
          <a:lstStyle/>
          <a:p>
            <a:r>
              <a:rPr lang="en-US" altLang="zh-CN" dirty="0"/>
              <a:t>3. </a:t>
            </a:r>
            <a:r>
              <a:rPr lang="zh-CN" altLang="en-US" dirty="0"/>
              <a:t>数据查询</a:t>
            </a:r>
            <a:endParaRPr lang="en-US" altLang="zh-CN" dirty="0"/>
          </a:p>
          <a:p>
            <a:pPr>
              <a:buNone/>
            </a:pPr>
            <a:r>
              <a:rPr lang="en-US" altLang="zh-CN" dirty="0"/>
              <a:t>– </a:t>
            </a:r>
            <a:r>
              <a:rPr lang="zh-CN" altLang="en-US" dirty="0"/>
              <a:t>因为学生文件中的学生信息的排列顺序是按照添加的顺序排列的，因此为了提高以学号为条件进行查询的效率，需要为学生记录生成一个索引结构，索引结构要求按照学号有序排列，能快速定位某条记录在文件中的偏移位置，索引要求使用二叉树。</a:t>
            </a:r>
          </a:p>
          <a:p>
            <a:pPr>
              <a:buNone/>
            </a:pPr>
            <a:r>
              <a:rPr lang="en-US" altLang="zh-CN" dirty="0"/>
              <a:t>– </a:t>
            </a:r>
            <a:r>
              <a:rPr lang="zh-CN" altLang="en-US" dirty="0"/>
              <a:t>索引的维持：当有数据插入和删除时，必须要考虑索引的联动修改。</a:t>
            </a:r>
          </a:p>
          <a:p>
            <a:pPr>
              <a:buNone/>
            </a:pPr>
            <a:r>
              <a:rPr lang="en-US" altLang="zh-CN" dirty="0"/>
              <a:t>– </a:t>
            </a:r>
            <a:r>
              <a:rPr lang="zh-CN" altLang="en-US" dirty="0"/>
              <a:t>索引的生成时机，索引结构是否保存？自行考虑策略。</a:t>
            </a:r>
            <a:endParaRPr lang="en-US" altLang="zh-CN" dirty="0"/>
          </a:p>
        </p:txBody>
      </p:sp>
    </p:spTree>
    <p:extLst>
      <p:ext uri="{BB962C8B-B14F-4D97-AF65-F5344CB8AC3E}">
        <p14:creationId xmlns:p14="http://schemas.microsoft.com/office/powerpoint/2010/main" val="42154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p:spPr>
        <p:txBody>
          <a:bodyPr>
            <a:normAutofit/>
          </a:bodyPr>
          <a:lstStyle/>
          <a:p>
            <a:pPr>
              <a:buNone/>
            </a:pPr>
            <a:r>
              <a:rPr lang="en-US" altLang="zh-CN" dirty="0"/>
              <a:t>• 3. </a:t>
            </a:r>
            <a:r>
              <a:rPr lang="zh-CN" altLang="en-US" dirty="0"/>
              <a:t>数据查询</a:t>
            </a:r>
          </a:p>
          <a:p>
            <a:r>
              <a:rPr lang="en-US" altLang="zh-CN" dirty="0"/>
              <a:t>– </a:t>
            </a:r>
            <a:r>
              <a:rPr lang="zh-CN" altLang="en-US" dirty="0"/>
              <a:t>查询要求能够支持同时指定多个条件的查询：</a:t>
            </a:r>
          </a:p>
          <a:p>
            <a:pPr>
              <a:buNone/>
            </a:pPr>
            <a:r>
              <a:rPr lang="zh-CN" altLang="en-US" dirty="0"/>
              <a:t>例如查询“</a:t>
            </a:r>
            <a:r>
              <a:rPr lang="en-US" altLang="zh-CN" dirty="0"/>
              <a:t>18</a:t>
            </a:r>
            <a:r>
              <a:rPr lang="zh-CN" altLang="en-US" dirty="0"/>
              <a:t>岁的浙江省男生信息”；</a:t>
            </a:r>
          </a:p>
          <a:p>
            <a:r>
              <a:rPr lang="en-US" altLang="zh-CN" dirty="0"/>
              <a:t>– </a:t>
            </a:r>
            <a:r>
              <a:rPr lang="zh-CN" altLang="en-US" dirty="0"/>
              <a:t>查询结果按记录</a:t>
            </a:r>
            <a:r>
              <a:rPr lang="en-US" altLang="zh-CN" dirty="0"/>
              <a:t>/</a:t>
            </a:r>
            <a:r>
              <a:rPr lang="zh-CN" altLang="en-US" dirty="0"/>
              <a:t>行显示；</a:t>
            </a:r>
          </a:p>
          <a:p>
            <a:r>
              <a:rPr lang="en-US" altLang="zh-CN" dirty="0"/>
              <a:t>– </a:t>
            </a:r>
            <a:r>
              <a:rPr lang="zh-CN" altLang="en-US" dirty="0"/>
              <a:t>能进行模糊查询，比如查询名字中包含“小”字的学生；</a:t>
            </a:r>
          </a:p>
          <a:p>
            <a:r>
              <a:rPr lang="en-US" altLang="zh-CN" dirty="0"/>
              <a:t>– </a:t>
            </a:r>
            <a:r>
              <a:rPr lang="zh-CN" altLang="en-US" dirty="0"/>
              <a:t>能统计满足某个条件的学生人数；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4. </a:t>
            </a:r>
            <a:r>
              <a:rPr lang="zh-CN" altLang="en-US" dirty="0"/>
              <a:t>数据删除</a:t>
            </a:r>
            <a:endParaRPr lang="en-US" altLang="zh-CN" dirty="0"/>
          </a:p>
          <a:p>
            <a:pPr lvl="1"/>
            <a:r>
              <a:rPr lang="en-US" altLang="zh-CN" dirty="0"/>
              <a:t> </a:t>
            </a:r>
            <a:r>
              <a:rPr lang="zh-CN" altLang="en-US" dirty="0"/>
              <a:t>可以删除指定条件的学生行，删除后的文件必须调整记录位置，删除行后必须同时更新索引文件。</a:t>
            </a:r>
            <a:endParaRPr lang="en-US" altLang="zh-CN" dirty="0"/>
          </a:p>
          <a:p>
            <a:pPr marL="457200" lvl="1" indent="0">
              <a:buNone/>
            </a:pPr>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6597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5. </a:t>
            </a:r>
            <a:r>
              <a:rPr lang="zh-CN" altLang="en-US" dirty="0"/>
              <a:t>数据更新</a:t>
            </a:r>
            <a:endParaRPr lang="en-US" altLang="zh-CN" dirty="0"/>
          </a:p>
          <a:p>
            <a:pPr lvl="1"/>
            <a:r>
              <a:rPr lang="zh-CN" altLang="en-US" dirty="0"/>
              <a:t>可以更新指定条件的学生行，更新后的文件必须调整文件位置，更新行后必须更新索引文件。思考什么样的策略更有效。</a:t>
            </a:r>
          </a:p>
          <a:p>
            <a:pPr lvl="1"/>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6100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buNone/>
            </a:pPr>
            <a:r>
              <a:rPr lang="en-US" altLang="zh-CN" dirty="0"/>
              <a:t>• </a:t>
            </a:r>
            <a:r>
              <a:rPr lang="zh-CN" altLang="en-US" dirty="0"/>
              <a:t>其他需求</a:t>
            </a:r>
          </a:p>
          <a:p>
            <a:r>
              <a:rPr lang="en-US" altLang="zh-CN" dirty="0"/>
              <a:t>– </a:t>
            </a:r>
            <a:r>
              <a:rPr lang="zh-CN" altLang="en-US" dirty="0"/>
              <a:t>可看性：界面符合一般人的审美观；</a:t>
            </a:r>
          </a:p>
          <a:p>
            <a:r>
              <a:rPr lang="en-US" altLang="zh-CN" dirty="0"/>
              <a:t>– </a:t>
            </a:r>
            <a:r>
              <a:rPr lang="zh-CN" altLang="en-US" dirty="0"/>
              <a:t>易用性：操作便利，有符合使用习惯的</a:t>
            </a:r>
            <a:r>
              <a:rPr lang="zh-CN" altLang="en-US"/>
              <a:t>流程控制</a:t>
            </a:r>
            <a:r>
              <a:rPr lang="zh-CN" altLang="en-US" dirty="0"/>
              <a:t>过程，有很好的“进入”和“退出”机制。</a:t>
            </a:r>
          </a:p>
          <a:p>
            <a:r>
              <a:rPr lang="en-US" altLang="zh-CN" dirty="0"/>
              <a:t>– </a:t>
            </a:r>
            <a:r>
              <a:rPr lang="zh-CN" altLang="en-US" dirty="0"/>
              <a:t>健壮性：能够应对处理非法输入和非法操作；</a:t>
            </a:r>
          </a:p>
          <a:p>
            <a:r>
              <a:rPr lang="en-US" altLang="zh-CN" dirty="0"/>
              <a:t>– </a:t>
            </a:r>
            <a:r>
              <a:rPr lang="zh-CN" altLang="en-US" dirty="0"/>
              <a:t>性能：时间和空间复杂度要求；</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916832"/>
            <a:ext cx="7139136" cy="4525963"/>
          </a:xfrm>
        </p:spPr>
        <p:txBody>
          <a:bodyPr>
            <a:normAutofit/>
          </a:bodyPr>
          <a:lstStyle/>
          <a:p>
            <a:pPr>
              <a:spcBef>
                <a:spcPts val="1200"/>
              </a:spcBef>
              <a:spcAft>
                <a:spcPts val="1200"/>
              </a:spcAft>
            </a:pPr>
            <a:r>
              <a:rPr lang="en-US" altLang="zh-CN" sz="2800" dirty="0">
                <a:latin typeface="仿宋" pitchFamily="49" charset="-122"/>
                <a:ea typeface="仿宋" pitchFamily="49" charset="-122"/>
              </a:rPr>
              <a:t> </a:t>
            </a:r>
            <a:r>
              <a:rPr lang="zh-CN" altLang="en-US" sz="2800" dirty="0">
                <a:latin typeface="仿宋" pitchFamily="49" charset="-122"/>
                <a:ea typeface="仿宋" pitchFamily="49" charset="-122"/>
              </a:rPr>
              <a:t>课程要求</a:t>
            </a:r>
            <a:endParaRPr lang="en-US" altLang="zh-CN" sz="2800" dirty="0">
              <a:latin typeface="仿宋" pitchFamily="49" charset="-122"/>
              <a:ea typeface="仿宋" pitchFamily="49" charset="-122"/>
            </a:endParaRPr>
          </a:p>
          <a:p>
            <a:pPr>
              <a:spcBef>
                <a:spcPts val="1200"/>
              </a:spcBef>
              <a:spcAft>
                <a:spcPts val="1200"/>
              </a:spcAft>
            </a:pPr>
            <a:r>
              <a:rPr lang="en-US" altLang="zh-CN" sz="2800" dirty="0">
                <a:latin typeface="仿宋" pitchFamily="49" charset="-122"/>
                <a:ea typeface="仿宋" pitchFamily="49" charset="-122"/>
              </a:rPr>
              <a:t> </a:t>
            </a:r>
            <a:r>
              <a:rPr lang="zh-CN" altLang="en-US" sz="2800" dirty="0">
                <a:latin typeface="仿宋" pitchFamily="49" charset="-122"/>
                <a:ea typeface="仿宋" pitchFamily="49" charset="-122"/>
              </a:rPr>
              <a:t>课程安排</a:t>
            </a:r>
            <a:endParaRPr lang="en-US" altLang="zh-CN" sz="2800" dirty="0">
              <a:latin typeface="仿宋" pitchFamily="49" charset="-122"/>
              <a:ea typeface="仿宋" pitchFamily="49" charset="-122"/>
            </a:endParaRPr>
          </a:p>
          <a:p>
            <a:pPr>
              <a:spcBef>
                <a:spcPts val="1200"/>
              </a:spcBef>
              <a:spcAft>
                <a:spcPts val="1200"/>
              </a:spcAft>
            </a:pPr>
            <a:r>
              <a:rPr lang="en-US" altLang="zh-CN" sz="2800" dirty="0">
                <a:latin typeface="仿宋" pitchFamily="49" charset="-122"/>
                <a:ea typeface="仿宋" pitchFamily="49" charset="-122"/>
              </a:rPr>
              <a:t> </a:t>
            </a:r>
            <a:r>
              <a:rPr lang="zh-CN" altLang="en-US" sz="2800" dirty="0">
                <a:latin typeface="仿宋" pitchFamily="49" charset="-122"/>
                <a:ea typeface="仿宋" pitchFamily="49" charset="-122"/>
              </a:rPr>
              <a:t>考核形式</a:t>
            </a:r>
          </a:p>
        </p:txBody>
      </p:sp>
      <p:sp>
        <p:nvSpPr>
          <p:cNvPr id="2" name="标题 1"/>
          <p:cNvSpPr>
            <a:spLocks noGrp="1"/>
          </p:cNvSpPr>
          <p:nvPr>
            <p:ph type="title"/>
          </p:nvPr>
        </p:nvSpPr>
        <p:spPr/>
        <p:txBody>
          <a:bodyPr>
            <a:normAutofit/>
          </a:bodyPr>
          <a:lstStyle/>
          <a:p>
            <a:r>
              <a:rPr lang="en-US" altLang="zh-CN" sz="4400" dirty="0">
                <a:solidFill>
                  <a:schemeClr val="tx1"/>
                </a:solidFill>
                <a:latin typeface="Times New Roman" panose="02020603050405020304" pitchFamily="18" charset="0"/>
                <a:ea typeface="+mn-ea"/>
                <a:cs typeface="Times New Roman" panose="02020603050405020304" pitchFamily="18" charset="0"/>
              </a:rPr>
              <a:t>Outline</a:t>
            </a:r>
            <a:endParaRPr lang="zh-CN" altLang="en-US" sz="4400"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5878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t>本课程要完成一个学生信息管理系统的设计与实现，可实现对于学生信息的插入，修改和删除，以及学生信息浏览和特定条件的学生查询。</a:t>
            </a:r>
          </a:p>
        </p:txBody>
      </p:sp>
      <p:sp>
        <p:nvSpPr>
          <p:cNvPr id="2" name="标题 1"/>
          <p:cNvSpPr>
            <a:spLocks noGrp="1"/>
          </p:cNvSpPr>
          <p:nvPr>
            <p:ph type="title"/>
          </p:nvPr>
        </p:nvSpPr>
        <p:spPr/>
        <p:txBody>
          <a:bodyPr>
            <a:normAutofit/>
          </a:bodyPr>
          <a:lstStyle/>
          <a:p>
            <a:r>
              <a:rPr lang="zh-CN" altLang="en-US" dirty="0"/>
              <a:t>课程内容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a:t>– </a:t>
            </a:r>
            <a:r>
              <a:rPr lang="zh-CN" altLang="en-US" sz="2800" dirty="0"/>
              <a:t>语言</a:t>
            </a:r>
            <a:r>
              <a:rPr lang="en-US" altLang="zh-CN" sz="2800" dirty="0">
                <a:latin typeface="Times New Roman" panose="02020603050405020304" pitchFamily="18" charset="0"/>
                <a:cs typeface="Times New Roman" panose="02020603050405020304" pitchFamily="18" charset="0"/>
              </a:rPr>
              <a:t>C++</a:t>
            </a:r>
          </a:p>
          <a:p>
            <a:r>
              <a:rPr lang="en-US" altLang="zh-CN" sz="2800" dirty="0"/>
              <a:t>– </a:t>
            </a:r>
            <a:r>
              <a:rPr lang="en-US" altLang="zh-CN" sz="2800" dirty="0">
                <a:latin typeface="Times New Roman" panose="02020603050405020304" pitchFamily="18" charset="0"/>
                <a:cs typeface="Times New Roman" panose="02020603050405020304" pitchFamily="18" charset="0"/>
              </a:rPr>
              <a:t>IDE Microsoft Visual Studio </a:t>
            </a:r>
            <a:r>
              <a:rPr lang="zh-CN" altLang="en-US" sz="2800" dirty="0"/>
              <a:t>（版本不限）</a:t>
            </a:r>
          </a:p>
        </p:txBody>
      </p:sp>
      <p:sp>
        <p:nvSpPr>
          <p:cNvPr id="2" name="标题 1"/>
          <p:cNvSpPr>
            <a:spLocks noGrp="1"/>
          </p:cNvSpPr>
          <p:nvPr>
            <p:ph type="title"/>
          </p:nvPr>
        </p:nvSpPr>
        <p:spPr/>
        <p:txBody>
          <a:bodyPr>
            <a:normAutofit/>
          </a:bodyPr>
          <a:lstStyle/>
          <a:p>
            <a:r>
              <a:rPr lang="zh-CN" altLang="en-US" dirty="0"/>
              <a:t>开发环境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t>完成课程所需的知识预备（先修课程）</a:t>
            </a:r>
          </a:p>
          <a:p>
            <a:r>
              <a:rPr lang="en-US" altLang="zh-CN" sz="2800" dirty="0"/>
              <a:t>– </a:t>
            </a:r>
            <a:r>
              <a:rPr lang="en-US" altLang="zh-CN" sz="2800" dirty="0">
                <a:latin typeface="Times New Roman" panose="02020603050405020304" pitchFamily="18" charset="0"/>
                <a:cs typeface="Times New Roman" panose="02020603050405020304" pitchFamily="18" charset="0"/>
              </a:rPr>
              <a:t>C++ </a:t>
            </a:r>
            <a:r>
              <a:rPr lang="zh-CN" altLang="en-US" sz="2800" dirty="0"/>
              <a:t>程序设计的基本技能，文件操作；</a:t>
            </a:r>
          </a:p>
          <a:p>
            <a:r>
              <a:rPr lang="en-US" altLang="zh-CN" sz="2800" dirty="0"/>
              <a:t>– </a:t>
            </a:r>
            <a:r>
              <a:rPr lang="zh-CN" altLang="en-US" sz="2800" dirty="0"/>
              <a:t>数据结构：树，排序，顺序表或链表（根据自己的策略自由选择）；</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t>设计结果呈现形式（两者选其一）</a:t>
            </a:r>
          </a:p>
          <a:p>
            <a:r>
              <a:rPr lang="en-US" altLang="zh-CN" sz="2800" dirty="0"/>
              <a:t>– </a:t>
            </a:r>
            <a:r>
              <a:rPr lang="en-US" altLang="zh-CN" sz="2800" dirty="0">
                <a:latin typeface="Times New Roman" panose="02020603050405020304" pitchFamily="18" charset="0"/>
                <a:cs typeface="Times New Roman" panose="02020603050405020304" pitchFamily="18" charset="0"/>
              </a:rPr>
              <a:t>WIN 32 </a:t>
            </a:r>
            <a:r>
              <a:rPr lang="zh-CN" altLang="en-US" sz="2800" dirty="0"/>
              <a:t>控制台程序；</a:t>
            </a:r>
          </a:p>
          <a:p>
            <a:r>
              <a:rPr lang="en-US" altLang="zh-CN" sz="2800" dirty="0"/>
              <a:t>– </a:t>
            </a:r>
            <a:r>
              <a:rPr lang="en-US" altLang="zh-CN" sz="2800" dirty="0">
                <a:latin typeface="Times New Roman" panose="02020603050405020304" pitchFamily="18" charset="0"/>
                <a:cs typeface="Times New Roman" panose="02020603050405020304" pitchFamily="18" charset="0"/>
              </a:rPr>
              <a:t>MFC</a:t>
            </a:r>
            <a:r>
              <a:rPr lang="zh-CN" altLang="en-US" sz="2800" dirty="0"/>
              <a:t>基于对话框的图形界面；</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900634"/>
          </a:xfrm>
        </p:spPr>
        <p:txBody>
          <a:bodyPr>
            <a:normAutofit fontScale="92500"/>
          </a:bodyPr>
          <a:lstStyle/>
          <a:p>
            <a:r>
              <a:rPr lang="zh-CN" altLang="en-US" dirty="0"/>
              <a:t>学生信息管理应用的具体需求如下：</a:t>
            </a:r>
          </a:p>
          <a:p>
            <a:r>
              <a:rPr lang="zh-CN" altLang="en-US" dirty="0"/>
              <a:t>首先，学生信息的存储方式：文本文件方式存储</a:t>
            </a:r>
            <a:r>
              <a:rPr lang="zh-CN" altLang="en-US" sz="3000" dirty="0">
                <a:latin typeface="Times New Roman" panose="02020603050405020304" pitchFamily="18" charset="0"/>
                <a:cs typeface="Times New Roman" panose="02020603050405020304" pitchFamily="18" charset="0"/>
              </a:rPr>
              <a:t>（</a:t>
            </a:r>
            <a:r>
              <a:rPr lang="en-US" altLang="zh-CN" sz="3000" dirty="0">
                <a:latin typeface="Times New Roman" panose="02020603050405020304" pitchFamily="18" charset="0"/>
                <a:cs typeface="Times New Roman" panose="02020603050405020304" pitchFamily="18" charset="0"/>
              </a:rPr>
              <a:t>txt</a:t>
            </a:r>
            <a:r>
              <a:rPr lang="zh-CN" altLang="en-US" sz="3000" dirty="0">
                <a:latin typeface="Times New Roman" panose="02020603050405020304" pitchFamily="18" charset="0"/>
                <a:cs typeface="Times New Roman" panose="02020603050405020304" pitchFamily="18" charset="0"/>
              </a:rPr>
              <a:t>），</a:t>
            </a:r>
            <a:r>
              <a:rPr lang="zh-CN" altLang="en-US" dirty="0"/>
              <a:t>推荐的保存格式如下： 字段间使用一致性的分隔符，例如逗号或制表符或空格。</a:t>
            </a:r>
            <a:endParaRPr lang="en-US" altLang="zh-CN" dirty="0"/>
          </a:p>
          <a:p>
            <a:r>
              <a:rPr lang="en-US" altLang="zh-CN" sz="2800" dirty="0">
                <a:latin typeface="Times New Roman" panose="02020603050405020304" pitchFamily="18" charset="0"/>
                <a:cs typeface="Times New Roman" panose="02020603050405020304" pitchFamily="18" charset="0"/>
              </a:rPr>
              <a:t>  201611701208</a:t>
            </a:r>
            <a:r>
              <a:rPr lang="zh-CN" altLang="en-US" sz="2800" dirty="0">
                <a:latin typeface="Times New Roman" panose="02020603050405020304" pitchFamily="18" charset="0"/>
                <a:cs typeface="Times New Roman" panose="02020603050405020304" pitchFamily="18" charset="0"/>
              </a:rPr>
              <a:t>，张三，男，</a:t>
            </a:r>
            <a:r>
              <a:rPr lang="en-US" altLang="zh-CN" sz="2800" dirty="0">
                <a:latin typeface="Times New Roman" panose="02020603050405020304" pitchFamily="18" charset="0"/>
                <a:cs typeface="Times New Roman" panose="02020603050405020304" pitchFamily="18" charset="0"/>
              </a:rPr>
              <a:t>19</a:t>
            </a:r>
            <a:r>
              <a:rPr lang="zh-CN" altLang="en-US" sz="2800" dirty="0">
                <a:latin typeface="Times New Roman" panose="02020603050405020304" pitchFamily="18" charset="0"/>
                <a:cs typeface="Times New Roman" panose="02020603050405020304" pitchFamily="18" charset="0"/>
              </a:rPr>
              <a:t>，广东省，软件工程</a:t>
            </a:r>
            <a:endParaRPr lang="en-US" altLang="zh-CN" sz="2800" dirty="0">
              <a:latin typeface="Times New Roman" panose="02020603050405020304" pitchFamily="18" charset="0"/>
              <a:cs typeface="Times New Roman" panose="02020603050405020304" pitchFamily="18" charset="0"/>
            </a:endParaRPr>
          </a:p>
          <a:p>
            <a:pPr marL="457200" lvl="1" indent="0">
              <a:lnSpc>
                <a:spcPct val="125000"/>
              </a:lnSpc>
              <a:buNone/>
            </a:pPr>
            <a:r>
              <a:rPr lang="en-US" altLang="zh-CN" sz="2800" dirty="0">
                <a:solidFill>
                  <a:schemeClr val="tx1"/>
                </a:solidFill>
                <a:latin typeface="Times New Roman" panose="02020603050405020304" pitchFamily="18" charset="0"/>
                <a:cs typeface="Times New Roman" panose="02020603050405020304" pitchFamily="18" charset="0"/>
              </a:rPr>
              <a:t>201611701209</a:t>
            </a:r>
            <a:r>
              <a:rPr lang="zh-CN" altLang="en-US" sz="2800" dirty="0">
                <a:solidFill>
                  <a:schemeClr val="tx1"/>
                </a:solidFill>
                <a:latin typeface="Times New Roman" panose="02020603050405020304" pitchFamily="18" charset="0"/>
                <a:cs typeface="Times New Roman" panose="02020603050405020304" pitchFamily="18" charset="0"/>
              </a:rPr>
              <a:t>，张小明，男，</a:t>
            </a:r>
            <a:r>
              <a:rPr lang="en-US" altLang="zh-CN" sz="2800" dirty="0">
                <a:solidFill>
                  <a:schemeClr val="tx1"/>
                </a:solidFill>
                <a:latin typeface="Times New Roman" panose="02020603050405020304" pitchFamily="18" charset="0"/>
                <a:cs typeface="Times New Roman" panose="02020603050405020304" pitchFamily="18" charset="0"/>
              </a:rPr>
              <a:t>18</a:t>
            </a:r>
            <a:r>
              <a:rPr lang="zh-CN" altLang="en-US" sz="2800" dirty="0">
                <a:solidFill>
                  <a:schemeClr val="tx1"/>
                </a:solidFill>
                <a:latin typeface="Times New Roman" panose="02020603050405020304" pitchFamily="18" charset="0"/>
                <a:cs typeface="Times New Roman" panose="02020603050405020304" pitchFamily="18" charset="0"/>
              </a:rPr>
              <a:t>，浙江省，软件工程</a:t>
            </a:r>
            <a:endParaRPr lang="en-US" altLang="zh-CN" sz="2800" dirty="0">
              <a:solidFill>
                <a:schemeClr val="tx1"/>
              </a:solidFill>
              <a:latin typeface="Times New Roman" panose="02020603050405020304" pitchFamily="18" charset="0"/>
              <a:cs typeface="Times New Roman" panose="02020603050405020304" pitchFamily="18" charset="0"/>
            </a:endParaRPr>
          </a:p>
          <a:p>
            <a:pPr marL="457200" lvl="1" indent="0">
              <a:lnSpc>
                <a:spcPct val="125000"/>
              </a:lnSpc>
              <a:buNone/>
            </a:pPr>
            <a:r>
              <a:rPr lang="en-US" altLang="zh-CN" sz="2800" dirty="0">
                <a:solidFill>
                  <a:schemeClr val="tx1"/>
                </a:solidFill>
                <a:latin typeface="Times New Roman" panose="02020603050405020304" pitchFamily="18" charset="0"/>
                <a:cs typeface="Times New Roman" panose="02020603050405020304" pitchFamily="18" charset="0"/>
              </a:rPr>
              <a:t>201611701201</a:t>
            </a:r>
            <a:r>
              <a:rPr lang="zh-CN" altLang="en-US" sz="2800" dirty="0">
                <a:solidFill>
                  <a:schemeClr val="tx1"/>
                </a:solidFill>
                <a:latin typeface="Times New Roman" panose="02020603050405020304" pitchFamily="18" charset="0"/>
                <a:cs typeface="Times New Roman" panose="02020603050405020304" pitchFamily="18" charset="0"/>
              </a:rPr>
              <a:t>，白小云，女，</a:t>
            </a:r>
            <a:r>
              <a:rPr lang="en-US" altLang="zh-CN" sz="2800" dirty="0">
                <a:solidFill>
                  <a:schemeClr val="tx1"/>
                </a:solidFill>
                <a:latin typeface="Times New Roman" panose="02020603050405020304" pitchFamily="18" charset="0"/>
                <a:cs typeface="Times New Roman" panose="02020603050405020304" pitchFamily="18" charset="0"/>
              </a:rPr>
              <a:t>18</a:t>
            </a:r>
            <a:r>
              <a:rPr lang="zh-CN" altLang="en-US" sz="2800" dirty="0">
                <a:solidFill>
                  <a:schemeClr val="tx1"/>
                </a:solidFill>
                <a:latin typeface="Times New Roman" panose="02020603050405020304" pitchFamily="18" charset="0"/>
                <a:cs typeface="Times New Roman" panose="02020603050405020304" pitchFamily="18" charset="0"/>
              </a:rPr>
              <a:t>，广东省，软件工程</a:t>
            </a:r>
            <a:endParaRPr lang="en-US" altLang="zh-CN" sz="2800" dirty="0">
              <a:solidFill>
                <a:schemeClr val="tx1"/>
              </a:solidFill>
              <a:latin typeface="Times New Roman" panose="02020603050405020304" pitchFamily="18" charset="0"/>
              <a:cs typeface="Times New Roman" panose="02020603050405020304" pitchFamily="18" charset="0"/>
            </a:endParaRPr>
          </a:p>
          <a:p>
            <a:pPr marL="457200" lvl="1" indent="0">
              <a:lnSpc>
                <a:spcPct val="125000"/>
              </a:lnSpc>
              <a:buNone/>
            </a:pPr>
            <a:r>
              <a:rPr lang="en-US" altLang="zh-CN" sz="2800" dirty="0">
                <a:solidFill>
                  <a:schemeClr val="tx1"/>
                </a:solidFill>
                <a:latin typeface="Times New Roman" panose="02020603050405020304" pitchFamily="18" charset="0"/>
                <a:cs typeface="Times New Roman" panose="02020603050405020304" pitchFamily="18" charset="0"/>
              </a:rPr>
              <a:t>201611301107</a:t>
            </a:r>
            <a:r>
              <a:rPr lang="zh-CN" altLang="en-US" sz="2800" dirty="0">
                <a:solidFill>
                  <a:schemeClr val="tx1"/>
                </a:solidFill>
                <a:latin typeface="Times New Roman" panose="02020603050405020304" pitchFamily="18" charset="0"/>
                <a:cs typeface="Times New Roman" panose="02020603050405020304" pitchFamily="18" charset="0"/>
              </a:rPr>
              <a:t>，赵晓飞，男，</a:t>
            </a:r>
            <a:r>
              <a:rPr lang="en-US" altLang="zh-CN" sz="2800" dirty="0">
                <a:solidFill>
                  <a:schemeClr val="tx1"/>
                </a:solidFill>
                <a:latin typeface="Times New Roman" panose="02020603050405020304" pitchFamily="18" charset="0"/>
                <a:cs typeface="Times New Roman" panose="02020603050405020304" pitchFamily="18" charset="0"/>
              </a:rPr>
              <a:t>19</a:t>
            </a:r>
            <a:r>
              <a:rPr lang="zh-CN" altLang="en-US" sz="2800" dirty="0">
                <a:solidFill>
                  <a:schemeClr val="tx1"/>
                </a:solidFill>
                <a:latin typeface="Times New Roman" panose="02020603050405020304" pitchFamily="18" charset="0"/>
                <a:cs typeface="Times New Roman" panose="02020603050405020304" pitchFamily="18" charset="0"/>
              </a:rPr>
              <a:t>，广东省，自动控制</a:t>
            </a:r>
            <a:r>
              <a:rPr lang="en-US" altLang="zh-CN" sz="2800" dirty="0">
                <a:solidFill>
                  <a:schemeClr val="tx1"/>
                </a:solidFill>
                <a:latin typeface="Times New Roman" panose="02020603050405020304" pitchFamily="18" charset="0"/>
                <a:cs typeface="Times New Roman" panose="02020603050405020304" pitchFamily="18" charset="0"/>
              </a:rPr>
              <a:t>   </a:t>
            </a:r>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3126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buFont typeface="Arial" pitchFamily="34" charset="0"/>
              <a:buChar char="•"/>
            </a:pPr>
            <a:r>
              <a:rPr lang="zh-CN" altLang="en-US" dirty="0"/>
              <a:t>学生信息管理系统能实现的功能需求如下：</a:t>
            </a:r>
            <a:endParaRPr lang="en-US" altLang="zh-CN" dirty="0"/>
          </a:p>
          <a:p>
            <a:r>
              <a:rPr lang="en-US" altLang="zh-CN" sz="2800" dirty="0"/>
              <a:t>1. </a:t>
            </a:r>
            <a:r>
              <a:rPr lang="zh-CN" altLang="en-US" sz="2800" dirty="0"/>
              <a:t>学生文件结构的改变</a:t>
            </a:r>
            <a:endParaRPr lang="en-US" altLang="zh-CN" sz="2800" dirty="0"/>
          </a:p>
          <a:p>
            <a:pPr lvl="1"/>
            <a:r>
              <a:rPr lang="en-US" altLang="zh-CN" dirty="0"/>
              <a:t> </a:t>
            </a:r>
            <a:r>
              <a:rPr lang="zh-CN" altLang="en-US" dirty="0"/>
              <a:t>支持增加字段： 比如增加一个“身份证号”，相应的所有记录必须增加相应的值，考虑采用什么样的策略保证一个合理的时间复杂度和空间复杂度的平衡。</a:t>
            </a:r>
            <a:endParaRPr lang="en-US" altLang="zh-CN" dirty="0"/>
          </a:p>
          <a:p>
            <a:pPr lvl="1"/>
            <a:r>
              <a:rPr lang="en-US" altLang="zh-CN" dirty="0"/>
              <a:t> </a:t>
            </a:r>
            <a:r>
              <a:rPr lang="zh-CN" altLang="en-US" dirty="0"/>
              <a:t>同理支持减少字段</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5074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457200" lvl="1" indent="0">
              <a:lnSpc>
                <a:spcPct val="125000"/>
              </a:lnSpc>
              <a:buNone/>
            </a:pPr>
            <a:r>
              <a:rPr lang="zh-CN" altLang="en-US" dirty="0"/>
              <a:t>学生信息管理系统能实现的功能需求如下：</a:t>
            </a:r>
            <a:endParaRPr lang="en-US" altLang="zh-CN" dirty="0"/>
          </a:p>
          <a:p>
            <a:pPr marL="457200" lvl="1" indent="0">
              <a:lnSpc>
                <a:spcPct val="125000"/>
              </a:lnSpc>
              <a:buNone/>
            </a:pPr>
            <a:r>
              <a:rPr lang="en-US" altLang="zh-CN" dirty="0"/>
              <a:t>2. </a:t>
            </a:r>
            <a:r>
              <a:rPr lang="zh-CN" altLang="en-US" dirty="0"/>
              <a:t>数据插入</a:t>
            </a:r>
            <a:endParaRPr lang="en-US" altLang="zh-CN" dirty="0"/>
          </a:p>
          <a:p>
            <a:pPr lvl="1">
              <a:lnSpc>
                <a:spcPct val="125000"/>
              </a:lnSpc>
            </a:pPr>
            <a:r>
              <a:rPr lang="en-US" altLang="zh-CN" dirty="0"/>
              <a:t> </a:t>
            </a:r>
            <a:r>
              <a:rPr lang="zh-CN" altLang="en-US" dirty="0"/>
              <a:t>能逐条添加单个学生记录，要求保证学生记录的</a:t>
            </a:r>
            <a:r>
              <a:rPr lang="zh-CN" altLang="en-US" dirty="0">
                <a:solidFill>
                  <a:srgbClr val="FF0000"/>
                </a:solidFill>
              </a:rPr>
              <a:t>学号唯一性</a:t>
            </a:r>
            <a:r>
              <a:rPr lang="zh-CN" altLang="en-US" dirty="0"/>
              <a:t>，并且学号值</a:t>
            </a:r>
            <a:r>
              <a:rPr lang="zh-CN" altLang="en-US" dirty="0">
                <a:solidFill>
                  <a:srgbClr val="FF0000"/>
                </a:solidFill>
              </a:rPr>
              <a:t>不允许为空</a:t>
            </a:r>
            <a:endParaRPr lang="en-US" altLang="zh-CN" dirty="0">
              <a:solidFill>
                <a:srgbClr val="FF0000"/>
              </a:solidFill>
            </a:endParaRPr>
          </a:p>
          <a:p>
            <a:pPr lvl="1">
              <a:lnSpc>
                <a:spcPct val="125000"/>
              </a:lnSpc>
            </a:pPr>
            <a:r>
              <a:rPr lang="zh-CN" altLang="en-US" dirty="0"/>
              <a:t>能判断每个字段的输入值是否符合格式要求，比如学号是由</a:t>
            </a:r>
            <a:r>
              <a:rPr lang="en-US" altLang="zh-CN" dirty="0"/>
              <a:t>12</a:t>
            </a:r>
            <a:r>
              <a:rPr lang="zh-CN" altLang="en-US" dirty="0"/>
              <a:t>个数字字符组成，前四个字符是合常理的年份；性别只能输入</a:t>
            </a:r>
            <a:r>
              <a:rPr lang="zh-CN" altLang="en-US" dirty="0">
                <a:solidFill>
                  <a:srgbClr val="FF0000"/>
                </a:solidFill>
              </a:rPr>
              <a:t>男</a:t>
            </a:r>
            <a:r>
              <a:rPr lang="zh-CN" altLang="en-US" dirty="0"/>
              <a:t>或者</a:t>
            </a:r>
            <a:r>
              <a:rPr lang="zh-CN" altLang="en-US" dirty="0">
                <a:solidFill>
                  <a:srgbClr val="FF0000"/>
                </a:solidFill>
              </a:rPr>
              <a:t>女</a:t>
            </a:r>
            <a:r>
              <a:rPr lang="zh-CN" altLang="en-US" dirty="0"/>
              <a:t>；年龄是</a:t>
            </a:r>
            <a:r>
              <a:rPr lang="zh-CN" altLang="en-US" dirty="0">
                <a:solidFill>
                  <a:srgbClr val="FF0000"/>
                </a:solidFill>
              </a:rPr>
              <a:t>数字</a:t>
            </a:r>
            <a:r>
              <a:rPr lang="zh-CN" altLang="en-US" dirty="0"/>
              <a:t>字符，范围介于一个合理的区间</a:t>
            </a:r>
            <a:endParaRPr lang="en-US" altLang="zh-CN" dirty="0"/>
          </a:p>
          <a:p>
            <a:pPr lvl="1">
              <a:lnSpc>
                <a:spcPct val="125000"/>
              </a:lnSpc>
            </a:pPr>
            <a:r>
              <a:rPr lang="zh-CN" altLang="en-US" dirty="0"/>
              <a:t>要求能接收</a:t>
            </a:r>
            <a:r>
              <a:rPr lang="zh-CN" altLang="en-US" dirty="0">
                <a:solidFill>
                  <a:srgbClr val="FF0000"/>
                </a:solidFill>
              </a:rPr>
              <a:t>缺少</a:t>
            </a:r>
            <a:r>
              <a:rPr lang="zh-CN" altLang="en-US" dirty="0"/>
              <a:t>某个字段值的学生记录</a:t>
            </a:r>
            <a:endParaRPr lang="en-US" altLang="zh-CN" dirty="0"/>
          </a:p>
          <a:p>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66917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纸张">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纸张">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纸张">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79</TotalTime>
  <Words>682</Words>
  <Application>Microsoft Office PowerPoint</Application>
  <PresentationFormat>全屏显示(4:3)</PresentationFormat>
  <Paragraphs>50</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仿宋</vt:lpstr>
      <vt:lpstr>Arial</vt:lpstr>
      <vt:lpstr>Constantia</vt:lpstr>
      <vt:lpstr>Times New Roman</vt:lpstr>
      <vt:lpstr>Wingdings 2</vt:lpstr>
      <vt:lpstr>纸张</vt:lpstr>
      <vt:lpstr>程序设计基础实践</vt:lpstr>
      <vt:lpstr>Outline</vt:lpstr>
      <vt:lpstr>课程内容</vt:lpstr>
      <vt:lpstr>开发环境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GDOU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程序设计基础实践</dc:title>
  <dc:creator>cocoLee</dc:creator>
  <cp:lastModifiedBy>fsj</cp:lastModifiedBy>
  <cp:revision>20</cp:revision>
  <dcterms:created xsi:type="dcterms:W3CDTF">2017-05-23T07:24:04Z</dcterms:created>
  <dcterms:modified xsi:type="dcterms:W3CDTF">2021-06-14T13:10:14Z</dcterms:modified>
</cp:coreProperties>
</file>