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3009563" cy="975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A2"/>
    <a:srgbClr val="55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Ferreira" userId="1d8f5d9bad536c26" providerId="LiveId" clId="{A01BC909-9112-46D8-9D88-467CABDDA757}"/>
    <pc:docChg chg="modSld">
      <pc:chgData name="Mateus Ferreira" userId="1d8f5d9bad536c26" providerId="LiveId" clId="{A01BC909-9112-46D8-9D88-467CABDDA757}" dt="2021-05-26T02:14:13.618" v="1" actId="20577"/>
      <pc:docMkLst>
        <pc:docMk/>
      </pc:docMkLst>
      <pc:sldChg chg="modSp mod">
        <pc:chgData name="Mateus Ferreira" userId="1d8f5d9bad536c26" providerId="LiveId" clId="{A01BC909-9112-46D8-9D88-467CABDDA757}" dt="2021-05-26T02:14:13.618" v="1" actId="20577"/>
        <pc:sldMkLst>
          <pc:docMk/>
          <pc:sldMk cId="2523094152" sldId="259"/>
        </pc:sldMkLst>
        <pc:spChg chg="mod">
          <ac:chgData name="Mateus Ferreira" userId="1d8f5d9bad536c26" providerId="LiveId" clId="{A01BC909-9112-46D8-9D88-467CABDDA757}" dt="2021-05-26T02:14:13.618" v="1" actId="20577"/>
          <ac:spMkLst>
            <pc:docMk/>
            <pc:sldMk cId="2523094152" sldId="259"/>
            <ac:spMk id="6" creationId="{B5C4FEBE-8306-4927-9C31-FEA81BF7E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717" y="1596769"/>
            <a:ext cx="11058129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196" y="5124566"/>
            <a:ext cx="9757172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969" y="519458"/>
            <a:ext cx="2805187" cy="826841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408" y="519458"/>
            <a:ext cx="8252942" cy="826841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2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32" y="2432421"/>
            <a:ext cx="1122074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32" y="6529363"/>
            <a:ext cx="1122074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/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408" y="2597290"/>
            <a:ext cx="5529064" cy="6190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091" y="2597290"/>
            <a:ext cx="5529064" cy="6190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7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519460"/>
            <a:ext cx="11220748" cy="18858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03" y="2391766"/>
            <a:ext cx="5503654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03" y="3563933"/>
            <a:ext cx="5503654" cy="52420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092" y="2391766"/>
            <a:ext cx="5530759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092" y="3563933"/>
            <a:ext cx="5530759" cy="52420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3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650452"/>
            <a:ext cx="4195923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759" y="1404797"/>
            <a:ext cx="6586091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02" y="2927032"/>
            <a:ext cx="4195923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02" y="650452"/>
            <a:ext cx="4195923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759" y="1404797"/>
            <a:ext cx="6586091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02" y="2927032"/>
            <a:ext cx="4195923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408" y="519460"/>
            <a:ext cx="1122074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408" y="2597290"/>
            <a:ext cx="1122074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407" y="9043087"/>
            <a:ext cx="2927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5645-A7D5-4725-9ED5-3A18933C741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418" y="9043087"/>
            <a:ext cx="439072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004" y="9043087"/>
            <a:ext cx="292715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910-E244-4B21-90EE-AEB138F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-1" y="-1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4" y="-1167889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247826" y="1139817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280848" y="-220080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9957859" y="8378817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1486533" y="7018920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F87F0D-9306-411D-8A96-857101BAA63E}"/>
              </a:ext>
            </a:extLst>
          </p:cNvPr>
          <p:cNvSpPr txBox="1"/>
          <p:nvPr/>
        </p:nvSpPr>
        <p:spPr>
          <a:xfrm>
            <a:off x="-40466" y="3627524"/>
            <a:ext cx="13050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SIMULAÇÃO DE CUSTO</a:t>
            </a:r>
          </a:p>
          <a:p>
            <a:pPr algn="ctr"/>
            <a:r>
              <a:rPr lang="pt-BR" sz="66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DE VIRTUALIZAÇÃO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A619AB-1070-4DA1-9690-E2E890DCB33F}"/>
              </a:ext>
            </a:extLst>
          </p:cNvPr>
          <p:cNvSpPr txBox="1"/>
          <p:nvPr/>
        </p:nvSpPr>
        <p:spPr>
          <a:xfrm>
            <a:off x="2655760" y="6924658"/>
            <a:ext cx="794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CÁLCULOS DO USO DE MEMÓRIA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478F3E0-8F1D-47FB-92D7-2A643F79960C}"/>
              </a:ext>
            </a:extLst>
          </p:cNvPr>
          <p:cNvSpPr/>
          <p:nvPr/>
        </p:nvSpPr>
        <p:spPr>
          <a:xfrm>
            <a:off x="4843620" y="6431280"/>
            <a:ext cx="3322320" cy="116840"/>
          </a:xfrm>
          <a:prstGeom prst="roundRect">
            <a:avLst>
              <a:gd name="adj" fmla="val 50000"/>
            </a:avLst>
          </a:prstGeom>
          <a:solidFill>
            <a:srgbClr val="EDE9A2"/>
          </a:solidFill>
          <a:ln>
            <a:solidFill>
              <a:srgbClr val="EDE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-1" y="-1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247826" y="1139817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280848" y="-220080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9957859" y="8378817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1486533" y="7018920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01C1CE-6053-480C-92FB-CD69A85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32295"/>
              </p:ext>
            </p:extLst>
          </p:nvPr>
        </p:nvGraphicFramePr>
        <p:xfrm>
          <a:off x="2351939" y="2849347"/>
          <a:ext cx="8037009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5209">
                  <a:extLst>
                    <a:ext uri="{9D8B030D-6E8A-4147-A177-3AD203B41FA5}">
                      <a16:colId xmlns:a16="http://schemas.microsoft.com/office/drawing/2014/main" val="1936389862"/>
                    </a:ext>
                  </a:extLst>
                </a:gridCol>
                <a:gridCol w="314143">
                  <a:extLst>
                    <a:ext uri="{9D8B030D-6E8A-4147-A177-3AD203B41FA5}">
                      <a16:colId xmlns:a16="http://schemas.microsoft.com/office/drawing/2014/main" val="3198722936"/>
                    </a:ext>
                  </a:extLst>
                </a:gridCol>
                <a:gridCol w="2657657">
                  <a:extLst>
                    <a:ext uri="{9D8B030D-6E8A-4147-A177-3AD203B41FA5}">
                      <a16:colId xmlns:a16="http://schemas.microsoft.com/office/drawing/2014/main" val="3993085539"/>
                    </a:ext>
                  </a:extLst>
                </a:gridCol>
              </a:tblGrid>
              <a:tr h="41278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INSTÂNCIA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D2as_v4 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22373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OFERTA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STANDARD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76624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FAMÍLIA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USO GERAL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08815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vCPUS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77211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RAM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08583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DISCORS DE DADOS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22058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IOPS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3200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28"/>
                  </a:ext>
                </a:extLst>
              </a:tr>
              <a:tr h="86176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ARMAZENAMENTO TEMPORÁRIO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16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81095"/>
                  </a:ext>
                </a:extLst>
              </a:tr>
              <a:tr h="86176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SUPORTE PARA DISCO PREMIUM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COM SUPORTE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93798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1" u="none" strike="noStrike" dirty="0">
                          <a:effectLst/>
                          <a:latin typeface="Arial Rounded MT Bold" panose="020F0704030504030204" pitchFamily="34" charset="0"/>
                        </a:rPr>
                        <a:t>CUSTO POR MÊS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pt-BR" sz="2800" b="1" u="none" strike="noStrike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$64,40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20" marR="7620" marT="76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2663" y="-2877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8B245-6ED3-4C4E-B599-B0C4C8CA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9" y="2716917"/>
            <a:ext cx="12745083" cy="69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479707" y="893515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048967" y="-466382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11753230" y="851509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0224556" y="-466761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9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D247B7-0A24-49A6-B3C8-91FAC86F5E1F}"/>
              </a:ext>
            </a:extLst>
          </p:cNvPr>
          <p:cNvSpPr/>
          <p:nvPr/>
        </p:nvSpPr>
        <p:spPr>
          <a:xfrm>
            <a:off x="2663" y="-2877"/>
            <a:ext cx="13009563" cy="9756776"/>
          </a:xfrm>
          <a:prstGeom prst="rect">
            <a:avLst/>
          </a:prstGeom>
          <a:solidFill>
            <a:srgbClr val="55A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A9BB7-A353-43DA-8531-180EC3E085C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417" y1="37583" x2="61667" y2="37583"/>
                        <a14:foregroundMark x1="31250" y1="36750" x2="42167" y2="36750"/>
                        <a14:foregroundMark x1="62667" y1="36750" x2="73917" y2="37583"/>
                        <a14:foregroundMark x1="30917" y1="36333" x2="51750" y2="36333"/>
                        <a14:foregroundMark x1="50750" y1="46667" x2="54417" y2="46667"/>
                        <a14:foregroundMark x1="59000" y1="48250" x2="66583" y2="48250"/>
                        <a14:foregroundMark x1="49083" y1="62833" x2="47417" y2="5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93" y="-1177107"/>
            <a:ext cx="5369172" cy="5260983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DE2E8C-3342-4A51-A578-3F641D334A1F}"/>
              </a:ext>
            </a:extLst>
          </p:cNvPr>
          <p:cNvGrpSpPr/>
          <p:nvPr/>
        </p:nvGrpSpPr>
        <p:grpSpPr>
          <a:xfrm>
            <a:off x="-479707" y="893515"/>
            <a:ext cx="1736035" cy="1709530"/>
            <a:chOff x="641267" y="834887"/>
            <a:chExt cx="1736035" cy="170953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A86A62-3DBC-4D19-81F4-D81C42EE47E4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EDE9A2"/>
                </a:solidFill>
              </a:endParaRPr>
            </a:p>
          </p:txBody>
        </p:sp>
        <p:pic>
          <p:nvPicPr>
            <p:cNvPr id="16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218A97A-385D-4B6A-A350-82DE31932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C13B15-A22B-4DA9-B81F-81BC91AB983B}"/>
              </a:ext>
            </a:extLst>
          </p:cNvPr>
          <p:cNvGrpSpPr/>
          <p:nvPr/>
        </p:nvGrpSpPr>
        <p:grpSpPr>
          <a:xfrm>
            <a:off x="1048967" y="-466382"/>
            <a:ext cx="1736035" cy="1709530"/>
            <a:chOff x="641267" y="834887"/>
            <a:chExt cx="1736035" cy="170953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D8FB07-F0F3-46B9-B821-D18EB4B592CD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A6DCF16E-BE89-422F-B507-FF7FB8375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654C714-540F-4C04-A755-1018F7BB70C9}"/>
              </a:ext>
            </a:extLst>
          </p:cNvPr>
          <p:cNvGrpSpPr/>
          <p:nvPr/>
        </p:nvGrpSpPr>
        <p:grpSpPr>
          <a:xfrm>
            <a:off x="11753230" y="851509"/>
            <a:ext cx="1736035" cy="1709530"/>
            <a:chOff x="641267" y="834887"/>
            <a:chExt cx="1736035" cy="17095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25D6E75-4558-47E6-A086-E59EDA4DC977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91800746-A2BC-4367-BA66-3B80801AF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D77B7D8-FE63-4D9E-A96E-812B87DFFF03}"/>
              </a:ext>
            </a:extLst>
          </p:cNvPr>
          <p:cNvGrpSpPr/>
          <p:nvPr/>
        </p:nvGrpSpPr>
        <p:grpSpPr>
          <a:xfrm>
            <a:off x="10224556" y="-466761"/>
            <a:ext cx="1736035" cy="1709530"/>
            <a:chOff x="641267" y="834887"/>
            <a:chExt cx="1736035" cy="170953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FEAD219-003B-42DB-B0EA-999FA551234F}"/>
                </a:ext>
              </a:extLst>
            </p:cNvPr>
            <p:cNvSpPr/>
            <p:nvPr/>
          </p:nvSpPr>
          <p:spPr>
            <a:xfrm>
              <a:off x="641267" y="834887"/>
              <a:ext cx="1736035" cy="1709530"/>
            </a:xfrm>
            <a:prstGeom prst="ellipse">
              <a:avLst/>
            </a:prstGeom>
            <a:solidFill>
              <a:srgbClr val="EDE9A2"/>
            </a:solidFill>
            <a:ln>
              <a:solidFill>
                <a:srgbClr val="EDE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Picture 2" descr="Cana de açúcar Ícones - 79 ícones em vetor livre">
              <a:extLst>
                <a:ext uri="{FF2B5EF4-FFF2-40B4-BE49-F238E27FC236}">
                  <a16:creationId xmlns:a16="http://schemas.microsoft.com/office/drawing/2014/main" id="{C2320037-FB86-4CD2-9EF3-DF9430684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88" y="1184520"/>
              <a:ext cx="1013791" cy="101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C4FEBE-8306-4927-9C31-FEA81BF7E8FC}"/>
              </a:ext>
            </a:extLst>
          </p:cNvPr>
          <p:cNvSpPr txBox="1"/>
          <p:nvPr/>
        </p:nvSpPr>
        <p:spPr>
          <a:xfrm>
            <a:off x="1590806" y="2881884"/>
            <a:ext cx="66638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Guilherme de Almeida Ferreira Bispo</a:t>
            </a:r>
            <a:b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</a:b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01211049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Julia Farias </a:t>
            </a:r>
            <a:r>
              <a:rPr lang="pt-BR" sz="2400" b="1" dirty="0" err="1">
                <a:solidFill>
                  <a:srgbClr val="EDE9A2"/>
                </a:solidFill>
                <a:latin typeface="Arial Rounded MT Bold" panose="020F0704030504030204" pitchFamily="34" charset="0"/>
              </a:rPr>
              <a:t>Budavicius</a:t>
            </a: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 Rodrigues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01211073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Leonardo Arruda Gonçalves</a:t>
            </a:r>
            <a:b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</a:b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01211080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Mateus </a:t>
            </a:r>
            <a:r>
              <a:rPr lang="pt-BR" sz="2400" b="1" dirty="0" err="1">
                <a:solidFill>
                  <a:srgbClr val="EDE9A2"/>
                </a:solidFill>
                <a:latin typeface="Arial Rounded MT Bold" panose="020F0704030504030204" pitchFamily="34" charset="0"/>
              </a:rPr>
              <a:t>Viniçius</a:t>
            </a:r>
            <a:r>
              <a:rPr lang="pt-BR" sz="2400" b="1">
                <a:solidFill>
                  <a:srgbClr val="EDE9A2"/>
                </a:solidFill>
                <a:latin typeface="Arial Rounded MT Bold" panose="020F0704030504030204" pitchFamily="34" charset="0"/>
              </a:rPr>
              <a:t> Lourenço </a:t>
            </a:r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Ferreira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01211094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Rafael da Silva Coelho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01211113</a:t>
            </a:r>
          </a:p>
          <a:p>
            <a:endParaRPr lang="pt-BR" sz="2400" b="1" dirty="0">
              <a:solidFill>
                <a:srgbClr val="EDE9A2"/>
              </a:solidFill>
              <a:latin typeface="Arial Rounded MT Bold" panose="020F0704030504030204" pitchFamily="34" charset="0"/>
            </a:endParaRP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Thais Campos de Oliveira</a:t>
            </a:r>
          </a:p>
          <a:p>
            <a:r>
              <a:rPr lang="pt-BR" sz="2400" b="1" dirty="0">
                <a:solidFill>
                  <a:srgbClr val="EDE9A2"/>
                </a:solidFill>
                <a:latin typeface="Arial Rounded MT Bold" panose="020F0704030504030204" pitchFamily="34" charset="0"/>
              </a:rPr>
              <a:t>RA: 01211123</a:t>
            </a:r>
          </a:p>
        </p:txBody>
      </p:sp>
    </p:spTree>
    <p:extLst>
      <p:ext uri="{BB962C8B-B14F-4D97-AF65-F5344CB8AC3E}">
        <p14:creationId xmlns:p14="http://schemas.microsoft.com/office/powerpoint/2010/main" val="252309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87</Words>
  <Application>Microsoft Office PowerPoint</Application>
  <PresentationFormat>Personalizar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DE ALMEIDA FERREIRA BISPO .</dc:creator>
  <cp:lastModifiedBy>Mateus Ferreira</cp:lastModifiedBy>
  <cp:revision>6</cp:revision>
  <dcterms:created xsi:type="dcterms:W3CDTF">2021-05-26T01:07:55Z</dcterms:created>
  <dcterms:modified xsi:type="dcterms:W3CDTF">2021-05-26T02:14:44Z</dcterms:modified>
</cp:coreProperties>
</file>