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noProof="0" dirty="0" err="1">
              <a:latin typeface="+mj-lt"/>
            </a:rPr>
            <a:t>Intro</a:t>
          </a:r>
          <a:r>
            <a:rPr lang="pt-BR" sz="1600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2 - Teoria de nicho ecológico e modelos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para biologia / ecologia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– Modelos de Distribuição de Espécies (J+B)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Conclusão de curso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7D131D1C-F090-D04A-A63A-BBE136B185D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Intro. </a:t>
          </a:r>
          <a:r>
            <a:rPr lang="pt-BR" sz="1600" noProof="0" dirty="0" smtClean="0">
              <a:latin typeface="+mj-lt"/>
            </a:rPr>
            <a:t>Modelagem de </a:t>
          </a:r>
          <a:r>
            <a:rPr lang="pt-BR" sz="1600" noProof="0" dirty="0">
              <a:latin typeface="+mj-lt"/>
            </a:rPr>
            <a:t>dados ecológicos (B)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 sz="2000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 sz="2000"/>
        </a:p>
      </dgm:t>
    </dgm:pt>
    <dgm:pt modelId="{9769F036-4C76-ED46-85A5-616220C10A05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Tipos de modelos</a:t>
          </a:r>
          <a:endParaRPr lang="pt-BR" sz="1600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 sz="2000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 sz="2000"/>
        </a:p>
      </dgm:t>
    </dgm:pt>
    <dgm:pt modelId="{8C8069CD-959D-9D4A-9ABD-5817462EEBF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 sz="2000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 sz="2000"/>
        </a:p>
      </dgm:t>
    </dgm:pt>
    <dgm:pt modelId="{D0F5AB6F-AA61-1842-ADBB-8A8C76FD68DD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 sz="2000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 sz="2000"/>
        </a:p>
      </dgm:t>
    </dgm:pt>
    <dgm:pt modelId="{ABAEC531-3B7E-8C43-947C-01941E1C3768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Introdução a Modelos de Distribuição de Espécies </a:t>
          </a:r>
          <a:r>
            <a:rPr lang="pt-BR" sz="1600" noProof="0" dirty="0" smtClean="0">
              <a:latin typeface="+mj-lt"/>
            </a:rPr>
            <a:t>(MDE) em </a:t>
          </a:r>
          <a:r>
            <a:rPr lang="pt-BR" sz="1600" noProof="0" dirty="0">
              <a:latin typeface="+mj-lt"/>
            </a:rPr>
            <a:t>R (J)</a:t>
          </a: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 sz="2000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 sz="2000"/>
        </a:p>
      </dgm:t>
    </dgm:pt>
    <dgm:pt modelId="{B104E1B0-0B7A-2D46-BBDC-0278907C22A0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 sz="2000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 sz="2000"/>
        </a:p>
      </dgm:t>
    </dgm:pt>
    <dgm:pt modelId="{969DF257-AE32-3940-821C-98D9DA62B59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 sz="2000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 sz="2000"/>
        </a:p>
      </dgm:t>
    </dgm:pt>
    <dgm:pt modelId="{C0D9C315-5973-4195-8EEF-DDE0F00BCC1C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Download de dados</a:t>
          </a:r>
          <a:endParaRPr lang="pt-BR" sz="1600" noProof="0" dirty="0">
            <a:latin typeface="+mj-lt"/>
          </a:endParaRPr>
        </a:p>
      </dgm:t>
    </dgm:pt>
    <dgm:pt modelId="{E55B28F4-5AE8-4EE6-B4D9-AB2B2BC0BB08}" type="parTrans" cxnId="{4F11E17C-25CD-4221-8A86-FC623A10E416}">
      <dgm:prSet/>
      <dgm:spPr/>
      <dgm:t>
        <a:bodyPr/>
        <a:lstStyle/>
        <a:p>
          <a:endParaRPr lang="fr-FR"/>
        </a:p>
      </dgm:t>
    </dgm:pt>
    <dgm:pt modelId="{E3D5F5E9-F5A2-4F3D-A6B3-6E3A7F9F5879}" type="sibTrans" cxnId="{4F11E17C-25CD-4221-8A86-FC623A10E416}">
      <dgm:prSet/>
      <dgm:spPr/>
      <dgm:t>
        <a:bodyPr/>
        <a:lstStyle/>
        <a:p>
          <a:endParaRPr lang="fr-FR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 custLinFactNeighborY="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4F11E17C-25CD-4221-8A86-FC623A10E416}" srcId="{8EB3D4DA-D392-624C-ACBA-01FCEF0039D1}" destId="{C0D9C315-5973-4195-8EEF-DDE0F00BCC1C}" srcOrd="2" destOrd="0" parTransId="{E55B28F4-5AE8-4EE6-B4D9-AB2B2BC0BB08}" sibTransId="{E3D5F5E9-F5A2-4F3D-A6B3-6E3A7F9F5879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168B5750-2B15-48C0-8F6F-6FB1F1F3898E}" type="presOf" srcId="{C0D9C315-5973-4195-8EEF-DDE0F00BCC1C}" destId="{20D095F7-62F7-7748-B677-217EAF898924}" srcOrd="0" destOrd="2" presId="urn:microsoft.com/office/officeart/2005/8/layout/hList1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 sz="2000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 sz="2000"/>
        </a:p>
      </dgm:t>
    </dgm:pt>
    <dgm:pt modelId="{E2F99037-DD6C-444C-8200-8A7A20646B44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Linguagem </a:t>
          </a:r>
          <a:r>
            <a:rPr lang="pt-BR" sz="1600" b="0" i="0" noProof="0" dirty="0" err="1">
              <a:latin typeface="+mj-lt"/>
            </a:rPr>
            <a:t>R</a:t>
          </a:r>
          <a:r>
            <a:rPr lang="pt-BR" sz="1600" b="0" i="0" noProof="0" dirty="0">
              <a:latin typeface="+mj-lt"/>
            </a:rPr>
            <a:t> para este curso (</a:t>
          </a:r>
          <a:r>
            <a:rPr lang="pt-BR" sz="1600" b="0" i="0" noProof="0" dirty="0" err="1">
              <a:latin typeface="+mj-lt"/>
            </a:rPr>
            <a:t>B</a:t>
          </a:r>
          <a:r>
            <a:rPr lang="pt-BR" sz="1600" b="0" i="0" noProof="0" dirty="0">
              <a:latin typeface="+mj-lt"/>
            </a:rPr>
            <a:t>)</a:t>
          </a:r>
          <a:endParaRPr lang="pt-BR" sz="1600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 sz="2000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 sz="2000"/>
        </a:p>
      </dgm:t>
    </dgm:pt>
    <dgm:pt modelId="{3DC5BF48-BA14-E94E-BE3F-8FB1C3CF1B9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 sz="2000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 sz="2000"/>
        </a:p>
      </dgm:t>
    </dgm:pt>
    <dgm:pt modelId="{15AFFBE7-DAB1-FC45-9FC0-69BC8EFFD4BA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Análises de dados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 sz="2000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 sz="2000"/>
        </a:p>
      </dgm:t>
    </dgm:pt>
    <dgm:pt modelId="{8EB3D4DA-D392-624C-ACBA-01FCEF0039D1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3 – Bases de dados disponíveis (</a:t>
          </a:r>
          <a:r>
            <a:rPr lang="pt-BR" sz="1600" noProof="0" dirty="0" err="1">
              <a:latin typeface="+mj-lt"/>
            </a:rPr>
            <a:t>B</a:t>
          </a:r>
          <a:r>
            <a:rPr lang="pt-BR" sz="1600" noProof="0" dirty="0">
              <a:latin typeface="+mj-lt"/>
            </a:rPr>
            <a:t>)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 sz="2000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 sz="2000"/>
        </a:p>
      </dgm:t>
    </dgm:pt>
    <dgm:pt modelId="{8A555377-C05A-8846-93A1-D11E746AD7A5}">
      <dgm:prSet phldrT="[Text]" custT="1"/>
      <dgm:spPr/>
      <dgm:t>
        <a:bodyPr/>
        <a:lstStyle/>
        <a:p>
          <a:r>
            <a:rPr lang="pt-BR" sz="1600" noProof="0" dirty="0" smtClean="0">
              <a:latin typeface="+mj-lt"/>
            </a:rPr>
            <a:t>Limpeza de dados de ocorrência </a:t>
          </a:r>
          <a:endParaRPr lang="pt-BR" sz="1600" noProof="0" dirty="0">
            <a:latin typeface="+mj-lt"/>
          </a:endParaRP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 sz="2000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 sz="2000"/>
        </a:p>
      </dgm:t>
    </dgm:pt>
    <dgm:pt modelId="{0D594C62-8F0E-D547-B5C4-5454A990423E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4 - MDE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 sz="2000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 sz="2000"/>
        </a:p>
      </dgm:t>
    </dgm:pt>
    <dgm:pt modelId="{726FAEE0-0671-6A47-992E-19C958FAA5C0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 sz="2000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 sz="2000"/>
        </a:p>
      </dgm:t>
    </dgm:pt>
    <dgm:pt modelId="{2D8CDDA4-D3AB-9E47-B00E-87DCAED83B87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Estrutura do </a:t>
          </a:r>
          <a:r>
            <a:rPr lang="pt-BR" sz="1600" noProof="0" dirty="0" err="1">
              <a:latin typeface="+mj-lt"/>
            </a:rPr>
            <a:t>repo</a:t>
          </a:r>
          <a:r>
            <a:rPr lang="pt-BR" sz="1600" noProof="0" dirty="0">
              <a:latin typeface="+mj-lt"/>
            </a:rPr>
            <a:t>. (J)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 sz="2000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 sz="2000"/>
        </a:p>
      </dgm:t>
    </dgm:pt>
    <dgm:pt modelId="{9794766A-8C01-0E48-91EA-38B71167FB12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Preparação</a:t>
          </a:r>
          <a:r>
            <a:rPr lang="pt-BR" sz="1600" noProof="0" dirty="0">
              <a:latin typeface="+mj-lt"/>
            </a:rPr>
            <a:t> de dados para MDE (J+B)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 sz="2000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 sz="2000"/>
        </a:p>
      </dgm:t>
    </dgm:pt>
    <dgm:pt modelId="{60F038A9-D549-3F47-9C60-952B3F373EAE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 sz="2000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 sz="2000"/>
        </a:p>
      </dgm:t>
    </dgm:pt>
    <dgm:pt modelId="{FD5B6DB0-8903-9A41-987A-7619C3A6D6F4}">
      <dgm:prSet custT="1"/>
      <dgm:spPr/>
      <dgm:t>
        <a:bodyPr/>
        <a:lstStyle/>
        <a:p>
          <a:r>
            <a:rPr lang="pt-BR" sz="1600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 sz="2000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 sz="2000"/>
        </a:p>
      </dgm:t>
    </dgm:pt>
    <dgm:pt modelId="{960A4DE7-D040-C34C-BDE1-053507B5D5FA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 sz="2000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 sz="2000"/>
        </a:p>
      </dgm:t>
    </dgm:pt>
    <dgm:pt modelId="{9A9CBCCD-57D6-6049-97A4-2D69B1D04227}">
      <dgm:prSet custT="1"/>
      <dgm:spPr/>
      <dgm:t>
        <a:bodyPr/>
        <a:lstStyle/>
        <a:p>
          <a:endParaRPr lang="pt-BR" sz="1600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 sz="2000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 sz="2000"/>
        </a:p>
      </dgm:t>
    </dgm:pt>
    <dgm:pt modelId="{9660AFDC-9955-D145-AA07-BA322E204FF1}">
      <dgm:prSet phldrT="[Text]" custT="1"/>
      <dgm:spPr/>
      <dgm:t>
        <a:bodyPr/>
        <a:lstStyle/>
        <a:p>
          <a:r>
            <a:rPr lang="pt-BR" sz="1600" b="0" i="0" noProof="0" dirty="0">
              <a:latin typeface="+mj-lt"/>
            </a:rPr>
            <a:t>Introdução à GitHub (J+B)</a:t>
          </a:r>
          <a:endParaRPr lang="pt-BR" sz="1600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 sz="2000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 sz="2000"/>
        </a:p>
      </dgm:t>
    </dgm:pt>
    <dgm:pt modelId="{9BCFE93D-6E84-5B41-801F-56F19DAAF022}">
      <dgm:prSet phldrT="[Text]" custT="1"/>
      <dgm:spPr/>
      <dgm:t>
        <a:bodyPr/>
        <a:lstStyle/>
        <a:p>
          <a:r>
            <a:rPr lang="pt-BR" sz="1600" noProof="0" dirty="0">
              <a:latin typeface="+mj-lt"/>
            </a:rPr>
            <a:t>Construindo mapas em </a:t>
          </a:r>
          <a:r>
            <a:rPr lang="pt-BR" sz="1600" noProof="0" dirty="0" err="1">
              <a:latin typeface="+mj-lt"/>
            </a:rPr>
            <a:t>R</a:t>
          </a:r>
          <a:r>
            <a:rPr lang="pt-BR" sz="1600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 sz="2000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 sz="2000"/>
        </a:p>
      </dgm:t>
    </dgm:pt>
    <dgm:pt modelId="{C90DA8F3-948E-5E47-8D95-D8BAF110C8B0}">
      <dgm:prSet phldrT="[Text]" custT="1"/>
      <dgm:spPr/>
      <dgm:t>
        <a:bodyPr/>
        <a:lstStyle/>
        <a:p>
          <a:endParaRPr lang="pt-BR" sz="1600" noProof="0" dirty="0">
            <a:latin typeface="+mj-lt"/>
          </a:endParaRPr>
        </a:p>
      </dgm:t>
    </dgm:pt>
    <dgm:pt modelId="{5D217272-209D-8A43-A914-E00481776B30}" type="parTrans" cxnId="{2721F933-D91A-3B4C-829A-490E447893D9}">
      <dgm:prSet/>
      <dgm:spPr/>
      <dgm:t>
        <a:bodyPr/>
        <a:lstStyle/>
        <a:p>
          <a:endParaRPr lang="en-US"/>
        </a:p>
      </dgm:t>
    </dgm:pt>
    <dgm:pt modelId="{F0883202-FFD2-5142-9027-0DC0A2124AD6}" type="sibTrans" cxnId="{2721F933-D91A-3B4C-829A-490E447893D9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18DEE5BD-41A7-444F-BD52-DB2045FAD376}" type="presOf" srcId="{C90DA8F3-948E-5E47-8D95-D8BAF110C8B0}" destId="{617F9704-C5B9-1648-98CF-94F97120C572}" srcOrd="0" destOrd="1" presId="urn:microsoft.com/office/officeart/2005/8/layout/hList1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2721F933-D91A-3B4C-829A-490E447893D9}" srcId="{0D594C62-8F0E-D547-B5C4-5454A990423E}" destId="{C90DA8F3-948E-5E47-8D95-D8BAF110C8B0}" srcOrd="1" destOrd="0" parTransId="{5D217272-209D-8A43-A914-E00481776B30}" sibTransId="{F0883202-FFD2-5142-9027-0DC0A2124AD6}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18778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900805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Intro. </a:t>
          </a:r>
          <a:r>
            <a:rPr lang="pt-BR" sz="1600" kern="1200" noProof="0" dirty="0" smtClean="0">
              <a:latin typeface="+mj-lt"/>
            </a:rPr>
            <a:t>Modelagem de </a:t>
          </a:r>
          <a:r>
            <a:rPr lang="pt-BR" sz="1600" kern="1200" noProof="0" dirty="0">
              <a:latin typeface="+mj-lt"/>
            </a:rPr>
            <a:t>dados ecológicos (B)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Boas praticas (J)</a:t>
          </a:r>
        </a:p>
      </dsp:txBody>
      <dsp:txXfrm>
        <a:off x="5715" y="900805"/>
        <a:ext cx="2190749" cy="1756800"/>
      </dsp:txXfrm>
    </dsp:sp>
    <dsp:sp modelId="{ECE4CE78-598F-7349-8860-765FB74D8A57}">
      <dsp:nvSpPr>
        <dsp:cNvPr id="0" name=""/>
        <dsp:cNvSpPr/>
      </dsp:nvSpPr>
      <dsp:spPr>
        <a:xfrm>
          <a:off x="250317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2 - Teoria de nicho ecológico e modelos distribuição de espécies (J)</a:t>
          </a:r>
        </a:p>
      </dsp:txBody>
      <dsp:txXfrm>
        <a:off x="2503170" y="18778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Nicho ecológico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895078"/>
        <a:ext cx="2190749" cy="1756800"/>
      </dsp:txXfrm>
    </dsp:sp>
    <dsp:sp modelId="{ADACA0E1-9830-504A-819D-FA1ACF8A190B}">
      <dsp:nvSpPr>
        <dsp:cNvPr id="0" name=""/>
        <dsp:cNvSpPr/>
      </dsp:nvSpPr>
      <dsp:spPr>
        <a:xfrm>
          <a:off x="500062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para biologia / ecologia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18778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Download de dados</a:t>
          </a:r>
          <a:endParaRPr lang="pt-BR" sz="1600" kern="1200" noProof="0" dirty="0">
            <a:latin typeface="+mj-lt"/>
          </a:endParaRPr>
        </a:p>
      </dsp:txBody>
      <dsp:txXfrm>
        <a:off x="5000625" y="895078"/>
        <a:ext cx="2190749" cy="1756800"/>
      </dsp:txXfrm>
    </dsp:sp>
    <dsp:sp modelId="{4B864F2B-A171-CA4C-8EC7-98380C9D7AAC}">
      <dsp:nvSpPr>
        <dsp:cNvPr id="0" name=""/>
        <dsp:cNvSpPr/>
      </dsp:nvSpPr>
      <dsp:spPr>
        <a:xfrm>
          <a:off x="7498080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– Modelos de Distribuição de Espécies (J+B)</a:t>
          </a:r>
        </a:p>
      </dsp:txBody>
      <dsp:txXfrm>
        <a:off x="7498080" y="18778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Introdução a Modelos de Distribuição de Espécies </a:t>
          </a:r>
          <a:r>
            <a:rPr lang="pt-BR" sz="1600" kern="1200" noProof="0" dirty="0" smtClean="0">
              <a:latin typeface="+mj-lt"/>
            </a:rPr>
            <a:t>(MDE) em </a:t>
          </a:r>
          <a:r>
            <a:rPr lang="pt-BR" sz="1600" kern="1200" noProof="0" dirty="0">
              <a:latin typeface="+mj-lt"/>
            </a:rPr>
            <a:t>R (J)</a:t>
          </a:r>
        </a:p>
      </dsp:txBody>
      <dsp:txXfrm>
        <a:off x="7498080" y="895078"/>
        <a:ext cx="2190749" cy="1756800"/>
      </dsp:txXfrm>
    </dsp:sp>
    <dsp:sp modelId="{3D66253D-95FC-7548-B49C-8D3767F33B71}">
      <dsp:nvSpPr>
        <dsp:cNvPr id="0" name=""/>
        <dsp:cNvSpPr/>
      </dsp:nvSpPr>
      <dsp:spPr>
        <a:xfrm>
          <a:off x="9995535" y="18778"/>
          <a:ext cx="2190749" cy="876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Conclusão de curso</a:t>
          </a:r>
        </a:p>
      </dsp:txBody>
      <dsp:txXfrm>
        <a:off x="9995535" y="18778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95078"/>
          <a:ext cx="2190749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895078"/>
        <a:ext cx="2190749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6442"/>
        <a:ext cx="2190749" cy="876300"/>
      </dsp:txXfrm>
    </dsp:sp>
    <dsp:sp modelId="{A85479BA-39C3-B44C-8F28-84A809FAA5A1}">
      <dsp:nvSpPr>
        <dsp:cNvPr id="0" name=""/>
        <dsp:cNvSpPr/>
      </dsp:nvSpPr>
      <dsp:spPr>
        <a:xfrm>
          <a:off x="571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Estrutura do </a:t>
          </a:r>
          <a:r>
            <a:rPr lang="pt-BR" sz="1600" kern="1200" noProof="0" dirty="0" err="1">
              <a:latin typeface="+mj-lt"/>
            </a:rPr>
            <a:t>repo</a:t>
          </a:r>
          <a:r>
            <a:rPr lang="pt-BR" sz="1600" kern="1200" noProof="0" dirty="0">
              <a:latin typeface="+mj-lt"/>
            </a:rPr>
            <a:t>. (J)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Linguagem </a:t>
          </a:r>
          <a:r>
            <a:rPr lang="pt-BR" sz="1600" b="0" i="0" kern="1200" noProof="0" dirty="0" err="1">
              <a:latin typeface="+mj-lt"/>
            </a:rPr>
            <a:t>R</a:t>
          </a:r>
          <a:r>
            <a:rPr lang="pt-BR" sz="1600" b="0" i="0" kern="1200" noProof="0" dirty="0">
              <a:latin typeface="+mj-lt"/>
            </a:rPr>
            <a:t> para este curso (</a:t>
          </a:r>
          <a:r>
            <a:rPr lang="pt-BR" sz="1600" b="0" i="0" kern="1200" noProof="0" dirty="0" err="1">
              <a:latin typeface="+mj-lt"/>
            </a:rPr>
            <a:t>B</a:t>
          </a:r>
          <a:r>
            <a:rPr lang="pt-BR" sz="1600" b="0" i="0" kern="1200" noProof="0" dirty="0">
              <a:latin typeface="+mj-lt"/>
            </a:rPr>
            <a:t>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Introdução à GitHub (J+B)</a:t>
          </a:r>
          <a:endParaRPr lang="pt-BR" sz="1600" kern="1200" noProof="0" dirty="0">
            <a:latin typeface="+mj-lt"/>
          </a:endParaRPr>
        </a:p>
      </dsp:txBody>
      <dsp:txXfrm>
        <a:off x="5715" y="882742"/>
        <a:ext cx="2190749" cy="2239920"/>
      </dsp:txXfrm>
    </dsp:sp>
    <dsp:sp modelId="{ECE4CE78-598F-7349-8860-765FB74D8A57}">
      <dsp:nvSpPr>
        <dsp:cNvPr id="0" name=""/>
        <dsp:cNvSpPr/>
      </dsp:nvSpPr>
      <dsp:spPr>
        <a:xfrm>
          <a:off x="250317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6442"/>
        <a:ext cx="2190749" cy="876300"/>
      </dsp:txXfrm>
    </dsp:sp>
    <dsp:sp modelId="{DD81468D-FAD2-994B-B911-D934DCB70CA1}">
      <dsp:nvSpPr>
        <dsp:cNvPr id="0" name=""/>
        <dsp:cNvSpPr/>
      </dsp:nvSpPr>
      <dsp:spPr>
        <a:xfrm>
          <a:off x="250317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(J)</a:t>
          </a:r>
        </a:p>
      </dsp:txBody>
      <dsp:txXfrm>
        <a:off x="2503170" y="882742"/>
        <a:ext cx="2190749" cy="2239920"/>
      </dsp:txXfrm>
    </dsp:sp>
    <dsp:sp modelId="{ADACA0E1-9830-504A-819D-FA1ACF8A190B}">
      <dsp:nvSpPr>
        <dsp:cNvPr id="0" name=""/>
        <dsp:cNvSpPr/>
      </dsp:nvSpPr>
      <dsp:spPr>
        <a:xfrm>
          <a:off x="500062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3 – Bases de dados disponíveis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</dsp:txBody>
      <dsp:txXfrm>
        <a:off x="5000625" y="6442"/>
        <a:ext cx="2190749" cy="876300"/>
      </dsp:txXfrm>
    </dsp:sp>
    <dsp:sp modelId="{20D095F7-62F7-7748-B677-217EAF898924}">
      <dsp:nvSpPr>
        <dsp:cNvPr id="0" name=""/>
        <dsp:cNvSpPr/>
      </dsp:nvSpPr>
      <dsp:spPr>
        <a:xfrm>
          <a:off x="500062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 smtClean="0">
              <a:latin typeface="+mj-lt"/>
            </a:rPr>
            <a:t>Limpeza de dados de ocorrência </a:t>
          </a:r>
          <a:endParaRPr lang="pt-BR" sz="1600" kern="1200" noProof="0" dirty="0">
            <a:latin typeface="+mj-lt"/>
          </a:endParaRPr>
        </a:p>
      </dsp:txBody>
      <dsp:txXfrm>
        <a:off x="5000625" y="882742"/>
        <a:ext cx="2190749" cy="2239920"/>
      </dsp:txXfrm>
    </dsp:sp>
    <dsp:sp modelId="{4B864F2B-A171-CA4C-8EC7-98380C9D7AAC}">
      <dsp:nvSpPr>
        <dsp:cNvPr id="0" name=""/>
        <dsp:cNvSpPr/>
      </dsp:nvSpPr>
      <dsp:spPr>
        <a:xfrm>
          <a:off x="7498080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4 - MDE</a:t>
          </a:r>
        </a:p>
      </dsp:txBody>
      <dsp:txXfrm>
        <a:off x="7498080" y="6442"/>
        <a:ext cx="2190749" cy="876300"/>
      </dsp:txXfrm>
    </dsp:sp>
    <dsp:sp modelId="{617F9704-C5B9-1648-98CF-94F97120C572}">
      <dsp:nvSpPr>
        <dsp:cNvPr id="0" name=""/>
        <dsp:cNvSpPr/>
      </dsp:nvSpPr>
      <dsp:spPr>
        <a:xfrm>
          <a:off x="7498080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 (J+B)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noProof="0" dirty="0">
            <a:latin typeface="+mj-lt"/>
          </a:endParaRPr>
        </a:p>
      </dsp:txBody>
      <dsp:txXfrm>
        <a:off x="7498080" y="882742"/>
        <a:ext cx="2190749" cy="2239920"/>
      </dsp:txXfrm>
    </dsp:sp>
    <dsp:sp modelId="{3D66253D-95FC-7548-B49C-8D3767F33B71}">
      <dsp:nvSpPr>
        <dsp:cNvPr id="0" name=""/>
        <dsp:cNvSpPr/>
      </dsp:nvSpPr>
      <dsp:spPr>
        <a:xfrm>
          <a:off x="9995535" y="6442"/>
          <a:ext cx="2190749" cy="87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6442"/>
        <a:ext cx="2190749" cy="876300"/>
      </dsp:txXfrm>
    </dsp:sp>
    <dsp:sp modelId="{5C72DD71-135D-9842-880A-888477FED38E}">
      <dsp:nvSpPr>
        <dsp:cNvPr id="0" name=""/>
        <dsp:cNvSpPr/>
      </dsp:nvSpPr>
      <dsp:spPr>
        <a:xfrm>
          <a:off x="9995535" y="882742"/>
          <a:ext cx="2190749" cy="22399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882742"/>
        <a:ext cx="2190749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02/11/2024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Autofit/>
          </a:bodyPr>
          <a:lstStyle/>
          <a:p>
            <a:r>
              <a:rPr lang="pt-BR" sz="4000" dirty="0"/>
              <a:t>ECL0042 - O NICHO ECOLÓGICO E A DISTRIBUIÇÃO GEOGRÁFICA - INTRODUÇÃO A MODELAGEM DE DISTRIBUIÇÃO DE </a:t>
            </a:r>
            <a:r>
              <a:rPr lang="pt-BR" sz="4000" dirty="0" smtClean="0"/>
              <a:t>ESPÉCIES</a:t>
            </a:r>
            <a:endParaRPr lang="pt-B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 smtClean="0">
                <a:latin typeface="+mj-lt"/>
              </a:rPr>
              <a:t>Brunno </a:t>
            </a:r>
            <a:r>
              <a:rPr lang="pt-BR" sz="3500" noProof="0" dirty="0">
                <a:latin typeface="+mj-lt"/>
              </a:rPr>
              <a:t>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Brunno...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 smtClean="0">
                <a:latin typeface="+mj-lt"/>
              </a:rPr>
              <a:t>Tiver que casar para não ter que me separar</a:t>
            </a:r>
          </a:p>
          <a:p>
            <a:pPr lvl="1"/>
            <a:r>
              <a:rPr lang="pt-BR" dirty="0" smtClean="0">
                <a:latin typeface="+mj-lt"/>
              </a:rPr>
              <a:t>Sou escalador</a:t>
            </a:r>
          </a:p>
          <a:p>
            <a:pPr lvl="1"/>
            <a:r>
              <a:rPr lang="pt-BR" dirty="0" smtClean="0">
                <a:latin typeface="+mj-lt"/>
              </a:rPr>
              <a:t>Já toquei em 3 bandas de rock punk/hardcore, uma delas sendo o único membro da banda</a:t>
            </a:r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9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712"/>
            <a:ext cx="5181600" cy="4351338"/>
          </a:xfrm>
        </p:spPr>
        <p:txBody>
          <a:bodyPr/>
          <a:lstStyle/>
          <a:p>
            <a:r>
              <a:rPr lang="pt-BR" dirty="0" smtClean="0">
                <a:latin typeface="+mj-lt"/>
              </a:rPr>
              <a:t>Brunno Oliveira</a:t>
            </a:r>
            <a:endParaRPr lang="pt-BR" dirty="0">
              <a:latin typeface="+mj-lt"/>
            </a:endParaRPr>
          </a:p>
          <a:p>
            <a:pPr lvl="1"/>
            <a:r>
              <a:rPr lang="pt-BR" dirty="0" smtClean="0">
                <a:latin typeface="+mj-lt"/>
              </a:rPr>
              <a:t>BSc., MSc., &amp; PhD. Ecologia (UFRN)</a:t>
            </a:r>
          </a:p>
          <a:p>
            <a:pPr lvl="1"/>
            <a:r>
              <a:rPr lang="pt-BR" dirty="0" smtClean="0">
                <a:latin typeface="+mj-lt"/>
              </a:rPr>
              <a:t>PosDoc. Centro de Sínteses e Analáses em Biodiversidade, França (CESAB)</a:t>
            </a:r>
          </a:p>
          <a:p>
            <a:pPr lvl="1"/>
            <a:r>
              <a:rPr lang="pt-BR" dirty="0" smtClean="0">
                <a:latin typeface="+mj-lt"/>
              </a:rPr>
              <a:t>Macroecologia, Macroevolução, e mudanças climáticas e ecológicas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2712"/>
            <a:ext cx="5181600" cy="4351338"/>
          </a:xfrm>
        </p:spPr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9" t="31841" r="38331" b="27622"/>
          <a:stretch/>
        </p:blipFill>
        <p:spPr>
          <a:xfrm>
            <a:off x="2216989" y="4490026"/>
            <a:ext cx="2149304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20"/>
            <a:ext cx="10515600" cy="4644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234567M123456 23456T123 7T123456 7N1234 </a:t>
            </a:r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Data </a:t>
            </a:r>
            <a:r>
              <a:rPr lang="pt-BR" dirty="0">
                <a:latin typeface="+mj-lt"/>
              </a:rPr>
              <a:t>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 smtClean="0">
                <a:latin typeface="+mj-lt"/>
              </a:rPr>
              <a:t>7:30 </a:t>
            </a:r>
            <a:r>
              <a:rPr lang="pt-BR" dirty="0">
                <a:latin typeface="+mj-lt"/>
              </a:rPr>
              <a:t>- 9:30 am - Teoria</a:t>
            </a:r>
          </a:p>
          <a:p>
            <a:pPr lvl="1"/>
            <a:r>
              <a:rPr lang="pt-BR" dirty="0">
                <a:latin typeface="+mj-lt"/>
              </a:rPr>
              <a:t>9:40 - </a:t>
            </a:r>
            <a:r>
              <a:rPr lang="pt-BR" dirty="0" smtClean="0">
                <a:latin typeface="+mj-lt"/>
              </a:rPr>
              <a:t>12.30 </a:t>
            </a:r>
            <a:r>
              <a:rPr lang="pt-BR" dirty="0">
                <a:latin typeface="+mj-lt"/>
              </a:rPr>
              <a:t>Pratica (R)</a:t>
            </a:r>
          </a:p>
          <a:p>
            <a:pPr lvl="1"/>
            <a:r>
              <a:rPr lang="pt-BR" dirty="0">
                <a:latin typeface="+mj-lt"/>
              </a:rPr>
              <a:t>13:30 – </a:t>
            </a:r>
            <a:r>
              <a:rPr lang="pt-BR" dirty="0" smtClean="0">
                <a:latin typeface="+mj-lt"/>
              </a:rPr>
              <a:t>15:45 </a:t>
            </a:r>
            <a:r>
              <a:rPr lang="pt-BR" dirty="0">
                <a:latin typeface="+mj-lt"/>
              </a:rPr>
              <a:t>Laboratório </a:t>
            </a:r>
            <a:r>
              <a:rPr lang="pt-BR" dirty="0" smtClean="0">
                <a:latin typeface="+mj-lt"/>
              </a:rPr>
              <a:t>pratico (SERA que fazemos todo o dia?)</a:t>
            </a:r>
            <a:endParaRPr lang="pt-BR" dirty="0">
              <a:latin typeface="+mj-lt"/>
            </a:endParaRPr>
          </a:p>
          <a:p>
            <a:r>
              <a:rPr lang="pt-BR" dirty="0" smtClean="0">
                <a:latin typeface="+mj-lt"/>
              </a:rPr>
              <a:t>Todo </a:t>
            </a:r>
            <a:r>
              <a:rPr lang="pt-BR" dirty="0" smtClean="0">
                <a:latin typeface="+mj-lt"/>
              </a:rPr>
              <a:t>material no </a:t>
            </a:r>
            <a:r>
              <a:rPr lang="pt-BR" dirty="0">
                <a:latin typeface="+mj-lt"/>
              </a:rPr>
              <a:t>GitHub</a:t>
            </a:r>
          </a:p>
          <a:p>
            <a:pPr lvl="1"/>
            <a:r>
              <a:rPr lang="pt-BR" dirty="0">
                <a:latin typeface="+mj-lt"/>
              </a:rPr>
              <a:t>Vamos trabalhar o </a:t>
            </a:r>
            <a:r>
              <a:rPr lang="pt-BR" dirty="0" smtClean="0">
                <a:latin typeface="+mj-lt"/>
              </a:rPr>
              <a:t>máximo possível </a:t>
            </a:r>
            <a:r>
              <a:rPr lang="pt-BR" dirty="0">
                <a:latin typeface="+mj-lt"/>
              </a:rPr>
              <a:t>no GitHub (Primeira aula!)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Objetivos do curso</a:t>
            </a:r>
          </a:p>
        </p:txBody>
      </p:sp>
      <p:pic>
        <p:nvPicPr>
          <p:cNvPr id="4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949" y="2080874"/>
            <a:ext cx="6206101" cy="3840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598" y="6363091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2369BE"/>
                </a:solidFill>
                <a:latin typeface="FiraSans-Light"/>
              </a:rPr>
              <a:t>Zurell</a:t>
            </a:r>
            <a:r>
              <a:rPr lang="en-US" sz="1400" dirty="0">
                <a:solidFill>
                  <a:srgbClr val="2369BE"/>
                </a:solidFill>
                <a:latin typeface="FiraSans-Light"/>
              </a:rPr>
              <a:t> et al. (2020)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dirty="0" err="1">
                <a:solidFill>
                  <a:srgbClr val="1A292C"/>
                </a:solidFill>
                <a:latin typeface="Fira Sans" panose="020B0503050000020004" pitchFamily="34" charset="0"/>
              </a:rPr>
              <a:t>o</a:t>
            </a:r>
            <a:r>
              <a:rPr lang="pt-BR" b="0" i="0" noProof="0" dirty="0" smtClean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outro ajuda no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933745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73684"/>
              </p:ext>
            </p:extLst>
          </p:nvPr>
        </p:nvGraphicFramePr>
        <p:xfrm>
          <a:off x="0" y="935185"/>
          <a:ext cx="12192000" cy="267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435303"/>
              </p:ext>
            </p:extLst>
          </p:nvPr>
        </p:nvGraphicFramePr>
        <p:xfrm>
          <a:off x="0" y="3728896"/>
          <a:ext cx="12192000" cy="312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Grand écran</PresentationFormat>
  <Paragraphs>93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Fira Sans</vt:lpstr>
      <vt:lpstr>FiraSans-Light</vt:lpstr>
      <vt:lpstr>Office Theme</vt:lpstr>
      <vt:lpstr>ECL0042 - O NICHO ECOLÓGICO E A DISTRIBUIÇÃO GEOGRÁFICA - INTRODUÇÃO A MODELAGEM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  <vt:lpstr>Brunno...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limpeza e análise de dados para realizar modelos de distribuição de espécies</dc:title>
  <dc:creator>Juliano Palacios</dc:creator>
  <cp:lastModifiedBy>Brunno Freire</cp:lastModifiedBy>
  <cp:revision>40</cp:revision>
  <dcterms:created xsi:type="dcterms:W3CDTF">2024-10-28T13:34:04Z</dcterms:created>
  <dcterms:modified xsi:type="dcterms:W3CDTF">2024-11-03T22:08:37Z</dcterms:modified>
</cp:coreProperties>
</file>