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9"/>
  </p:normalViewPr>
  <p:slideViewPr>
    <p:cSldViewPr snapToGrid="0">
      <p:cViewPr varScale="1">
        <p:scale>
          <a:sx n="123" d="100"/>
          <a:sy n="12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/>
        </a:p>
      </dgm:t>
    </dgm:pt>
    <dgm:pt modelId="{E2F99037-DD6C-444C-8200-8A7A20646B44}">
      <dgm:prSet phldrT="[Text]"/>
      <dgm:spPr/>
      <dgm:t>
        <a:bodyPr/>
        <a:lstStyle/>
        <a:p>
          <a:r>
            <a:rPr lang="pt-BR" noProof="0" dirty="0" err="1">
              <a:latin typeface="+mj-lt"/>
            </a:rPr>
            <a:t>Intro</a:t>
          </a:r>
          <a:r>
            <a:rPr lang="pt-BR" noProof="0" dirty="0">
              <a:latin typeface="+mj-lt"/>
            </a:rPr>
            <a:t>. Curso (B+J)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/>
        </a:p>
      </dgm:t>
    </dgm:pt>
    <dgm:pt modelId="{3DC5BF48-BA14-E94E-BE3F-8FB1C3CF1B9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2 - Teoria de nicho ecológico e distribuição de espécies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/>
        </a:p>
      </dgm:t>
    </dgm:pt>
    <dgm:pt modelId="{15AFFBE7-DAB1-FC45-9FC0-69BC8EFFD4BA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Distribuição de espécies (J)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/>
        </a:p>
      </dgm:t>
    </dgm:pt>
    <dgm:pt modelId="{8EB3D4DA-D392-624C-ACBA-01FCEF0039D1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3 – Bases de dados disponíveis para biologia / ecologia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/>
        </a:p>
      </dgm:t>
    </dgm:pt>
    <dgm:pt modelId="{8A555377-C05A-8846-93A1-D11E746AD7A5}">
      <dgm:prSet phldrT="[Text]"/>
      <dgm:spPr/>
      <dgm:t>
        <a:bodyPr/>
        <a:lstStyle/>
        <a:p>
          <a:r>
            <a:rPr lang="pt-BR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/>
        </a:p>
      </dgm:t>
    </dgm:pt>
    <dgm:pt modelId="{0D594C62-8F0E-D547-B5C4-5454A990423E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 – Problemas com bases de dados grandes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/>
        </a:p>
      </dgm:t>
    </dgm:pt>
    <dgm:pt modelId="{726FAEE0-0671-6A47-992E-19C958FAA5C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/>
        </a:p>
      </dgm:t>
    </dgm:pt>
    <dgm:pt modelId="{7D131D1C-F090-D04A-A63A-BBE136B185DA}">
      <dgm:prSet phldrT="[Text]"/>
      <dgm:spPr/>
      <dgm:t>
        <a:bodyPr/>
        <a:lstStyle/>
        <a:p>
          <a:r>
            <a:rPr lang="pt-BR" noProof="0" dirty="0" err="1">
              <a:latin typeface="+mj-lt"/>
            </a:rPr>
            <a:t>Intro</a:t>
          </a:r>
          <a:r>
            <a:rPr lang="pt-BR" noProof="0" dirty="0">
              <a:latin typeface="+mj-lt"/>
            </a:rPr>
            <a:t>. Analises de dados ecológicos (</a:t>
          </a:r>
          <a:r>
            <a:rPr lang="pt-BR" noProof="0" dirty="0" err="1">
              <a:latin typeface="+mj-lt"/>
            </a:rPr>
            <a:t>B</a:t>
          </a:r>
          <a:r>
            <a:rPr lang="pt-BR" noProof="0" dirty="0">
              <a:latin typeface="+mj-lt"/>
            </a:rPr>
            <a:t>)</a:t>
          </a: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/>
        </a:p>
      </dgm:t>
    </dgm:pt>
    <dgm:pt modelId="{9769F036-4C76-ED46-85A5-616220C10A05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Tipos de modelos</a:t>
          </a:r>
          <a:endParaRPr lang="pt-BR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/>
        </a:p>
      </dgm:t>
    </dgm:pt>
    <dgm:pt modelId="{8C8069CD-959D-9D4A-9ABD-5817462EEBF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Boas praticas (J)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/>
        </a:p>
      </dgm:t>
    </dgm:pt>
    <dgm:pt modelId="{D0F5AB6F-AA61-1842-ADBB-8A8C76FD68DD}">
      <dgm:prSet phldrT="[Text]"/>
      <dgm:spPr/>
      <dgm:t>
        <a:bodyPr/>
        <a:lstStyle/>
        <a:p>
          <a:r>
            <a:rPr lang="pt-BR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/>
        </a:p>
      </dgm:t>
    </dgm:pt>
    <dgm:pt modelId="{ABAEC531-3B7E-8C43-947C-01941E1C3768}">
      <dgm:prSet phldrT="[Text]"/>
      <dgm:spPr/>
      <dgm:t>
        <a:bodyPr/>
        <a:lstStyle/>
        <a:p>
          <a:r>
            <a:rPr lang="pt-BR" noProof="0" dirty="0">
              <a:latin typeface="+mj-lt"/>
            </a:rPr>
            <a:t>Introdução a Modelos de Distribuição de Espécies em </a:t>
          </a:r>
          <a:r>
            <a:rPr lang="pt-BR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/>
        </a:p>
      </dgm:t>
    </dgm:pt>
    <dgm:pt modelId="{B104E1B0-0B7A-2D46-BBDC-0278907C22A0}">
      <dgm:prSet/>
      <dgm:spPr/>
      <dgm:t>
        <a:bodyPr/>
        <a:lstStyle/>
        <a:p>
          <a:r>
            <a:rPr lang="pt-BR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/>
        </a:p>
      </dgm:t>
    </dgm:pt>
    <dgm:pt modelId="{969DF257-AE32-3940-821C-98D9DA62B59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Nicho ecológico </a:t>
          </a:r>
        </a:p>
      </dgm:t>
    </dgm:pt>
    <dgm:pt modelId="{899B722F-0208-884C-87B5-A4B5E83F6CA6}" type="parTrans" cxnId="{6D7E1459-596F-1E43-81B4-B1710AB5BCE8}">
      <dgm:prSet/>
      <dgm:spPr/>
    </dgm:pt>
    <dgm:pt modelId="{9C6A73F5-B390-6C48-94B3-31B88DAF5DBE}" type="sibTrans" cxnId="{6D7E1459-596F-1E43-81B4-B1710AB5BCE8}">
      <dgm:prSet/>
      <dgm:spPr/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 custLinFactNeighborY="-550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6D7E1459-596F-1E43-81B4-B1710AB5BCE8}" srcId="{3DC5BF48-BA14-E94E-BE3F-8FB1C3CF1B90}" destId="{969DF257-AE32-3940-821C-98D9DA62B596}" srcOrd="1" destOrd="0" parTransId="{899B722F-0208-884C-87B5-A4B5E83F6CA6}" sibTransId="{9C6A73F5-B390-6C48-94B3-31B88DAF5DBE}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770DD680-9B9E-1448-ACAC-4AC00C5F8673}" type="presOf" srcId="{969DF257-AE32-3940-821C-98D9DA62B596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970470AD-6AA5-8344-9FD1-1772C3893C52}" type="presOf" srcId="{8C8069CD-959D-9D4A-9ABD-5817462EEBF6}" destId="{A85479BA-39C3-B44C-8F28-84A809FAA5A1}" srcOrd="0" destOrd="2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C882F2C5-E6E0-944D-B8F0-974B83B5B5D3}" srcId="{2C0A458E-41E7-0749-B5F3-B87B657B2C46}" destId="{8C8069CD-959D-9D4A-9ABD-5817462EEBF6}" srcOrd="2" destOrd="0" parTransId="{481DF761-3B74-B14E-B504-A2D81087B8DE}" sibTransId="{66F90A01-CE31-CF4D-A82B-776B9E72F357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/>
        </a:p>
      </dgm:t>
    </dgm:pt>
    <dgm:pt modelId="{E2F99037-DD6C-444C-8200-8A7A20646B44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Linguagem </a:t>
          </a:r>
          <a:r>
            <a:rPr lang="pt-BR" b="0" i="0" noProof="0" dirty="0" err="1">
              <a:latin typeface="+mj-lt"/>
            </a:rPr>
            <a:t>R</a:t>
          </a:r>
          <a:r>
            <a:rPr lang="pt-BR" b="0" i="0" noProof="0" dirty="0">
              <a:latin typeface="+mj-lt"/>
            </a:rPr>
            <a:t> para este curso (</a:t>
          </a:r>
          <a:r>
            <a:rPr lang="pt-BR" b="0" i="0" noProof="0" dirty="0" err="1">
              <a:latin typeface="+mj-lt"/>
            </a:rPr>
            <a:t>B</a:t>
          </a:r>
          <a:r>
            <a:rPr lang="pt-BR" b="0" i="0" noProof="0" dirty="0">
              <a:latin typeface="+mj-lt"/>
            </a:rPr>
            <a:t>)</a:t>
          </a:r>
          <a:endParaRPr lang="pt-BR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/>
        </a:p>
      </dgm:t>
    </dgm:pt>
    <dgm:pt modelId="{3DC5BF48-BA14-E94E-BE3F-8FB1C3CF1B9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/>
        </a:p>
      </dgm:t>
    </dgm:pt>
    <dgm:pt modelId="{15AFFBE7-DAB1-FC45-9FC0-69BC8EFFD4BA}">
      <dgm:prSet phldrT="[Text]"/>
      <dgm:spPr/>
      <dgm:t>
        <a:bodyPr/>
        <a:lstStyle/>
        <a:p>
          <a:r>
            <a:rPr lang="pt-BR" noProof="0" dirty="0">
              <a:latin typeface="+mj-lt"/>
            </a:rPr>
            <a:t>Análises de dados em </a:t>
          </a:r>
          <a:r>
            <a:rPr lang="pt-BR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/>
        </a:p>
      </dgm:t>
    </dgm:pt>
    <dgm:pt modelId="{8EB3D4DA-D392-624C-ACBA-01FCEF0039D1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3 – Bases de dados disponíveis para biologia / ecologia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/>
        </a:p>
      </dgm:t>
    </dgm:pt>
    <dgm:pt modelId="{8A555377-C05A-8846-93A1-D11E746AD7A5}">
      <dgm:prSet phldrT="[Text]"/>
      <dgm:spPr/>
      <dgm:t>
        <a:bodyPr/>
        <a:lstStyle/>
        <a:p>
          <a:r>
            <a:rPr lang="pt-BR" noProof="0" dirty="0">
              <a:latin typeface="+mj-lt"/>
            </a:rPr>
            <a:t>Como interagir com as bases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/>
        </a:p>
      </dgm:t>
    </dgm:pt>
    <dgm:pt modelId="{0D594C62-8F0E-D547-B5C4-5454A990423E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/>
        </a:p>
      </dgm:t>
    </dgm:pt>
    <dgm:pt modelId="{726FAEE0-0671-6A47-992E-19C958FAA5C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/>
        </a:p>
      </dgm:t>
    </dgm:pt>
    <dgm:pt modelId="{2D8CDDA4-D3AB-9E47-B00E-87DCAED83B87}">
      <dgm:prSet phldrT="[Text]"/>
      <dgm:spPr/>
      <dgm:t>
        <a:bodyPr/>
        <a:lstStyle/>
        <a:p>
          <a:r>
            <a:rPr lang="pt-BR" noProof="0" dirty="0">
              <a:latin typeface="+mj-lt"/>
            </a:rPr>
            <a:t>Estrutura do curso (B+J)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/>
        </a:p>
      </dgm:t>
    </dgm:pt>
    <dgm:pt modelId="{9B3E5AEA-B70D-D64C-8C1D-10A6FB51ABAC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Download de dados ambientais e de ocorrência</a:t>
          </a:r>
        </a:p>
      </dgm:t>
    </dgm:pt>
    <dgm:pt modelId="{1495C82C-8764-6441-89E2-F327E9C03D4B}" type="parTrans" cxnId="{E9BE94A7-DA39-C840-9B01-6DBE523708CD}">
      <dgm:prSet/>
      <dgm:spPr/>
      <dgm:t>
        <a:bodyPr/>
        <a:lstStyle/>
        <a:p>
          <a:endParaRPr lang="en-US"/>
        </a:p>
      </dgm:t>
    </dgm:pt>
    <dgm:pt modelId="{1DA55D21-382C-1F4A-9B46-B7D18EC4F32F}" type="sibTrans" cxnId="{E9BE94A7-DA39-C840-9B01-6DBE523708CD}">
      <dgm:prSet/>
      <dgm:spPr/>
      <dgm:t>
        <a:bodyPr/>
        <a:lstStyle/>
        <a:p>
          <a:endParaRPr lang="en-US"/>
        </a:p>
      </dgm:t>
    </dgm:pt>
    <dgm:pt modelId="{9BCFE93D-6E84-5B41-801F-56F19DAAF022}">
      <dgm:prSet phldrT="[Text]"/>
      <dgm:spPr/>
      <dgm:t>
        <a:bodyPr/>
        <a:lstStyle/>
        <a:p>
          <a:r>
            <a:rPr lang="pt-BR" noProof="0" dirty="0">
              <a:latin typeface="+mj-lt"/>
            </a:rPr>
            <a:t>Construindo mapas em </a:t>
          </a:r>
          <a:r>
            <a:rPr lang="pt-BR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/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/>
        </a:p>
      </dgm:t>
    </dgm:pt>
    <dgm:pt modelId="{11C2A335-66EC-CF42-965A-816D0E00DA7F}">
      <dgm:prSet phldrT="[Text]"/>
      <dgm:spPr/>
      <dgm:t>
        <a:bodyPr/>
        <a:lstStyle/>
        <a:p>
          <a:r>
            <a:rPr lang="pt-BR" noProof="0" dirty="0">
              <a:latin typeface="+mj-lt"/>
            </a:rPr>
            <a:t>Introdução a </a:t>
          </a:r>
          <a:r>
            <a:rPr lang="pt-BR" noProof="0" dirty="0" err="1">
              <a:latin typeface="+mj-lt"/>
            </a:rPr>
            <a:t>Rmarkdown</a:t>
          </a:r>
          <a:r>
            <a:rPr lang="pt-BR" noProof="0" dirty="0">
              <a:latin typeface="+mj-lt"/>
            </a:rPr>
            <a:t> (?)</a:t>
          </a:r>
        </a:p>
      </dgm:t>
    </dgm:pt>
    <dgm:pt modelId="{510801A3-F1C9-2247-B4A2-D7B920ABBEF4}" type="parTrans" cxnId="{9BCC25E3-F2F1-0541-889E-C9E13EE2DC87}">
      <dgm:prSet/>
      <dgm:spPr/>
      <dgm:t>
        <a:bodyPr/>
        <a:lstStyle/>
        <a:p>
          <a:endParaRPr lang="en-US"/>
        </a:p>
      </dgm:t>
    </dgm:pt>
    <dgm:pt modelId="{BAFB61BC-61BC-ED48-AE80-0EAB47B7080C}" type="sibTrans" cxnId="{9BCC25E3-F2F1-0541-889E-C9E13EE2DC87}">
      <dgm:prSet/>
      <dgm:spPr/>
      <dgm:t>
        <a:bodyPr/>
        <a:lstStyle/>
        <a:p>
          <a:endParaRPr lang="en-US"/>
        </a:p>
      </dgm:t>
    </dgm:pt>
    <dgm:pt modelId="{9794766A-8C01-0E48-91EA-38B71167FB12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Preparação</a:t>
          </a:r>
          <a:r>
            <a:rPr lang="pt-BR" noProof="0" dirty="0">
              <a:latin typeface="+mj-lt"/>
            </a:rPr>
            <a:t> de dados para MDE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/>
        </a:p>
      </dgm:t>
    </dgm:pt>
    <dgm:pt modelId="{60F038A9-D549-3F47-9C60-952B3F373EAE}">
      <dgm:prSet phldrT="[Text]"/>
      <dgm:spPr/>
      <dgm:t>
        <a:bodyPr/>
        <a:lstStyle/>
        <a:p>
          <a:endParaRPr lang="pt-BR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/>
        </a:p>
      </dgm:t>
    </dgm:pt>
    <dgm:pt modelId="{FD5B6DB0-8903-9A41-987A-7619C3A6D6F4}">
      <dgm:prSet/>
      <dgm:spPr/>
      <dgm:t>
        <a:bodyPr/>
        <a:lstStyle/>
        <a:p>
          <a:r>
            <a:rPr lang="pt-BR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/>
        </a:p>
      </dgm:t>
    </dgm:pt>
    <dgm:pt modelId="{960A4DE7-D040-C34C-BDE1-053507B5D5FA}">
      <dgm:prSet phldrT="[Text]"/>
      <dgm:spPr/>
      <dgm:t>
        <a:bodyPr/>
        <a:lstStyle/>
        <a:p>
          <a:endParaRPr lang="pt-BR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/>
        </a:p>
      </dgm:t>
    </dgm:pt>
    <dgm:pt modelId="{BE02F444-75AD-2A42-8E17-160D7AAD2ABE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Modelos de MEM</a:t>
          </a:r>
          <a:endParaRPr lang="pt-BR" noProof="0" dirty="0">
            <a:latin typeface="+mj-lt"/>
          </a:endParaRPr>
        </a:p>
      </dgm:t>
    </dgm:pt>
    <dgm:pt modelId="{24F19D2C-B734-2F47-8CCD-52020F2FC386}" type="parTrans" cxnId="{A7FCF36E-B789-9243-912F-8A3BD6435061}">
      <dgm:prSet/>
      <dgm:spPr/>
      <dgm:t>
        <a:bodyPr/>
        <a:lstStyle/>
        <a:p>
          <a:endParaRPr lang="en-US"/>
        </a:p>
      </dgm:t>
    </dgm:pt>
    <dgm:pt modelId="{D5BFEAEF-6E75-DD46-97B0-38532E467148}" type="sibTrans" cxnId="{A7FCF36E-B789-9243-912F-8A3BD6435061}">
      <dgm:prSet/>
      <dgm:spPr/>
      <dgm:t>
        <a:bodyPr/>
        <a:lstStyle/>
        <a:p>
          <a:endParaRPr lang="en-US"/>
        </a:p>
      </dgm:t>
    </dgm:pt>
    <dgm:pt modelId="{9A9CBCCD-57D6-6049-97A4-2D69B1D04227}">
      <dgm:prSet/>
      <dgm:spPr/>
      <dgm:t>
        <a:bodyPr/>
        <a:lstStyle/>
        <a:p>
          <a:endParaRPr lang="pt-BR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/>
        </a:p>
      </dgm:t>
    </dgm:pt>
    <dgm:pt modelId="{DE1CDDE1-B268-7548-8985-61F74E9269E2}">
      <dgm:prSet phldrT="[Text]"/>
      <dgm:spPr/>
      <dgm:t>
        <a:bodyPr/>
        <a:lstStyle/>
        <a:p>
          <a:r>
            <a:rPr lang="pt-BR" noProof="0" dirty="0">
              <a:latin typeface="+mj-lt"/>
            </a:rPr>
            <a:t>Limpeza de dados de ocorrência </a:t>
          </a:r>
        </a:p>
      </dgm:t>
    </dgm:pt>
    <dgm:pt modelId="{6D7F318D-F80C-6845-9578-A6979BF57975}" type="parTrans" cxnId="{F03D22A0-61F8-9949-94DF-881B03906FB0}">
      <dgm:prSet/>
      <dgm:spPr/>
      <dgm:t>
        <a:bodyPr/>
        <a:lstStyle/>
        <a:p>
          <a:endParaRPr lang="en-US"/>
        </a:p>
      </dgm:t>
    </dgm:pt>
    <dgm:pt modelId="{1FC01AD1-4FC9-074B-B42A-F4B832EDFC4D}" type="sibTrans" cxnId="{F03D22A0-61F8-9949-94DF-881B03906FB0}">
      <dgm:prSet/>
      <dgm:spPr/>
      <dgm:t>
        <a:bodyPr/>
        <a:lstStyle/>
        <a:p>
          <a:endParaRPr lang="en-US"/>
        </a:p>
      </dgm:t>
    </dgm:pt>
    <dgm:pt modelId="{9660AFDC-9955-D145-AA07-BA322E204FF1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Introdução à GitHub (J)</a:t>
          </a:r>
          <a:endParaRPr lang="pt-BR" noProof="0" dirty="0">
            <a:latin typeface="+mj-lt"/>
          </a:endParaRPr>
        </a:p>
      </dgm:t>
    </dgm:pt>
    <dgm:pt modelId="{A6C1C37F-5C64-984E-AAAF-AF823D71741C}" type="parTrans" cxnId="{F0670E2E-14D5-9F47-B6F9-DC9C974B0604}">
      <dgm:prSet/>
      <dgm:spPr/>
      <dgm:t>
        <a:bodyPr/>
        <a:lstStyle/>
        <a:p>
          <a:endParaRPr lang="en-US"/>
        </a:p>
      </dgm:t>
    </dgm:pt>
    <dgm:pt modelId="{B4E61655-3402-CD4D-86CF-CD333176EE4F}" type="sibTrans" cxnId="{F0670E2E-14D5-9F47-B6F9-DC9C974B0604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D61FA604-1C4A-7340-94AD-0D0E57B936BC}" type="presOf" srcId="{DE1CDDE1-B268-7548-8985-61F74E9269E2}" destId="{20D095F7-62F7-7748-B677-217EAF898924}" srcOrd="0" destOrd="2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F0670E2E-14D5-9F47-B6F9-DC9C974B0604}" srcId="{2C0A458E-41E7-0749-B5F3-B87B657B2C46}" destId="{9660AFDC-9955-D145-AA07-BA322E204FF1}" srcOrd="2" destOrd="0" parTransId="{A6C1C37F-5C64-984E-AAAF-AF823D71741C}" sibTransId="{B4E61655-3402-CD4D-86CF-CD333176EE4F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A7FCF36E-B789-9243-912F-8A3BD6435061}" srcId="{0D594C62-8F0E-D547-B5C4-5454A990423E}" destId="{BE02F444-75AD-2A42-8E17-160D7AAD2ABE}" srcOrd="1" destOrd="0" parTransId="{24F19D2C-B734-2F47-8CCD-52020F2FC386}" sibTransId="{D5BFEAEF-6E75-DD46-97B0-38532E467148}"/>
    <dgm:cxn modelId="{05A24B7B-0A7A-D941-8899-E41721BD8E08}" type="presOf" srcId="{E2F99037-DD6C-444C-8200-8A7A20646B44}" destId="{A85479BA-39C3-B44C-8F28-84A809FAA5A1}" srcOrd="0" destOrd="1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1" destOrd="0" parTransId="{0E183783-E209-9F4F-A70E-F492EA7BD742}" sibTransId="{1BC8B3A4-FB01-764A-8BED-6E8EB8032305}"/>
    <dgm:cxn modelId="{68B3B68C-44FE-3D44-97BB-6B651DFB92A1}" type="presOf" srcId="{BE02F444-75AD-2A42-8E17-160D7AAD2ABE}" destId="{617F9704-C5B9-1648-98CF-94F97120C572}" srcOrd="0" destOrd="1" presId="urn:microsoft.com/office/officeart/2005/8/layout/hList1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B414F291-BE96-F747-AFF7-540311917CA3}" type="presOf" srcId="{11C2A335-66EC-CF42-965A-816D0E00DA7F}" destId="{A85479BA-39C3-B44C-8F28-84A809FAA5A1}" srcOrd="0" destOrd="3" presId="urn:microsoft.com/office/officeart/2005/8/layout/hList1"/>
    <dgm:cxn modelId="{15CE1192-BA53-964B-9F08-908393A01D2E}" type="presOf" srcId="{9660AFDC-9955-D145-AA07-BA322E204FF1}" destId="{A85479BA-39C3-B44C-8F28-84A809FAA5A1}" srcOrd="0" destOrd="2" presId="urn:microsoft.com/office/officeart/2005/8/layout/hList1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F03D22A0-61F8-9949-94DF-881B03906FB0}" srcId="{8EB3D4DA-D392-624C-ACBA-01FCEF0039D1}" destId="{DE1CDDE1-B268-7548-8985-61F74E9269E2}" srcOrd="2" destOrd="0" parTransId="{6D7F318D-F80C-6845-9578-A6979BF57975}" sibTransId="{1FC01AD1-4FC9-074B-B42A-F4B832EDFC4D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E9BE94A7-DA39-C840-9B01-6DBE523708CD}" srcId="{8EB3D4DA-D392-624C-ACBA-01FCEF0039D1}" destId="{9B3E5AEA-B70D-D64C-8C1D-10A6FB51ABAC}" srcOrd="1" destOrd="0" parTransId="{1495C82C-8764-6441-89E2-F327E9C03D4B}" sibTransId="{1DA55D21-382C-1F4A-9B46-B7D18EC4F32F}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F830BBB5-4B41-074F-85B1-93632C832A8E}" type="presOf" srcId="{9B3E5AEA-B70D-D64C-8C1D-10A6FB51ABAC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9BCC25E3-F2F1-0541-889E-C9E13EE2DC87}" srcId="{2C0A458E-41E7-0749-B5F3-B87B657B2C46}" destId="{11C2A335-66EC-CF42-965A-816D0E00DA7F}" srcOrd="3" destOrd="0" parTransId="{510801A3-F1C9-2247-B4A2-D7B920ABBEF4}" sibTransId="{BAFB61BC-61BC-ED48-AE80-0EAB47B7080C}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70549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705499"/>
        <a:ext cx="2190749" cy="811378"/>
      </dsp:txXfrm>
    </dsp:sp>
    <dsp:sp modelId="{A85479BA-39C3-B44C-8F28-84A809FAA5A1}">
      <dsp:nvSpPr>
        <dsp:cNvPr id="0" name=""/>
        <dsp:cNvSpPr/>
      </dsp:nvSpPr>
      <dsp:spPr>
        <a:xfrm>
          <a:off x="5715" y="1510355"/>
          <a:ext cx="219074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Curso (B+J)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Analises de dados ecológicos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Boas praticas (J)</a:t>
          </a:r>
        </a:p>
      </dsp:txBody>
      <dsp:txXfrm>
        <a:off x="5715" y="1510355"/>
        <a:ext cx="2190749" cy="1185840"/>
      </dsp:txXfrm>
    </dsp:sp>
    <dsp:sp modelId="{ECE4CE78-598F-7349-8860-765FB74D8A57}">
      <dsp:nvSpPr>
        <dsp:cNvPr id="0" name=""/>
        <dsp:cNvSpPr/>
      </dsp:nvSpPr>
      <dsp:spPr>
        <a:xfrm>
          <a:off x="2503170" y="70549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2 - Teoria de nicho ecológico e distribuição de espécies</a:t>
          </a:r>
        </a:p>
      </dsp:txBody>
      <dsp:txXfrm>
        <a:off x="2503170" y="705499"/>
        <a:ext cx="2190749" cy="811378"/>
      </dsp:txXfrm>
    </dsp:sp>
    <dsp:sp modelId="{DD81468D-FAD2-994B-B911-D934DCB70CA1}">
      <dsp:nvSpPr>
        <dsp:cNvPr id="0" name=""/>
        <dsp:cNvSpPr/>
      </dsp:nvSpPr>
      <dsp:spPr>
        <a:xfrm>
          <a:off x="2503170" y="1516878"/>
          <a:ext cx="219074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Distribuição de espécies (J)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Nicho ecológico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Tipos de modelos</a:t>
          </a:r>
          <a:endParaRPr lang="pt-BR" sz="1600" kern="1200" noProof="0" dirty="0">
            <a:latin typeface="+mj-lt"/>
          </a:endParaRPr>
        </a:p>
      </dsp:txBody>
      <dsp:txXfrm>
        <a:off x="2503170" y="1516878"/>
        <a:ext cx="2190749" cy="1185840"/>
      </dsp:txXfrm>
    </dsp:sp>
    <dsp:sp modelId="{ADACA0E1-9830-504A-819D-FA1ACF8A190B}">
      <dsp:nvSpPr>
        <dsp:cNvPr id="0" name=""/>
        <dsp:cNvSpPr/>
      </dsp:nvSpPr>
      <dsp:spPr>
        <a:xfrm>
          <a:off x="5000625" y="70549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3 – Bases de dados disponíveis para biologia / ecologia</a:t>
          </a:r>
        </a:p>
      </dsp:txBody>
      <dsp:txXfrm>
        <a:off x="5000625" y="705499"/>
        <a:ext cx="2190749" cy="811378"/>
      </dsp:txXfrm>
    </dsp:sp>
    <dsp:sp modelId="{20D095F7-62F7-7748-B677-217EAF898924}">
      <dsp:nvSpPr>
        <dsp:cNvPr id="0" name=""/>
        <dsp:cNvSpPr/>
      </dsp:nvSpPr>
      <dsp:spPr>
        <a:xfrm>
          <a:off x="5000625" y="1516878"/>
          <a:ext cx="219074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Principais bases de dados ambientais</a:t>
          </a:r>
        </a:p>
      </dsp:txBody>
      <dsp:txXfrm>
        <a:off x="5000625" y="1516878"/>
        <a:ext cx="2190749" cy="1185840"/>
      </dsp:txXfrm>
    </dsp:sp>
    <dsp:sp modelId="{4B864F2B-A171-CA4C-8EC7-98380C9D7AAC}">
      <dsp:nvSpPr>
        <dsp:cNvPr id="0" name=""/>
        <dsp:cNvSpPr/>
      </dsp:nvSpPr>
      <dsp:spPr>
        <a:xfrm>
          <a:off x="7498080" y="70549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 – Problemas com bases de dados grandes</a:t>
          </a:r>
        </a:p>
      </dsp:txBody>
      <dsp:txXfrm>
        <a:off x="7498080" y="705499"/>
        <a:ext cx="2190749" cy="811378"/>
      </dsp:txXfrm>
    </dsp:sp>
    <dsp:sp modelId="{617F9704-C5B9-1648-98CF-94F97120C572}">
      <dsp:nvSpPr>
        <dsp:cNvPr id="0" name=""/>
        <dsp:cNvSpPr/>
      </dsp:nvSpPr>
      <dsp:spPr>
        <a:xfrm>
          <a:off x="7498080" y="1516878"/>
          <a:ext cx="219074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Introdução a Modelos de Distribuição de Espécies em </a:t>
          </a:r>
          <a:r>
            <a:rPr lang="pt-BR" sz="160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</dsp:txBody>
      <dsp:txXfrm>
        <a:off x="7498080" y="1516878"/>
        <a:ext cx="2190749" cy="1185840"/>
      </dsp:txXfrm>
    </dsp:sp>
    <dsp:sp modelId="{3D66253D-95FC-7548-B49C-8D3767F33B71}">
      <dsp:nvSpPr>
        <dsp:cNvPr id="0" name=""/>
        <dsp:cNvSpPr/>
      </dsp:nvSpPr>
      <dsp:spPr>
        <a:xfrm>
          <a:off x="9995535" y="70549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9995535" y="705499"/>
        <a:ext cx="2190749" cy="811378"/>
      </dsp:txXfrm>
    </dsp:sp>
    <dsp:sp modelId="{5C72DD71-135D-9842-880A-888477FED38E}">
      <dsp:nvSpPr>
        <dsp:cNvPr id="0" name=""/>
        <dsp:cNvSpPr/>
      </dsp:nvSpPr>
      <dsp:spPr>
        <a:xfrm>
          <a:off x="9995535" y="1516878"/>
          <a:ext cx="219074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Conclusão de curso</a:t>
          </a:r>
        </a:p>
      </dsp:txBody>
      <dsp:txXfrm>
        <a:off x="9995535" y="1516878"/>
        <a:ext cx="2190749" cy="118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22724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227249"/>
        <a:ext cx="2190749" cy="801639"/>
      </dsp:txXfrm>
    </dsp:sp>
    <dsp:sp modelId="{A85479BA-39C3-B44C-8F28-84A809FAA5A1}">
      <dsp:nvSpPr>
        <dsp:cNvPr id="0" name=""/>
        <dsp:cNvSpPr/>
      </dsp:nvSpPr>
      <dsp:spPr>
        <a:xfrm>
          <a:off x="5715" y="1028888"/>
          <a:ext cx="2190749" cy="21520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Estrutura do curso (B+J)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Linguagem </a:t>
          </a:r>
          <a:r>
            <a:rPr lang="pt-BR" sz="1600" b="0" i="0" kern="1200" noProof="0" dirty="0" err="1">
              <a:latin typeface="+mj-lt"/>
            </a:rPr>
            <a:t>R</a:t>
          </a:r>
          <a:r>
            <a:rPr lang="pt-BR" sz="1600" b="0" i="0" kern="1200" noProof="0" dirty="0">
              <a:latin typeface="+mj-lt"/>
            </a:rPr>
            <a:t> para este curso (</a:t>
          </a:r>
          <a:r>
            <a:rPr lang="pt-BR" sz="1600" b="0" i="0" kern="1200" noProof="0" dirty="0" err="1">
              <a:latin typeface="+mj-lt"/>
            </a:rPr>
            <a:t>B</a:t>
          </a:r>
          <a:r>
            <a:rPr lang="pt-BR" sz="1600" b="0" i="0" kern="1200" noProof="0" dirty="0">
              <a:latin typeface="+mj-lt"/>
            </a:rPr>
            <a:t>)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Introdução à GitHub (J)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Introdução a </a:t>
          </a:r>
          <a:r>
            <a:rPr lang="pt-BR" sz="1600" kern="1200" noProof="0" dirty="0" err="1">
              <a:latin typeface="+mj-lt"/>
            </a:rPr>
            <a:t>Rmarkdown</a:t>
          </a:r>
          <a:r>
            <a:rPr lang="pt-BR" sz="1600" kern="1200" noProof="0" dirty="0">
              <a:latin typeface="+mj-lt"/>
            </a:rPr>
            <a:t> (?)</a:t>
          </a:r>
        </a:p>
      </dsp:txBody>
      <dsp:txXfrm>
        <a:off x="5715" y="1028888"/>
        <a:ext cx="2190749" cy="2152080"/>
      </dsp:txXfrm>
    </dsp:sp>
    <dsp:sp modelId="{ECE4CE78-598F-7349-8860-765FB74D8A57}">
      <dsp:nvSpPr>
        <dsp:cNvPr id="0" name=""/>
        <dsp:cNvSpPr/>
      </dsp:nvSpPr>
      <dsp:spPr>
        <a:xfrm>
          <a:off x="2503170" y="22724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2 – Analise de dados</a:t>
          </a:r>
        </a:p>
      </dsp:txBody>
      <dsp:txXfrm>
        <a:off x="2503170" y="227249"/>
        <a:ext cx="2190749" cy="801639"/>
      </dsp:txXfrm>
    </dsp:sp>
    <dsp:sp modelId="{DD81468D-FAD2-994B-B911-D934DCB70CA1}">
      <dsp:nvSpPr>
        <dsp:cNvPr id="0" name=""/>
        <dsp:cNvSpPr/>
      </dsp:nvSpPr>
      <dsp:spPr>
        <a:xfrm>
          <a:off x="2503170" y="1028888"/>
          <a:ext cx="2190749" cy="21520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Análises de dados em </a:t>
          </a:r>
          <a:r>
            <a:rPr lang="pt-BR" sz="160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Construindo mapas em </a:t>
          </a:r>
          <a:r>
            <a:rPr lang="pt-BR" sz="160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</dsp:txBody>
      <dsp:txXfrm>
        <a:off x="2503170" y="1028888"/>
        <a:ext cx="2190749" cy="2152080"/>
      </dsp:txXfrm>
    </dsp:sp>
    <dsp:sp modelId="{ADACA0E1-9830-504A-819D-FA1ACF8A190B}">
      <dsp:nvSpPr>
        <dsp:cNvPr id="0" name=""/>
        <dsp:cNvSpPr/>
      </dsp:nvSpPr>
      <dsp:spPr>
        <a:xfrm>
          <a:off x="5000625" y="22724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3 – Bases de dados disponíveis para biologia / ecologia</a:t>
          </a:r>
        </a:p>
      </dsp:txBody>
      <dsp:txXfrm>
        <a:off x="5000625" y="227249"/>
        <a:ext cx="2190749" cy="801639"/>
      </dsp:txXfrm>
    </dsp:sp>
    <dsp:sp modelId="{20D095F7-62F7-7748-B677-217EAF898924}">
      <dsp:nvSpPr>
        <dsp:cNvPr id="0" name=""/>
        <dsp:cNvSpPr/>
      </dsp:nvSpPr>
      <dsp:spPr>
        <a:xfrm>
          <a:off x="5000625" y="1028888"/>
          <a:ext cx="2190749" cy="21520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Como interagir com as bases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Download de dados ambientais e de ocorrência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Limpeza de dados de ocorrência </a:t>
          </a:r>
        </a:p>
      </dsp:txBody>
      <dsp:txXfrm>
        <a:off x="5000625" y="1028888"/>
        <a:ext cx="2190749" cy="2152080"/>
      </dsp:txXfrm>
    </dsp:sp>
    <dsp:sp modelId="{4B864F2B-A171-CA4C-8EC7-98380C9D7AAC}">
      <dsp:nvSpPr>
        <dsp:cNvPr id="0" name=""/>
        <dsp:cNvSpPr/>
      </dsp:nvSpPr>
      <dsp:spPr>
        <a:xfrm>
          <a:off x="7498080" y="22724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7498080" y="227249"/>
        <a:ext cx="2190749" cy="801639"/>
      </dsp:txXfrm>
    </dsp:sp>
    <dsp:sp modelId="{617F9704-C5B9-1648-98CF-94F97120C572}">
      <dsp:nvSpPr>
        <dsp:cNvPr id="0" name=""/>
        <dsp:cNvSpPr/>
      </dsp:nvSpPr>
      <dsp:spPr>
        <a:xfrm>
          <a:off x="7498080" y="1028888"/>
          <a:ext cx="2190749" cy="21520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Preparação</a:t>
          </a:r>
          <a:r>
            <a:rPr lang="pt-BR" sz="1600" kern="1200" noProof="0" dirty="0">
              <a:latin typeface="+mj-lt"/>
            </a:rPr>
            <a:t> de dados para MDE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Modelos de MEM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b="0" i="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noProof="0" dirty="0">
            <a:latin typeface="+mj-lt"/>
          </a:endParaRPr>
        </a:p>
      </dsp:txBody>
      <dsp:txXfrm>
        <a:off x="7498080" y="1028888"/>
        <a:ext cx="2190749" cy="2152080"/>
      </dsp:txXfrm>
    </dsp:sp>
    <dsp:sp modelId="{3D66253D-95FC-7548-B49C-8D3767F33B71}">
      <dsp:nvSpPr>
        <dsp:cNvPr id="0" name=""/>
        <dsp:cNvSpPr/>
      </dsp:nvSpPr>
      <dsp:spPr>
        <a:xfrm>
          <a:off x="9995535" y="22724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9995535" y="227249"/>
        <a:ext cx="2190749" cy="801639"/>
      </dsp:txXfrm>
    </dsp:sp>
    <dsp:sp modelId="{5C72DD71-135D-9842-880A-888477FED38E}">
      <dsp:nvSpPr>
        <dsp:cNvPr id="0" name=""/>
        <dsp:cNvSpPr/>
      </dsp:nvSpPr>
      <dsp:spPr>
        <a:xfrm>
          <a:off x="9995535" y="1028888"/>
          <a:ext cx="2190749" cy="21520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“troubleshoot” e apresentação de resultados</a:t>
          </a:r>
        </a:p>
      </dsp:txBody>
      <dsp:txXfrm>
        <a:off x="9995535" y="1028888"/>
        <a:ext cx="2190749" cy="215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Curso de limpeza e análise de dados para realizar modelos de distribuição de espécies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>
                <a:latin typeface="+mj-lt"/>
              </a:rPr>
              <a:t>Bruno 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66" y="5768096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89" y="5775719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Bruno Oliveira... </a:t>
            </a: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Data e sala:</a:t>
            </a:r>
          </a:p>
          <a:p>
            <a:pPr lvl="1"/>
            <a:r>
              <a:rPr lang="pt-BR" dirty="0">
                <a:latin typeface="+mj-lt"/>
              </a:rPr>
              <a:t>4 ao 8 de novembro na sala...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>
                <a:latin typeface="+mj-lt"/>
              </a:rPr>
              <a:t>8:00 - 9:30 </a:t>
            </a:r>
            <a:r>
              <a:rPr lang="pt-BR" dirty="0" err="1">
                <a:latin typeface="+mj-lt"/>
              </a:rPr>
              <a:t>am</a:t>
            </a:r>
            <a:r>
              <a:rPr lang="pt-BR" dirty="0">
                <a:latin typeface="+mj-lt"/>
              </a:rPr>
              <a:t> - Teoria</a:t>
            </a:r>
          </a:p>
          <a:p>
            <a:pPr lvl="1"/>
            <a:r>
              <a:rPr lang="pt-BR" dirty="0">
                <a:latin typeface="+mj-lt"/>
              </a:rPr>
              <a:t>9:40 - 12.00 Pratica (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)</a:t>
            </a:r>
          </a:p>
          <a:p>
            <a:pPr lvl="1"/>
            <a:r>
              <a:rPr lang="pt-BR" dirty="0">
                <a:latin typeface="+mj-lt"/>
              </a:rPr>
              <a:t>13:30 – 16:30 Laboratório pratico (SERA que fazemos todo o dia?)</a:t>
            </a:r>
          </a:p>
          <a:p>
            <a:r>
              <a:rPr lang="pt-BR" dirty="0">
                <a:latin typeface="+mj-lt"/>
              </a:rPr>
              <a:t>Material todo no GitHub</a:t>
            </a: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AACF-1108-E879-2DD3-EDEC8A3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Fira Sans" panose="020B0503050000020004" pitchFamily="34" charset="0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Em quanto um esta dando a oficina, </a:t>
            </a:r>
            <a:r>
              <a:rPr lang="pt-BR" b="0" i="0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u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outro ajuda no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shoot</a:t>
            </a:r>
            <a:endParaRPr lang="pt-BR" b="0" i="1" noProof="0" dirty="0">
              <a:solidFill>
                <a:srgbClr val="1A292C"/>
              </a:solidFill>
              <a:effectLst/>
              <a:latin typeface="Fira Sans" panose="020B0503050000020004" pitchFamily="34" charset="0"/>
            </a:endParaRP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Dinâmica de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postics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1325563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170605"/>
              </p:ext>
            </p:extLst>
          </p:nvPr>
        </p:nvGraphicFramePr>
        <p:xfrm>
          <a:off x="0" y="935185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048102"/>
              </p:ext>
            </p:extLst>
          </p:nvPr>
        </p:nvGraphicFramePr>
        <p:xfrm>
          <a:off x="0" y="3728896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450</Words>
  <Application>Microsoft Macintosh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Office Theme</vt:lpstr>
      <vt:lpstr>Curso de limpeza e análise de dados para realizar modelos de distribuição de espécies</vt:lpstr>
      <vt:lpstr>Introduções</vt:lpstr>
      <vt:lpstr>Estrutura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21</cp:revision>
  <dcterms:created xsi:type="dcterms:W3CDTF">2024-10-28T13:34:04Z</dcterms:created>
  <dcterms:modified xsi:type="dcterms:W3CDTF">2024-10-29T17:51:18Z</dcterms:modified>
</cp:coreProperties>
</file>