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noProof="0" dirty="0" err="1">
              <a:latin typeface="+mj-lt"/>
            </a:rPr>
            <a:t>Intro</a:t>
          </a:r>
          <a:r>
            <a:rPr lang="pt-BR" sz="16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para biologia / ecologia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Intro. </a:t>
          </a:r>
          <a:r>
            <a:rPr lang="pt-BR" sz="1600" noProof="0" dirty="0" smtClean="0">
              <a:latin typeface="+mj-lt"/>
            </a:rPr>
            <a:t>Modelagem de </a:t>
          </a:r>
          <a:r>
            <a:rPr lang="pt-BR" sz="1600" noProof="0" dirty="0">
              <a:latin typeface="+mj-lt"/>
            </a:rPr>
            <a:t>dados ecológicos (B)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Tipos de modelos</a:t>
          </a:r>
          <a:endParaRPr lang="pt-BR" sz="16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Introdução a Modelos de Distribuição de Espécies </a:t>
          </a:r>
          <a:r>
            <a:rPr lang="pt-BR" sz="1600" noProof="0" dirty="0" smtClean="0">
              <a:latin typeface="+mj-lt"/>
            </a:rPr>
            <a:t>(MDE) em </a:t>
          </a:r>
          <a:r>
            <a:rPr lang="pt-BR" sz="1600" noProof="0" dirty="0">
              <a:latin typeface="+mj-lt"/>
            </a:rPr>
            <a:t>R (J)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C0D9C315-5973-4195-8EEF-DDE0F00BCC1C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Download de dados</a:t>
          </a:r>
          <a:endParaRPr lang="pt-BR" sz="1600" noProof="0" dirty="0">
            <a:latin typeface="+mj-lt"/>
          </a:endParaRPr>
        </a:p>
      </dgm:t>
    </dgm:pt>
    <dgm:pt modelId="{E55B28F4-5AE8-4EE6-B4D9-AB2B2BC0BB08}" type="parTrans" cxnId="{4F11E17C-25CD-4221-8A86-FC623A10E416}">
      <dgm:prSet/>
      <dgm:spPr/>
      <dgm:t>
        <a:bodyPr/>
        <a:lstStyle/>
        <a:p>
          <a:endParaRPr lang="fr-FR"/>
        </a:p>
      </dgm:t>
    </dgm:pt>
    <dgm:pt modelId="{E3D5F5E9-F5A2-4F3D-A6B3-6E3A7F9F5879}" type="sibTrans" cxnId="{4F11E17C-25CD-4221-8A86-FC623A10E416}">
      <dgm:prSet/>
      <dgm:spPr/>
      <dgm:t>
        <a:bodyPr/>
        <a:lstStyle/>
        <a:p>
          <a:endParaRPr lang="fr-FR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4F11E17C-25CD-4221-8A86-FC623A10E416}" srcId="{8EB3D4DA-D392-624C-ACBA-01FCEF0039D1}" destId="{C0D9C315-5973-4195-8EEF-DDE0F00BCC1C}" srcOrd="2" destOrd="0" parTransId="{E55B28F4-5AE8-4EE6-B4D9-AB2B2BC0BB08}" sibTransId="{E3D5F5E9-F5A2-4F3D-A6B3-6E3A7F9F5879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168B5750-2B15-48C0-8F6F-6FB1F1F3898E}" type="presOf" srcId="{C0D9C315-5973-4195-8EEF-DDE0F00BCC1C}" destId="{20D095F7-62F7-7748-B677-217EAF898924}" srcOrd="0" destOrd="2" presId="urn:microsoft.com/office/officeart/2005/8/layout/hList1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Linguagem </a:t>
          </a:r>
          <a:r>
            <a:rPr lang="pt-BR" sz="1600" b="0" i="0" noProof="0" dirty="0" err="1">
              <a:latin typeface="+mj-lt"/>
            </a:rPr>
            <a:t>R</a:t>
          </a:r>
          <a:r>
            <a:rPr lang="pt-BR" sz="1600" b="0" i="0" noProof="0" dirty="0">
              <a:latin typeface="+mj-lt"/>
            </a:rPr>
            <a:t> para este curso (</a:t>
          </a:r>
          <a:r>
            <a:rPr lang="pt-BR" sz="1600" b="0" i="0" noProof="0" dirty="0" err="1">
              <a:latin typeface="+mj-lt"/>
            </a:rPr>
            <a:t>B</a:t>
          </a:r>
          <a:r>
            <a:rPr lang="pt-BR" sz="1600" b="0" i="0" noProof="0" dirty="0">
              <a:latin typeface="+mj-lt"/>
            </a:rPr>
            <a:t>)</a:t>
          </a:r>
          <a:endParaRPr lang="pt-BR" sz="16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Análises de dados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Limpeza de dados de ocorrência </a:t>
          </a:r>
          <a:endParaRPr lang="pt-BR" sz="1600" noProof="0" dirty="0">
            <a:latin typeface="+mj-lt"/>
          </a:endParaRP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Estrutura do </a:t>
          </a:r>
          <a:r>
            <a:rPr lang="pt-BR" sz="1600" noProof="0" dirty="0" err="1">
              <a:latin typeface="+mj-lt"/>
            </a:rPr>
            <a:t>repo</a:t>
          </a:r>
          <a:r>
            <a:rPr lang="pt-BR" sz="16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Preparação</a:t>
          </a:r>
          <a:r>
            <a:rPr lang="pt-BR" sz="16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6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Introdução à GitHub (J+B)</a:t>
          </a:r>
          <a:endParaRPr lang="pt-BR" sz="16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Construindo mapas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18778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900805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Intro. </a:t>
          </a:r>
          <a:r>
            <a:rPr lang="pt-BR" sz="1600" kern="1200" noProof="0" dirty="0" smtClean="0">
              <a:latin typeface="+mj-lt"/>
            </a:rPr>
            <a:t>Modelagem de </a:t>
          </a:r>
          <a:r>
            <a:rPr lang="pt-BR" sz="1600" kern="1200" noProof="0" dirty="0">
              <a:latin typeface="+mj-lt"/>
            </a:rPr>
            <a:t>dados ecológicos (B)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Boas praticas (J)</a:t>
          </a:r>
        </a:p>
      </dsp:txBody>
      <dsp:txXfrm>
        <a:off x="5715" y="900805"/>
        <a:ext cx="2190749" cy="1756800"/>
      </dsp:txXfrm>
    </dsp:sp>
    <dsp:sp modelId="{ECE4CE78-598F-7349-8860-765FB74D8A57}">
      <dsp:nvSpPr>
        <dsp:cNvPr id="0" name=""/>
        <dsp:cNvSpPr/>
      </dsp:nvSpPr>
      <dsp:spPr>
        <a:xfrm>
          <a:off x="250317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8778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Nicho ecológico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895078"/>
        <a:ext cx="2190749" cy="1756800"/>
      </dsp:txXfrm>
    </dsp:sp>
    <dsp:sp modelId="{ADACA0E1-9830-504A-819D-FA1ACF8A190B}">
      <dsp:nvSpPr>
        <dsp:cNvPr id="0" name=""/>
        <dsp:cNvSpPr/>
      </dsp:nvSpPr>
      <dsp:spPr>
        <a:xfrm>
          <a:off x="500062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para biologia / ecologia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18778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Download de dados</a:t>
          </a:r>
          <a:endParaRPr lang="pt-BR" sz="1600" kern="1200" noProof="0" dirty="0">
            <a:latin typeface="+mj-lt"/>
          </a:endParaRPr>
        </a:p>
      </dsp:txBody>
      <dsp:txXfrm>
        <a:off x="5000625" y="895078"/>
        <a:ext cx="2190749" cy="1756800"/>
      </dsp:txXfrm>
    </dsp:sp>
    <dsp:sp modelId="{4B864F2B-A171-CA4C-8EC7-98380C9D7AAC}">
      <dsp:nvSpPr>
        <dsp:cNvPr id="0" name=""/>
        <dsp:cNvSpPr/>
      </dsp:nvSpPr>
      <dsp:spPr>
        <a:xfrm>
          <a:off x="749808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8778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Introdução a Modelos de Distribuição de Espécies </a:t>
          </a:r>
          <a:r>
            <a:rPr lang="pt-BR" sz="1600" kern="1200" noProof="0" dirty="0" smtClean="0">
              <a:latin typeface="+mj-lt"/>
            </a:rPr>
            <a:t>(MDE) em </a:t>
          </a:r>
          <a:r>
            <a:rPr lang="pt-BR" sz="1600" kern="1200" noProof="0" dirty="0">
              <a:latin typeface="+mj-lt"/>
            </a:rPr>
            <a:t>R (J)</a:t>
          </a:r>
        </a:p>
      </dsp:txBody>
      <dsp:txXfrm>
        <a:off x="7498080" y="895078"/>
        <a:ext cx="2190749" cy="1756800"/>
      </dsp:txXfrm>
    </dsp:sp>
    <dsp:sp modelId="{3D66253D-95FC-7548-B49C-8D3767F33B71}">
      <dsp:nvSpPr>
        <dsp:cNvPr id="0" name=""/>
        <dsp:cNvSpPr/>
      </dsp:nvSpPr>
      <dsp:spPr>
        <a:xfrm>
          <a:off x="999553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Conclusão de curso</a:t>
          </a:r>
        </a:p>
      </dsp:txBody>
      <dsp:txXfrm>
        <a:off x="9995535" y="18778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895078"/>
        <a:ext cx="2190749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6442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Estrutura do </a:t>
          </a:r>
          <a:r>
            <a:rPr lang="pt-BR" sz="1600" kern="1200" noProof="0" dirty="0" err="1">
              <a:latin typeface="+mj-lt"/>
            </a:rPr>
            <a:t>repo</a:t>
          </a:r>
          <a:r>
            <a:rPr lang="pt-BR" sz="1600" kern="1200" noProof="0" dirty="0">
              <a:latin typeface="+mj-lt"/>
            </a:rPr>
            <a:t>. (J)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Linguagem </a:t>
          </a:r>
          <a:r>
            <a:rPr lang="pt-BR" sz="1600" b="0" i="0" kern="1200" noProof="0" dirty="0" err="1">
              <a:latin typeface="+mj-lt"/>
            </a:rPr>
            <a:t>R</a:t>
          </a:r>
          <a:r>
            <a:rPr lang="pt-BR" sz="1600" b="0" i="0" kern="1200" noProof="0" dirty="0">
              <a:latin typeface="+mj-lt"/>
            </a:rPr>
            <a:t> para este curso (</a:t>
          </a:r>
          <a:r>
            <a:rPr lang="pt-BR" sz="1600" b="0" i="0" kern="1200" noProof="0" dirty="0" err="1">
              <a:latin typeface="+mj-lt"/>
            </a:rPr>
            <a:t>B</a:t>
          </a:r>
          <a:r>
            <a:rPr lang="pt-BR" sz="1600" b="0" i="0" kern="1200" noProof="0" dirty="0">
              <a:latin typeface="+mj-lt"/>
            </a:rPr>
            <a:t>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Introdução à GitHub (J+B)</a:t>
          </a:r>
          <a:endParaRPr lang="pt-BR" sz="1600" kern="1200" noProof="0" dirty="0">
            <a:latin typeface="+mj-lt"/>
          </a:endParaRPr>
        </a:p>
      </dsp:txBody>
      <dsp:txXfrm>
        <a:off x="5715" y="882742"/>
        <a:ext cx="2190749" cy="2239920"/>
      </dsp:txXfrm>
    </dsp:sp>
    <dsp:sp modelId="{ECE4CE78-598F-7349-8860-765FB74D8A57}">
      <dsp:nvSpPr>
        <dsp:cNvPr id="0" name=""/>
        <dsp:cNvSpPr/>
      </dsp:nvSpPr>
      <dsp:spPr>
        <a:xfrm>
          <a:off x="250317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6442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(J)</a:t>
          </a:r>
        </a:p>
      </dsp:txBody>
      <dsp:txXfrm>
        <a:off x="2503170" y="882742"/>
        <a:ext cx="2190749" cy="2239920"/>
      </dsp:txXfrm>
    </dsp:sp>
    <dsp:sp modelId="{ADACA0E1-9830-504A-819D-FA1ACF8A190B}">
      <dsp:nvSpPr>
        <dsp:cNvPr id="0" name=""/>
        <dsp:cNvSpPr/>
      </dsp:nvSpPr>
      <dsp:spPr>
        <a:xfrm>
          <a:off x="500062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6442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Limpeza de dados de ocorrência </a:t>
          </a:r>
          <a:endParaRPr lang="pt-BR" sz="1600" kern="1200" noProof="0" dirty="0">
            <a:latin typeface="+mj-lt"/>
          </a:endParaRPr>
        </a:p>
      </dsp:txBody>
      <dsp:txXfrm>
        <a:off x="5000625" y="882742"/>
        <a:ext cx="2190749" cy="2239920"/>
      </dsp:txXfrm>
    </dsp:sp>
    <dsp:sp modelId="{4B864F2B-A171-CA4C-8EC7-98380C9D7AAC}">
      <dsp:nvSpPr>
        <dsp:cNvPr id="0" name=""/>
        <dsp:cNvSpPr/>
      </dsp:nvSpPr>
      <dsp:spPr>
        <a:xfrm>
          <a:off x="749808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MDE</a:t>
          </a:r>
        </a:p>
      </dsp:txBody>
      <dsp:txXfrm>
        <a:off x="7498080" y="6442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 (J+B)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</dsp:txBody>
      <dsp:txXfrm>
        <a:off x="7498080" y="882742"/>
        <a:ext cx="2190749" cy="2239920"/>
      </dsp:txXfrm>
    </dsp:sp>
    <dsp:sp modelId="{3D66253D-95FC-7548-B49C-8D3767F33B71}">
      <dsp:nvSpPr>
        <dsp:cNvPr id="0" name=""/>
        <dsp:cNvSpPr/>
      </dsp:nvSpPr>
      <dsp:spPr>
        <a:xfrm>
          <a:off x="999553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6442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882742"/>
        <a:ext cx="2190749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Autofit/>
          </a:bodyPr>
          <a:lstStyle/>
          <a:p>
            <a:r>
              <a:rPr lang="pt-BR" sz="4000" dirty="0"/>
              <a:t>ECL0042 - O NICHO ECOLÓGICO E A DISTRIBUIÇÃO GEOGRÁFICA - INTRODUÇÃO A MODELAGEM DE DISTRIBUIÇÃO DE </a:t>
            </a:r>
            <a:r>
              <a:rPr lang="pt-BR" sz="4000" dirty="0" smtClean="0"/>
              <a:t>ESPÉCIES</a:t>
            </a:r>
            <a:endParaRPr lang="pt-B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 smtClean="0">
                <a:latin typeface="+mj-lt"/>
              </a:rPr>
              <a:t>Brunno </a:t>
            </a:r>
            <a:r>
              <a:rPr lang="pt-BR" sz="3500" noProof="0" dirty="0">
                <a:latin typeface="+mj-lt"/>
              </a:rPr>
              <a:t>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Brunno...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 smtClean="0">
                <a:latin typeface="+mj-lt"/>
              </a:rPr>
              <a:t>Tiver que casar para não ter que me separar</a:t>
            </a:r>
          </a:p>
          <a:p>
            <a:pPr lvl="1"/>
            <a:r>
              <a:rPr lang="pt-BR" dirty="0" smtClean="0">
                <a:latin typeface="+mj-lt"/>
              </a:rPr>
              <a:t>Sou escalador</a:t>
            </a:r>
          </a:p>
          <a:p>
            <a:pPr lvl="1"/>
            <a:r>
              <a:rPr lang="pt-BR" dirty="0" smtClean="0">
                <a:latin typeface="+mj-lt"/>
              </a:rPr>
              <a:t>Já toquei em 3 bandas de rock punk/hardcore</a:t>
            </a:r>
            <a:r>
              <a:rPr lang="pt-BR" smtClean="0">
                <a:latin typeface="+mj-lt"/>
              </a:rPr>
              <a:t>, </a:t>
            </a:r>
            <a:r>
              <a:rPr lang="pt-BR" smtClean="0">
                <a:latin typeface="+mj-lt"/>
              </a:rPr>
              <a:t>em uma </a:t>
            </a:r>
            <a:r>
              <a:rPr lang="pt-BR" dirty="0" smtClean="0">
                <a:latin typeface="+mj-lt"/>
              </a:rPr>
              <a:t>delas sendo o único membro da banda</a:t>
            </a:r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9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 smtClean="0">
                <a:latin typeface="+mj-lt"/>
              </a:rPr>
              <a:t>Brunno Oliveira</a:t>
            </a:r>
            <a:endParaRPr lang="pt-BR" dirty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BSc., MSc., &amp; PhD. Ecologia (UFRN)</a:t>
            </a:r>
          </a:p>
          <a:p>
            <a:pPr lvl="1"/>
            <a:r>
              <a:rPr lang="pt-BR" dirty="0" smtClean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 smtClean="0">
                <a:latin typeface="+mj-lt"/>
              </a:rPr>
              <a:t>Macroecologia, Macroevolução, e mudanças climáticas e ecológicas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20"/>
            <a:ext cx="10515600" cy="4644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234567M123456 23456T123 7T123456 7N1234 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Data </a:t>
            </a:r>
            <a:r>
              <a:rPr lang="pt-BR" dirty="0">
                <a:latin typeface="+mj-lt"/>
              </a:rPr>
              <a:t>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 smtClean="0">
                <a:latin typeface="+mj-lt"/>
              </a:rPr>
              <a:t>7:30 </a:t>
            </a:r>
            <a:r>
              <a:rPr lang="pt-BR" dirty="0">
                <a:latin typeface="+mj-lt"/>
              </a:rPr>
              <a:t>- 9:30 am - Teoria</a:t>
            </a:r>
          </a:p>
          <a:p>
            <a:pPr lvl="1"/>
            <a:r>
              <a:rPr lang="pt-BR" dirty="0">
                <a:latin typeface="+mj-lt"/>
              </a:rPr>
              <a:t>9:40 - </a:t>
            </a:r>
            <a:r>
              <a:rPr lang="pt-BR" dirty="0" smtClean="0">
                <a:latin typeface="+mj-lt"/>
              </a:rPr>
              <a:t>12.30 </a:t>
            </a:r>
            <a:r>
              <a:rPr lang="pt-BR" dirty="0">
                <a:latin typeface="+mj-lt"/>
              </a:rPr>
              <a:t>Pratica (R)</a:t>
            </a:r>
          </a:p>
          <a:p>
            <a:pPr lvl="1"/>
            <a:r>
              <a:rPr lang="pt-BR" dirty="0">
                <a:latin typeface="+mj-lt"/>
              </a:rPr>
              <a:t>13:30 – </a:t>
            </a:r>
            <a:r>
              <a:rPr lang="pt-BR" dirty="0" smtClean="0">
                <a:latin typeface="+mj-lt"/>
              </a:rPr>
              <a:t>15:45 </a:t>
            </a:r>
            <a:r>
              <a:rPr lang="pt-BR" dirty="0">
                <a:latin typeface="+mj-lt"/>
              </a:rPr>
              <a:t>Laboratório </a:t>
            </a:r>
            <a:r>
              <a:rPr lang="pt-BR" dirty="0" smtClean="0">
                <a:latin typeface="+mj-lt"/>
              </a:rPr>
              <a:t>pratico (SERA que fazemos todo o dia?)</a:t>
            </a:r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Todo material no </a:t>
            </a:r>
            <a:r>
              <a:rPr lang="pt-BR" dirty="0">
                <a:latin typeface="+mj-lt"/>
              </a:rPr>
              <a:t>GitHub</a:t>
            </a:r>
          </a:p>
          <a:p>
            <a:pPr lvl="1"/>
            <a:r>
              <a:rPr lang="pt-BR" dirty="0">
                <a:latin typeface="+mj-lt"/>
              </a:rPr>
              <a:t>Vamos trabalhar o </a:t>
            </a:r>
            <a:r>
              <a:rPr lang="pt-BR" dirty="0" smtClean="0">
                <a:latin typeface="+mj-lt"/>
              </a:rPr>
              <a:t>máximo possível </a:t>
            </a:r>
            <a:r>
              <a:rPr lang="pt-BR" dirty="0">
                <a:latin typeface="+mj-lt"/>
              </a:rPr>
              <a:t>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Objetivos do curso</a:t>
            </a:r>
          </a:p>
        </p:txBody>
      </p:sp>
      <p:pic>
        <p:nvPicPr>
          <p:cNvPr id="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949" y="2080874"/>
            <a:ext cx="6206101" cy="3840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598" y="6363091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2369BE"/>
                </a:solidFill>
                <a:latin typeface="FiraSans-Light"/>
              </a:rPr>
              <a:t>Zurell</a:t>
            </a:r>
            <a:r>
              <a:rPr lang="en-US" sz="1400" dirty="0">
                <a:solidFill>
                  <a:srgbClr val="2369BE"/>
                </a:solidFill>
                <a:latin typeface="FiraSans-Light"/>
              </a:rPr>
              <a:t> et al. (2020)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Fira Sans" panose="020B0503050000020004" pitchFamily="34" charset="0"/>
              </a:rPr>
              <a:t>o</a:t>
            </a:r>
            <a:r>
              <a:rPr lang="pt-BR" b="0" i="0" noProof="0" dirty="0" smtClean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933745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73684"/>
              </p:ext>
            </p:extLst>
          </p:nvPr>
        </p:nvGraphicFramePr>
        <p:xfrm>
          <a:off x="0" y="935185"/>
          <a:ext cx="12192000" cy="267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35303"/>
              </p:ext>
            </p:extLst>
          </p:nvPr>
        </p:nvGraphicFramePr>
        <p:xfrm>
          <a:off x="0" y="3728896"/>
          <a:ext cx="12192000" cy="3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Grand écran</PresentationFormat>
  <Paragraphs>93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FiraSans-Light</vt:lpstr>
      <vt:lpstr>Office Theme</vt:lpstr>
      <vt:lpstr>ECL0042 - O NICHO ECOLÓGICO E A DISTRIBUIÇÃO GEOGRÁFICA - INTRODUÇÃO A MODELAGEM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  <vt:lpstr>Brunno...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Brunno Freire</cp:lastModifiedBy>
  <cp:revision>41</cp:revision>
  <dcterms:created xsi:type="dcterms:W3CDTF">2024-10-28T13:34:04Z</dcterms:created>
  <dcterms:modified xsi:type="dcterms:W3CDTF">2024-11-03T22:13:49Z</dcterms:modified>
</cp:coreProperties>
</file>