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5" r:id="rId4"/>
    <p:sldId id="293" r:id="rId5"/>
    <p:sldId id="298" r:id="rId6"/>
    <p:sldId id="294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6F865-C7CE-4BBD-B484-1C3BE6C93266}">
          <p14:sldIdLst>
            <p14:sldId id="256"/>
            <p14:sldId id="292"/>
            <p14:sldId id="295"/>
            <p14:sldId id="293"/>
            <p14:sldId id="298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>
        <p:scale>
          <a:sx n="80" d="100"/>
          <a:sy n="80" d="100"/>
        </p:scale>
        <p:origin x="6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Sprint no.1 Burn-down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Sheet1!$D$23:$R$23</c:f>
              <c:numCache>
                <c:formatCode>General</c:formatCode>
                <c:ptCount val="15"/>
                <c:pt idx="0">
                  <c:v>95</c:v>
                </c:pt>
                <c:pt idx="1">
                  <c:v>88</c:v>
                </c:pt>
                <c:pt idx="2">
                  <c:v>83</c:v>
                </c:pt>
                <c:pt idx="3">
                  <c:v>77</c:v>
                </c:pt>
                <c:pt idx="4">
                  <c:v>71</c:v>
                </c:pt>
                <c:pt idx="5">
                  <c:v>64</c:v>
                </c:pt>
                <c:pt idx="6">
                  <c:v>56</c:v>
                </c:pt>
                <c:pt idx="7">
                  <c:v>49</c:v>
                </c:pt>
                <c:pt idx="8">
                  <c:v>38</c:v>
                </c:pt>
                <c:pt idx="9">
                  <c:v>32</c:v>
                </c:pt>
                <c:pt idx="10">
                  <c:v>20</c:v>
                </c:pt>
                <c:pt idx="11">
                  <c:v>14</c:v>
                </c:pt>
                <c:pt idx="12">
                  <c:v>9</c:v>
                </c:pt>
                <c:pt idx="13">
                  <c:v>5</c:v>
                </c:pt>
                <c:pt idx="1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Estimated Remaining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Sheet1!$D$24:$R$24</c:f>
              <c:numCache>
                <c:formatCode>General</c:formatCode>
                <c:ptCount val="15"/>
                <c:pt idx="0">
                  <c:v>95</c:v>
                </c:pt>
                <c:pt idx="1">
                  <c:v>88.214285714285708</c:v>
                </c:pt>
                <c:pt idx="2">
                  <c:v>81.428571428571416</c:v>
                </c:pt>
                <c:pt idx="3">
                  <c:v>74.642857142857125</c:v>
                </c:pt>
                <c:pt idx="4">
                  <c:v>67.857142857142833</c:v>
                </c:pt>
                <c:pt idx="5">
                  <c:v>61.071428571428548</c:v>
                </c:pt>
                <c:pt idx="6">
                  <c:v>54.285714285714263</c:v>
                </c:pt>
                <c:pt idx="7">
                  <c:v>47.499999999999979</c:v>
                </c:pt>
                <c:pt idx="8">
                  <c:v>40.714285714285694</c:v>
                </c:pt>
                <c:pt idx="9">
                  <c:v>33.928571428571409</c:v>
                </c:pt>
                <c:pt idx="10">
                  <c:v>27.142857142857125</c:v>
                </c:pt>
                <c:pt idx="11">
                  <c:v>20.35714285714284</c:v>
                </c:pt>
                <c:pt idx="12">
                  <c:v>13.571428571428555</c:v>
                </c:pt>
                <c:pt idx="13">
                  <c:v>6.7857142857142696</c:v>
                </c:pt>
                <c:pt idx="14">
                  <c:v>-1.5987211554602254E-14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72800800"/>
        <c:axId val="-1072800256"/>
      </c:lineChart>
      <c:catAx>
        <c:axId val="-10728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2800256"/>
        <c:crosses val="autoZero"/>
        <c:auto val="1"/>
        <c:lblAlgn val="ctr"/>
        <c:lblOffset val="100"/>
        <c:noMultiLvlLbl val="0"/>
      </c:catAx>
      <c:valAx>
        <c:axId val="-107280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Time(hr)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28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D97CC4-6134-417E-829A-2BB80557AF21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5404" y="1511865"/>
            <a:ext cx="5648623" cy="1453394"/>
          </a:xfrm>
        </p:spPr>
        <p:txBody>
          <a:bodyPr/>
          <a:lstStyle/>
          <a:p>
            <a:r>
              <a:rPr lang="en-ZA" dirty="0"/>
              <a:t>Real-time geospatial Data processor and visualizer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Client: Werner </a:t>
            </a:r>
            <a:r>
              <a:rPr lang="en-ZA" dirty="0" err="1"/>
              <a:t>Raath</a:t>
            </a:r>
            <a:r>
              <a:rPr lang="en-ZA" dirty="0"/>
              <a:t> (CSIR)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6401" r="8187" b="12201"/>
          <a:stretch/>
        </p:blipFill>
        <p:spPr>
          <a:xfrm>
            <a:off x="4656216" y="1412776"/>
            <a:ext cx="3888432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184150" h="12700" prst="softRound"/>
          </a:sp3d>
        </p:spPr>
      </p:pic>
    </p:spTree>
    <p:extLst>
      <p:ext uri="{BB962C8B-B14F-4D97-AF65-F5344CB8AC3E}">
        <p14:creationId xmlns:p14="http://schemas.microsoft.com/office/powerpoint/2010/main" val="32839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 of system</a:t>
            </a:r>
            <a:endParaRPr lang="en-ZA" dirty="0"/>
          </a:p>
        </p:txBody>
      </p:sp>
      <p:sp>
        <p:nvSpPr>
          <p:cNvPr id="9" name="Arrow: Down 29"/>
          <p:cNvSpPr/>
          <p:nvPr/>
        </p:nvSpPr>
        <p:spPr>
          <a:xfrm rot="20282158">
            <a:off x="723756" y="2252959"/>
            <a:ext cx="420166" cy="8399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Arrow: Down 24"/>
          <p:cNvSpPr/>
          <p:nvPr/>
        </p:nvSpPr>
        <p:spPr>
          <a:xfrm>
            <a:off x="1926689" y="2204862"/>
            <a:ext cx="485072" cy="7888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Down 30"/>
          <p:cNvSpPr/>
          <p:nvPr/>
        </p:nvSpPr>
        <p:spPr>
          <a:xfrm rot="1975526">
            <a:off x="3273621" y="2245640"/>
            <a:ext cx="411645" cy="8852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Shape 541"/>
          <p:cNvSpPr/>
          <p:nvPr/>
        </p:nvSpPr>
        <p:spPr>
          <a:xfrm>
            <a:off x="23432" y="1321356"/>
            <a:ext cx="1173160" cy="80986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541"/>
          <p:cNvSpPr/>
          <p:nvPr/>
        </p:nvSpPr>
        <p:spPr>
          <a:xfrm>
            <a:off x="1037076" y="965953"/>
            <a:ext cx="1173160" cy="80986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541"/>
          <p:cNvSpPr/>
          <p:nvPr/>
        </p:nvSpPr>
        <p:spPr>
          <a:xfrm>
            <a:off x="3820516" y="1398096"/>
            <a:ext cx="1173160" cy="80986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Arrow: Down 32"/>
          <p:cNvSpPr/>
          <p:nvPr/>
        </p:nvSpPr>
        <p:spPr>
          <a:xfrm rot="16200000">
            <a:off x="4202344" y="3383299"/>
            <a:ext cx="497576" cy="12079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6" name="Group 35"/>
          <p:cNvGrpSpPr/>
          <p:nvPr/>
        </p:nvGrpSpPr>
        <p:grpSpPr>
          <a:xfrm>
            <a:off x="5471142" y="2993685"/>
            <a:ext cx="2341218" cy="1875475"/>
            <a:chOff x="5471142" y="2993685"/>
            <a:chExt cx="2341218" cy="1875475"/>
          </a:xfrm>
        </p:grpSpPr>
        <p:sp>
          <p:nvSpPr>
            <p:cNvPr id="27" name="Shape 283"/>
            <p:cNvSpPr/>
            <p:nvPr/>
          </p:nvSpPr>
          <p:spPr>
            <a:xfrm>
              <a:off x="5471142" y="2993685"/>
              <a:ext cx="2341218" cy="1875475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581906" y="3140967"/>
              <a:ext cx="2119690" cy="1345856"/>
              <a:chOff x="3056711" y="805413"/>
              <a:chExt cx="5306069" cy="3119116"/>
            </a:xfrm>
            <a:solidFill>
              <a:schemeClr val="tx1">
                <a:lumMod val="65000"/>
                <a:lumOff val="35000"/>
              </a:schemeClr>
            </a:solidFill>
          </p:grpSpPr>
          <p:pic>
            <p:nvPicPr>
              <p:cNvPr id="29" name="Shape 159" descr="mapa_linea_b-01.png"/>
              <p:cNvPicPr preferRelativeResize="0"/>
              <p:nvPr/>
            </p:nvPicPr>
            <p:blipFill>
              <a:blip r:embed="rId2">
                <a:alphaModFix amt="38000"/>
              </a:blip>
              <a:stretch>
                <a:fillRect/>
              </a:stretch>
            </p:blipFill>
            <p:spPr>
              <a:xfrm>
                <a:off x="3056711" y="805413"/>
                <a:ext cx="5306069" cy="3119116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519" y="2083300"/>
                <a:ext cx="139834" cy="378716"/>
              </a:xfrm>
              <a:prstGeom prst="rect">
                <a:avLst/>
              </a:prstGeom>
              <a:grpFill/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602" y="2388100"/>
                <a:ext cx="139834" cy="378716"/>
              </a:xfrm>
              <a:prstGeom prst="rect">
                <a:avLst/>
              </a:prstGeom>
              <a:grpFill/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8018" y="2401887"/>
                <a:ext cx="139834" cy="378716"/>
              </a:xfrm>
              <a:prstGeom prst="rect">
                <a:avLst/>
              </a:prstGeom>
              <a:grpFill/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30" y="2388100"/>
                <a:ext cx="139834" cy="378716"/>
              </a:xfrm>
              <a:prstGeom prst="rect">
                <a:avLst/>
              </a:prstGeom>
              <a:grpFill/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9450" y="892112"/>
                <a:ext cx="139834" cy="378716"/>
              </a:xfrm>
              <a:prstGeom prst="rect">
                <a:avLst/>
              </a:prstGeom>
              <a:grpFill/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7747" y="870968"/>
                <a:ext cx="139834" cy="378716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869226" y="3103450"/>
            <a:ext cx="2330854" cy="1578376"/>
            <a:chOff x="869226" y="3103450"/>
            <a:chExt cx="2330854" cy="1578376"/>
          </a:xfrm>
        </p:grpSpPr>
        <p:sp>
          <p:nvSpPr>
            <p:cNvPr id="46" name="Shape 283"/>
            <p:cNvSpPr/>
            <p:nvPr/>
          </p:nvSpPr>
          <p:spPr>
            <a:xfrm>
              <a:off x="869226" y="3103450"/>
              <a:ext cx="2330854" cy="1578376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3709" y="3260081"/>
              <a:ext cx="21418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Geospatial Data Processor &amp; Visualizer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96592" y="1295926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NASA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282" y="1726288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USGS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76256" y="1726288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hape 541"/>
          <p:cNvSpPr/>
          <p:nvPr/>
        </p:nvSpPr>
        <p:spPr>
          <a:xfrm>
            <a:off x="2274435" y="771762"/>
            <a:ext cx="1572709" cy="104122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TextBox 55"/>
          <p:cNvSpPr txBox="1"/>
          <p:nvPr/>
        </p:nvSpPr>
        <p:spPr>
          <a:xfrm>
            <a:off x="2302814" y="1170793"/>
            <a:ext cx="151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OpenWeather</a:t>
            </a:r>
            <a:r>
              <a:rPr lang="en-Z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</a:t>
            </a:r>
            <a:endParaRPr lang="en-ZA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Changes from previous </a:t>
            </a:r>
            <a:r>
              <a:rPr lang="en-ZA" dirty="0" smtClean="0"/>
              <a:t>demo and issues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Z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Weather Feature</a:t>
            </a:r>
            <a:endParaRPr lang="en-Z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Disaster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 smtClean="0"/>
              <a:t>Data Clustering</a:t>
            </a:r>
            <a:endParaRPr lang="en-Z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Added </a:t>
            </a:r>
            <a:r>
              <a:rPr lang="en-ZA" sz="1800" dirty="0"/>
              <a:t>T</a:t>
            </a:r>
            <a:r>
              <a:rPr lang="en-ZA" sz="1800" dirty="0" smtClean="0"/>
              <a:t>ime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Unit Tests</a:t>
            </a:r>
            <a:endParaRPr lang="en-ZA" sz="1800" dirty="0"/>
          </a:p>
          <a:p>
            <a:pPr marL="237744" lvl="2" indent="0">
              <a:buNone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663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Wow!! Factor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376607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Holidays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Wed, Fri) from 11 – 3 pm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Mainly doing research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During semester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Tues, Thurs) for an hour or more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b="0" dirty="0"/>
              <a:t>Other than the abovementioned times, meetings are held on Slack and </a:t>
            </a:r>
            <a:r>
              <a:rPr lang="en-ZA" sz="1800" b="0" dirty="0" err="1"/>
              <a:t>Whatsapp</a:t>
            </a:r>
            <a:r>
              <a:rPr lang="en-ZA" sz="1800" b="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ZA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r>
              <a:rPr lang="en-ZA" sz="1800" dirty="0"/>
              <a:t>	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40819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burn-down chart 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38663"/>
              </p:ext>
            </p:extLst>
          </p:nvPr>
        </p:nvGraphicFramePr>
        <p:xfrm>
          <a:off x="822325" y="1124744"/>
          <a:ext cx="7521575" cy="355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 board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79939"/>
            <a:ext cx="6989400" cy="4122654"/>
          </a:xfrm>
        </p:spPr>
      </p:pic>
    </p:spTree>
    <p:extLst>
      <p:ext uri="{BB962C8B-B14F-4D97-AF65-F5344CB8AC3E}">
        <p14:creationId xmlns:p14="http://schemas.microsoft.com/office/powerpoint/2010/main" val="1959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1099</TotalTime>
  <Words>108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Real-time geospatial Data processor and visualizer</vt:lpstr>
      <vt:lpstr>Overview of system</vt:lpstr>
      <vt:lpstr>Changes from previous demo and issues</vt:lpstr>
      <vt:lpstr>Wow!! Factor</vt:lpstr>
      <vt:lpstr>burn-down chart </vt:lpstr>
      <vt:lpstr>Scrum board</vt:lpstr>
      <vt:lpstr>Demo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Broekman</dc:creator>
  <cp:lastModifiedBy>Nsovo</cp:lastModifiedBy>
  <cp:revision>43</cp:revision>
  <dcterms:created xsi:type="dcterms:W3CDTF">2016-03-14T21:06:04Z</dcterms:created>
  <dcterms:modified xsi:type="dcterms:W3CDTF">2016-09-09T10:14:46Z</dcterms:modified>
</cp:coreProperties>
</file>