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83" r:id="rId3"/>
    <p:sldId id="278" r:id="rId4"/>
    <p:sldId id="284" r:id="rId5"/>
    <p:sldId id="285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120C3F-0523-4BB2-983B-B38B0AB61CB4}">
  <a:tblStyle styleId="{B5120C3F-0523-4BB2-983B-B38B0AB61CB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9694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60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5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34475" y="274026"/>
            <a:ext cx="6680200" cy="1546225"/>
          </a:xfrm>
        </p:spPr>
        <p:txBody>
          <a:bodyPr/>
          <a:lstStyle/>
          <a:p>
            <a:r>
              <a:rPr lang="en-ZA" sz="5500" dirty="0"/>
              <a:t>Real-time geospatial Data processor and visualizer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41275" y="4256160"/>
            <a:ext cx="6680200" cy="2601840"/>
            <a:chOff x="334475" y="4097101"/>
            <a:chExt cx="6511131" cy="254559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165" y="4097101"/>
              <a:ext cx="2591410" cy="221633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334475" y="6313439"/>
              <a:ext cx="6511131" cy="329259"/>
            </a:xfrm>
            <a:prstGeom prst="rect">
              <a:avLst/>
            </a:prstGeom>
          </p:spPr>
          <p:txBody>
            <a:bodyPr vert="horz" lIns="91440" tIns="9144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ts val="800"/>
                </a:spcBef>
                <a:buFont typeface="Arial" pitchFamily="34" charset="0"/>
                <a:buNone/>
                <a:defRPr kumimoji="0" lang="en-US" sz="1400" b="0" i="0" u="none" strike="noStrike" kern="1200" cap="all" spc="40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j-ea"/>
                  <a:cs typeface="Tunga" pitchFamily="2"/>
                </a:defRPr>
              </a:lvl1pPr>
              <a:lvl2pPr marL="4572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ZA" sz="1800" cap="none" dirty="0">
                  <a:solidFill>
                    <a:srgbClr val="39C0BA"/>
                  </a:solidFill>
                  <a:latin typeface="Quicksand"/>
                  <a:ea typeface="Quicksand"/>
                  <a:cs typeface="Quicksand"/>
                  <a:sym typeface="Quicksand"/>
                </a:rPr>
                <a:t>Client: Werner Raath (CSIR)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08841" y="1543619"/>
            <a:ext cx="3586815" cy="4877091"/>
            <a:chOff x="5317586" y="1231003"/>
            <a:chExt cx="3586815" cy="48770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4" t="16401" r="8187" b="12201"/>
            <a:stretch/>
          </p:blipFill>
          <p:spPr>
            <a:xfrm>
              <a:off x="5879842" y="1231003"/>
              <a:ext cx="2870263" cy="361440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  <a:reflection blurRad="12700" stA="38000" endPos="28000" dist="5000" dir="5400000" sy="-100000" algn="bl" rotWithShape="0"/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184150" h="12700" prst="softRound"/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5317586" y="4661544"/>
              <a:ext cx="358681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200" kern="1200" spc="400" dirty="0">
                  <a:solidFill>
                    <a:srgbClr val="39C0BA"/>
                  </a:solidFill>
                  <a:latin typeface="Quicksand"/>
                  <a:ea typeface="Quicksand"/>
                  <a:cs typeface="Quicksand"/>
                </a:rPr>
                <a:t>Nsovo Baloyi </a:t>
              </a:r>
            </a:p>
            <a:p>
              <a:r>
                <a:rPr lang="en-ZA" sz="2200" kern="1200" spc="400" dirty="0">
                  <a:solidFill>
                    <a:srgbClr val="39C0BA"/>
                  </a:solidFill>
                  <a:latin typeface="Quicksand"/>
                  <a:ea typeface="Quicksand"/>
                  <a:cs typeface="Quicksand"/>
                </a:rPr>
                <a:t>Maluleki Nyuswa</a:t>
              </a:r>
            </a:p>
            <a:p>
              <a:r>
                <a:rPr lang="en-ZA" sz="2200" kern="1200" spc="400" dirty="0">
                  <a:solidFill>
                    <a:srgbClr val="39C0BA"/>
                  </a:solidFill>
                  <a:latin typeface="Quicksand"/>
                  <a:ea typeface="Quicksand"/>
                  <a:cs typeface="Quicksand"/>
                </a:rPr>
                <a:t>Keletso Molefe</a:t>
              </a:r>
            </a:p>
            <a:p>
              <a:r>
                <a:rPr lang="en-ZA" sz="2200" kern="1200" spc="400" dirty="0">
                  <a:solidFill>
                    <a:srgbClr val="39C0BA"/>
                  </a:solidFill>
                  <a:latin typeface="Quicksand"/>
                  <a:ea typeface="Quicksand"/>
                  <a:cs typeface="Quicksand"/>
                </a:rPr>
                <a:t>Kamogelo Tswene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74"/>
    </mc:Choice>
    <mc:Fallback>
      <p:transition spd="slow" advTm="57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74" y="665975"/>
            <a:ext cx="6977867" cy="651520"/>
          </a:xfrm>
        </p:spPr>
        <p:txBody>
          <a:bodyPr/>
          <a:lstStyle/>
          <a:p>
            <a:pPr algn="ctr"/>
            <a:r>
              <a:rPr lang="en" sz="3600" dirty="0"/>
              <a:t>Architectural Specification</a:t>
            </a:r>
            <a:endParaRPr lang="en-ZA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97" y="1641422"/>
            <a:ext cx="7219198" cy="4926478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2000" dirty="0"/>
              <a:t>Shows active disasters, as well as weekly weather forecasts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ZA" sz="2000" dirty="0"/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2000" dirty="0"/>
              <a:t>Access channel –system accessed by different users via the web interface</a:t>
            </a:r>
          </a:p>
          <a:p>
            <a:pPr lvl="0">
              <a:spcBef>
                <a:spcPts val="0"/>
              </a:spcBef>
              <a:buNone/>
            </a:pPr>
            <a:endParaRPr lang="en-ZA" sz="2000" dirty="0"/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2000" dirty="0"/>
              <a:t>Main quality requirements – scalability, maintainability, performance, usability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ZA" sz="2000" dirty="0"/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2000" dirty="0"/>
              <a:t>Architectural pattern – Layering pattern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ZA" sz="2000" dirty="0"/>
          </a:p>
          <a:p>
            <a:pPr lvl="0">
              <a:spcBef>
                <a:spcPts val="0"/>
              </a:spcBef>
              <a:buNone/>
            </a:pPr>
            <a:endParaRPr lang="en-ZA" sz="2000" dirty="0"/>
          </a:p>
          <a:p>
            <a:pPr lvl="0">
              <a:spcBef>
                <a:spcPts val="0"/>
              </a:spcBef>
              <a:buNone/>
            </a:pPr>
            <a:r>
              <a:rPr lang="en-ZA" sz="2000" dirty="0"/>
              <a:t> </a:t>
            </a:r>
          </a:p>
          <a:p>
            <a:endParaRPr lang="en-ZA" dirty="0"/>
          </a:p>
        </p:txBody>
      </p:sp>
      <p:grpSp>
        <p:nvGrpSpPr>
          <p:cNvPr id="4" name="Shape 526"/>
          <p:cNvGrpSpPr/>
          <p:nvPr/>
        </p:nvGrpSpPr>
        <p:grpSpPr>
          <a:xfrm rot="966794">
            <a:off x="7676068" y="299739"/>
            <a:ext cx="1056518" cy="910482"/>
            <a:chOff x="5941025" y="3634400"/>
            <a:chExt cx="467650" cy="467650"/>
          </a:xfrm>
        </p:grpSpPr>
        <p:sp>
          <p:nvSpPr>
            <p:cNvPr id="5" name="Shape 52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" name="Shape 5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" name="Shape 52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" name="Shape 53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53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" name="Shape 53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385" b="7591"/>
          <a:stretch/>
        </p:blipFill>
        <p:spPr>
          <a:xfrm>
            <a:off x="7725432" y="5662007"/>
            <a:ext cx="1275471" cy="9058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5733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273">
        <p15:prstTrans prst="pageCurlDouble"/>
      </p:transition>
    </mc:Choice>
    <mc:Fallback>
      <p:transition spd="slow" advTm="627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5739618" y="3845394"/>
            <a:ext cx="3186834" cy="262267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85" b="7591"/>
          <a:stretch/>
        </p:blipFill>
        <p:spPr>
          <a:xfrm>
            <a:off x="7398425" y="234272"/>
            <a:ext cx="1655913" cy="1176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" name="Group 4"/>
          <p:cNvGrpSpPr/>
          <p:nvPr/>
        </p:nvGrpSpPr>
        <p:grpSpPr>
          <a:xfrm>
            <a:off x="5950634" y="3969834"/>
            <a:ext cx="2975818" cy="1745686"/>
            <a:chOff x="3056711" y="805413"/>
            <a:chExt cx="5306069" cy="3119114"/>
          </a:xfrm>
        </p:grpSpPr>
        <p:pic>
          <p:nvPicPr>
            <p:cNvPr id="13" name="Shape 159" descr="mapa_linea_b-01.png"/>
            <p:cNvPicPr preferRelativeResize="0"/>
            <p:nvPr/>
          </p:nvPicPr>
          <p:blipFill>
            <a:blip r:embed="rId4">
              <a:alphaModFix amt="38000"/>
            </a:blip>
            <a:stretch>
              <a:fillRect/>
            </a:stretch>
          </p:blipFill>
          <p:spPr>
            <a:xfrm>
              <a:off x="3056711" y="805413"/>
              <a:ext cx="5306069" cy="3119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1519" y="2083300"/>
              <a:ext cx="139834" cy="3787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1602" y="2388100"/>
              <a:ext cx="139834" cy="37871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8018" y="2401887"/>
              <a:ext cx="139834" cy="3787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12430" y="2388100"/>
              <a:ext cx="139834" cy="37871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9450" y="892112"/>
              <a:ext cx="139834" cy="3787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7747" y="870968"/>
              <a:ext cx="139834" cy="378716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630141" y="3845394"/>
            <a:ext cx="3235112" cy="2460324"/>
            <a:chOff x="1172629" y="3792190"/>
            <a:chExt cx="3235112" cy="2460324"/>
          </a:xfrm>
        </p:grpSpPr>
        <p:sp>
          <p:nvSpPr>
            <p:cNvPr id="15" name="Shape 283"/>
            <p:cNvSpPr/>
            <p:nvPr/>
          </p:nvSpPr>
          <p:spPr>
            <a:xfrm>
              <a:off x="1172629" y="3792190"/>
              <a:ext cx="3235112" cy="2460324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8454" y="4243622"/>
              <a:ext cx="29728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Broadway" panose="04040905080B02020502" pitchFamily="82" charset="0"/>
                </a:rPr>
                <a:t>Geospatial Data Processor &amp; Visualizer</a:t>
              </a:r>
            </a:p>
          </p:txBody>
        </p:sp>
      </p:grpSp>
      <p:sp>
        <p:nvSpPr>
          <p:cNvPr id="18" name="Shape 541"/>
          <p:cNvSpPr/>
          <p:nvPr/>
        </p:nvSpPr>
        <p:spPr>
          <a:xfrm>
            <a:off x="2509339" y="1202762"/>
            <a:ext cx="2280244" cy="129347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" name="Shape 541"/>
          <p:cNvSpPr/>
          <p:nvPr/>
        </p:nvSpPr>
        <p:spPr>
          <a:xfrm>
            <a:off x="950568" y="602911"/>
            <a:ext cx="1970755" cy="119970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" name="Shape 541"/>
          <p:cNvSpPr/>
          <p:nvPr/>
        </p:nvSpPr>
        <p:spPr>
          <a:xfrm>
            <a:off x="3945521" y="112543"/>
            <a:ext cx="2472140" cy="1368558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264815" y="1159585"/>
            <a:ext cx="13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oadway" panose="04040905080B02020502" pitchFamily="82" charset="0"/>
              </a:rPr>
              <a:t>USGS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9518" y="768122"/>
            <a:ext cx="262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oadway" panose="04040905080B02020502" pitchFamily="82" charset="0"/>
              </a:rPr>
              <a:t>OPENWEATHER</a:t>
            </a:r>
            <a:r>
              <a:rPr lang="en-Z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oadway" panose="04040905080B02020502" pitchFamily="82" charset="0"/>
              </a:rPr>
              <a:t> </a:t>
            </a:r>
          </a:p>
          <a:p>
            <a:r>
              <a:rPr lang="en-ZA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oadway" panose="04040905080B02020502" pitchFamily="82" charset="0"/>
              </a:rPr>
              <a:t>                </a:t>
            </a:r>
            <a:r>
              <a:rPr lang="en-ZA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oadway" panose="04040905080B02020502" pitchFamily="82" charset="0"/>
              </a:rPr>
              <a:t>MAP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1323" y="1749254"/>
            <a:ext cx="124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oadway" panose="04040905080B02020502" pitchFamily="82" charset="0"/>
              </a:rPr>
              <a:t>NASA</a:t>
            </a:r>
          </a:p>
        </p:txBody>
      </p:sp>
      <p:sp>
        <p:nvSpPr>
          <p:cNvPr id="25" name="Arrow: Down 24"/>
          <p:cNvSpPr/>
          <p:nvPr/>
        </p:nvSpPr>
        <p:spPr>
          <a:xfrm>
            <a:off x="3231999" y="2543410"/>
            <a:ext cx="621353" cy="12208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Arrow: Down 29"/>
          <p:cNvSpPr/>
          <p:nvPr/>
        </p:nvSpPr>
        <p:spPr>
          <a:xfrm rot="20282158">
            <a:off x="1709328" y="1895054"/>
            <a:ext cx="621353" cy="19316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Arrow: Down 30"/>
          <p:cNvSpPr/>
          <p:nvPr/>
        </p:nvSpPr>
        <p:spPr>
          <a:xfrm rot="1975526">
            <a:off x="4664210" y="1378061"/>
            <a:ext cx="621353" cy="25050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Arrow: Down 32"/>
          <p:cNvSpPr/>
          <p:nvPr/>
        </p:nvSpPr>
        <p:spPr>
          <a:xfrm rot="16200000">
            <a:off x="5054122" y="4628185"/>
            <a:ext cx="497576" cy="6112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/>
          <p:cNvSpPr/>
          <p:nvPr/>
        </p:nvSpPr>
        <p:spPr>
          <a:xfrm rot="16200000">
            <a:off x="-2756453" y="2954344"/>
            <a:ext cx="63634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Quicksand"/>
              </a:rPr>
              <a:t>How it works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550">
        <p15:prstTrans prst="pageCurlDouble"/>
      </p:transition>
    </mc:Choice>
    <mc:Fallback>
      <p:transition spd="slow" advTm="65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667" y="2871450"/>
            <a:ext cx="139834" cy="378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85" b="7591"/>
          <a:stretch/>
        </p:blipFill>
        <p:spPr>
          <a:xfrm>
            <a:off x="1212424" y="5837241"/>
            <a:ext cx="1365002" cy="969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/>
          <p:cNvGrpSpPr/>
          <p:nvPr/>
        </p:nvGrpSpPr>
        <p:grpSpPr>
          <a:xfrm>
            <a:off x="1017564" y="211691"/>
            <a:ext cx="8027962" cy="6343854"/>
            <a:chOff x="1017564" y="211691"/>
            <a:chExt cx="8027962" cy="6343854"/>
          </a:xfrm>
        </p:grpSpPr>
        <p:sp>
          <p:nvSpPr>
            <p:cNvPr id="4" name="Shape 283"/>
            <p:cNvSpPr/>
            <p:nvPr/>
          </p:nvSpPr>
          <p:spPr>
            <a:xfrm>
              <a:off x="1017564" y="211691"/>
              <a:ext cx="8027962" cy="6343854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2424" y="462868"/>
              <a:ext cx="7582485" cy="4939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795559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372">
        <p15:prstTrans prst="pageCurlDouble"/>
      </p:transition>
    </mc:Choice>
    <mc:Fallback>
      <p:transition spd="slow" advTm="637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81"/>
          <p:cNvSpPr/>
          <p:nvPr/>
        </p:nvSpPr>
        <p:spPr>
          <a:xfrm>
            <a:off x="2954215" y="1111434"/>
            <a:ext cx="5653035" cy="3538416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385" b="7591"/>
          <a:stretch/>
        </p:blipFill>
        <p:spPr>
          <a:xfrm>
            <a:off x="-107853" y="6081996"/>
            <a:ext cx="1092591" cy="776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nimbus-record-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5283" y="1294227"/>
            <a:ext cx="8958717" cy="39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758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321">
        <p15:prstTrans prst="pageCurlDouble"/>
      </p:transition>
    </mc:Choice>
    <mc:Fallback>
      <p:transition spd="slow" advTm="63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3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75</Words>
  <Application>Microsoft Office PowerPoint</Application>
  <PresentationFormat>On-screen Show (4:3)</PresentationFormat>
  <Paragraphs>23</Paragraphs>
  <Slides>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Broadway</vt:lpstr>
      <vt:lpstr>Quicksand</vt:lpstr>
      <vt:lpstr>Wingdings</vt:lpstr>
      <vt:lpstr>Eleanor template</vt:lpstr>
      <vt:lpstr>Real-time geospatial Data processor and visualizer</vt:lpstr>
      <vt:lpstr>Architectural Specification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geospatial Data processor and visualizer</dc:title>
  <dc:creator>Moloko</dc:creator>
  <cp:lastModifiedBy>Tebogo Tswene</cp:lastModifiedBy>
  <cp:revision>29</cp:revision>
  <dcterms:modified xsi:type="dcterms:W3CDTF">2016-08-30T12:52:25Z</dcterms:modified>
</cp:coreProperties>
</file>