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1" r:id="rId2"/>
    <p:sldId id="292" r:id="rId3"/>
    <p:sldId id="272" r:id="rId4"/>
    <p:sldId id="273" r:id="rId5"/>
    <p:sldId id="297" r:id="rId6"/>
    <p:sldId id="279" r:id="rId7"/>
    <p:sldId id="296" r:id="rId8"/>
    <p:sldId id="308" r:id="rId9"/>
    <p:sldId id="295" r:id="rId10"/>
    <p:sldId id="294" r:id="rId11"/>
    <p:sldId id="293" r:id="rId12"/>
    <p:sldId id="300" r:id="rId13"/>
    <p:sldId id="301" r:id="rId14"/>
    <p:sldId id="305" r:id="rId15"/>
    <p:sldId id="307" r:id="rId16"/>
    <p:sldId id="306" r:id="rId17"/>
    <p:sldId id="283" r:id="rId18"/>
    <p:sldId id="286" r:id="rId19"/>
    <p:sldId id="287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108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0060" y="727637"/>
            <a:ext cx="3614444" cy="1099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이지 오더</a:t>
            </a:r>
            <a:endParaRPr lang="ko-KR" altLang="en-US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10180" y="6380757"/>
            <a:ext cx="2073672" cy="347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5518785" y="4728764"/>
            <a:ext cx="1075253" cy="727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200" b="1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  <a:r>
              <a:rPr lang="ko-KR" altLang="en-US" sz="4200" b="1">
                <a:solidFill>
                  <a:srgbClr val="ffffff"/>
                </a:solidFill>
                <a:latin typeface="맑은 고딕"/>
                <a:ea typeface="맑은 고딕"/>
              </a:rPr>
              <a:t>조</a:t>
            </a:r>
            <a:endParaRPr lang="ko-KR" altLang="en-US" sz="42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170053" y="5661421"/>
            <a:ext cx="7851893" cy="69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 김명준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김성민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설성칠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하재민</a:t>
            </a:r>
            <a:endParaRPr lang="ko-KR" altLang="en-US" sz="40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229" y="1010847"/>
            <a:ext cx="2576281" cy="541699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9791" y="1003709"/>
            <a:ext cx="2606209" cy="5454855"/>
          </a:xfrm>
          <a:prstGeom prst="rect">
            <a:avLst/>
          </a:prstGeom>
        </p:spPr>
      </p:pic>
      <p:sp>
        <p:nvSpPr>
          <p:cNvPr id="38" name="가로 글상자 30"/>
          <p:cNvSpPr txBox="1"/>
          <p:nvPr/>
        </p:nvSpPr>
        <p:spPr>
          <a:xfrm>
            <a:off x="7609608" y="2728864"/>
            <a:ext cx="2987588" cy="36485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소비자 앱 시작화면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11642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6850019" y="1776364"/>
            <a:ext cx="4639392" cy="20126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위치 기반</a:t>
            </a:r>
            <a:r>
              <a:rPr lang="en-US" altLang="ko-KR"/>
              <a:t>(</a:t>
            </a:r>
            <a:r>
              <a:rPr lang="ko-KR" altLang="en-US"/>
              <a:t>소비자 앱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지도 </a:t>
            </a:r>
            <a:r>
              <a:rPr lang="en-US" altLang="ko-KR"/>
              <a:t>API(</a:t>
            </a:r>
            <a:r>
              <a:rPr lang="ko-KR" altLang="en-US"/>
              <a:t>네이버지도 </a:t>
            </a:r>
            <a:r>
              <a:rPr lang="en-US" altLang="ko-KR"/>
              <a:t>API)</a:t>
            </a:r>
            <a:r>
              <a:rPr lang="ko-KR" altLang="en-US"/>
              <a:t>를 활용하여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DB 위도 경도를 입력하여 마크 누르면 가게 관련 간단한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매장의 지점을 검색하여 나타낼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753" y="1054919"/>
            <a:ext cx="2728491" cy="543437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2893" y="1066098"/>
            <a:ext cx="2742722" cy="53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가로 글상자 30"/>
          <p:cNvSpPr txBox="1"/>
          <p:nvPr/>
        </p:nvSpPr>
        <p:spPr>
          <a:xfrm>
            <a:off x="8554019" y="1540800"/>
            <a:ext cx="3483654" cy="3105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주문화면</a:t>
            </a:r>
            <a:r>
              <a:rPr lang="en-US" altLang="ko-KR"/>
              <a:t>(</a:t>
            </a:r>
            <a:r>
              <a:rPr lang="ko-KR" altLang="en-US"/>
              <a:t>소비자 앱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메뉴 주문을 하면 주문이 완료시 주문한 메뉴와 수량을 DB로 데이터 입력유무 확인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지금까지 주문내역 확인을 가능하도록 화면을 구성하였습니다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FCM</a:t>
            </a:r>
            <a:r>
              <a:rPr lang="ko-KR" altLang="en-US"/>
              <a:t> 로 매장 앱과 소비자앱 간 실시간 알림 구현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297" y="1150657"/>
            <a:ext cx="2456313" cy="5236214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6062" y="1157338"/>
            <a:ext cx="2600986" cy="526025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0435" y="1147095"/>
            <a:ext cx="2576554" cy="52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0"/>
          <p:cNvSpPr txBox="1"/>
          <p:nvPr/>
        </p:nvSpPr>
        <p:spPr>
          <a:xfrm>
            <a:off x="7253294" y="1950477"/>
            <a:ext cx="3483654" cy="9051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상세페이지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매장별 회원가입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위도 경도 입력시 지도 마킹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456" y="913668"/>
            <a:ext cx="2788273" cy="569638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7591" y="895333"/>
            <a:ext cx="2782939" cy="56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6497" y="952500"/>
            <a:ext cx="2820682" cy="55880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9731" y="901291"/>
            <a:ext cx="2820861" cy="5649451"/>
          </a:xfrm>
          <a:prstGeom prst="rect">
            <a:avLst/>
          </a:prstGeom>
        </p:spPr>
      </p:pic>
      <p:sp>
        <p:nvSpPr>
          <p:cNvPr id="42" name="가로 글상자 30"/>
          <p:cNvSpPr txBox="1"/>
          <p:nvPr/>
        </p:nvSpPr>
        <p:spPr>
          <a:xfrm>
            <a:off x="7314746" y="2247493"/>
            <a:ext cx="4374702" cy="6384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 앱 상세페이지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로그인 후 메뉴 등록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주문목록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98422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30"/>
          <p:cNvSpPr txBox="1"/>
          <p:nvPr/>
        </p:nvSpPr>
        <p:spPr>
          <a:xfrm>
            <a:off x="6229102" y="2145073"/>
            <a:ext cx="4374702" cy="910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매장앱 상세페이지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로그인 후 메뉴 이름 가격 사진 등록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주문목록 확인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815" y="1054918"/>
            <a:ext cx="2638809" cy="54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0"/>
          <p:cNvSpPr txBox="1"/>
          <p:nvPr/>
        </p:nvSpPr>
        <p:spPr>
          <a:xfrm>
            <a:off x="6987048" y="2063138"/>
            <a:ext cx="3801156" cy="9071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가게상세페이지 (매장)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목록 확인 및 소비자 앱으로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주문상태 표시 구현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047" y="1003709"/>
            <a:ext cx="2662790" cy="558800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4997" y="1024193"/>
            <a:ext cx="2699501" cy="5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413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기능 구현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281539"/>
            <a:ext cx="2281039" cy="466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068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기능 구현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10033036" y="6429012"/>
            <a:ext cx="2044568" cy="257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2"/>
          <p:cNvSpPr txBox="1"/>
          <p:nvPr/>
        </p:nvSpPr>
        <p:spPr>
          <a:xfrm>
            <a:off x="5151363" y="3246367"/>
            <a:ext cx="1889272" cy="3652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시연으로 대체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01026" y="3330299"/>
              <a:ext cx="1598111" cy="821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Q&amp;A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?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438296" y="486035"/>
            <a:ext cx="4873136" cy="51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 프로그램  및 툴들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20883" y="6420445"/>
            <a:ext cx="2162969" cy="317500"/>
          </a:xfrm>
          <a:prstGeom prst="rect">
            <a:avLst/>
          </a:prstGeom>
          <a:solidFill>
            <a:srgbClr val="c7df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3175" y="1169283"/>
            <a:ext cx="2561431" cy="25545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0567" y="1214437"/>
            <a:ext cx="2768201" cy="22145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3596" y="1304526"/>
            <a:ext cx="3492587" cy="18875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8861" y="4256059"/>
            <a:ext cx="2305850" cy="11934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46524" y="4131865"/>
            <a:ext cx="3032102" cy="16998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l="24580" r="24920"/>
          <a:stretch>
            <a:fillRect/>
          </a:stretch>
        </p:blipFill>
        <p:spPr>
          <a:xfrm>
            <a:off x="8029862" y="3429000"/>
            <a:ext cx="2886364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3449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 flipH="1">
            <a:off x="566418" y="2388295"/>
            <a:ext cx="4996181" cy="118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chemeClr val="bg1"/>
                </a:solidFill>
              </a:rPr>
              <a:t>감사합니다</a:t>
            </a:r>
            <a:r>
              <a:rPr lang="en-US" altLang="ko-KR" sz="7200" b="1">
                <a:solidFill>
                  <a:schemeClr val="bg1"/>
                </a:solidFill>
              </a:rPr>
              <a:t>.</a:t>
            </a:r>
            <a:endParaRPr lang="en-US" altLang="ko-KR" sz="7200" b="1">
              <a:solidFill>
                <a:schemeClr val="bg1"/>
              </a:solidFill>
            </a:endParaRPr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004" y="1604295"/>
            <a:ext cx="30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9242" y="1542740"/>
            <a:ext cx="15111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기획 의도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004" y="2680513"/>
            <a:ext cx="341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9242" y="2618958"/>
            <a:ext cx="1440898" cy="51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기능설계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6004" y="3756731"/>
            <a:ext cx="348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9242" y="3695176"/>
            <a:ext cx="1498048" cy="512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화면 구성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6004" y="4832949"/>
            <a:ext cx="352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0490" y="4771393"/>
            <a:ext cx="1505115" cy="513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기능 구현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835762" y="5693272"/>
            <a:ext cx="352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5</a:t>
            </a:r>
            <a:endParaRPr lang="en-US" altLang="ko-KR" sz="2000" b="1">
              <a:solidFill>
                <a:schemeClr val="accent1"/>
              </a:solidFill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3696539" y="5641959"/>
            <a:ext cx="8510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1"/>
                </a:solidFill>
              </a:rPr>
              <a:t>ERD</a:t>
            </a:r>
            <a:endParaRPr lang="en-US" altLang="ko-KR" sz="2800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748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기획 의도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30805" y="6400602"/>
            <a:ext cx="2153047" cy="317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068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기획 의도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타원 18"/>
          <p:cNvSpPr/>
          <p:nvPr/>
        </p:nvSpPr>
        <p:spPr>
          <a:xfrm>
            <a:off x="6559847" y="2143257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3" name="사각형: 둥근 모서리 31"/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rgbClr val="006182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76200" dist="12700" dir="2700000" algn="tl" rotWithShape="0">
              <a:srgbClr val="d9d9d9">
                <a:alpha val="6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4" name="TextBox 35"/>
          <p:cNvSpPr txBox="1"/>
          <p:nvPr/>
        </p:nvSpPr>
        <p:spPr>
          <a:xfrm flipH="1">
            <a:off x="6788800" y="2742471"/>
            <a:ext cx="1029102" cy="36077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고객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5" name="TextBox 38"/>
          <p:cNvSpPr txBox="1"/>
          <p:nvPr/>
        </p:nvSpPr>
        <p:spPr>
          <a:xfrm flipH="1">
            <a:off x="6356853" y="671690"/>
            <a:ext cx="4873136" cy="5741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  <a:solidFill>
                  <a:srgbClr val="ffffff"/>
                </a:solidFill>
                <a:latin typeface="Pretendard"/>
              </a:rPr>
              <a:t>오더 시스템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<a:solidFill>
                <a:srgbClr val="ffffff"/>
              </a:solidFill>
              <a:latin typeface="Pretendard"/>
            </a:endParaRPr>
          </a:p>
        </p:txBody>
      </p:sp>
      <p:cxnSp>
        <p:nvCxnSpPr>
          <p:cNvPr id="36" name="직선 화살표 연결선 40"/>
          <p:cNvCxnSpPr>
            <a:endCxn id="40" idx="2"/>
          </p:cNvCxnSpPr>
          <p:nvPr/>
        </p:nvCxnSpPr>
        <p:spPr>
          <a:xfrm flipV="1">
            <a:off x="8051265" y="2809589"/>
            <a:ext cx="1604205" cy="9922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37" name="직선 화살표 연결선 41"/>
          <p:cNvCxnSpPr>
            <a:stCxn id="40" idx="4"/>
            <a:endCxn id="38" idx="6"/>
          </p:cNvCxnSpPr>
          <p:nvPr/>
        </p:nvCxnSpPr>
        <p:spPr>
          <a:xfrm rot="5400000">
            <a:off x="9261730" y="3783497"/>
            <a:ext cx="1367652" cy="911249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38" name="타원 43"/>
          <p:cNvSpPr/>
          <p:nvPr/>
        </p:nvSpPr>
        <p:spPr>
          <a:xfrm>
            <a:off x="7998518" y="4177240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TextBox 35"/>
          <p:cNvSpPr txBox="1"/>
          <p:nvPr/>
        </p:nvSpPr>
        <p:spPr>
          <a:xfrm flipH="1">
            <a:off x="8237396" y="4766534"/>
            <a:ext cx="1029102" cy="3655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관리자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0" name="타원 45"/>
          <p:cNvSpPr/>
          <p:nvPr/>
        </p:nvSpPr>
        <p:spPr>
          <a:xfrm>
            <a:off x="9655470" y="2063882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1" name="TextBox 35"/>
          <p:cNvSpPr txBox="1"/>
          <p:nvPr/>
        </p:nvSpPr>
        <p:spPr>
          <a:xfrm flipH="1">
            <a:off x="9894347" y="2643253"/>
            <a:ext cx="1029102" cy="3647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매장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42" name="직선 화살표 연결선 40"/>
          <p:cNvCxnSpPr>
            <a:stCxn id="38" idx="7"/>
          </p:cNvCxnSpPr>
          <p:nvPr/>
        </p:nvCxnSpPr>
        <p:spPr>
          <a:xfrm rot="5400000" flipH="1" flipV="1">
            <a:off x="9171755" y="3528744"/>
            <a:ext cx="966654" cy="767166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43" name="직선 화살표 연결선 40"/>
          <p:cNvCxnSpPr>
            <a:endCxn id="38" idx="1"/>
          </p:cNvCxnSpPr>
          <p:nvPr/>
        </p:nvCxnSpPr>
        <p:spPr>
          <a:xfrm rot="16200000" flipH="1">
            <a:off x="7510897" y="3689619"/>
            <a:ext cx="812865" cy="599204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44" name="직선 화살표 연결선 41"/>
          <p:cNvCxnSpPr>
            <a:endCxn id="32" idx="4"/>
          </p:cNvCxnSpPr>
          <p:nvPr/>
        </p:nvCxnSpPr>
        <p:spPr>
          <a:xfrm rot="16200000" flipV="1">
            <a:off x="7150237" y="3789988"/>
            <a:ext cx="1079213" cy="768579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45" name="TextBox 30"/>
          <p:cNvSpPr txBox="1"/>
          <p:nvPr/>
        </p:nvSpPr>
        <p:spPr>
          <a:xfrm>
            <a:off x="537733" y="3236089"/>
            <a:ext cx="5001473" cy="11791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패스오더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 해피오더 등  현업에 있는 주문어플의 기능을 참조하여 고객과 매장 관리자의 유기적인 연결을 하여 주문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오더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 시스템을 만드는 것이 기획 의도 목표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11273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35756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413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기능 설계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450210"/>
            <a:ext cx="2162970" cy="307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4497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기능설계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775951" y="2292467"/>
            <a:ext cx="3774348" cy="48137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소비자 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872434" y="2276072"/>
            <a:ext cx="3629665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매장관리 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4" name=""/>
          <p:cNvSpPr/>
          <p:nvPr/>
        </p:nvSpPr>
        <p:spPr>
          <a:xfrm>
            <a:off x="4770182" y="1210719"/>
            <a:ext cx="2038145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관리자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6" name=""/>
          <p:cNvSpPr/>
          <p:nvPr/>
        </p:nvSpPr>
        <p:spPr>
          <a:xfrm>
            <a:off x="2829011" y="3163945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위치 서비스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7" name=""/>
          <p:cNvSpPr/>
          <p:nvPr/>
        </p:nvSpPr>
        <p:spPr>
          <a:xfrm>
            <a:off x="1004069" y="3159604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상품주문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8" name=""/>
          <p:cNvSpPr/>
          <p:nvPr/>
        </p:nvSpPr>
        <p:spPr>
          <a:xfrm>
            <a:off x="9041722" y="3131164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"/>
          <p:cNvSpPr/>
          <p:nvPr/>
        </p:nvSpPr>
        <p:spPr>
          <a:xfrm>
            <a:off x="7192665" y="314143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매장별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0" name=""/>
          <p:cNvSpPr/>
          <p:nvPr/>
        </p:nvSpPr>
        <p:spPr>
          <a:xfrm>
            <a:off x="1019381" y="382648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1" name=""/>
          <p:cNvSpPr/>
          <p:nvPr/>
        </p:nvSpPr>
        <p:spPr>
          <a:xfrm>
            <a:off x="7188324" y="382648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상품관리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43" name=""/>
          <p:cNvCxnSpPr>
            <a:stCxn id="32" idx="0"/>
            <a:endCxn id="34" idx="2"/>
          </p:cNvCxnSpPr>
          <p:nvPr/>
        </p:nvCxnSpPr>
        <p:spPr>
          <a:xfrm flipV="1">
            <a:off x="2663125" y="1692090"/>
            <a:ext cx="3126129" cy="60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34" idx="2"/>
            <a:endCxn id="33" idx="0"/>
          </p:cNvCxnSpPr>
          <p:nvPr/>
        </p:nvCxnSpPr>
        <p:spPr>
          <a:xfrm>
            <a:off x="5789254" y="1692090"/>
            <a:ext cx="2898013" cy="58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950649" y="6390680"/>
            <a:ext cx="2133203" cy="337343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Part 5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224d6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794770" y="272716"/>
            <a:ext cx="5678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E-R</a:t>
            </a:r>
            <a:r>
              <a:rPr lang="ko-KR" altLang="en-US" sz="2800" b="1" spc="-300">
                <a:solidFill>
                  <a:schemeClr val="accent1"/>
                </a:solidFill>
              </a:rPr>
              <a:t> 모델링</a:t>
            </a:r>
            <a:r>
              <a:rPr lang="en-US" altLang="ko-KR" sz="2800" b="1" spc="-300">
                <a:solidFill>
                  <a:schemeClr val="accent1"/>
                </a:solidFill>
              </a:rPr>
              <a:t>(MySQL Reverse Engineering)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r="11430"/>
          <a:stretch>
            <a:fillRect/>
          </a:stretch>
        </p:blipFill>
        <p:spPr>
          <a:xfrm>
            <a:off x="1867184" y="817304"/>
            <a:ext cx="6398695" cy="58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748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화면 구성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450210"/>
            <a:ext cx="2162970" cy="307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</ep:Words>
  <ep:PresentationFormat>와이드스크린</ep:PresentationFormat>
  <ep:Paragraphs>100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admin</cp:lastModifiedBy>
  <dcterms:modified xsi:type="dcterms:W3CDTF">2023-08-30T05:11:48.901</dcterms:modified>
  <cp:revision>99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