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71" r:id="rId2"/>
    <p:sldId id="292" r:id="rId3"/>
    <p:sldId id="272" r:id="rId4"/>
    <p:sldId id="273" r:id="rId5"/>
    <p:sldId id="297" r:id="rId6"/>
    <p:sldId id="279" r:id="rId7"/>
    <p:sldId id="296" r:id="rId8"/>
    <p:sldId id="308" r:id="rId9"/>
    <p:sldId id="295" r:id="rId10"/>
    <p:sldId id="294" r:id="rId11"/>
    <p:sldId id="301" r:id="rId12"/>
    <p:sldId id="293" r:id="rId13"/>
    <p:sldId id="309" r:id="rId14"/>
    <p:sldId id="300" r:id="rId15"/>
    <p:sldId id="307" r:id="rId16"/>
    <p:sldId id="305" r:id="rId17"/>
    <p:sldId id="310" r:id="rId18"/>
    <p:sldId id="283" r:id="rId19"/>
    <p:sldId id="286" r:id="rId20"/>
    <p:sldId id="287" r:id="rId21"/>
    <p:sldId id="311" r:id="rId22"/>
    <p:sldId id="26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12" y="108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gif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0060" y="727637"/>
            <a:ext cx="3614444" cy="10992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이지 오더</a:t>
            </a:r>
            <a:endParaRPr lang="ko-KR" altLang="en-US" sz="6600" b="1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10180" y="6380757"/>
            <a:ext cx="2073672" cy="347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5518785" y="4728764"/>
            <a:ext cx="1075253" cy="727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200" b="1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  <a:r>
              <a:rPr lang="ko-KR" altLang="en-US" sz="4200" b="1">
                <a:solidFill>
                  <a:srgbClr val="ffffff"/>
                </a:solidFill>
                <a:latin typeface="맑은 고딕"/>
                <a:ea typeface="맑은 고딕"/>
              </a:rPr>
              <a:t>조</a:t>
            </a:r>
            <a:endParaRPr lang="ko-KR" altLang="en-US" sz="42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2170053" y="5661421"/>
            <a:ext cx="7851893" cy="69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rgbClr val="ffffff"/>
                </a:solidFill>
                <a:latin typeface="맑은 고딕"/>
                <a:ea typeface="맑은 고딕"/>
              </a:rPr>
              <a:t>  김명준</a:t>
            </a:r>
            <a:r>
              <a:rPr lang="en-US" altLang="ko-KR" sz="4000" b="1">
                <a:solidFill>
                  <a:srgbClr val="ffffff"/>
                </a:solidFill>
                <a:latin typeface="맑은 고딕"/>
                <a:ea typeface="맑은 고딕"/>
              </a:rPr>
              <a:t>,</a:t>
            </a:r>
            <a:r>
              <a:rPr lang="ko-KR" altLang="en-US" sz="4000" b="1">
                <a:solidFill>
                  <a:srgbClr val="ffffff"/>
                </a:solidFill>
                <a:latin typeface="맑은 고딕"/>
                <a:ea typeface="맑은 고딕"/>
              </a:rPr>
              <a:t> 김성민</a:t>
            </a:r>
            <a:r>
              <a:rPr lang="en-US" altLang="ko-KR" sz="4000" b="1">
                <a:solidFill>
                  <a:srgbClr val="ffffff"/>
                </a:solidFill>
                <a:latin typeface="맑은 고딕"/>
                <a:ea typeface="맑은 고딕"/>
              </a:rPr>
              <a:t>,</a:t>
            </a:r>
            <a:r>
              <a:rPr lang="ko-KR" altLang="en-US" sz="4000" b="1">
                <a:solidFill>
                  <a:srgbClr val="ffffff"/>
                </a:solidFill>
                <a:latin typeface="맑은 고딕"/>
                <a:ea typeface="맑은 고딕"/>
              </a:rPr>
              <a:t> 설성칠</a:t>
            </a:r>
            <a:r>
              <a:rPr lang="en-US" altLang="ko-KR" sz="4000" b="1">
                <a:solidFill>
                  <a:srgbClr val="ffffff"/>
                </a:solidFill>
                <a:latin typeface="맑은 고딕"/>
                <a:ea typeface="맑은 고딕"/>
              </a:rPr>
              <a:t>,</a:t>
            </a:r>
            <a:r>
              <a:rPr lang="ko-KR" altLang="en-US" sz="4000" b="1">
                <a:solidFill>
                  <a:srgbClr val="ffffff"/>
                </a:solidFill>
                <a:latin typeface="맑은 고딕"/>
                <a:ea typeface="맑은 고딕"/>
              </a:rPr>
              <a:t> 하재민</a:t>
            </a:r>
            <a:endParaRPr lang="ko-KR" altLang="en-US" sz="40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229" y="1010847"/>
            <a:ext cx="2576281" cy="5416991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89791" y="1003709"/>
            <a:ext cx="2606209" cy="5454855"/>
          </a:xfrm>
          <a:prstGeom prst="rect">
            <a:avLst/>
          </a:prstGeom>
        </p:spPr>
      </p:pic>
      <p:sp>
        <p:nvSpPr>
          <p:cNvPr id="38" name="가로 글상자 30"/>
          <p:cNvSpPr txBox="1"/>
          <p:nvPr/>
        </p:nvSpPr>
        <p:spPr>
          <a:xfrm>
            <a:off x="7728670" y="4038551"/>
            <a:ext cx="2987588" cy="118400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소비자 앱 시작화면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소비자 앱 시작시 알림 허용을 설정하였음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9" name="가로 글상자 30"/>
          <p:cNvSpPr txBox="1"/>
          <p:nvPr/>
        </p:nvSpPr>
        <p:spPr>
          <a:xfrm>
            <a:off x="7639373" y="1369566"/>
            <a:ext cx="2987588" cy="90500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오더 어플 구성으로 관리자 소비자 매장앱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개의 앱으로 구성을 하였음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11642396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7" name="가로 글상자 30"/>
          <p:cNvSpPr txBox="1"/>
          <p:nvPr/>
        </p:nvSpPr>
        <p:spPr>
          <a:xfrm>
            <a:off x="7253294" y="1950477"/>
            <a:ext cx="3483654" cy="255294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가게 등록 페이지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관리자앱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매장별 회원가입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위도 경도 가게 사진 입력시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의 정보를 바탕으로 지도 마커가 될 수 있게 하였음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가게의 사진 등록을 위해서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FCM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을 사용하여 사진등록의 알림을 허용하도록 설정하였음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456" y="913668"/>
            <a:ext cx="2788273" cy="5696386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97591" y="895333"/>
            <a:ext cx="2782939" cy="56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4293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6850019" y="1776364"/>
            <a:ext cx="4639392" cy="20126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위치 기반</a:t>
            </a:r>
            <a:r>
              <a:rPr lang="en-US" altLang="ko-KR"/>
              <a:t>(</a:t>
            </a:r>
            <a:r>
              <a:rPr lang="ko-KR" altLang="en-US"/>
              <a:t>소비자 앱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지도 </a:t>
            </a:r>
            <a:r>
              <a:rPr lang="en-US" altLang="ko-KR"/>
              <a:t>API(</a:t>
            </a:r>
            <a:r>
              <a:rPr lang="ko-KR" altLang="en-US"/>
              <a:t>네이버지도 </a:t>
            </a:r>
            <a:r>
              <a:rPr lang="en-US" altLang="ko-KR"/>
              <a:t>API)</a:t>
            </a:r>
            <a:r>
              <a:rPr lang="ko-KR" altLang="en-US"/>
              <a:t>를 활용하여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DB 위도 경도를 입력하여 마커 누르면 가게 관련 간단한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해당 매장의 지점을 검색하여 나타낼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753" y="1054919"/>
            <a:ext cx="2728491" cy="5434371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82893" y="1066098"/>
            <a:ext cx="2742722" cy="53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996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6497" y="952500"/>
            <a:ext cx="2820682" cy="558800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09731" y="901291"/>
            <a:ext cx="2820861" cy="5649451"/>
          </a:xfrm>
          <a:prstGeom prst="rect">
            <a:avLst/>
          </a:prstGeom>
        </p:spPr>
      </p:pic>
      <p:sp>
        <p:nvSpPr>
          <p:cNvPr id="42" name="가로 글상자 30"/>
          <p:cNvSpPr txBox="1"/>
          <p:nvPr/>
        </p:nvSpPr>
        <p:spPr>
          <a:xfrm>
            <a:off x="7314746" y="2247493"/>
            <a:ext cx="4374702" cy="200827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 앱 상세페이지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매장앱 주문 관리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위도 경도 가게 사진 입력시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의 정보를 바탕으로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매장을 등록하고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로그인 후 메뉴 등록하고 주문목록 확인할 수 있도록 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060503407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가로 글상자 30"/>
          <p:cNvSpPr txBox="1"/>
          <p:nvPr/>
        </p:nvSpPr>
        <p:spPr>
          <a:xfrm>
            <a:off x="8554019" y="1540800"/>
            <a:ext cx="3483654" cy="31054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주문화면</a:t>
            </a:r>
            <a:r>
              <a:rPr lang="en-US" altLang="ko-KR"/>
              <a:t>(</a:t>
            </a:r>
            <a:r>
              <a:rPr lang="ko-KR" altLang="en-US"/>
              <a:t>소비자 앱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메뉴 주문을 하면 주문이 완료시 주문한 메뉴와 수량을 DB로 데이터 입력유무 확인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지금까지 주문내역 확인을 가능하도록 화면을 구성하였습니다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FCM</a:t>
            </a:r>
            <a:r>
              <a:rPr lang="ko-KR" altLang="en-US"/>
              <a:t> 로 매장 앱과 소비자앱 간 실시간 알림 구현</a:t>
            </a: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297" y="1150657"/>
            <a:ext cx="2456313" cy="5236214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6062" y="1157338"/>
            <a:ext cx="2600986" cy="5260257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60435" y="1147095"/>
            <a:ext cx="2576554" cy="52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30"/>
          <p:cNvSpPr txBox="1"/>
          <p:nvPr/>
        </p:nvSpPr>
        <p:spPr>
          <a:xfrm>
            <a:off x="6229102" y="2145073"/>
            <a:ext cx="4374702" cy="255837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매장앱 상세페이지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 앱 로그인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메뉴 이름과 가격 사진을 등록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가게별로 메뉴를 등록할 수 있도록 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등록한 메뉴를 주문하고 주문확인을 할 수 있도록 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8815" y="1054918"/>
            <a:ext cx="2638809" cy="54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85532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30"/>
          <p:cNvSpPr txBox="1"/>
          <p:nvPr/>
        </p:nvSpPr>
        <p:spPr>
          <a:xfrm>
            <a:off x="8872479" y="1275148"/>
            <a:ext cx="4662436" cy="200907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고객 주문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 주문목록 확인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가게상세페이지 (매장)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 목록 확인 및 소비자 앱으로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주문상태 표시 구현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670" y="837555"/>
            <a:ext cx="2793722" cy="565333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5352" y="856165"/>
            <a:ext cx="2795905" cy="570417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813803"/>
            <a:ext cx="2803714" cy="5706852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3302992" y="1444624"/>
            <a:ext cx="2445742" cy="133945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263283" y="1765696"/>
            <a:ext cx="2445742" cy="115093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2083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11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화면 구성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30"/>
          <p:cNvSpPr txBox="1"/>
          <p:nvPr/>
        </p:nvSpPr>
        <p:spPr>
          <a:xfrm>
            <a:off x="6630135" y="1175930"/>
            <a:ext cx="4890640" cy="283219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주문접수와 완료시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고객 주문앱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매장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FCM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주문알림 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매장앱에서 주문목록 확인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고객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FCM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완료알림 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FCM(FireBase Cloud Message)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을 활용하여 어플과 서버간에 통신을 하여 알림메시지를 줄 수 있도록 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5624" y="908684"/>
            <a:ext cx="2726139" cy="556236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653852" y="2307828"/>
            <a:ext cx="2445742" cy="81359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28319" y="982664"/>
            <a:ext cx="2695737" cy="5448696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763366" y="2708274"/>
            <a:ext cx="2445742" cy="72072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84546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626970" cy="31167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en-US" altLang="ko-KR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81060" y="3350782"/>
              <a:ext cx="256413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기능 구현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910961" y="6281539"/>
            <a:ext cx="2281039" cy="466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068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기능 구현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10033036" y="6429012"/>
            <a:ext cx="2044568" cy="257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2"/>
          <p:cNvSpPr txBox="1"/>
          <p:nvPr/>
        </p:nvSpPr>
        <p:spPr>
          <a:xfrm>
            <a:off x="2789956" y="3246367"/>
            <a:ext cx="5848102" cy="54267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시연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기능시연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flipH="1">
            <a:off x="438296" y="486035"/>
            <a:ext cx="4873136" cy="51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 프로그램  및 툴들</a:t>
            </a:r>
            <a:endParaRPr lang="ko-KR" altLang="en-US" sz="28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20883" y="6420445"/>
            <a:ext cx="2162969" cy="317500"/>
          </a:xfrm>
          <a:prstGeom prst="rect">
            <a:avLst/>
          </a:prstGeom>
          <a:solidFill>
            <a:srgbClr val="c7dfe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3175" y="1169283"/>
            <a:ext cx="2561431" cy="25545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0567" y="1214437"/>
            <a:ext cx="2768201" cy="22145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23596" y="1304526"/>
            <a:ext cx="3492587" cy="188753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8704" y="4037778"/>
            <a:ext cx="2305850" cy="11934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273946" y="3675458"/>
            <a:ext cx="3032102" cy="169981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/>
          <a:srcRect l="24580" r="24920"/>
          <a:stretch>
            <a:fillRect/>
          </a:stretch>
        </p:blipFill>
        <p:spPr>
          <a:xfrm>
            <a:off x="8029862" y="3429000"/>
            <a:ext cx="2886364" cy="2857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535905" y="5437252"/>
            <a:ext cx="3375421" cy="12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3449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626970" cy="31167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en-US" altLang="ko-KR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951650" y="2867526"/>
              <a:ext cx="3642018" cy="1550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어려웠던 점</a:t>
              </a: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Q&amp;A</a:t>
              </a:r>
              <a:endParaRPr lang="en-US" altLang="ko-KR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7160" y="272716"/>
            <a:ext cx="76390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5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6410" y="272716"/>
            <a:ext cx="181165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어려웠던 점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10033036" y="6429012"/>
            <a:ext cx="2044568" cy="257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2"/>
          <p:cNvSpPr txBox="1"/>
          <p:nvPr/>
        </p:nvSpPr>
        <p:spPr>
          <a:xfrm>
            <a:off x="347115" y="1351288"/>
            <a:ext cx="11563103" cy="374268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안드로이드 앱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SDK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권한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퍼미션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부여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FCM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구현시 기존에 배웠던 자바 기반의 언어가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아닌 코틀린 기반의 언어가 많아서 어려움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네이버 맵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를 사용하는데 생소해서 어려웠었음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018819915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8e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/>
          <p:cNvSpPr txBox="1"/>
          <p:nvPr/>
        </p:nvSpPr>
        <p:spPr>
          <a:xfrm flipH="1">
            <a:off x="566418" y="2388295"/>
            <a:ext cx="4996181" cy="118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200" b="1">
                <a:solidFill>
                  <a:schemeClr val="bg1"/>
                </a:solidFill>
              </a:rPr>
              <a:t>감사합니다</a:t>
            </a:r>
            <a:r>
              <a:rPr lang="en-US" altLang="ko-KR" sz="7200" b="1">
                <a:solidFill>
                  <a:schemeClr val="bg1"/>
                </a:solidFill>
              </a:rPr>
              <a:t>.</a:t>
            </a:r>
            <a:endParaRPr lang="en-US" altLang="ko-KR" sz="7200" b="1">
              <a:solidFill>
                <a:schemeClr val="bg1"/>
              </a:solidFill>
            </a:endParaRPr>
          </a:p>
        </p:txBody>
      </p:sp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6004" y="1604295"/>
            <a:ext cx="304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9242" y="1542740"/>
            <a:ext cx="151118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기획 의도</a:t>
            </a:r>
            <a:endParaRPr lang="ko-KR" altLang="en-US" sz="2800" spc="-30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6004" y="2680513"/>
            <a:ext cx="341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9242" y="2618958"/>
            <a:ext cx="1440898" cy="512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기능설계</a:t>
            </a:r>
            <a:endParaRPr lang="ko-KR" altLang="en-US" sz="2800" spc="-30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6004" y="3756731"/>
            <a:ext cx="348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9242" y="3695176"/>
            <a:ext cx="1498048" cy="512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화면 구성</a:t>
            </a:r>
            <a:endParaRPr lang="ko-KR" altLang="en-US" sz="2800" spc="-30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6004" y="4832949"/>
            <a:ext cx="352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0490" y="4771393"/>
            <a:ext cx="1505115" cy="5130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기능 구현</a:t>
            </a:r>
            <a:endParaRPr lang="ko-KR" altLang="en-US" sz="2800" spc="-30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1835762" y="5693272"/>
            <a:ext cx="352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5</a:t>
            </a:r>
            <a:endParaRPr lang="en-US" altLang="ko-KR" sz="2000" b="1">
              <a:solidFill>
                <a:schemeClr val="accent1"/>
              </a:solidFill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2680732" y="5697699"/>
            <a:ext cx="2695086" cy="5130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어려웠던 점 </a:t>
            </a:r>
            <a:r>
              <a:rPr lang="en-US" altLang="ko-KR" sz="2800" spc="-300">
                <a:solidFill>
                  <a:schemeClr val="accent1"/>
                </a:solidFill>
              </a:rPr>
              <a:t>/</a:t>
            </a:r>
            <a:r>
              <a:rPr lang="ko-KR" altLang="en-US" sz="2800" spc="-300">
                <a:solidFill>
                  <a:schemeClr val="accent1"/>
                </a:solidFill>
              </a:rPr>
              <a:t>  </a:t>
            </a:r>
            <a:r>
              <a:rPr lang="en-US" altLang="ko-KR" sz="2800" spc="-300">
                <a:solidFill>
                  <a:schemeClr val="accent1"/>
                </a:solidFill>
              </a:rPr>
              <a:t>Q&amp;A</a:t>
            </a:r>
            <a:endParaRPr lang="en-US" altLang="ko-KR" sz="2800" spc="-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81060" y="3350782"/>
              <a:ext cx="256748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기획 의도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930805" y="6400602"/>
            <a:ext cx="2153047" cy="317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5068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기획 의도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2" name="타원 18"/>
          <p:cNvSpPr/>
          <p:nvPr/>
        </p:nvSpPr>
        <p:spPr>
          <a:xfrm>
            <a:off x="6559847" y="2143257"/>
            <a:ext cx="1491414" cy="1491414"/>
          </a:xfrm>
          <a:prstGeom prst="ellipse">
            <a:avLst/>
          </a:prstGeom>
          <a:solidFill>
            <a:srgbClr val="27424e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3" name="사각형: 둥근 모서리 31"/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rgbClr val="006182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76200" dist="12700" dir="2700000" algn="tl" rotWithShape="0">
              <a:srgbClr val="d9d9d9">
                <a:alpha val="6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4" name="TextBox 35"/>
          <p:cNvSpPr txBox="1"/>
          <p:nvPr/>
        </p:nvSpPr>
        <p:spPr>
          <a:xfrm flipH="1">
            <a:off x="6788800" y="2742471"/>
            <a:ext cx="1029102" cy="36077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고객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5" name="TextBox 38"/>
          <p:cNvSpPr txBox="1"/>
          <p:nvPr/>
        </p:nvSpPr>
        <p:spPr>
          <a:xfrm flipH="1">
            <a:off x="6356853" y="671690"/>
            <a:ext cx="4873136" cy="5741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-300" normalizeH="0" baseline="0" mc:Ignorable="hp" hp:hslEmbossed="0">
                <a:solidFill>
                  <a:srgbClr val="ffffff"/>
                </a:solidFill>
                <a:latin typeface="Pretendard"/>
              </a:rPr>
              <a:t>오더 시스템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-300" normalizeH="0" baseline="0" mc:Ignorable="hp" hp:hslEmbossed="0">
              <a:solidFill>
                <a:srgbClr val="ffffff"/>
              </a:solidFill>
              <a:latin typeface="Pretendard"/>
            </a:endParaRPr>
          </a:p>
        </p:txBody>
      </p:sp>
      <p:cxnSp>
        <p:nvCxnSpPr>
          <p:cNvPr id="36" name="직선 화살표 연결선 40"/>
          <p:cNvCxnSpPr>
            <a:endCxn id="40" idx="2"/>
          </p:cNvCxnSpPr>
          <p:nvPr/>
        </p:nvCxnSpPr>
        <p:spPr>
          <a:xfrm flipV="1">
            <a:off x="8051265" y="2809589"/>
            <a:ext cx="1604205" cy="9922"/>
          </a:xfrm>
          <a:prstGeom prst="straightConnector1">
            <a:avLst/>
          </a:prstGeom>
          <a:noFill/>
          <a:ln w="6350" cap="flat" cmpd="sng" algn="ctr">
            <a:solidFill>
              <a:srgbClr val="146772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37" name="직선 화살표 연결선 41"/>
          <p:cNvCxnSpPr>
            <a:stCxn id="40" idx="4"/>
            <a:endCxn id="38" idx="6"/>
          </p:cNvCxnSpPr>
          <p:nvPr/>
        </p:nvCxnSpPr>
        <p:spPr>
          <a:xfrm rot="5400000">
            <a:off x="9261730" y="3783497"/>
            <a:ext cx="1367652" cy="911249"/>
          </a:xfrm>
          <a:prstGeom prst="straightConnector1">
            <a:avLst/>
          </a:prstGeom>
          <a:noFill/>
          <a:ln w="6350" cap="flat" cmpd="sng" algn="ctr">
            <a:solidFill>
              <a:srgbClr val="146772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38" name="타원 43"/>
          <p:cNvSpPr/>
          <p:nvPr/>
        </p:nvSpPr>
        <p:spPr>
          <a:xfrm>
            <a:off x="7998518" y="4177240"/>
            <a:ext cx="1491414" cy="1491414"/>
          </a:xfrm>
          <a:prstGeom prst="ellipse">
            <a:avLst/>
          </a:prstGeom>
          <a:solidFill>
            <a:srgbClr val="27424e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9" name="TextBox 35"/>
          <p:cNvSpPr txBox="1"/>
          <p:nvPr/>
        </p:nvSpPr>
        <p:spPr>
          <a:xfrm flipH="1">
            <a:off x="8237396" y="4766534"/>
            <a:ext cx="1029102" cy="3655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관리자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0" name="타원 45"/>
          <p:cNvSpPr/>
          <p:nvPr/>
        </p:nvSpPr>
        <p:spPr>
          <a:xfrm>
            <a:off x="9655470" y="2063882"/>
            <a:ext cx="1491414" cy="1491414"/>
          </a:xfrm>
          <a:prstGeom prst="ellipse">
            <a:avLst/>
          </a:prstGeom>
          <a:solidFill>
            <a:srgbClr val="27424e">
              <a:alpha val="8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1" name="TextBox 35"/>
          <p:cNvSpPr txBox="1"/>
          <p:nvPr/>
        </p:nvSpPr>
        <p:spPr>
          <a:xfrm flipH="1">
            <a:off x="9894347" y="2643253"/>
            <a:ext cx="1029102" cy="36474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매장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42" name="직선 화살표 연결선 40"/>
          <p:cNvCxnSpPr>
            <a:stCxn id="38" idx="7"/>
          </p:cNvCxnSpPr>
          <p:nvPr/>
        </p:nvCxnSpPr>
        <p:spPr>
          <a:xfrm rot="5400000" flipH="1" flipV="1">
            <a:off x="9171755" y="3528744"/>
            <a:ext cx="966654" cy="767166"/>
          </a:xfrm>
          <a:prstGeom prst="straightConnector1">
            <a:avLst/>
          </a:prstGeom>
          <a:noFill/>
          <a:ln w="6350" cap="flat" cmpd="sng" algn="ctr">
            <a:solidFill>
              <a:srgbClr val="146772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43" name="직선 화살표 연결선 40"/>
          <p:cNvCxnSpPr>
            <a:endCxn id="38" idx="1"/>
          </p:cNvCxnSpPr>
          <p:nvPr/>
        </p:nvCxnSpPr>
        <p:spPr>
          <a:xfrm rot="16200000" flipH="1">
            <a:off x="7510897" y="3689619"/>
            <a:ext cx="812865" cy="599204"/>
          </a:xfrm>
          <a:prstGeom prst="straightConnector1">
            <a:avLst/>
          </a:prstGeom>
          <a:noFill/>
          <a:ln w="6350" cap="flat" cmpd="sng" algn="ctr">
            <a:solidFill>
              <a:srgbClr val="146772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44" name="직선 화살표 연결선 41"/>
          <p:cNvCxnSpPr>
            <a:endCxn id="32" idx="4"/>
          </p:cNvCxnSpPr>
          <p:nvPr/>
        </p:nvCxnSpPr>
        <p:spPr>
          <a:xfrm rot="16200000" flipV="1">
            <a:off x="7150237" y="3789988"/>
            <a:ext cx="1079213" cy="768579"/>
          </a:xfrm>
          <a:prstGeom prst="straightConnector1">
            <a:avLst/>
          </a:prstGeom>
          <a:noFill/>
          <a:ln w="6350" cap="flat" cmpd="sng" algn="ctr">
            <a:solidFill>
              <a:srgbClr val="146772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45" name="TextBox 30"/>
          <p:cNvSpPr txBox="1"/>
          <p:nvPr/>
        </p:nvSpPr>
        <p:spPr>
          <a:xfrm>
            <a:off x="537733" y="3236089"/>
            <a:ext cx="5001473" cy="11791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패스오더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 해피오더 등  현업에 있는 주문어플의 기능을 참조하여 고객과 매장 관리자의 유기적인 연결을 하여 주문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오더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 시스템을 만드는 것이 기획 의도 목표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112730"/>
                </a:solidFill>
                <a:latin typeface="Pretendard"/>
                <a:ea typeface="Pretendard"/>
                <a:cs typeface="Pretendar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11273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35756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81060" y="3350782"/>
              <a:ext cx="256413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기능 설계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910961" y="6450210"/>
            <a:ext cx="2162970" cy="307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210" y="272716"/>
            <a:ext cx="14497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기능설계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0180" y="6450210"/>
            <a:ext cx="2033985" cy="238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775951" y="2292467"/>
            <a:ext cx="3774348" cy="48137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소비자 앱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6872434" y="2276072"/>
            <a:ext cx="3629665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매장관리 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4" name=""/>
          <p:cNvSpPr/>
          <p:nvPr/>
        </p:nvSpPr>
        <p:spPr>
          <a:xfrm>
            <a:off x="4770182" y="1210719"/>
            <a:ext cx="2038145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관리자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6" name=""/>
          <p:cNvSpPr/>
          <p:nvPr/>
        </p:nvSpPr>
        <p:spPr>
          <a:xfrm>
            <a:off x="2829011" y="3163945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위치 서비스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7" name=""/>
          <p:cNvSpPr/>
          <p:nvPr/>
        </p:nvSpPr>
        <p:spPr>
          <a:xfrm>
            <a:off x="1004069" y="3159604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상품주문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8" name=""/>
          <p:cNvSpPr/>
          <p:nvPr/>
        </p:nvSpPr>
        <p:spPr>
          <a:xfrm>
            <a:off x="9041722" y="3131164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 확인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9" name=""/>
          <p:cNvSpPr/>
          <p:nvPr/>
        </p:nvSpPr>
        <p:spPr>
          <a:xfrm>
            <a:off x="7192665" y="3141439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매장별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0" name=""/>
          <p:cNvSpPr/>
          <p:nvPr/>
        </p:nvSpPr>
        <p:spPr>
          <a:xfrm>
            <a:off x="1019381" y="3826489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 확인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1" name=""/>
          <p:cNvSpPr/>
          <p:nvPr/>
        </p:nvSpPr>
        <p:spPr>
          <a:xfrm>
            <a:off x="7188324" y="3826489"/>
            <a:ext cx="1423240" cy="481371"/>
          </a:xfrm>
          <a:prstGeom prst="rect">
            <a:avLst/>
          </a:prstGeom>
          <a:noFill/>
          <a:ln w="12700" cap="flat" cmpd="sng" algn="ctr">
            <a:solidFill>
              <a:srgbClr val="1024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상품관리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43" name=""/>
          <p:cNvCxnSpPr>
            <a:stCxn id="32" idx="0"/>
            <a:endCxn id="34" idx="2"/>
          </p:cNvCxnSpPr>
          <p:nvPr/>
        </p:nvCxnSpPr>
        <p:spPr>
          <a:xfrm flipV="1">
            <a:off x="2663125" y="1692090"/>
            <a:ext cx="3126129" cy="60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34" idx="2"/>
            <a:endCxn id="33" idx="0"/>
          </p:cNvCxnSpPr>
          <p:nvPr/>
        </p:nvCxnSpPr>
        <p:spPr>
          <a:xfrm>
            <a:off x="5789254" y="1692090"/>
            <a:ext cx="2898013" cy="58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3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950649" y="6390680"/>
            <a:ext cx="2133203" cy="337343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5" name="TextBox 3"/>
          <p:cNvSpPr txBox="1"/>
          <p:nvPr/>
        </p:nvSpPr>
        <p:spPr>
          <a:xfrm>
            <a:off x="137160" y="272716"/>
            <a:ext cx="763905" cy="33855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224d6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794770" y="272716"/>
            <a:ext cx="5678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E-R</a:t>
            </a:r>
            <a:r>
              <a:rPr lang="ko-KR" altLang="en-US" sz="2800" b="1" spc="-300">
                <a:solidFill>
                  <a:schemeClr val="accent1"/>
                </a:solidFill>
              </a:rPr>
              <a:t> 모델링</a:t>
            </a:r>
            <a:r>
              <a:rPr lang="en-US" altLang="ko-KR" sz="2800" b="1" spc="-300">
                <a:solidFill>
                  <a:schemeClr val="accent1"/>
                </a:solidFill>
              </a:rPr>
              <a:t>(MySQL Reverse Engineering)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r="11430"/>
          <a:stretch>
            <a:fillRect/>
          </a:stretch>
        </p:blipFill>
        <p:spPr>
          <a:xfrm>
            <a:off x="1867184" y="817304"/>
            <a:ext cx="6398695" cy="58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1502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626970" cy="31167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en-US" altLang="ko-KR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81060" y="3350782"/>
              <a:ext cx="256748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화면 구성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910961" y="6450210"/>
            <a:ext cx="2162970" cy="307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5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341</ep:Words>
  <ep:PresentationFormat>와이드스크린</ep:PresentationFormat>
  <ep:Paragraphs>138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admin</cp:lastModifiedBy>
  <dcterms:modified xsi:type="dcterms:W3CDTF">2023-08-30T06:20:25.265</dcterms:modified>
  <cp:revision>122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