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handoutMasterIdLst>
    <p:handoutMasterId r:id="rId30"/>
  </p:handoutMasterIdLst>
  <p:sldIdLst>
    <p:sldId id="266" r:id="rId4"/>
    <p:sldId id="267" r:id="rId5"/>
    <p:sldId id="268" r:id="rId6"/>
    <p:sldId id="270" r:id="rId7"/>
    <p:sldId id="302" r:id="rId8"/>
    <p:sldId id="303" r:id="rId9"/>
    <p:sldId id="304" r:id="rId10"/>
    <p:sldId id="307" r:id="rId11"/>
    <p:sldId id="305" r:id="rId12"/>
    <p:sldId id="285" r:id="rId13"/>
    <p:sldId id="272" r:id="rId14"/>
    <p:sldId id="274" r:id="rId15"/>
    <p:sldId id="275" r:id="rId16"/>
    <p:sldId id="286" r:id="rId17"/>
    <p:sldId id="276" r:id="rId18"/>
    <p:sldId id="277" r:id="rId19"/>
    <p:sldId id="281" r:id="rId20"/>
    <p:sldId id="280" r:id="rId21"/>
    <p:sldId id="287" r:id="rId22"/>
    <p:sldId id="279" r:id="rId23"/>
    <p:sldId id="324" r:id="rId24"/>
    <p:sldId id="269" r:id="rId25"/>
    <p:sldId id="300" r:id="rId26"/>
    <p:sldId id="301" r:id="rId27"/>
    <p:sldId id="308" r:id="rId28"/>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4"/>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20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image" Target="../media/image1.png"/><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image" Target="../media/image1.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image" Target="../media/image2.png"/><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image" Target="../media/image1.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9423400" y="2019301"/>
            <a:ext cx="2767400" cy="4838699"/>
          </a:xfrm>
          <a:custGeom>
            <a:avLst/>
            <a:gdLst>
              <a:gd name="connsiteX0" fmla="*/ 0 w 3148400"/>
              <a:gd name="connsiteY0" fmla="*/ 0 h 4051299"/>
              <a:gd name="connsiteX1" fmla="*/ 3148400 w 3148400"/>
              <a:gd name="connsiteY1" fmla="*/ 0 h 4051299"/>
              <a:gd name="connsiteX2" fmla="*/ 3148400 w 3148400"/>
              <a:gd name="connsiteY2" fmla="*/ 4051299 h 4051299"/>
              <a:gd name="connsiteX3" fmla="*/ 0 w 3148400"/>
              <a:gd name="connsiteY3" fmla="*/ 4051299 h 4051299"/>
              <a:gd name="connsiteX4" fmla="*/ 0 w 3148400"/>
              <a:gd name="connsiteY4" fmla="*/ 0 h 4051299"/>
              <a:gd name="connsiteX0-1" fmla="*/ 1905000 w 3148400"/>
              <a:gd name="connsiteY0-2" fmla="*/ 0 h 4825999"/>
              <a:gd name="connsiteX1-3" fmla="*/ 3148400 w 3148400"/>
              <a:gd name="connsiteY1-4" fmla="*/ 774700 h 4825999"/>
              <a:gd name="connsiteX2-5" fmla="*/ 3148400 w 3148400"/>
              <a:gd name="connsiteY2-6" fmla="*/ 4825999 h 4825999"/>
              <a:gd name="connsiteX3-7" fmla="*/ 0 w 3148400"/>
              <a:gd name="connsiteY3-8" fmla="*/ 4825999 h 4825999"/>
              <a:gd name="connsiteX4-9" fmla="*/ 1905000 w 3148400"/>
              <a:gd name="connsiteY4-10" fmla="*/ 0 h 4825999"/>
              <a:gd name="connsiteX0-11" fmla="*/ 1524000 w 2767400"/>
              <a:gd name="connsiteY0-12" fmla="*/ 0 h 4825999"/>
              <a:gd name="connsiteX1-13" fmla="*/ 2767400 w 2767400"/>
              <a:gd name="connsiteY1-14" fmla="*/ 774700 h 4825999"/>
              <a:gd name="connsiteX2-15" fmla="*/ 2767400 w 2767400"/>
              <a:gd name="connsiteY2-16" fmla="*/ 4825999 h 4825999"/>
              <a:gd name="connsiteX3-17" fmla="*/ 0 w 2767400"/>
              <a:gd name="connsiteY3-18" fmla="*/ 4825999 h 4825999"/>
              <a:gd name="connsiteX4-19" fmla="*/ 1524000 w 2767400"/>
              <a:gd name="connsiteY4-20" fmla="*/ 0 h 4825999"/>
              <a:gd name="connsiteX0-21" fmla="*/ 1397000 w 2767400"/>
              <a:gd name="connsiteY0-22" fmla="*/ 0 h 4838699"/>
              <a:gd name="connsiteX1-23" fmla="*/ 2767400 w 2767400"/>
              <a:gd name="connsiteY1-24" fmla="*/ 787400 h 4838699"/>
              <a:gd name="connsiteX2-25" fmla="*/ 2767400 w 2767400"/>
              <a:gd name="connsiteY2-26" fmla="*/ 4838699 h 4838699"/>
              <a:gd name="connsiteX3-27" fmla="*/ 0 w 2767400"/>
              <a:gd name="connsiteY3-28" fmla="*/ 4838699 h 4838699"/>
              <a:gd name="connsiteX4-29" fmla="*/ 1397000 w 2767400"/>
              <a:gd name="connsiteY4-30" fmla="*/ 0 h 483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67400" h="4838699">
                <a:moveTo>
                  <a:pt x="1397000" y="0"/>
                </a:moveTo>
                <a:lnTo>
                  <a:pt x="2767400" y="787400"/>
                </a:lnTo>
                <a:lnTo>
                  <a:pt x="2767400" y="4838699"/>
                </a:lnTo>
                <a:lnTo>
                  <a:pt x="0" y="4838699"/>
                </a:lnTo>
                <a:lnTo>
                  <a:pt x="13970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任意多边形: 形状 15"/>
          <p:cNvSpPr/>
          <p:nvPr userDrawn="1">
            <p:custDataLst>
              <p:tags r:id="rId3"/>
            </p:custDataLst>
          </p:nvPr>
        </p:nvSpPr>
        <p:spPr>
          <a:xfrm>
            <a:off x="3698981" y="1"/>
            <a:ext cx="8491819" cy="4559752"/>
          </a:xfrm>
          <a:custGeom>
            <a:avLst/>
            <a:gdLst>
              <a:gd name="connsiteX0" fmla="*/ 22 w 8491819"/>
              <a:gd name="connsiteY0" fmla="*/ 0 h 4539811"/>
              <a:gd name="connsiteX1" fmla="*/ 8491819 w 8491819"/>
              <a:gd name="connsiteY1" fmla="*/ 0 h 4539811"/>
              <a:gd name="connsiteX2" fmla="*/ 8491819 w 8491819"/>
              <a:gd name="connsiteY2" fmla="*/ 4539811 h 4539811"/>
              <a:gd name="connsiteX3" fmla="*/ 0 w 8491819"/>
              <a:gd name="connsiteY3" fmla="*/ 1 h 4539811"/>
            </a:gdLst>
            <a:ahLst/>
            <a:cxnLst>
              <a:cxn ang="0">
                <a:pos x="connsiteX0" y="connsiteY0"/>
              </a:cxn>
              <a:cxn ang="0">
                <a:pos x="connsiteX1" y="connsiteY1"/>
              </a:cxn>
              <a:cxn ang="0">
                <a:pos x="connsiteX2" y="connsiteY2"/>
              </a:cxn>
              <a:cxn ang="0">
                <a:pos x="connsiteX3" y="connsiteY3"/>
              </a:cxn>
            </a:cxnLst>
            <a:rect l="l" t="t" r="r" b="b"/>
            <a:pathLst>
              <a:path w="8491819" h="4539811">
                <a:moveTo>
                  <a:pt x="22" y="0"/>
                </a:moveTo>
                <a:lnTo>
                  <a:pt x="8491819" y="0"/>
                </a:lnTo>
                <a:lnTo>
                  <a:pt x="8491819" y="4539811"/>
                </a:lnTo>
                <a:lnTo>
                  <a:pt x="0" y="1"/>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7" name="图片 16"/>
          <p:cNvPicPr/>
          <p:nvPr userDrawn="1">
            <p:custDataLst>
              <p:tags r:id="rId4"/>
            </p:custDataLst>
          </p:nvPr>
        </p:nvPicPr>
        <p:blipFill>
          <a:blip r:embed="rId5">
            <a:extLst>
              <a:ext uri="{28A0092B-C50C-407E-A947-70E740481C1C}">
                <a14:useLocalDpi xmlns:a14="http://schemas.microsoft.com/office/drawing/2010/main" val="0"/>
              </a:ext>
            </a:extLst>
          </a:blip>
          <a:srcRect l="34621" b="37875"/>
          <a:stretch>
            <a:fillRect/>
          </a:stretch>
        </p:blipFill>
        <p:spPr>
          <a:xfrm>
            <a:off x="4221328" y="0"/>
            <a:ext cx="7969472" cy="4260558"/>
          </a:xfrm>
          <a:custGeom>
            <a:avLst/>
            <a:gdLst>
              <a:gd name="connsiteX0" fmla="*/ 0 w 7969472"/>
              <a:gd name="connsiteY0" fmla="*/ 0 h 4260558"/>
              <a:gd name="connsiteX1" fmla="*/ 7969472 w 7969472"/>
              <a:gd name="connsiteY1" fmla="*/ 0 h 4260558"/>
              <a:gd name="connsiteX2" fmla="*/ 7969472 w 7969472"/>
              <a:gd name="connsiteY2" fmla="*/ 4260558 h 4260558"/>
            </a:gdLst>
            <a:ahLst/>
            <a:cxnLst>
              <a:cxn ang="0">
                <a:pos x="connsiteX0" y="connsiteY0"/>
              </a:cxn>
              <a:cxn ang="0">
                <a:pos x="connsiteX1" y="connsiteY1"/>
              </a:cxn>
              <a:cxn ang="0">
                <a:pos x="connsiteX2" y="connsiteY2"/>
              </a:cxn>
            </a:cxnLst>
            <a:rect l="l" t="t" r="r" b="b"/>
            <a:pathLst>
              <a:path w="7969472" h="4260558">
                <a:moveTo>
                  <a:pt x="0" y="0"/>
                </a:moveTo>
                <a:lnTo>
                  <a:pt x="7969472" y="0"/>
                </a:lnTo>
                <a:lnTo>
                  <a:pt x="7969472" y="4260558"/>
                </a:lnTo>
                <a:close/>
              </a:path>
            </a:pathLst>
          </a:custGeom>
        </p:spPr>
      </p:pic>
      <p:sp>
        <p:nvSpPr>
          <p:cNvPr id="2" name="标题 1"/>
          <p:cNvSpPr>
            <a:spLocks noGrp="1"/>
          </p:cNvSpPr>
          <p:nvPr>
            <p:ph type="ctrTitle" hasCustomPrompt="1"/>
            <p:custDataLst>
              <p:tags r:id="rId6"/>
            </p:custDataLst>
          </p:nvPr>
        </p:nvSpPr>
        <p:spPr>
          <a:xfrm>
            <a:off x="854634" y="1132114"/>
            <a:ext cx="6681366" cy="2618271"/>
          </a:xfrm>
          <a:prstGeom prst="rect">
            <a:avLst/>
          </a:prstGeom>
        </p:spPr>
        <p:txBody>
          <a:bodyPr vert="horz" wrap="square" lIns="0" tIns="0" rIns="0" bIns="0" rtlCol="0" anchor="b" anchorCtr="0">
            <a:normAutofit lnSpcReduction="10000"/>
          </a:bodyPr>
          <a:lstStyle>
            <a:lvl1pPr marL="0" indent="0">
              <a:buFont typeface="Arial" panose="020B0604020202020204" pitchFamily="34" charset="0"/>
              <a:buNone/>
              <a:defRPr kumimoji="0" lang="zh-CN" altLang="en-US" sz="6000" i="0" u="none" strike="noStrike" cap="none" spc="600" normalizeH="0" baseline="0" noProof="0" dirty="0">
                <a:ln>
                  <a:noFill/>
                </a:ln>
                <a:solidFill>
                  <a:schemeClr val="tx1">
                    <a:lumMod val="85000"/>
                    <a:lumOff val="15000"/>
                  </a:schemeClr>
                </a:solidFill>
                <a:effectLst/>
                <a:uLnTx/>
                <a:uFillTx/>
                <a:latin typeface="+mj-ea"/>
                <a:ea typeface="+mj-ea"/>
                <a:sym typeface="Arial" panose="020B0604020202020204" pitchFamily="34" charset="0"/>
              </a:defRPr>
            </a:lvl1pPr>
          </a:lstStyle>
          <a:p>
            <a:pPr marL="0" marR="0" lvl="0" fontAlgn="auto">
              <a:spcAft>
                <a:spcPts val="0"/>
              </a:spcAft>
              <a:buClrTx/>
              <a:buSzTx/>
              <a:buFontTx/>
            </a:pPr>
            <a:r>
              <a:rPr lang="zh-CN" altLang="en-US" dirty="0"/>
              <a:t>单击此处编辑母版标题</a:t>
            </a:r>
            <a:endParaRPr lang="zh-CN" altLang="en-US" dirty="0"/>
          </a:p>
        </p:txBody>
      </p:sp>
      <p:sp>
        <p:nvSpPr>
          <p:cNvPr id="3" name="副标题 2"/>
          <p:cNvSpPr>
            <a:spLocks noGrp="1"/>
          </p:cNvSpPr>
          <p:nvPr>
            <p:ph type="subTitle" idx="1" hasCustomPrompt="1"/>
            <p:custDataLst>
              <p:tags r:id="rId7"/>
            </p:custDataLst>
          </p:nvPr>
        </p:nvSpPr>
        <p:spPr>
          <a:xfrm>
            <a:off x="854634" y="3904123"/>
            <a:ext cx="6681360" cy="954823"/>
          </a:xfrm>
          <a:prstGeom prst="rect">
            <a:avLst/>
          </a:prstGeom>
        </p:spPr>
        <p:txBody>
          <a:bodyPr vert="horz" wrap="square" lIns="0" tIns="0" rIns="0" bIns="0" rtlCol="0" anchor="t">
            <a:normAutofit/>
          </a:bodyPr>
          <a:lstStyle>
            <a:lvl1pPr marL="0" indent="0">
              <a:buFont typeface="Arial" panose="020B0604020202020204" pitchFamily="34" charset="0"/>
              <a:buNone/>
              <a:defRPr kumimoji="0" lang="zh-CN" altLang="en-US" b="0" i="0" u="none" strike="noStrike" cap="none" spc="200" normalizeH="0" baseline="0" noProof="0" dirty="0">
                <a:ln>
                  <a:noFill/>
                </a:ln>
                <a:solidFill>
                  <a:schemeClr val="tx1">
                    <a:lumMod val="85000"/>
                    <a:lumOff val="15000"/>
                  </a:schemeClr>
                </a:solidFill>
                <a:effectLst/>
                <a:uLnTx/>
                <a:uFillTx/>
                <a:latin typeface="+mj-ea"/>
                <a:ea typeface="+mj-ea"/>
                <a:cs typeface="微软雅黑" panose="020B0503020204020204" charset="-122"/>
                <a:sym typeface="Arial" panose="020B0604020202020204" pitchFamily="34" charset="0"/>
              </a:defRPr>
            </a:lvl1pPr>
          </a:lstStyle>
          <a:p>
            <a:pPr marL="228600" marR="0" lvl="0" indent="-228600" fontAlgn="auto">
              <a:spcBef>
                <a:spcPts val="0"/>
              </a:spcBef>
              <a:spcAft>
                <a:spcPts val="0"/>
              </a:spcAft>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8"/>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038600" y="6356350"/>
            <a:ext cx="4114800" cy="365125"/>
          </a:xfrm>
          <a:prstGeom prst="rect">
            <a:avLst/>
          </a:prstGeom>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cxnSp>
        <p:nvCxnSpPr>
          <p:cNvPr id="13" name="直接连接符 12"/>
          <p:cNvCxnSpPr/>
          <p:nvPr userDrawn="1">
            <p:custDataLst>
              <p:tags r:id="rId11"/>
            </p:custDataLst>
          </p:nvPr>
        </p:nvCxnSpPr>
        <p:spPr>
          <a:xfrm>
            <a:off x="867708" y="4928879"/>
            <a:ext cx="30675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a:off x="0" y="5861050"/>
            <a:ext cx="12763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a:off x="0" y="6270625"/>
            <a:ext cx="18732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5" name="文本占位符 4"/>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6"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10" name="页脚占位符 4"/>
          <p:cNvSpPr>
            <a:spLocks noGrp="1"/>
          </p:cNvSpPr>
          <p:nvPr>
            <p:ph type="ftr" sz="quarter" idx="11"/>
            <p:custDataLst>
              <p:tags r:id="rId5"/>
            </p:custDataLst>
          </p:nvPr>
        </p:nvSpPr>
        <p:spPr/>
        <p:txBody>
          <a:bodyPr/>
          <a:lstStyle/>
          <a:p>
            <a:endParaRPr lang="zh-CN" altLang="en-US"/>
          </a:p>
        </p:txBody>
      </p:sp>
      <p:sp>
        <p:nvSpPr>
          <p:cNvPr id="11"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6" name="矩形 6"/>
          <p:cNvSpPr/>
          <p:nvPr userDrawn="1">
            <p:custDataLst>
              <p:tags r:id="rId2"/>
            </p:custDataLst>
          </p:nvPr>
        </p:nvSpPr>
        <p:spPr>
          <a:xfrm>
            <a:off x="9423400" y="2019301"/>
            <a:ext cx="2767400" cy="4838699"/>
          </a:xfrm>
          <a:custGeom>
            <a:avLst/>
            <a:gdLst>
              <a:gd name="connsiteX0" fmla="*/ 0 w 3148400"/>
              <a:gd name="connsiteY0" fmla="*/ 0 h 4051299"/>
              <a:gd name="connsiteX1" fmla="*/ 3148400 w 3148400"/>
              <a:gd name="connsiteY1" fmla="*/ 0 h 4051299"/>
              <a:gd name="connsiteX2" fmla="*/ 3148400 w 3148400"/>
              <a:gd name="connsiteY2" fmla="*/ 4051299 h 4051299"/>
              <a:gd name="connsiteX3" fmla="*/ 0 w 3148400"/>
              <a:gd name="connsiteY3" fmla="*/ 4051299 h 4051299"/>
              <a:gd name="connsiteX4" fmla="*/ 0 w 3148400"/>
              <a:gd name="connsiteY4" fmla="*/ 0 h 4051299"/>
              <a:gd name="connsiteX0-1" fmla="*/ 1905000 w 3148400"/>
              <a:gd name="connsiteY0-2" fmla="*/ 0 h 4825999"/>
              <a:gd name="connsiteX1-3" fmla="*/ 3148400 w 3148400"/>
              <a:gd name="connsiteY1-4" fmla="*/ 774700 h 4825999"/>
              <a:gd name="connsiteX2-5" fmla="*/ 3148400 w 3148400"/>
              <a:gd name="connsiteY2-6" fmla="*/ 4825999 h 4825999"/>
              <a:gd name="connsiteX3-7" fmla="*/ 0 w 3148400"/>
              <a:gd name="connsiteY3-8" fmla="*/ 4825999 h 4825999"/>
              <a:gd name="connsiteX4-9" fmla="*/ 1905000 w 3148400"/>
              <a:gd name="connsiteY4-10" fmla="*/ 0 h 4825999"/>
              <a:gd name="connsiteX0-11" fmla="*/ 1524000 w 2767400"/>
              <a:gd name="connsiteY0-12" fmla="*/ 0 h 4825999"/>
              <a:gd name="connsiteX1-13" fmla="*/ 2767400 w 2767400"/>
              <a:gd name="connsiteY1-14" fmla="*/ 774700 h 4825999"/>
              <a:gd name="connsiteX2-15" fmla="*/ 2767400 w 2767400"/>
              <a:gd name="connsiteY2-16" fmla="*/ 4825999 h 4825999"/>
              <a:gd name="connsiteX3-17" fmla="*/ 0 w 2767400"/>
              <a:gd name="connsiteY3-18" fmla="*/ 4825999 h 4825999"/>
              <a:gd name="connsiteX4-19" fmla="*/ 1524000 w 2767400"/>
              <a:gd name="connsiteY4-20" fmla="*/ 0 h 4825999"/>
              <a:gd name="connsiteX0-21" fmla="*/ 1397000 w 2767400"/>
              <a:gd name="connsiteY0-22" fmla="*/ 0 h 4838699"/>
              <a:gd name="connsiteX1-23" fmla="*/ 2767400 w 2767400"/>
              <a:gd name="connsiteY1-24" fmla="*/ 787400 h 4838699"/>
              <a:gd name="connsiteX2-25" fmla="*/ 2767400 w 2767400"/>
              <a:gd name="connsiteY2-26" fmla="*/ 4838699 h 4838699"/>
              <a:gd name="connsiteX3-27" fmla="*/ 0 w 2767400"/>
              <a:gd name="connsiteY3-28" fmla="*/ 4838699 h 4838699"/>
              <a:gd name="connsiteX4-29" fmla="*/ 1397000 w 2767400"/>
              <a:gd name="connsiteY4-30" fmla="*/ 0 h 483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67400" h="4838699">
                <a:moveTo>
                  <a:pt x="1397000" y="0"/>
                </a:moveTo>
                <a:lnTo>
                  <a:pt x="2767400" y="787400"/>
                </a:lnTo>
                <a:lnTo>
                  <a:pt x="2767400" y="4838699"/>
                </a:lnTo>
                <a:lnTo>
                  <a:pt x="0" y="4838699"/>
                </a:lnTo>
                <a:lnTo>
                  <a:pt x="13970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形状 16"/>
          <p:cNvSpPr/>
          <p:nvPr userDrawn="1">
            <p:custDataLst>
              <p:tags r:id="rId3"/>
            </p:custDataLst>
          </p:nvPr>
        </p:nvSpPr>
        <p:spPr>
          <a:xfrm>
            <a:off x="3698981" y="1"/>
            <a:ext cx="8491819" cy="4559752"/>
          </a:xfrm>
          <a:custGeom>
            <a:avLst/>
            <a:gdLst>
              <a:gd name="connsiteX0" fmla="*/ 22 w 8491819"/>
              <a:gd name="connsiteY0" fmla="*/ 0 h 4539811"/>
              <a:gd name="connsiteX1" fmla="*/ 8491819 w 8491819"/>
              <a:gd name="connsiteY1" fmla="*/ 0 h 4539811"/>
              <a:gd name="connsiteX2" fmla="*/ 8491819 w 8491819"/>
              <a:gd name="connsiteY2" fmla="*/ 4539811 h 4539811"/>
              <a:gd name="connsiteX3" fmla="*/ 0 w 8491819"/>
              <a:gd name="connsiteY3" fmla="*/ 1 h 4539811"/>
            </a:gdLst>
            <a:ahLst/>
            <a:cxnLst>
              <a:cxn ang="0">
                <a:pos x="connsiteX0" y="connsiteY0"/>
              </a:cxn>
              <a:cxn ang="0">
                <a:pos x="connsiteX1" y="connsiteY1"/>
              </a:cxn>
              <a:cxn ang="0">
                <a:pos x="connsiteX2" y="connsiteY2"/>
              </a:cxn>
              <a:cxn ang="0">
                <a:pos x="connsiteX3" y="connsiteY3"/>
              </a:cxn>
            </a:cxnLst>
            <a:rect l="l" t="t" r="r" b="b"/>
            <a:pathLst>
              <a:path w="8491819" h="4539811">
                <a:moveTo>
                  <a:pt x="22" y="0"/>
                </a:moveTo>
                <a:lnTo>
                  <a:pt x="8491819" y="0"/>
                </a:lnTo>
                <a:lnTo>
                  <a:pt x="8491819" y="4539811"/>
                </a:lnTo>
                <a:lnTo>
                  <a:pt x="0" y="1"/>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9" name="图片 18"/>
          <p:cNvPicPr/>
          <p:nvPr userDrawn="1">
            <p:custDataLst>
              <p:tags r:id="rId4"/>
            </p:custDataLst>
          </p:nvPr>
        </p:nvPicPr>
        <p:blipFill>
          <a:blip r:embed="rId5">
            <a:extLst>
              <a:ext uri="{28A0092B-C50C-407E-A947-70E740481C1C}">
                <a14:useLocalDpi xmlns:a14="http://schemas.microsoft.com/office/drawing/2010/main" val="0"/>
              </a:ext>
            </a:extLst>
          </a:blip>
          <a:srcRect l="34621" b="37875"/>
          <a:stretch>
            <a:fillRect/>
          </a:stretch>
        </p:blipFill>
        <p:spPr>
          <a:xfrm>
            <a:off x="4221328" y="0"/>
            <a:ext cx="7969472" cy="4260558"/>
          </a:xfrm>
          <a:custGeom>
            <a:avLst/>
            <a:gdLst>
              <a:gd name="connsiteX0" fmla="*/ 0 w 7969472"/>
              <a:gd name="connsiteY0" fmla="*/ 0 h 4260558"/>
              <a:gd name="connsiteX1" fmla="*/ 7969472 w 7969472"/>
              <a:gd name="connsiteY1" fmla="*/ 0 h 4260558"/>
              <a:gd name="connsiteX2" fmla="*/ 7969472 w 7969472"/>
              <a:gd name="connsiteY2" fmla="*/ 4260558 h 4260558"/>
            </a:gdLst>
            <a:ahLst/>
            <a:cxnLst>
              <a:cxn ang="0">
                <a:pos x="connsiteX0" y="connsiteY0"/>
              </a:cxn>
              <a:cxn ang="0">
                <a:pos x="connsiteX1" y="connsiteY1"/>
              </a:cxn>
              <a:cxn ang="0">
                <a:pos x="connsiteX2" y="connsiteY2"/>
              </a:cxn>
            </a:cxnLst>
            <a:rect l="l" t="t" r="r" b="b"/>
            <a:pathLst>
              <a:path w="7969472" h="4260558">
                <a:moveTo>
                  <a:pt x="0" y="0"/>
                </a:moveTo>
                <a:lnTo>
                  <a:pt x="7969472" y="0"/>
                </a:lnTo>
                <a:lnTo>
                  <a:pt x="7969472" y="4260558"/>
                </a:lnTo>
                <a:close/>
              </a:path>
            </a:pathLst>
          </a:custGeom>
        </p:spPr>
      </p:pic>
      <p:cxnSp>
        <p:nvCxnSpPr>
          <p:cNvPr id="20" name="直接连接符 19"/>
          <p:cNvCxnSpPr/>
          <p:nvPr userDrawn="1">
            <p:custDataLst>
              <p:tags r:id="rId6"/>
            </p:custDataLst>
          </p:nvPr>
        </p:nvCxnSpPr>
        <p:spPr>
          <a:xfrm>
            <a:off x="0" y="5861050"/>
            <a:ext cx="12763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7"/>
            </p:custDataLst>
          </p:nvPr>
        </p:nvCxnSpPr>
        <p:spPr>
          <a:xfrm>
            <a:off x="0" y="6270625"/>
            <a:ext cx="18732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756004" y="2652567"/>
            <a:ext cx="8921395" cy="1107440"/>
          </a:xfrm>
          <a:prstGeom prst="rect">
            <a:avLst/>
          </a:prstGeom>
        </p:spPr>
        <p:txBody>
          <a:bodyPr vert="horz" wrap="square" lIns="0" tIns="0" rIns="0" bIns="0" rtlCol="0" anchor="b" anchorCtr="0">
            <a:normAutofit/>
          </a:bodyPr>
          <a:lstStyle>
            <a:lvl1pPr marL="0" indent="0">
              <a:buFont typeface="Arial" panose="020B0604020202020204" pitchFamily="34" charset="0"/>
              <a:buNone/>
              <a:defRPr kumimoji="0" lang="zh-CN" altLang="en-US" sz="6800" i="0" u="none" strike="noStrike" cap="none" spc="700" normalizeH="0" baseline="0" noProof="0" dirty="0">
                <a:ln>
                  <a:noFill/>
                </a:ln>
                <a:solidFill>
                  <a:schemeClr val="tx1">
                    <a:lumMod val="95000"/>
                    <a:lumOff val="5000"/>
                  </a:schemeClr>
                </a:solidFill>
                <a:effectLst/>
                <a:uLnTx/>
                <a:uFillTx/>
                <a:latin typeface="+mj-ea"/>
                <a:ea typeface="+mj-ea"/>
                <a:sym typeface="+mn-ea"/>
              </a:defRPr>
            </a:lvl1pPr>
          </a:lstStyle>
          <a:p>
            <a:pPr marL="0" marR="0" lvl="0" fontAlgn="auto">
              <a:spcAft>
                <a:spcPts val="0"/>
              </a:spcAft>
              <a:buClrTx/>
              <a:buSzTx/>
              <a:buFontTx/>
            </a:pPr>
            <a:r>
              <a:rPr lang="zh-CN" altLang="en-US" dirty="0"/>
              <a:t>编辑母版标题</a:t>
            </a:r>
            <a:endParaRPr lang="zh-CN" altLang="en-US" dirty="0"/>
          </a:p>
        </p:txBody>
      </p:sp>
      <p:sp>
        <p:nvSpPr>
          <p:cNvPr id="4" name="日期占位符 3"/>
          <p:cNvSpPr>
            <a:spLocks noGrp="1"/>
          </p:cNvSpPr>
          <p:nvPr>
            <p:ph type="dt" sz="half" idx="10"/>
            <p:custDataLst>
              <p:tags r:id="rId9"/>
            </p:custDataLst>
          </p:nvPr>
        </p:nvSpPr>
        <p:spPr>
          <a:xfrm>
            <a:off x="695960" y="6356350"/>
            <a:ext cx="2743200" cy="365125"/>
          </a:xfrm>
          <a:prstGeom prst="rect">
            <a:avLst/>
          </a:prstGeom>
        </p:spPr>
        <p:txBody>
          <a:bodyPr wrap="square">
            <a:normAutofit/>
          </a:bodyPr>
          <a:lstStyle>
            <a:lvl1pPr>
              <a:defRPr>
                <a:latin typeface="+mj-ea"/>
                <a:ea typeface="+mj-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8" name="年号占位符 8"/>
          <p:cNvSpPr>
            <a:spLocks noGrp="1"/>
          </p:cNvSpPr>
          <p:nvPr>
            <p:ph type="body" sz="quarter" idx="15" hasCustomPrompt="1"/>
            <p:custDataLst>
              <p:tags r:id="rId12"/>
            </p:custDataLst>
          </p:nvPr>
        </p:nvSpPr>
        <p:spPr>
          <a:xfrm>
            <a:off x="756004" y="1400175"/>
            <a:ext cx="5657495" cy="1115867"/>
          </a:xfrm>
          <a:prstGeom prst="rect">
            <a:avLst/>
          </a:prstGeom>
          <a:noFill/>
        </p:spPr>
        <p:txBody>
          <a:bodyPr wrap="square" lIns="0" tIns="0" rIns="0" bIns="0" rtlCol="0" anchor="b" anchorCtr="0">
            <a:normAutofit/>
          </a:bodyPr>
          <a:lstStyle>
            <a:lvl1pPr marL="0" indent="0" algn="l">
              <a:buFont typeface="Arial" panose="020B0604020202020204" pitchFamily="34" charset="0"/>
              <a:buNone/>
              <a:defRPr lang="zh-CN" altLang="en-US" sz="3200" b="1" spc="200" dirty="0">
                <a:solidFill>
                  <a:schemeClr val="accent1">
                    <a:lumMod val="50000"/>
                  </a:schemeClr>
                </a:solidFill>
                <a:uFillTx/>
                <a:latin typeface="+mn-ea"/>
                <a:ea typeface="+mn-ea"/>
                <a:cs typeface="Arial" panose="020B0604020202020204" pitchFamily="34" charset="0"/>
              </a:defRPr>
            </a:lvl1pPr>
          </a:lstStyle>
          <a:p>
            <a:pPr marL="0" lvl="0"/>
            <a:r>
              <a:rPr lang="zh-CN" altLang="en-US" dirty="0"/>
              <a:t>年号</a:t>
            </a:r>
            <a:endParaRPr lang="zh-CN" altLang="en-US" dirty="0"/>
          </a:p>
        </p:txBody>
      </p:sp>
      <p:sp>
        <p:nvSpPr>
          <p:cNvPr id="13" name="矩形 12"/>
          <p:cNvSpPr/>
          <p:nvPr userDrawn="1">
            <p:custDataLst>
              <p:tags r:id="rId13"/>
            </p:custDataLst>
          </p:nvPr>
        </p:nvSpPr>
        <p:spPr>
          <a:xfrm>
            <a:off x="756005" y="3909867"/>
            <a:ext cx="4838040" cy="79468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indent="0" algn="ctr">
              <a:buFont typeface="Arial" panose="020B0604020202020204" pitchFamily="34" charset="0"/>
              <a:buNone/>
            </a:pPr>
            <a:endParaRPr lang="zh-CN" altLang="en-US">
              <a:solidFill>
                <a:schemeClr val="lt1"/>
              </a:solidFill>
              <a:latin typeface="+mj-ea"/>
              <a:ea typeface="+mj-ea"/>
            </a:endParaRPr>
          </a:p>
        </p:txBody>
      </p:sp>
      <p:sp>
        <p:nvSpPr>
          <p:cNvPr id="15" name="副标题 2"/>
          <p:cNvSpPr>
            <a:spLocks noGrp="1"/>
          </p:cNvSpPr>
          <p:nvPr>
            <p:ph type="subTitle" idx="1" hasCustomPrompt="1"/>
            <p:custDataLst>
              <p:tags r:id="rId14"/>
            </p:custDataLst>
          </p:nvPr>
        </p:nvSpPr>
        <p:spPr>
          <a:xfrm>
            <a:off x="756004" y="3913042"/>
            <a:ext cx="4838039" cy="791506"/>
          </a:xfrm>
          <a:prstGeom prst="rect">
            <a:avLst/>
          </a:prstGeom>
        </p:spPr>
        <p:txBody>
          <a:bodyPr vert="horz" wrap="square" lIns="0" tIns="0" rIns="0" bIns="0" rtlCol="0" anchor="ctr" anchorCtr="0">
            <a:normAutofit/>
          </a:bodyPr>
          <a:lstStyle>
            <a:lvl1pPr marL="0" indent="0">
              <a:buFont typeface="Arial" panose="020B0604020202020204" pitchFamily="34" charset="0"/>
              <a:buNone/>
              <a:defRPr kumimoji="0" lang="zh-CN" altLang="en-US" b="0" i="0" u="none" strike="noStrike" cap="none" spc="200" normalizeH="0" baseline="0" noProof="0" dirty="0">
                <a:ln>
                  <a:noFill/>
                </a:ln>
                <a:solidFill>
                  <a:schemeClr val="tx1">
                    <a:lumMod val="95000"/>
                    <a:lumOff val="5000"/>
                  </a:schemeClr>
                </a:solidFill>
                <a:effectLst/>
                <a:uLnTx/>
                <a:uFillTx/>
                <a:latin typeface="+mj-ea"/>
                <a:ea typeface="+mj-ea"/>
              </a:defRPr>
            </a:lvl1pPr>
          </a:lstStyle>
          <a:p>
            <a:pPr marL="228600" marR="0" lvl="0" indent="-228600" fontAlgn="auto">
              <a:lnSpc>
                <a:spcPct val="100000"/>
              </a:lnSpc>
              <a:spcBef>
                <a:spcPts val="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9423400" y="2019301"/>
            <a:ext cx="2767400" cy="4838699"/>
          </a:xfrm>
          <a:custGeom>
            <a:avLst/>
            <a:gdLst>
              <a:gd name="connsiteX0" fmla="*/ 0 w 3148400"/>
              <a:gd name="connsiteY0" fmla="*/ 0 h 4051299"/>
              <a:gd name="connsiteX1" fmla="*/ 3148400 w 3148400"/>
              <a:gd name="connsiteY1" fmla="*/ 0 h 4051299"/>
              <a:gd name="connsiteX2" fmla="*/ 3148400 w 3148400"/>
              <a:gd name="connsiteY2" fmla="*/ 4051299 h 4051299"/>
              <a:gd name="connsiteX3" fmla="*/ 0 w 3148400"/>
              <a:gd name="connsiteY3" fmla="*/ 4051299 h 4051299"/>
              <a:gd name="connsiteX4" fmla="*/ 0 w 3148400"/>
              <a:gd name="connsiteY4" fmla="*/ 0 h 4051299"/>
              <a:gd name="connsiteX0-1" fmla="*/ 1905000 w 3148400"/>
              <a:gd name="connsiteY0-2" fmla="*/ 0 h 4825999"/>
              <a:gd name="connsiteX1-3" fmla="*/ 3148400 w 3148400"/>
              <a:gd name="connsiteY1-4" fmla="*/ 774700 h 4825999"/>
              <a:gd name="connsiteX2-5" fmla="*/ 3148400 w 3148400"/>
              <a:gd name="connsiteY2-6" fmla="*/ 4825999 h 4825999"/>
              <a:gd name="connsiteX3-7" fmla="*/ 0 w 3148400"/>
              <a:gd name="connsiteY3-8" fmla="*/ 4825999 h 4825999"/>
              <a:gd name="connsiteX4-9" fmla="*/ 1905000 w 3148400"/>
              <a:gd name="connsiteY4-10" fmla="*/ 0 h 4825999"/>
              <a:gd name="connsiteX0-11" fmla="*/ 1524000 w 2767400"/>
              <a:gd name="connsiteY0-12" fmla="*/ 0 h 4825999"/>
              <a:gd name="connsiteX1-13" fmla="*/ 2767400 w 2767400"/>
              <a:gd name="connsiteY1-14" fmla="*/ 774700 h 4825999"/>
              <a:gd name="connsiteX2-15" fmla="*/ 2767400 w 2767400"/>
              <a:gd name="connsiteY2-16" fmla="*/ 4825999 h 4825999"/>
              <a:gd name="connsiteX3-17" fmla="*/ 0 w 2767400"/>
              <a:gd name="connsiteY3-18" fmla="*/ 4825999 h 4825999"/>
              <a:gd name="connsiteX4-19" fmla="*/ 1524000 w 2767400"/>
              <a:gd name="connsiteY4-20" fmla="*/ 0 h 4825999"/>
              <a:gd name="connsiteX0-21" fmla="*/ 1397000 w 2767400"/>
              <a:gd name="connsiteY0-22" fmla="*/ 0 h 4838699"/>
              <a:gd name="connsiteX1-23" fmla="*/ 2767400 w 2767400"/>
              <a:gd name="connsiteY1-24" fmla="*/ 787400 h 4838699"/>
              <a:gd name="connsiteX2-25" fmla="*/ 2767400 w 2767400"/>
              <a:gd name="connsiteY2-26" fmla="*/ 4838699 h 4838699"/>
              <a:gd name="connsiteX3-27" fmla="*/ 0 w 2767400"/>
              <a:gd name="connsiteY3-28" fmla="*/ 4838699 h 4838699"/>
              <a:gd name="connsiteX4-29" fmla="*/ 1397000 w 2767400"/>
              <a:gd name="connsiteY4-30" fmla="*/ 0 h 483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67400" h="4838699">
                <a:moveTo>
                  <a:pt x="1397000" y="0"/>
                </a:moveTo>
                <a:lnTo>
                  <a:pt x="2767400" y="787400"/>
                </a:lnTo>
                <a:lnTo>
                  <a:pt x="2767400" y="4838699"/>
                </a:lnTo>
                <a:lnTo>
                  <a:pt x="0" y="4838699"/>
                </a:lnTo>
                <a:lnTo>
                  <a:pt x="13970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任意多边形: 形状 15"/>
          <p:cNvSpPr/>
          <p:nvPr userDrawn="1">
            <p:custDataLst>
              <p:tags r:id="rId3"/>
            </p:custDataLst>
          </p:nvPr>
        </p:nvSpPr>
        <p:spPr>
          <a:xfrm>
            <a:off x="3698981" y="1"/>
            <a:ext cx="8491819" cy="4559752"/>
          </a:xfrm>
          <a:custGeom>
            <a:avLst/>
            <a:gdLst>
              <a:gd name="connsiteX0" fmla="*/ 22 w 8491819"/>
              <a:gd name="connsiteY0" fmla="*/ 0 h 4539811"/>
              <a:gd name="connsiteX1" fmla="*/ 8491819 w 8491819"/>
              <a:gd name="connsiteY1" fmla="*/ 0 h 4539811"/>
              <a:gd name="connsiteX2" fmla="*/ 8491819 w 8491819"/>
              <a:gd name="connsiteY2" fmla="*/ 4539811 h 4539811"/>
              <a:gd name="connsiteX3" fmla="*/ 0 w 8491819"/>
              <a:gd name="connsiteY3" fmla="*/ 1 h 4539811"/>
            </a:gdLst>
            <a:ahLst/>
            <a:cxnLst>
              <a:cxn ang="0">
                <a:pos x="connsiteX0" y="connsiteY0"/>
              </a:cxn>
              <a:cxn ang="0">
                <a:pos x="connsiteX1" y="connsiteY1"/>
              </a:cxn>
              <a:cxn ang="0">
                <a:pos x="connsiteX2" y="connsiteY2"/>
              </a:cxn>
              <a:cxn ang="0">
                <a:pos x="connsiteX3" y="connsiteY3"/>
              </a:cxn>
            </a:cxnLst>
            <a:rect l="l" t="t" r="r" b="b"/>
            <a:pathLst>
              <a:path w="8491819" h="4539811">
                <a:moveTo>
                  <a:pt x="22" y="0"/>
                </a:moveTo>
                <a:lnTo>
                  <a:pt x="8491819" y="0"/>
                </a:lnTo>
                <a:lnTo>
                  <a:pt x="8491819" y="4539811"/>
                </a:lnTo>
                <a:lnTo>
                  <a:pt x="0" y="1"/>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7" name="图片 16"/>
          <p:cNvPicPr/>
          <p:nvPr userDrawn="1">
            <p:custDataLst>
              <p:tags r:id="rId4"/>
            </p:custDataLst>
          </p:nvPr>
        </p:nvPicPr>
        <p:blipFill>
          <a:blip r:embed="rId5">
            <a:extLst>
              <a:ext uri="{28A0092B-C50C-407E-A947-70E740481C1C}">
                <a14:useLocalDpi xmlns:a14="http://schemas.microsoft.com/office/drawing/2010/main" val="0"/>
              </a:ext>
            </a:extLst>
          </a:blip>
          <a:srcRect l="34621" b="37875"/>
          <a:stretch>
            <a:fillRect/>
          </a:stretch>
        </p:blipFill>
        <p:spPr>
          <a:xfrm>
            <a:off x="4221328" y="0"/>
            <a:ext cx="7969472" cy="4260558"/>
          </a:xfrm>
          <a:custGeom>
            <a:avLst/>
            <a:gdLst>
              <a:gd name="connsiteX0" fmla="*/ 0 w 7969472"/>
              <a:gd name="connsiteY0" fmla="*/ 0 h 4260558"/>
              <a:gd name="connsiteX1" fmla="*/ 7969472 w 7969472"/>
              <a:gd name="connsiteY1" fmla="*/ 0 h 4260558"/>
              <a:gd name="connsiteX2" fmla="*/ 7969472 w 7969472"/>
              <a:gd name="connsiteY2" fmla="*/ 4260558 h 4260558"/>
            </a:gdLst>
            <a:ahLst/>
            <a:cxnLst>
              <a:cxn ang="0">
                <a:pos x="connsiteX0" y="connsiteY0"/>
              </a:cxn>
              <a:cxn ang="0">
                <a:pos x="connsiteX1" y="connsiteY1"/>
              </a:cxn>
              <a:cxn ang="0">
                <a:pos x="connsiteX2" y="connsiteY2"/>
              </a:cxn>
            </a:cxnLst>
            <a:rect l="l" t="t" r="r" b="b"/>
            <a:pathLst>
              <a:path w="7969472" h="4260558">
                <a:moveTo>
                  <a:pt x="0" y="0"/>
                </a:moveTo>
                <a:lnTo>
                  <a:pt x="7969472" y="0"/>
                </a:lnTo>
                <a:lnTo>
                  <a:pt x="7969472" y="4260558"/>
                </a:lnTo>
                <a:close/>
              </a:path>
            </a:pathLst>
          </a:custGeom>
        </p:spPr>
      </p:pic>
      <p:sp>
        <p:nvSpPr>
          <p:cNvPr id="2" name="标题 1"/>
          <p:cNvSpPr>
            <a:spLocks noGrp="1"/>
          </p:cNvSpPr>
          <p:nvPr>
            <p:ph type="ctrTitle" hasCustomPrompt="1"/>
            <p:custDataLst>
              <p:tags r:id="rId6"/>
            </p:custDataLst>
          </p:nvPr>
        </p:nvSpPr>
        <p:spPr>
          <a:xfrm>
            <a:off x="854634" y="1132114"/>
            <a:ext cx="6681366" cy="2618271"/>
          </a:xfrm>
          <a:prstGeom prst="rect">
            <a:avLst/>
          </a:prstGeom>
        </p:spPr>
        <p:txBody>
          <a:bodyPr vert="horz" wrap="square" lIns="0" tIns="0" rIns="0" bIns="0" rtlCol="0" anchor="b" anchorCtr="0">
            <a:normAutofit lnSpcReduction="10000"/>
          </a:bodyPr>
          <a:lstStyle>
            <a:lvl1pPr marL="0" indent="0">
              <a:buFont typeface="Arial" panose="020B0604020202020204" pitchFamily="34" charset="0"/>
              <a:buNone/>
              <a:defRPr kumimoji="0" lang="zh-CN" altLang="en-US" sz="6000" i="0" u="none" strike="noStrike" cap="none" spc="600" normalizeH="0" baseline="0" noProof="0" dirty="0">
                <a:ln>
                  <a:noFill/>
                </a:ln>
                <a:solidFill>
                  <a:schemeClr val="tx1">
                    <a:lumMod val="85000"/>
                    <a:lumOff val="15000"/>
                  </a:schemeClr>
                </a:solidFill>
                <a:effectLst/>
                <a:uLnTx/>
                <a:uFillTx/>
                <a:latin typeface="+mj-ea"/>
                <a:ea typeface="+mj-ea"/>
                <a:sym typeface="Arial" panose="020B0604020202020204" pitchFamily="34" charset="0"/>
              </a:defRPr>
            </a:lvl1pPr>
          </a:lstStyle>
          <a:p>
            <a:pPr marL="0" marR="0" lvl="0" fontAlgn="auto">
              <a:spcAft>
                <a:spcPts val="0"/>
              </a:spcAft>
              <a:buClrTx/>
              <a:buSzTx/>
              <a:buFontTx/>
            </a:pPr>
            <a:r>
              <a:rPr lang="zh-CN" altLang="en-US" dirty="0"/>
              <a:t>单击此处编辑母版标题</a:t>
            </a:r>
            <a:endParaRPr lang="zh-CN" altLang="en-US" dirty="0"/>
          </a:p>
        </p:txBody>
      </p:sp>
      <p:sp>
        <p:nvSpPr>
          <p:cNvPr id="3" name="副标题 2"/>
          <p:cNvSpPr>
            <a:spLocks noGrp="1"/>
          </p:cNvSpPr>
          <p:nvPr>
            <p:ph type="subTitle" idx="1" hasCustomPrompt="1"/>
            <p:custDataLst>
              <p:tags r:id="rId7"/>
            </p:custDataLst>
          </p:nvPr>
        </p:nvSpPr>
        <p:spPr>
          <a:xfrm>
            <a:off x="854634" y="3904123"/>
            <a:ext cx="6681360" cy="954823"/>
          </a:xfrm>
          <a:prstGeom prst="rect">
            <a:avLst/>
          </a:prstGeom>
        </p:spPr>
        <p:txBody>
          <a:bodyPr vert="horz" wrap="square" lIns="0" tIns="0" rIns="0" bIns="0" rtlCol="0" anchor="t">
            <a:normAutofit/>
          </a:bodyPr>
          <a:lstStyle>
            <a:lvl1pPr marL="0" indent="0">
              <a:buFont typeface="Arial" panose="020B0604020202020204" pitchFamily="34" charset="0"/>
              <a:buNone/>
              <a:defRPr kumimoji="0" lang="zh-CN" altLang="en-US" b="0" i="0" u="none" strike="noStrike" cap="none" spc="200" normalizeH="0" baseline="0" noProof="0" dirty="0">
                <a:ln>
                  <a:noFill/>
                </a:ln>
                <a:solidFill>
                  <a:schemeClr val="tx1">
                    <a:lumMod val="85000"/>
                    <a:lumOff val="15000"/>
                  </a:schemeClr>
                </a:solidFill>
                <a:effectLst/>
                <a:uLnTx/>
                <a:uFillTx/>
                <a:latin typeface="+mj-ea"/>
                <a:ea typeface="+mj-ea"/>
                <a:cs typeface="微软雅黑" panose="020B0503020204020204" charset="-122"/>
                <a:sym typeface="Arial" panose="020B0604020202020204" pitchFamily="34" charset="0"/>
              </a:defRPr>
            </a:lvl1pPr>
          </a:lstStyle>
          <a:p>
            <a:pPr marL="228600" marR="0" lvl="0" indent="-228600" fontAlgn="auto">
              <a:spcBef>
                <a:spcPts val="0"/>
              </a:spcBef>
              <a:spcAft>
                <a:spcPts val="0"/>
              </a:spcAft>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8"/>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038600" y="6356350"/>
            <a:ext cx="4114800" cy="365125"/>
          </a:xfrm>
          <a:prstGeom prst="rect">
            <a:avLst/>
          </a:prstGeom>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cxnSp>
        <p:nvCxnSpPr>
          <p:cNvPr id="13" name="直接连接符 12"/>
          <p:cNvCxnSpPr/>
          <p:nvPr userDrawn="1">
            <p:custDataLst>
              <p:tags r:id="rId11"/>
            </p:custDataLst>
          </p:nvPr>
        </p:nvCxnSpPr>
        <p:spPr>
          <a:xfrm>
            <a:off x="867708" y="4928879"/>
            <a:ext cx="30675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a:off x="0" y="5861050"/>
            <a:ext cx="12763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a:off x="0" y="6270625"/>
            <a:ext cx="18732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wrap="square">
            <a:normAutofit/>
          </a:bodyPr>
          <a:p>
            <a:r>
              <a:rPr lang="zh-CN" altLang="en-US" dirty="0"/>
              <a:t>单击此处编辑母版标题样式</a:t>
            </a:r>
            <a:endParaRPr lang="zh-CN" altLang="en-US" dirty="0"/>
          </a:p>
        </p:txBody>
      </p:sp>
      <p:sp>
        <p:nvSpPr>
          <p:cNvPr id="8" name="内容占位符 7"/>
          <p:cNvSpPr>
            <a:spLocks noGrp="1"/>
          </p:cNvSpPr>
          <p:nvPr>
            <p:ph idx="1"/>
            <p:custDataLst>
              <p:tags r:id="rId3"/>
            </p:custDataLst>
          </p:nvPr>
        </p:nvSpPr>
        <p:spPr/>
        <p:txBody>
          <a:bodyPr wrap="square">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日期占位符 8"/>
          <p:cNvSpPr>
            <a:spLocks noGrp="1"/>
          </p:cNvSpPr>
          <p:nvPr>
            <p:ph type="dt" sz="half" idx="10"/>
            <p:custDataLst>
              <p:tags r:id="rId4"/>
            </p:custDataLst>
          </p:nvPr>
        </p:nvSpPr>
        <p:spPr/>
        <p:txBody>
          <a:bodyPr wrap="square">
            <a:normAutofit/>
          </a:bodyPr>
          <a:p>
            <a:fld id="{5592522B-0F24-4480-B9DD-A9474A6880D6}" type="datetimeFigureOut">
              <a:rPr lang="zh-CN" altLang="en-US" smtClean="0"/>
            </a:fld>
            <a:endParaRPr lang="zh-CN" altLang="en-US"/>
          </a:p>
        </p:txBody>
      </p:sp>
      <p:sp>
        <p:nvSpPr>
          <p:cNvPr id="10" name="页脚占位符 9"/>
          <p:cNvSpPr>
            <a:spLocks noGrp="1"/>
          </p:cNvSpPr>
          <p:nvPr>
            <p:ph type="ftr" sz="quarter" idx="11"/>
            <p:custDataLst>
              <p:tags r:id="rId5"/>
            </p:custDataLst>
          </p:nvPr>
        </p:nvSpPr>
        <p:spPr/>
        <p:txBody>
          <a:bodyPr/>
          <a:p>
            <a:endParaRPr lang="zh-CN" altLang="en-US"/>
          </a:p>
        </p:txBody>
      </p:sp>
      <p:sp>
        <p:nvSpPr>
          <p:cNvPr id="11" name="灯片编号占位符 10"/>
          <p:cNvSpPr>
            <a:spLocks noGrp="1"/>
          </p:cNvSpPr>
          <p:nvPr>
            <p:ph type="sldNum" sz="quarter" idx="12"/>
            <p:custDataLst>
              <p:tags r:id="rId6"/>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a:duotone>
              <a:prstClr val="black"/>
              <a:schemeClr val="accent1">
                <a:lumMod val="75000"/>
                <a:tint val="45000"/>
                <a:satMod val="400000"/>
              </a:schemeClr>
            </a:duotone>
            <a:extLst>
              <a:ext uri="{28A0092B-C50C-407E-A947-70E740481C1C}">
                <a14:useLocalDpi xmlns:a14="http://schemas.microsoft.com/office/drawing/2010/main" val="0"/>
              </a:ext>
            </a:extLst>
          </a:blip>
          <a:srcRect/>
          <a:stretch>
            <a:fillRect/>
          </a:stretch>
        </p:blipFill>
        <p:spPr>
          <a:xfrm>
            <a:off x="408790" y="1392930"/>
            <a:ext cx="4389120" cy="4072141"/>
          </a:xfrm>
          <a:prstGeom prst="rect">
            <a:avLst/>
          </a:prstGeom>
        </p:spPr>
      </p:pic>
      <p:sp>
        <p:nvSpPr>
          <p:cNvPr id="2" name="标题 1"/>
          <p:cNvSpPr>
            <a:spLocks noGrp="1"/>
          </p:cNvSpPr>
          <p:nvPr>
            <p:ph type="title" hasCustomPrompt="1"/>
            <p:custDataLst>
              <p:tags r:id="rId4"/>
            </p:custDataLst>
          </p:nvPr>
        </p:nvSpPr>
        <p:spPr>
          <a:xfrm>
            <a:off x="5181600" y="323850"/>
            <a:ext cx="6601460" cy="1068705"/>
          </a:xfrm>
          <a:prstGeom prst="rect">
            <a:avLst/>
          </a:prstGeom>
          <a:noFill/>
        </p:spPr>
        <p:txBody>
          <a:bodyPr wrap="square" lIns="91440" tIns="45720" rIns="91440" bIns="45720" anchor="b">
            <a:normAutofit/>
          </a:bodyPr>
          <a:lstStyle>
            <a:lvl1pPr>
              <a:defRPr lang="zh-CN" altLang="en-US" sz="4000" spc="600" dirty="0">
                <a:solidFill>
                  <a:schemeClr val="tx2">
                    <a:lumMod val="60000"/>
                    <a:lumOff val="40000"/>
                  </a:schemeClr>
                </a:solidFill>
                <a:uFillTx/>
                <a:latin typeface="+mj-ea"/>
                <a:ea typeface="+mj-ea"/>
                <a:cs typeface="汉仪旗黑-85S" panose="00020600040101010101" pitchFamily="18" charset="-122"/>
              </a:defRPr>
            </a:lvl1pPr>
          </a:lstStyle>
          <a:p>
            <a:pPr marL="0" lvl="0">
              <a:lnSpc>
                <a:spcPct val="120000"/>
              </a:lnSpc>
            </a:pPr>
            <a:r>
              <a:rPr lang="zh-CN" altLang="en-US" dirty="0"/>
              <a:t>标题</a:t>
            </a:r>
            <a:endParaRPr lang="zh-CN" altLang="en-US" dirty="0"/>
          </a:p>
        </p:txBody>
      </p:sp>
      <p:sp>
        <p:nvSpPr>
          <p:cNvPr id="7" name="日期占位符 3"/>
          <p:cNvSpPr>
            <a:spLocks noGrp="1"/>
          </p:cNvSpPr>
          <p:nvPr>
            <p:ph type="dt" sz="half" idx="10"/>
            <p:custDataLst>
              <p:tags r:id="rId5"/>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6"/>
            </p:custDataLst>
          </p:nvPr>
        </p:nvSpPr>
        <p:spPr>
          <a:xfrm>
            <a:off x="4038600" y="6356350"/>
            <a:ext cx="4114800" cy="365125"/>
          </a:xfrm>
          <a:prstGeom prst="rect">
            <a:avLst/>
          </a:prstGeom>
        </p:spPr>
        <p:txBody>
          <a:bodyPr/>
          <a:lstStyle/>
          <a:p>
            <a:endParaRPr lang="zh-CN" altLang="en-US"/>
          </a:p>
        </p:txBody>
      </p:sp>
      <p:sp>
        <p:nvSpPr>
          <p:cNvPr id="9" name="灯片编号占位符 5"/>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826039" y="3422158"/>
            <a:ext cx="6857365" cy="774513"/>
          </a:xfrm>
          <a:prstGeom prst="rect">
            <a:avLst/>
          </a:prstGeom>
        </p:spPr>
        <p:txBody>
          <a:bodyPr vert="horz" wrap="square" lIns="0" tIns="0" rIns="0" bIns="0" rtlCol="0" anchor="t" anchorCtr="0">
            <a:normAutofit/>
          </a:bodyPr>
          <a:lstStyle>
            <a:lvl1pPr marL="0" indent="0" algn="l">
              <a:buFont typeface="Arial" panose="020B0604020202020204" pitchFamily="34" charset="0"/>
              <a:buNone/>
              <a:defRPr kumimoji="0" lang="zh-CN" altLang="en-US" sz="3160" i="0" u="none" strike="noStrike" cap="none" spc="300" normalizeH="0" baseline="0" noProof="1" dirty="0">
                <a:solidFill>
                  <a:schemeClr val="tx1">
                    <a:lumMod val="85000"/>
                    <a:lumOff val="15000"/>
                  </a:schemeClr>
                </a:solidFill>
                <a:uFillTx/>
                <a:latin typeface="+mj-ea"/>
                <a:ea typeface="+mj-ea"/>
              </a:defRPr>
            </a:lvl1pPr>
          </a:lstStyle>
          <a:p>
            <a:pPr marL="0" marR="0" lvl="0" fontAlgn="auto">
              <a:lnSpc>
                <a:spcPct val="120000"/>
              </a:lnSpc>
              <a:buClrTx/>
              <a:buSzTx/>
              <a:buFontTx/>
            </a:pPr>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4826039" y="4261441"/>
            <a:ext cx="6857365" cy="1669926"/>
          </a:xfrm>
          <a:prstGeom prst="rect">
            <a:avLst/>
          </a:prstGeom>
        </p:spPr>
        <p:txBody>
          <a:bodyPr vert="horz" wrap="square" lIns="0" tIns="0" rIns="0" bIns="0" rtlCol="0">
            <a:normAutofit/>
          </a:bodyPr>
          <a:lstStyle>
            <a:lvl1pPr marL="0" indent="0" algn="l">
              <a:buFont typeface="Arial" panose="020B0604020202020204" pitchFamily="34" charset="0"/>
              <a:buNone/>
              <a:defRPr kumimoji="0" lang="zh-CN" altLang="en-US" sz="1800" b="0" i="0" u="none" strike="noStrike" cap="none" spc="200" normalizeH="0" baseline="0" noProof="1" dirty="0">
                <a:solidFill>
                  <a:schemeClr val="tx1">
                    <a:lumMod val="75000"/>
                    <a:lumOff val="25000"/>
                  </a:schemeClr>
                </a:solidFill>
                <a:uFillTx/>
                <a:latin typeface="+mj-ea"/>
                <a:ea typeface="+mj-ea"/>
                <a:sym typeface="+mn-ea"/>
              </a:defRPr>
            </a:lvl1pPr>
          </a:lstStyle>
          <a:p>
            <a:pPr marL="228600" marR="0" lvl="0" indent="-228600" fontAlgn="auto">
              <a:spcBef>
                <a:spcPts val="0"/>
              </a:spcBef>
              <a:spcAft>
                <a:spcPts val="0"/>
              </a:spcAft>
              <a:buClrTx/>
              <a:buSzTx/>
            </a:pPr>
            <a:r>
              <a:rPr lang="zh-CN" altLang="en-US" dirty="0"/>
              <a:t>单击此处编辑副标题</a:t>
            </a:r>
            <a:endParaRPr lang="zh-CN" altLang="en-US" dirty="0"/>
          </a:p>
        </p:txBody>
      </p:sp>
      <p:sp>
        <p:nvSpPr>
          <p:cNvPr id="8" name="节编号 3"/>
          <p:cNvSpPr>
            <a:spLocks noGrp="1"/>
          </p:cNvSpPr>
          <p:nvPr>
            <p:ph type="body" sz="quarter" idx="13" hasCustomPrompt="1"/>
            <p:custDataLst>
              <p:tags r:id="rId4"/>
            </p:custDataLst>
          </p:nvPr>
        </p:nvSpPr>
        <p:spPr>
          <a:xfrm>
            <a:off x="4826039" y="926631"/>
            <a:ext cx="68573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lvl1pPr marL="0" indent="0" algn="l">
              <a:buFont typeface="Arial" panose="020B0604020202020204" pitchFamily="34" charset="0"/>
              <a:buNone/>
              <a:defRPr lang="zh-CN" altLang="en-US" sz="8800" b="1" spc="200" dirty="0">
                <a:solidFill>
                  <a:schemeClr val="tx1">
                    <a:lumMod val="85000"/>
                    <a:lumOff val="15000"/>
                  </a:schemeClr>
                </a:solidFill>
                <a:uFillTx/>
                <a:latin typeface="+mj-ea"/>
                <a:ea typeface="+mj-ea"/>
                <a:cs typeface="+mn-ea"/>
              </a:defRPr>
            </a:lvl1pPr>
          </a:lstStyle>
          <a:p>
            <a:pPr marL="0" lvl="0">
              <a:lnSpc>
                <a:spcPct val="100000"/>
              </a:lnSpc>
            </a:pPr>
            <a:r>
              <a:rPr lang="zh-CN" altLang="en-US" dirty="0"/>
              <a:t>节编号</a:t>
            </a:r>
            <a:endParaRPr lang="zh-CN" altLang="en-US" dirty="0"/>
          </a:p>
        </p:txBody>
      </p:sp>
      <p:sp>
        <p:nvSpPr>
          <p:cNvPr id="4" name="日期占位符 4"/>
          <p:cNvSpPr>
            <a:spLocks noGrp="1"/>
          </p:cNvSpPr>
          <p:nvPr>
            <p:ph type="dt" sz="half" idx="10"/>
            <p:custDataLst>
              <p:tags r:id="rId5"/>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a:xfrm>
            <a:off x="4038600" y="6356350"/>
            <a:ext cx="4114800" cy="365125"/>
          </a:xfrm>
          <a:prstGeom prst="rect">
            <a:avLst/>
          </a:prstGeom>
        </p:spPr>
        <p:txBody>
          <a:bodyPr/>
          <a:lstStyle/>
          <a:p>
            <a:endParaRPr lang="zh-CN" altLang="en-US"/>
          </a:p>
        </p:txBody>
      </p:sp>
      <p:sp>
        <p:nvSpPr>
          <p:cNvPr id="6" name="灯片编号占位符 6"/>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pic>
        <p:nvPicPr>
          <p:cNvPr id="9" name="图片 8"/>
          <p:cNvPicPr>
            <a:picLocks noChangeAspect="1"/>
          </p:cNvPicPr>
          <p:nvPr userDrawn="1">
            <p:custDataLst>
              <p:tags r:id="rId8"/>
            </p:custDataLst>
          </p:nvPr>
        </p:nvPicPr>
        <p:blipFill rotWithShape="1">
          <a:blip r:embed="rId9">
            <a:duotone>
              <a:prstClr val="black"/>
              <a:schemeClr val="accent1">
                <a:lumMod val="75000"/>
                <a:tint val="45000"/>
                <a:satMod val="400000"/>
              </a:schemeClr>
            </a:duotone>
          </a:blip>
          <a:srcRect/>
          <a:stretch>
            <a:fillRect/>
          </a:stretch>
        </p:blipFill>
        <p:spPr>
          <a:xfrm>
            <a:off x="215153" y="1928146"/>
            <a:ext cx="3235350" cy="300169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9" name="内容占位符 8"/>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0" name="内容占位符 9"/>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1" name="日期占位符 10"/>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p:txBody>
          <a:bodyPr/>
          <a:lstStyle/>
          <a:p>
            <a:endParaRPr lang="zh-CN" altLang="en-US"/>
          </a:p>
        </p:txBody>
      </p:sp>
      <p:sp>
        <p:nvSpPr>
          <p:cNvPr id="13" name="灯片编号占位符 12"/>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11" name="文本占位符 10"/>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12" name="内容占位符 11"/>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3" name="文本占位符 12"/>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14" name="内容占位符 13"/>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5" name="日期占位符 14"/>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16" name="页脚占位符 15"/>
          <p:cNvSpPr>
            <a:spLocks noGrp="1"/>
          </p:cNvSpPr>
          <p:nvPr>
            <p:ph type="ftr" sz="quarter" idx="11"/>
            <p:custDataLst>
              <p:tags r:id="rId8"/>
            </p:custDataLst>
          </p:nvPr>
        </p:nvSpPr>
        <p:spPr/>
        <p:txBody>
          <a:bodyPr/>
          <a:lstStyle/>
          <a:p>
            <a:endParaRPr lang="zh-CN" altLang="en-US"/>
          </a:p>
        </p:txBody>
      </p:sp>
      <p:sp>
        <p:nvSpPr>
          <p:cNvPr id="17" name="灯片编号占位符 16"/>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wrap="square">
            <a:normAutofit/>
          </a:bodyPr>
          <a:p>
            <a:r>
              <a:rPr lang="zh-CN" altLang="en-US" dirty="0"/>
              <a:t>单击此处编辑母版标题样式</a:t>
            </a:r>
            <a:endParaRPr lang="zh-CN" altLang="en-US" dirty="0"/>
          </a:p>
        </p:txBody>
      </p:sp>
      <p:sp>
        <p:nvSpPr>
          <p:cNvPr id="7" name="日期占位符 6"/>
          <p:cNvSpPr>
            <a:spLocks noGrp="1"/>
          </p:cNvSpPr>
          <p:nvPr>
            <p:ph type="dt" sz="half" idx="10"/>
            <p:custDataLst>
              <p:tags r:id="rId3"/>
            </p:custDataLst>
          </p:nvPr>
        </p:nvSpPr>
        <p:spPr/>
        <p:txBody>
          <a:bodyPr wrap="square">
            <a:normAutofit/>
          </a:bodyPr>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p>
            <a:endParaRPr lang="zh-CN" altLang="en-US"/>
          </a:p>
        </p:txBody>
      </p:sp>
      <p:sp>
        <p:nvSpPr>
          <p:cNvPr id="9" name="灯片编号占位符 8"/>
          <p:cNvSpPr>
            <a:spLocks noGrp="1"/>
          </p:cNvSpPr>
          <p:nvPr>
            <p:ph type="sldNum" sz="quarter" idx="12"/>
            <p:custDataLst>
              <p:tags r:id="rId5"/>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wrap="square">
            <a:normAutofit/>
          </a:bodyPr>
          <a:p>
            <a:r>
              <a:rPr lang="zh-CN" altLang="en-US" dirty="0"/>
              <a:t>单击此处编辑母版标题样式</a:t>
            </a:r>
            <a:endParaRPr lang="zh-CN" altLang="en-US" dirty="0"/>
          </a:p>
        </p:txBody>
      </p:sp>
      <p:sp>
        <p:nvSpPr>
          <p:cNvPr id="8" name="内容占位符 7"/>
          <p:cNvSpPr>
            <a:spLocks noGrp="1"/>
          </p:cNvSpPr>
          <p:nvPr>
            <p:ph idx="1"/>
            <p:custDataLst>
              <p:tags r:id="rId3"/>
            </p:custDataLst>
          </p:nvPr>
        </p:nvSpPr>
        <p:spPr/>
        <p:txBody>
          <a:bodyPr wrap="square">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日期占位符 8"/>
          <p:cNvSpPr>
            <a:spLocks noGrp="1"/>
          </p:cNvSpPr>
          <p:nvPr>
            <p:ph type="dt" sz="half" idx="10"/>
            <p:custDataLst>
              <p:tags r:id="rId4"/>
            </p:custDataLst>
          </p:nvPr>
        </p:nvSpPr>
        <p:spPr/>
        <p:txBody>
          <a:bodyPr wrap="square">
            <a:normAutofit/>
          </a:bodyPr>
          <a:p>
            <a:fld id="{5592522B-0F24-4480-B9DD-A9474A6880D6}" type="datetimeFigureOut">
              <a:rPr lang="zh-CN" altLang="en-US" smtClean="0"/>
            </a:fld>
            <a:endParaRPr lang="zh-CN" altLang="en-US"/>
          </a:p>
        </p:txBody>
      </p:sp>
      <p:sp>
        <p:nvSpPr>
          <p:cNvPr id="10" name="页脚占位符 9"/>
          <p:cNvSpPr>
            <a:spLocks noGrp="1"/>
          </p:cNvSpPr>
          <p:nvPr>
            <p:ph type="ftr" sz="quarter" idx="11"/>
            <p:custDataLst>
              <p:tags r:id="rId5"/>
            </p:custDataLst>
          </p:nvPr>
        </p:nvSpPr>
        <p:spPr/>
        <p:txBody>
          <a:bodyPr/>
          <a:p>
            <a:endParaRPr lang="zh-CN" altLang="en-US"/>
          </a:p>
        </p:txBody>
      </p:sp>
      <p:sp>
        <p:nvSpPr>
          <p:cNvPr id="11" name="灯片编号占位符 10"/>
          <p:cNvSpPr>
            <a:spLocks noGrp="1"/>
          </p:cNvSpPr>
          <p:nvPr>
            <p:ph type="sldNum" sz="quarter" idx="12"/>
            <p:custDataLst>
              <p:tags r:id="rId6"/>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仅内容">
    <p:spTree>
      <p:nvGrpSpPr>
        <p:cNvPr id="1" name=""/>
        <p:cNvGrpSpPr/>
        <p:nvPr/>
      </p:nvGrpSpPr>
      <p:grpSpPr>
        <a:xfrm>
          <a:off x="0" y="0"/>
          <a:ext cx="0" cy="0"/>
          <a:chOff x="0" y="0"/>
          <a:chExt cx="0" cy="0"/>
        </a:xfrm>
      </p:grpSpPr>
      <p:sp>
        <p:nvSpPr>
          <p:cNvPr id="2" name="内容占位符 1"/>
          <p:cNvSpPr>
            <a:spLocks noGrp="1"/>
          </p:cNvSpPr>
          <p:nvPr>
            <p:ph idx="1"/>
            <p:custDataLst>
              <p:tags r:id="rId2"/>
            </p:custDataLst>
          </p:nvPr>
        </p:nvSpPr>
        <p:spPr>
          <a:xfrm>
            <a:off x="695960" y="360045"/>
            <a:ext cx="10801985" cy="5817870"/>
          </a:xfrm>
        </p:spPr>
        <p:txBody>
          <a:bodyPr wrap="square">
            <a:normAutofit/>
          </a:bodyPr>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2"/>
          <p:cNvSpPr>
            <a:spLocks noGrp="1"/>
          </p:cNvSpPr>
          <p:nvPr>
            <p:ph type="dt" sz="half" idx="10"/>
            <p:custDataLst>
              <p:tags r:id="rId3"/>
            </p:custDataLst>
          </p:nvPr>
        </p:nvSpPr>
        <p:spPr/>
        <p:txBody>
          <a:bodyPr wrap="square">
            <a:normAutofit/>
          </a:bodyPr>
          <a:p>
            <a:fld id="{5592522B-0F24-4480-B9DD-A9474A6880D6}" type="datetimeFigureOut">
              <a:rPr lang="zh-CN" altLang="en-US" smtClean="0"/>
            </a:fld>
            <a:endParaRPr lang="zh-CN" altLang="en-US"/>
          </a:p>
        </p:txBody>
      </p:sp>
      <p:sp>
        <p:nvSpPr>
          <p:cNvPr id="8" name="页脚占位符 3"/>
          <p:cNvSpPr>
            <a:spLocks noGrp="1"/>
          </p:cNvSpPr>
          <p:nvPr>
            <p:ph type="ftr" sz="quarter" idx="11"/>
            <p:custDataLst>
              <p:tags r:id="rId4"/>
            </p:custDataLst>
          </p:nvPr>
        </p:nvSpPr>
        <p:spPr/>
        <p:txBody>
          <a:bodyPr/>
          <a:p>
            <a:endParaRPr lang="zh-CN" altLang="en-US"/>
          </a:p>
        </p:txBody>
      </p:sp>
      <p:sp>
        <p:nvSpPr>
          <p:cNvPr id="9" name="灯片编号占位符 4"/>
          <p:cNvSpPr>
            <a:spLocks noGrp="1"/>
          </p:cNvSpPr>
          <p:nvPr>
            <p:ph type="sldNum" sz="quarter" idx="12"/>
            <p:custDataLst>
              <p:tags r:id="rId5"/>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5" name="文本占位符 4"/>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6"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10" name="页脚占位符 4"/>
          <p:cNvSpPr>
            <a:spLocks noGrp="1"/>
          </p:cNvSpPr>
          <p:nvPr>
            <p:ph type="ftr" sz="quarter" idx="11"/>
            <p:custDataLst>
              <p:tags r:id="rId5"/>
            </p:custDataLst>
          </p:nvPr>
        </p:nvSpPr>
        <p:spPr/>
        <p:txBody>
          <a:bodyPr/>
          <a:lstStyle/>
          <a:p>
            <a:endParaRPr lang="zh-CN" altLang="en-US"/>
          </a:p>
        </p:txBody>
      </p:sp>
      <p:sp>
        <p:nvSpPr>
          <p:cNvPr id="11"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6" name="矩形 6"/>
          <p:cNvSpPr/>
          <p:nvPr userDrawn="1">
            <p:custDataLst>
              <p:tags r:id="rId2"/>
            </p:custDataLst>
          </p:nvPr>
        </p:nvSpPr>
        <p:spPr>
          <a:xfrm>
            <a:off x="9423400" y="2019301"/>
            <a:ext cx="2767400" cy="4838699"/>
          </a:xfrm>
          <a:custGeom>
            <a:avLst/>
            <a:gdLst>
              <a:gd name="connsiteX0" fmla="*/ 0 w 3148400"/>
              <a:gd name="connsiteY0" fmla="*/ 0 h 4051299"/>
              <a:gd name="connsiteX1" fmla="*/ 3148400 w 3148400"/>
              <a:gd name="connsiteY1" fmla="*/ 0 h 4051299"/>
              <a:gd name="connsiteX2" fmla="*/ 3148400 w 3148400"/>
              <a:gd name="connsiteY2" fmla="*/ 4051299 h 4051299"/>
              <a:gd name="connsiteX3" fmla="*/ 0 w 3148400"/>
              <a:gd name="connsiteY3" fmla="*/ 4051299 h 4051299"/>
              <a:gd name="connsiteX4" fmla="*/ 0 w 3148400"/>
              <a:gd name="connsiteY4" fmla="*/ 0 h 4051299"/>
              <a:gd name="connsiteX0-1" fmla="*/ 1905000 w 3148400"/>
              <a:gd name="connsiteY0-2" fmla="*/ 0 h 4825999"/>
              <a:gd name="connsiteX1-3" fmla="*/ 3148400 w 3148400"/>
              <a:gd name="connsiteY1-4" fmla="*/ 774700 h 4825999"/>
              <a:gd name="connsiteX2-5" fmla="*/ 3148400 w 3148400"/>
              <a:gd name="connsiteY2-6" fmla="*/ 4825999 h 4825999"/>
              <a:gd name="connsiteX3-7" fmla="*/ 0 w 3148400"/>
              <a:gd name="connsiteY3-8" fmla="*/ 4825999 h 4825999"/>
              <a:gd name="connsiteX4-9" fmla="*/ 1905000 w 3148400"/>
              <a:gd name="connsiteY4-10" fmla="*/ 0 h 4825999"/>
              <a:gd name="connsiteX0-11" fmla="*/ 1524000 w 2767400"/>
              <a:gd name="connsiteY0-12" fmla="*/ 0 h 4825999"/>
              <a:gd name="connsiteX1-13" fmla="*/ 2767400 w 2767400"/>
              <a:gd name="connsiteY1-14" fmla="*/ 774700 h 4825999"/>
              <a:gd name="connsiteX2-15" fmla="*/ 2767400 w 2767400"/>
              <a:gd name="connsiteY2-16" fmla="*/ 4825999 h 4825999"/>
              <a:gd name="connsiteX3-17" fmla="*/ 0 w 2767400"/>
              <a:gd name="connsiteY3-18" fmla="*/ 4825999 h 4825999"/>
              <a:gd name="connsiteX4-19" fmla="*/ 1524000 w 2767400"/>
              <a:gd name="connsiteY4-20" fmla="*/ 0 h 4825999"/>
              <a:gd name="connsiteX0-21" fmla="*/ 1397000 w 2767400"/>
              <a:gd name="connsiteY0-22" fmla="*/ 0 h 4838699"/>
              <a:gd name="connsiteX1-23" fmla="*/ 2767400 w 2767400"/>
              <a:gd name="connsiteY1-24" fmla="*/ 787400 h 4838699"/>
              <a:gd name="connsiteX2-25" fmla="*/ 2767400 w 2767400"/>
              <a:gd name="connsiteY2-26" fmla="*/ 4838699 h 4838699"/>
              <a:gd name="connsiteX3-27" fmla="*/ 0 w 2767400"/>
              <a:gd name="connsiteY3-28" fmla="*/ 4838699 h 4838699"/>
              <a:gd name="connsiteX4-29" fmla="*/ 1397000 w 2767400"/>
              <a:gd name="connsiteY4-30" fmla="*/ 0 h 483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67400" h="4838699">
                <a:moveTo>
                  <a:pt x="1397000" y="0"/>
                </a:moveTo>
                <a:lnTo>
                  <a:pt x="2767400" y="787400"/>
                </a:lnTo>
                <a:lnTo>
                  <a:pt x="2767400" y="4838699"/>
                </a:lnTo>
                <a:lnTo>
                  <a:pt x="0" y="4838699"/>
                </a:lnTo>
                <a:lnTo>
                  <a:pt x="13970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形状 16"/>
          <p:cNvSpPr/>
          <p:nvPr userDrawn="1">
            <p:custDataLst>
              <p:tags r:id="rId3"/>
            </p:custDataLst>
          </p:nvPr>
        </p:nvSpPr>
        <p:spPr>
          <a:xfrm>
            <a:off x="3698981" y="1"/>
            <a:ext cx="8491819" cy="4559752"/>
          </a:xfrm>
          <a:custGeom>
            <a:avLst/>
            <a:gdLst>
              <a:gd name="connsiteX0" fmla="*/ 22 w 8491819"/>
              <a:gd name="connsiteY0" fmla="*/ 0 h 4539811"/>
              <a:gd name="connsiteX1" fmla="*/ 8491819 w 8491819"/>
              <a:gd name="connsiteY1" fmla="*/ 0 h 4539811"/>
              <a:gd name="connsiteX2" fmla="*/ 8491819 w 8491819"/>
              <a:gd name="connsiteY2" fmla="*/ 4539811 h 4539811"/>
              <a:gd name="connsiteX3" fmla="*/ 0 w 8491819"/>
              <a:gd name="connsiteY3" fmla="*/ 1 h 4539811"/>
            </a:gdLst>
            <a:ahLst/>
            <a:cxnLst>
              <a:cxn ang="0">
                <a:pos x="connsiteX0" y="connsiteY0"/>
              </a:cxn>
              <a:cxn ang="0">
                <a:pos x="connsiteX1" y="connsiteY1"/>
              </a:cxn>
              <a:cxn ang="0">
                <a:pos x="connsiteX2" y="connsiteY2"/>
              </a:cxn>
              <a:cxn ang="0">
                <a:pos x="connsiteX3" y="connsiteY3"/>
              </a:cxn>
            </a:cxnLst>
            <a:rect l="l" t="t" r="r" b="b"/>
            <a:pathLst>
              <a:path w="8491819" h="4539811">
                <a:moveTo>
                  <a:pt x="22" y="0"/>
                </a:moveTo>
                <a:lnTo>
                  <a:pt x="8491819" y="0"/>
                </a:lnTo>
                <a:lnTo>
                  <a:pt x="8491819" y="4539811"/>
                </a:lnTo>
                <a:lnTo>
                  <a:pt x="0" y="1"/>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9" name="图片 18"/>
          <p:cNvPicPr/>
          <p:nvPr userDrawn="1">
            <p:custDataLst>
              <p:tags r:id="rId4"/>
            </p:custDataLst>
          </p:nvPr>
        </p:nvPicPr>
        <p:blipFill>
          <a:blip r:embed="rId5">
            <a:extLst>
              <a:ext uri="{28A0092B-C50C-407E-A947-70E740481C1C}">
                <a14:useLocalDpi xmlns:a14="http://schemas.microsoft.com/office/drawing/2010/main" val="0"/>
              </a:ext>
            </a:extLst>
          </a:blip>
          <a:srcRect l="34621" b="37875"/>
          <a:stretch>
            <a:fillRect/>
          </a:stretch>
        </p:blipFill>
        <p:spPr>
          <a:xfrm>
            <a:off x="4221328" y="0"/>
            <a:ext cx="7969472" cy="4260558"/>
          </a:xfrm>
          <a:custGeom>
            <a:avLst/>
            <a:gdLst>
              <a:gd name="connsiteX0" fmla="*/ 0 w 7969472"/>
              <a:gd name="connsiteY0" fmla="*/ 0 h 4260558"/>
              <a:gd name="connsiteX1" fmla="*/ 7969472 w 7969472"/>
              <a:gd name="connsiteY1" fmla="*/ 0 h 4260558"/>
              <a:gd name="connsiteX2" fmla="*/ 7969472 w 7969472"/>
              <a:gd name="connsiteY2" fmla="*/ 4260558 h 4260558"/>
            </a:gdLst>
            <a:ahLst/>
            <a:cxnLst>
              <a:cxn ang="0">
                <a:pos x="connsiteX0" y="connsiteY0"/>
              </a:cxn>
              <a:cxn ang="0">
                <a:pos x="connsiteX1" y="connsiteY1"/>
              </a:cxn>
              <a:cxn ang="0">
                <a:pos x="connsiteX2" y="connsiteY2"/>
              </a:cxn>
            </a:cxnLst>
            <a:rect l="l" t="t" r="r" b="b"/>
            <a:pathLst>
              <a:path w="7969472" h="4260558">
                <a:moveTo>
                  <a:pt x="0" y="0"/>
                </a:moveTo>
                <a:lnTo>
                  <a:pt x="7969472" y="0"/>
                </a:lnTo>
                <a:lnTo>
                  <a:pt x="7969472" y="4260558"/>
                </a:lnTo>
                <a:close/>
              </a:path>
            </a:pathLst>
          </a:custGeom>
        </p:spPr>
      </p:pic>
      <p:cxnSp>
        <p:nvCxnSpPr>
          <p:cNvPr id="20" name="直接连接符 19"/>
          <p:cNvCxnSpPr/>
          <p:nvPr userDrawn="1">
            <p:custDataLst>
              <p:tags r:id="rId6"/>
            </p:custDataLst>
          </p:nvPr>
        </p:nvCxnSpPr>
        <p:spPr>
          <a:xfrm>
            <a:off x="0" y="5861050"/>
            <a:ext cx="12763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7"/>
            </p:custDataLst>
          </p:nvPr>
        </p:nvCxnSpPr>
        <p:spPr>
          <a:xfrm>
            <a:off x="0" y="6270625"/>
            <a:ext cx="1873250" cy="0"/>
          </a:xfrm>
          <a:prstGeom prst="line">
            <a:avLst/>
          </a:prstGeom>
          <a:ln w="222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756004" y="2652567"/>
            <a:ext cx="8921395" cy="1107440"/>
          </a:xfrm>
          <a:prstGeom prst="rect">
            <a:avLst/>
          </a:prstGeom>
        </p:spPr>
        <p:txBody>
          <a:bodyPr vert="horz" wrap="square" lIns="0" tIns="0" rIns="0" bIns="0" rtlCol="0" anchor="b" anchorCtr="0">
            <a:normAutofit/>
          </a:bodyPr>
          <a:lstStyle>
            <a:lvl1pPr marL="0" indent="0">
              <a:buFont typeface="Arial" panose="020B0604020202020204" pitchFamily="34" charset="0"/>
              <a:buNone/>
              <a:defRPr kumimoji="0" lang="zh-CN" altLang="en-US" sz="6800" i="0" u="none" strike="noStrike" cap="none" spc="700" normalizeH="0" baseline="0" noProof="0" dirty="0">
                <a:ln>
                  <a:noFill/>
                </a:ln>
                <a:solidFill>
                  <a:schemeClr val="tx1">
                    <a:lumMod val="95000"/>
                    <a:lumOff val="5000"/>
                  </a:schemeClr>
                </a:solidFill>
                <a:effectLst/>
                <a:uLnTx/>
                <a:uFillTx/>
                <a:latin typeface="+mj-ea"/>
                <a:ea typeface="+mj-ea"/>
                <a:sym typeface="+mn-ea"/>
              </a:defRPr>
            </a:lvl1pPr>
          </a:lstStyle>
          <a:p>
            <a:pPr marL="0" marR="0" lvl="0" fontAlgn="auto">
              <a:spcAft>
                <a:spcPts val="0"/>
              </a:spcAft>
              <a:buClrTx/>
              <a:buSzTx/>
              <a:buFontTx/>
            </a:pPr>
            <a:r>
              <a:rPr lang="zh-CN" altLang="en-US" dirty="0"/>
              <a:t>编辑母版标题</a:t>
            </a:r>
            <a:endParaRPr lang="zh-CN" altLang="en-US" dirty="0"/>
          </a:p>
        </p:txBody>
      </p:sp>
      <p:sp>
        <p:nvSpPr>
          <p:cNvPr id="4" name="日期占位符 3"/>
          <p:cNvSpPr>
            <a:spLocks noGrp="1"/>
          </p:cNvSpPr>
          <p:nvPr>
            <p:ph type="dt" sz="half" idx="10"/>
            <p:custDataLst>
              <p:tags r:id="rId9"/>
            </p:custDataLst>
          </p:nvPr>
        </p:nvSpPr>
        <p:spPr>
          <a:xfrm>
            <a:off x="695960" y="6356350"/>
            <a:ext cx="2743200" cy="365125"/>
          </a:xfrm>
          <a:prstGeom prst="rect">
            <a:avLst/>
          </a:prstGeom>
        </p:spPr>
        <p:txBody>
          <a:bodyPr wrap="square">
            <a:normAutofit/>
          </a:bodyPr>
          <a:lstStyle>
            <a:lvl1pPr>
              <a:defRPr>
                <a:latin typeface="+mj-ea"/>
                <a:ea typeface="+mj-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8" name="年号占位符 8"/>
          <p:cNvSpPr>
            <a:spLocks noGrp="1"/>
          </p:cNvSpPr>
          <p:nvPr>
            <p:ph type="body" sz="quarter" idx="15" hasCustomPrompt="1"/>
            <p:custDataLst>
              <p:tags r:id="rId12"/>
            </p:custDataLst>
          </p:nvPr>
        </p:nvSpPr>
        <p:spPr>
          <a:xfrm>
            <a:off x="756004" y="1400175"/>
            <a:ext cx="5657495" cy="1115867"/>
          </a:xfrm>
          <a:prstGeom prst="rect">
            <a:avLst/>
          </a:prstGeom>
          <a:noFill/>
        </p:spPr>
        <p:txBody>
          <a:bodyPr wrap="square" lIns="0" tIns="0" rIns="0" bIns="0" rtlCol="0" anchor="b" anchorCtr="0">
            <a:normAutofit/>
          </a:bodyPr>
          <a:lstStyle>
            <a:lvl1pPr marL="0" indent="0" algn="l">
              <a:buFont typeface="Arial" panose="020B0604020202020204" pitchFamily="34" charset="0"/>
              <a:buNone/>
              <a:defRPr lang="zh-CN" altLang="en-US" sz="3200" b="1" spc="200" dirty="0">
                <a:solidFill>
                  <a:schemeClr val="accent1">
                    <a:lumMod val="50000"/>
                  </a:schemeClr>
                </a:solidFill>
                <a:uFillTx/>
                <a:latin typeface="+mn-ea"/>
                <a:ea typeface="+mn-ea"/>
                <a:cs typeface="Arial" panose="020B0604020202020204" pitchFamily="34" charset="0"/>
              </a:defRPr>
            </a:lvl1pPr>
          </a:lstStyle>
          <a:p>
            <a:pPr marL="0" lvl="0"/>
            <a:r>
              <a:rPr lang="zh-CN" altLang="en-US" dirty="0"/>
              <a:t>年号</a:t>
            </a:r>
            <a:endParaRPr lang="zh-CN" altLang="en-US" dirty="0"/>
          </a:p>
        </p:txBody>
      </p:sp>
      <p:sp>
        <p:nvSpPr>
          <p:cNvPr id="13" name="矩形 12"/>
          <p:cNvSpPr/>
          <p:nvPr userDrawn="1">
            <p:custDataLst>
              <p:tags r:id="rId13"/>
            </p:custDataLst>
          </p:nvPr>
        </p:nvSpPr>
        <p:spPr>
          <a:xfrm>
            <a:off x="756005" y="3909867"/>
            <a:ext cx="4838040" cy="79468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indent="0" algn="ctr">
              <a:buFont typeface="Arial" panose="020B0604020202020204" pitchFamily="34" charset="0"/>
              <a:buNone/>
            </a:pPr>
            <a:endParaRPr lang="zh-CN" altLang="en-US">
              <a:solidFill>
                <a:schemeClr val="lt1"/>
              </a:solidFill>
              <a:latin typeface="+mj-ea"/>
              <a:ea typeface="+mj-ea"/>
            </a:endParaRPr>
          </a:p>
        </p:txBody>
      </p:sp>
      <p:sp>
        <p:nvSpPr>
          <p:cNvPr id="15" name="副标题 2"/>
          <p:cNvSpPr>
            <a:spLocks noGrp="1"/>
          </p:cNvSpPr>
          <p:nvPr>
            <p:ph type="subTitle" idx="1" hasCustomPrompt="1"/>
            <p:custDataLst>
              <p:tags r:id="rId14"/>
            </p:custDataLst>
          </p:nvPr>
        </p:nvSpPr>
        <p:spPr>
          <a:xfrm>
            <a:off x="756004" y="3913042"/>
            <a:ext cx="4838039" cy="791506"/>
          </a:xfrm>
          <a:prstGeom prst="rect">
            <a:avLst/>
          </a:prstGeom>
        </p:spPr>
        <p:txBody>
          <a:bodyPr vert="horz" wrap="square" lIns="0" tIns="0" rIns="0" bIns="0" rtlCol="0" anchor="ctr" anchorCtr="0">
            <a:normAutofit/>
          </a:bodyPr>
          <a:lstStyle>
            <a:lvl1pPr marL="0" indent="0">
              <a:buFont typeface="Arial" panose="020B0604020202020204" pitchFamily="34" charset="0"/>
              <a:buNone/>
              <a:defRPr kumimoji="0" lang="zh-CN" altLang="en-US" b="0" i="0" u="none" strike="noStrike" cap="none" spc="200" normalizeH="0" baseline="0" noProof="0" dirty="0">
                <a:ln>
                  <a:noFill/>
                </a:ln>
                <a:solidFill>
                  <a:schemeClr val="tx1">
                    <a:lumMod val="95000"/>
                    <a:lumOff val="5000"/>
                  </a:schemeClr>
                </a:solidFill>
                <a:effectLst/>
                <a:uLnTx/>
                <a:uFillTx/>
                <a:latin typeface="+mj-ea"/>
                <a:ea typeface="+mj-ea"/>
              </a:defRPr>
            </a:lvl1pPr>
          </a:lstStyle>
          <a:p>
            <a:pPr marL="228600" marR="0" lvl="0" indent="-228600" fontAlgn="auto">
              <a:lnSpc>
                <a:spcPct val="100000"/>
              </a:lnSpc>
              <a:spcBef>
                <a:spcPts val="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a:duotone>
              <a:prstClr val="black"/>
              <a:schemeClr val="accent1">
                <a:lumMod val="75000"/>
                <a:tint val="45000"/>
                <a:satMod val="400000"/>
              </a:schemeClr>
            </a:duotone>
            <a:extLst>
              <a:ext uri="{28A0092B-C50C-407E-A947-70E740481C1C}">
                <a14:useLocalDpi xmlns:a14="http://schemas.microsoft.com/office/drawing/2010/main" val="0"/>
              </a:ext>
            </a:extLst>
          </a:blip>
          <a:srcRect/>
          <a:stretch>
            <a:fillRect/>
          </a:stretch>
        </p:blipFill>
        <p:spPr>
          <a:xfrm>
            <a:off x="408790" y="1392930"/>
            <a:ext cx="4389120" cy="4072141"/>
          </a:xfrm>
          <a:prstGeom prst="rect">
            <a:avLst/>
          </a:prstGeom>
        </p:spPr>
      </p:pic>
      <p:sp>
        <p:nvSpPr>
          <p:cNvPr id="2" name="标题 1"/>
          <p:cNvSpPr>
            <a:spLocks noGrp="1"/>
          </p:cNvSpPr>
          <p:nvPr>
            <p:ph type="title" hasCustomPrompt="1"/>
            <p:custDataLst>
              <p:tags r:id="rId4"/>
            </p:custDataLst>
          </p:nvPr>
        </p:nvSpPr>
        <p:spPr>
          <a:xfrm>
            <a:off x="5181600" y="323850"/>
            <a:ext cx="6601460" cy="1068705"/>
          </a:xfrm>
          <a:prstGeom prst="rect">
            <a:avLst/>
          </a:prstGeom>
          <a:noFill/>
        </p:spPr>
        <p:txBody>
          <a:bodyPr wrap="square" lIns="91440" tIns="45720" rIns="91440" bIns="45720" anchor="b">
            <a:normAutofit/>
          </a:bodyPr>
          <a:lstStyle>
            <a:lvl1pPr>
              <a:defRPr lang="zh-CN" altLang="en-US" sz="4000" spc="600" dirty="0">
                <a:solidFill>
                  <a:schemeClr val="tx2">
                    <a:lumMod val="60000"/>
                    <a:lumOff val="40000"/>
                  </a:schemeClr>
                </a:solidFill>
                <a:uFillTx/>
                <a:latin typeface="+mj-ea"/>
                <a:ea typeface="+mj-ea"/>
                <a:cs typeface="汉仪旗黑-85S" panose="00020600040101010101" pitchFamily="18" charset="-122"/>
              </a:defRPr>
            </a:lvl1pPr>
          </a:lstStyle>
          <a:p>
            <a:pPr marL="0" lvl="0">
              <a:lnSpc>
                <a:spcPct val="120000"/>
              </a:lnSpc>
            </a:pPr>
            <a:r>
              <a:rPr lang="zh-CN" altLang="en-US" dirty="0"/>
              <a:t>标题</a:t>
            </a:r>
            <a:endParaRPr lang="zh-CN" altLang="en-US" dirty="0"/>
          </a:p>
        </p:txBody>
      </p:sp>
      <p:sp>
        <p:nvSpPr>
          <p:cNvPr id="7" name="日期占位符 3"/>
          <p:cNvSpPr>
            <a:spLocks noGrp="1"/>
          </p:cNvSpPr>
          <p:nvPr>
            <p:ph type="dt" sz="half" idx="10"/>
            <p:custDataLst>
              <p:tags r:id="rId5"/>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6"/>
            </p:custDataLst>
          </p:nvPr>
        </p:nvSpPr>
        <p:spPr>
          <a:xfrm>
            <a:off x="4038600" y="6356350"/>
            <a:ext cx="4114800" cy="365125"/>
          </a:xfrm>
          <a:prstGeom prst="rect">
            <a:avLst/>
          </a:prstGeom>
        </p:spPr>
        <p:txBody>
          <a:bodyPr/>
          <a:lstStyle/>
          <a:p>
            <a:endParaRPr lang="zh-CN" altLang="en-US"/>
          </a:p>
        </p:txBody>
      </p:sp>
      <p:sp>
        <p:nvSpPr>
          <p:cNvPr id="9" name="灯片编号占位符 5"/>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826039" y="3422158"/>
            <a:ext cx="6857365" cy="774513"/>
          </a:xfrm>
          <a:prstGeom prst="rect">
            <a:avLst/>
          </a:prstGeom>
        </p:spPr>
        <p:txBody>
          <a:bodyPr vert="horz" wrap="square" lIns="0" tIns="0" rIns="0" bIns="0" rtlCol="0" anchor="t" anchorCtr="0">
            <a:normAutofit/>
          </a:bodyPr>
          <a:lstStyle>
            <a:lvl1pPr marL="0" indent="0" algn="l">
              <a:buFont typeface="Arial" panose="020B0604020202020204" pitchFamily="34" charset="0"/>
              <a:buNone/>
              <a:defRPr kumimoji="0" lang="zh-CN" altLang="en-US" sz="3160" i="0" u="none" strike="noStrike" cap="none" spc="300" normalizeH="0" baseline="0" noProof="1" dirty="0">
                <a:solidFill>
                  <a:schemeClr val="tx1">
                    <a:lumMod val="85000"/>
                    <a:lumOff val="15000"/>
                  </a:schemeClr>
                </a:solidFill>
                <a:uFillTx/>
                <a:latin typeface="+mj-ea"/>
                <a:ea typeface="+mj-ea"/>
              </a:defRPr>
            </a:lvl1pPr>
          </a:lstStyle>
          <a:p>
            <a:pPr marL="0" marR="0" lvl="0" fontAlgn="auto">
              <a:lnSpc>
                <a:spcPct val="120000"/>
              </a:lnSpc>
              <a:buClrTx/>
              <a:buSzTx/>
              <a:buFontTx/>
            </a:pPr>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4826039" y="4261441"/>
            <a:ext cx="6857365" cy="1669926"/>
          </a:xfrm>
          <a:prstGeom prst="rect">
            <a:avLst/>
          </a:prstGeom>
        </p:spPr>
        <p:txBody>
          <a:bodyPr vert="horz" wrap="square" lIns="0" tIns="0" rIns="0" bIns="0" rtlCol="0">
            <a:normAutofit/>
          </a:bodyPr>
          <a:lstStyle>
            <a:lvl1pPr marL="0" indent="0" algn="l">
              <a:buFont typeface="Arial" panose="020B0604020202020204" pitchFamily="34" charset="0"/>
              <a:buNone/>
              <a:defRPr kumimoji="0" lang="zh-CN" altLang="en-US" sz="1800" b="0" i="0" u="none" strike="noStrike" cap="none" spc="200" normalizeH="0" baseline="0" noProof="1" dirty="0">
                <a:solidFill>
                  <a:schemeClr val="tx1">
                    <a:lumMod val="75000"/>
                    <a:lumOff val="25000"/>
                  </a:schemeClr>
                </a:solidFill>
                <a:uFillTx/>
                <a:latin typeface="+mj-ea"/>
                <a:ea typeface="+mj-ea"/>
                <a:sym typeface="+mn-ea"/>
              </a:defRPr>
            </a:lvl1pPr>
          </a:lstStyle>
          <a:p>
            <a:pPr marL="228600" marR="0" lvl="0" indent="-228600" fontAlgn="auto">
              <a:spcBef>
                <a:spcPts val="0"/>
              </a:spcBef>
              <a:spcAft>
                <a:spcPts val="0"/>
              </a:spcAft>
              <a:buClrTx/>
              <a:buSzTx/>
            </a:pPr>
            <a:r>
              <a:rPr lang="zh-CN" altLang="en-US" dirty="0"/>
              <a:t>单击此处编辑副标题</a:t>
            </a:r>
            <a:endParaRPr lang="zh-CN" altLang="en-US" dirty="0"/>
          </a:p>
        </p:txBody>
      </p:sp>
      <p:sp>
        <p:nvSpPr>
          <p:cNvPr id="8" name="节编号 3"/>
          <p:cNvSpPr>
            <a:spLocks noGrp="1"/>
          </p:cNvSpPr>
          <p:nvPr>
            <p:ph type="body" sz="quarter" idx="13" hasCustomPrompt="1"/>
            <p:custDataLst>
              <p:tags r:id="rId4"/>
            </p:custDataLst>
          </p:nvPr>
        </p:nvSpPr>
        <p:spPr>
          <a:xfrm>
            <a:off x="4826039" y="926631"/>
            <a:ext cx="68573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lvl1pPr marL="0" indent="0" algn="l">
              <a:buFont typeface="Arial" panose="020B0604020202020204" pitchFamily="34" charset="0"/>
              <a:buNone/>
              <a:defRPr lang="zh-CN" altLang="en-US" sz="8800" b="1" spc="200" dirty="0">
                <a:solidFill>
                  <a:schemeClr val="tx1">
                    <a:lumMod val="85000"/>
                    <a:lumOff val="15000"/>
                  </a:schemeClr>
                </a:solidFill>
                <a:uFillTx/>
                <a:latin typeface="+mj-ea"/>
                <a:ea typeface="+mj-ea"/>
                <a:cs typeface="+mn-ea"/>
              </a:defRPr>
            </a:lvl1pPr>
          </a:lstStyle>
          <a:p>
            <a:pPr marL="0" lvl="0">
              <a:lnSpc>
                <a:spcPct val="100000"/>
              </a:lnSpc>
            </a:pPr>
            <a:r>
              <a:rPr lang="zh-CN" altLang="en-US" dirty="0"/>
              <a:t>节编号</a:t>
            </a:r>
            <a:endParaRPr lang="zh-CN" altLang="en-US" dirty="0"/>
          </a:p>
        </p:txBody>
      </p:sp>
      <p:sp>
        <p:nvSpPr>
          <p:cNvPr id="4" name="日期占位符 4"/>
          <p:cNvSpPr>
            <a:spLocks noGrp="1"/>
          </p:cNvSpPr>
          <p:nvPr>
            <p:ph type="dt" sz="half" idx="10"/>
            <p:custDataLst>
              <p:tags r:id="rId5"/>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a:xfrm>
            <a:off x="4038600" y="6356350"/>
            <a:ext cx="4114800" cy="365125"/>
          </a:xfrm>
          <a:prstGeom prst="rect">
            <a:avLst/>
          </a:prstGeom>
        </p:spPr>
        <p:txBody>
          <a:bodyPr/>
          <a:lstStyle/>
          <a:p>
            <a:endParaRPr lang="zh-CN" altLang="en-US"/>
          </a:p>
        </p:txBody>
      </p:sp>
      <p:sp>
        <p:nvSpPr>
          <p:cNvPr id="6" name="灯片编号占位符 6"/>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pic>
        <p:nvPicPr>
          <p:cNvPr id="9" name="图片 8"/>
          <p:cNvPicPr>
            <a:picLocks noChangeAspect="1"/>
          </p:cNvPicPr>
          <p:nvPr userDrawn="1">
            <p:custDataLst>
              <p:tags r:id="rId8"/>
            </p:custDataLst>
          </p:nvPr>
        </p:nvPicPr>
        <p:blipFill rotWithShape="1">
          <a:blip r:embed="rId9">
            <a:duotone>
              <a:prstClr val="black"/>
              <a:schemeClr val="accent1">
                <a:lumMod val="75000"/>
                <a:tint val="45000"/>
                <a:satMod val="400000"/>
              </a:schemeClr>
            </a:duotone>
          </a:blip>
          <a:srcRect/>
          <a:stretch>
            <a:fillRect/>
          </a:stretch>
        </p:blipFill>
        <p:spPr>
          <a:xfrm>
            <a:off x="215153" y="1928146"/>
            <a:ext cx="3235350" cy="300169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9" name="内容占位符 8"/>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0" name="内容占位符 9"/>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1" name="日期占位符 10"/>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p:txBody>
          <a:bodyPr/>
          <a:lstStyle/>
          <a:p>
            <a:endParaRPr lang="zh-CN" altLang="en-US"/>
          </a:p>
        </p:txBody>
      </p:sp>
      <p:sp>
        <p:nvSpPr>
          <p:cNvPr id="13" name="灯片编号占位符 12"/>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11" name="文本占位符 10"/>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12" name="内容占位符 11"/>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3" name="文本占位符 12"/>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14" name="内容占位符 13"/>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5" name="日期占位符 14"/>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16" name="页脚占位符 15"/>
          <p:cNvSpPr>
            <a:spLocks noGrp="1"/>
          </p:cNvSpPr>
          <p:nvPr>
            <p:ph type="ftr" sz="quarter" idx="11"/>
            <p:custDataLst>
              <p:tags r:id="rId8"/>
            </p:custDataLst>
          </p:nvPr>
        </p:nvSpPr>
        <p:spPr/>
        <p:txBody>
          <a:bodyPr/>
          <a:lstStyle/>
          <a:p>
            <a:endParaRPr lang="zh-CN" altLang="en-US"/>
          </a:p>
        </p:txBody>
      </p:sp>
      <p:sp>
        <p:nvSpPr>
          <p:cNvPr id="17" name="灯片编号占位符 16"/>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wrap="square">
            <a:normAutofit/>
          </a:bodyPr>
          <a:p>
            <a:r>
              <a:rPr lang="zh-CN" altLang="en-US" dirty="0"/>
              <a:t>单击此处编辑母版标题样式</a:t>
            </a:r>
            <a:endParaRPr lang="zh-CN" altLang="en-US" dirty="0"/>
          </a:p>
        </p:txBody>
      </p:sp>
      <p:sp>
        <p:nvSpPr>
          <p:cNvPr id="7" name="日期占位符 6"/>
          <p:cNvSpPr>
            <a:spLocks noGrp="1"/>
          </p:cNvSpPr>
          <p:nvPr>
            <p:ph type="dt" sz="half" idx="10"/>
            <p:custDataLst>
              <p:tags r:id="rId3"/>
            </p:custDataLst>
          </p:nvPr>
        </p:nvSpPr>
        <p:spPr/>
        <p:txBody>
          <a:bodyPr wrap="square">
            <a:normAutofit/>
          </a:bodyPr>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p>
            <a:endParaRPr lang="zh-CN" altLang="en-US"/>
          </a:p>
        </p:txBody>
      </p:sp>
      <p:sp>
        <p:nvSpPr>
          <p:cNvPr id="9" name="灯片编号占位符 8"/>
          <p:cNvSpPr>
            <a:spLocks noGrp="1"/>
          </p:cNvSpPr>
          <p:nvPr>
            <p:ph type="sldNum" sz="quarter" idx="12"/>
            <p:custDataLst>
              <p:tags r:id="rId5"/>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95960" y="6356350"/>
            <a:ext cx="2743200" cy="365125"/>
          </a:xfrm>
          <a:prstGeom prst="rect">
            <a:avLst/>
          </a:prstGeom>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仅内容">
    <p:spTree>
      <p:nvGrpSpPr>
        <p:cNvPr id="1" name=""/>
        <p:cNvGrpSpPr/>
        <p:nvPr/>
      </p:nvGrpSpPr>
      <p:grpSpPr>
        <a:xfrm>
          <a:off x="0" y="0"/>
          <a:ext cx="0" cy="0"/>
          <a:chOff x="0" y="0"/>
          <a:chExt cx="0" cy="0"/>
        </a:xfrm>
      </p:grpSpPr>
      <p:sp>
        <p:nvSpPr>
          <p:cNvPr id="2" name="内容占位符 1"/>
          <p:cNvSpPr>
            <a:spLocks noGrp="1"/>
          </p:cNvSpPr>
          <p:nvPr>
            <p:ph idx="1"/>
            <p:custDataLst>
              <p:tags r:id="rId2"/>
            </p:custDataLst>
          </p:nvPr>
        </p:nvSpPr>
        <p:spPr>
          <a:xfrm>
            <a:off x="695960" y="360045"/>
            <a:ext cx="10801985" cy="5817870"/>
          </a:xfrm>
        </p:spPr>
        <p:txBody>
          <a:bodyPr wrap="square">
            <a:normAutofit/>
          </a:bodyPr>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2"/>
          <p:cNvSpPr>
            <a:spLocks noGrp="1"/>
          </p:cNvSpPr>
          <p:nvPr>
            <p:ph type="dt" sz="half" idx="10"/>
            <p:custDataLst>
              <p:tags r:id="rId3"/>
            </p:custDataLst>
          </p:nvPr>
        </p:nvSpPr>
        <p:spPr/>
        <p:txBody>
          <a:bodyPr wrap="square">
            <a:normAutofit/>
          </a:bodyPr>
          <a:p>
            <a:fld id="{5592522B-0F24-4480-B9DD-A9474A6880D6}" type="datetimeFigureOut">
              <a:rPr lang="zh-CN" altLang="en-US" smtClean="0"/>
            </a:fld>
            <a:endParaRPr lang="zh-CN" altLang="en-US"/>
          </a:p>
        </p:txBody>
      </p:sp>
      <p:sp>
        <p:nvSpPr>
          <p:cNvPr id="8" name="页脚占位符 3"/>
          <p:cNvSpPr>
            <a:spLocks noGrp="1"/>
          </p:cNvSpPr>
          <p:nvPr>
            <p:ph type="ftr" sz="quarter" idx="11"/>
            <p:custDataLst>
              <p:tags r:id="rId4"/>
            </p:custDataLst>
          </p:nvPr>
        </p:nvSpPr>
        <p:spPr/>
        <p:txBody>
          <a:bodyPr/>
          <a:p>
            <a:endParaRPr lang="zh-CN" altLang="en-US"/>
          </a:p>
        </p:txBody>
      </p:sp>
      <p:sp>
        <p:nvSpPr>
          <p:cNvPr id="9" name="灯片编号占位符 4"/>
          <p:cNvSpPr>
            <a:spLocks noGrp="1"/>
          </p:cNvSpPr>
          <p:nvPr>
            <p:ph type="sldNum" sz="quarter" idx="12"/>
            <p:custDataLst>
              <p:tags r:id="rId5"/>
            </p:custDataLst>
          </p:nvPr>
        </p:nvSpPr>
        <p:spPr/>
        <p:txBody>
          <a:bodyPr wrap="square">
            <a:normAutofit/>
          </a:bodyPr>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custDataLst>
              <p:tags r:id="rId12"/>
            </p:custDataLst>
          </p:nvPr>
        </p:nvSpPr>
        <p:spPr>
          <a:xfrm>
            <a:off x="0" y="6565900"/>
            <a:ext cx="12192000" cy="2921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sp>
        <p:nvSpPr>
          <p:cNvPr id="8"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1" name="日期占位符 10"/>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12" name="页脚占位符 11"/>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13" name="灯片编号占位符 12"/>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2"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custDataLst>
              <p:tags r:id="rId12"/>
            </p:custDataLst>
          </p:nvPr>
        </p:nvSpPr>
        <p:spPr>
          <a:xfrm>
            <a:off x="0" y="6565900"/>
            <a:ext cx="12192000" cy="2921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sp>
        <p:nvSpPr>
          <p:cNvPr id="8"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1" name="日期占位符 10"/>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12" name="页脚占位符 11"/>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13" name="灯片编号占位符 12"/>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2"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1.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7.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8.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8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90.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2.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2" Type="http://schemas.openxmlformats.org/officeDocument/2006/relationships/slideLayout" Target="../slideLayouts/slideLayout3.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95.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9.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0.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0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7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74.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75.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6.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7.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54710" y="1132205"/>
            <a:ext cx="8884285" cy="2618105"/>
          </a:xfrm>
        </p:spPr>
        <p:txBody>
          <a:bodyPr/>
          <a:lstStyle/>
          <a:p>
            <a:r>
              <a:rPr>
                <a:sym typeface="+mn-ea"/>
              </a:rPr>
              <a:t>EM分类算法及其应用</a:t>
            </a:r>
            <a:endParaRPr lang="zh-CN" altLang="en-US"/>
          </a:p>
        </p:txBody>
      </p:sp>
      <p:sp>
        <p:nvSpPr>
          <p:cNvPr id="5" name="副标题"/>
          <p:cNvSpPr>
            <a:spLocks noGrp="1"/>
          </p:cNvSpPr>
          <p:nvPr>
            <p:ph type="subTitle" idx="1"/>
            <p:custDataLst>
              <p:tags r:id="rId2"/>
            </p:custDataLst>
          </p:nvPr>
        </p:nvSpPr>
        <p:spPr/>
        <p:txBody>
          <a:bodyPr/>
          <a:lstStyle/>
          <a:p>
            <a:r>
              <a:t>汇报人：</a:t>
            </a:r>
            <a:r>
              <a:rPr lang="en-US" altLang="zh-CN"/>
              <a:t> </a:t>
            </a: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EM</a:t>
            </a:r>
            <a:r>
              <a:t>算法设计</a:t>
            </a:r>
            <a:r>
              <a:t>实现</a:t>
            </a:r>
          </a:p>
        </p:txBody>
      </p:sp>
      <p:sp>
        <p:nvSpPr>
          <p:cNvPr id="6" name="节编号"/>
          <p:cNvSpPr>
            <a:spLocks noGrp="1"/>
          </p:cNvSpPr>
          <p:nvPr>
            <p:ph type="body" sz="quarter" idx="13"/>
            <p:custDataLst>
              <p:tags r:id="rId2"/>
            </p:custDataLst>
          </p:nvPr>
        </p:nvSpPr>
        <p:spPr/>
        <p:txBody>
          <a:bodyPr/>
          <a:lstStyle/>
          <a:p>
            <a:r>
              <a:rPr lang="en-US" altLang="zh-CN"/>
              <a:t>02</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2</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设计实现</a:t>
            </a:r>
            <a:endParaRPr lang="zh-CN" altLang="en-US" sz="4000" b="1" dirty="0">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pic>
        <p:nvPicPr>
          <p:cNvPr id="3" name="图片 -2147482550"/>
          <p:cNvPicPr>
            <a:picLocks noChangeAspect="1"/>
          </p:cNvPicPr>
          <p:nvPr/>
        </p:nvPicPr>
        <p:blipFill>
          <a:blip r:embed="rId1"/>
          <a:stretch>
            <a:fillRect/>
          </a:stretch>
        </p:blipFill>
        <p:spPr>
          <a:xfrm>
            <a:off x="4738370" y="1114425"/>
            <a:ext cx="6949440" cy="5365115"/>
          </a:xfrm>
          <a:prstGeom prst="rect">
            <a:avLst/>
          </a:prstGeom>
          <a:noFill/>
          <a:ln w="9525">
            <a:noFill/>
          </a:ln>
        </p:spPr>
      </p:pic>
      <p:sp>
        <p:nvSpPr>
          <p:cNvPr id="4" name="文本框 3"/>
          <p:cNvSpPr txBox="1"/>
          <p:nvPr/>
        </p:nvSpPr>
        <p:spPr>
          <a:xfrm>
            <a:off x="5685790" y="454660"/>
            <a:ext cx="4064000" cy="368300"/>
          </a:xfrm>
          <a:prstGeom prst="rect">
            <a:avLst/>
          </a:prstGeom>
          <a:noFill/>
        </p:spPr>
        <p:txBody>
          <a:bodyPr wrap="square" rtlCol="0">
            <a:spAutoFit/>
          </a:bodyPr>
          <a:p>
            <a:pPr algn="l"/>
            <a:r>
              <a:rPr lang="zh-CN" altLang="en-US" dirty="0"/>
              <a:t>算法</a:t>
            </a:r>
            <a:r>
              <a:rPr lang="zh-CN" altLang="en-US" dirty="0"/>
              <a:t>基本流程</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2</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设计实现</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4" name="文本框 3"/>
          <p:cNvSpPr txBox="1"/>
          <p:nvPr/>
        </p:nvSpPr>
        <p:spPr>
          <a:xfrm>
            <a:off x="3355975" y="1828800"/>
            <a:ext cx="7146925" cy="2510790"/>
          </a:xfrm>
          <a:prstGeom prst="rect">
            <a:avLst/>
          </a:prstGeom>
          <a:noFill/>
        </p:spPr>
        <p:txBody>
          <a:bodyPr wrap="square" rtlCol="0">
            <a:noAutofit/>
          </a:bodyPr>
          <a:p>
            <a:pPr algn="l"/>
            <a:r>
              <a:rPr lang="zh-CN" altLang="en-US" dirty="0"/>
              <a:t>假设样本数据服从高斯混合分布，</a:t>
            </a:r>
            <a:endParaRPr lang="zh-CN" altLang="en-US" dirty="0"/>
          </a:p>
          <a:p>
            <a:pPr algn="l"/>
            <a:r>
              <a:rPr lang="zh-CN" altLang="en-US" dirty="0"/>
              <a:t>即数据由</a:t>
            </a:r>
            <a:r>
              <a:rPr lang="en-US" altLang="zh-CN" dirty="0"/>
              <a:t>k</a:t>
            </a:r>
            <a:r>
              <a:rPr lang="zh-CN" altLang="en-US" dirty="0"/>
              <a:t>个满足高斯正态分布的不同概率模型混合而成，但是却不知道每个数据具体来自哪个高斯分布</a:t>
            </a:r>
            <a:r>
              <a:rPr lang="en-US" altLang="zh-CN" dirty="0"/>
              <a:t>.</a:t>
            </a:r>
            <a:endParaRPr lang="en-US" altLang="zh-CN" dirty="0"/>
          </a:p>
          <a:p>
            <a:pPr algn="l"/>
            <a:endParaRPr lang="en-US" altLang="zh-CN" dirty="0"/>
          </a:p>
          <a:p>
            <a:pPr algn="l"/>
            <a:r>
              <a:rPr lang="zh-CN" altLang="en-US" dirty="0"/>
              <a:t>记样本数据共</a:t>
            </a:r>
            <a:r>
              <a:rPr lang="en-US" altLang="zh-CN" dirty="0"/>
              <a:t>n</a:t>
            </a:r>
            <a:r>
              <a:rPr lang="zh-CN" altLang="en-US" dirty="0"/>
              <a:t>条、每个样本有</a:t>
            </a:r>
            <a:r>
              <a:rPr lang="en-US" altLang="zh-CN" dirty="0"/>
              <a:t>D</a:t>
            </a:r>
            <a:r>
              <a:rPr lang="zh-CN" altLang="en-US" dirty="0"/>
              <a:t>个特征，有</a:t>
            </a:r>
            <a:r>
              <a:rPr lang="en-US" altLang="zh-CN" dirty="0"/>
              <a:t>k</a:t>
            </a:r>
            <a:r>
              <a:rPr lang="zh-CN" altLang="en-US" dirty="0"/>
              <a:t>个高斯混合</a:t>
            </a:r>
            <a:r>
              <a:rPr lang="zh-CN" altLang="en-US" dirty="0"/>
              <a:t>模型</a:t>
            </a:r>
            <a:endParaRPr lang="zh-CN" altLang="en-US" dirty="0"/>
          </a:p>
          <a:p>
            <a:pPr algn="l"/>
            <a:endParaRPr lang="zh-CN" altLang="en-US" dirty="0"/>
          </a:p>
          <a:p>
            <a:pPr algn="l"/>
            <a:endParaRPr lang="zh-CN" altLang="en-US" dirty="0"/>
          </a:p>
          <a:p>
            <a:pPr algn="l"/>
            <a:endParaRPr lang="zh-CN" altLang="en-US" dirty="0"/>
          </a:p>
        </p:txBody>
      </p:sp>
      <p:pic>
        <p:nvPicPr>
          <p:cNvPr id="5" name="图片 4"/>
          <p:cNvPicPr>
            <a:picLocks noChangeAspect="1"/>
          </p:cNvPicPr>
          <p:nvPr/>
        </p:nvPicPr>
        <p:blipFill>
          <a:blip r:embed="rId1"/>
          <a:stretch>
            <a:fillRect/>
          </a:stretch>
        </p:blipFill>
        <p:spPr>
          <a:xfrm>
            <a:off x="3355975" y="3429000"/>
            <a:ext cx="5326380" cy="1219200"/>
          </a:xfrm>
          <a:prstGeom prst="rect">
            <a:avLst/>
          </a:prstGeom>
        </p:spPr>
      </p:pic>
      <p:sp>
        <p:nvSpPr>
          <p:cNvPr id="6" name="文本框 5"/>
          <p:cNvSpPr txBox="1"/>
          <p:nvPr/>
        </p:nvSpPr>
        <p:spPr>
          <a:xfrm>
            <a:off x="5010150" y="1012825"/>
            <a:ext cx="4064000" cy="368300"/>
          </a:xfrm>
          <a:prstGeom prst="rect">
            <a:avLst/>
          </a:prstGeom>
          <a:noFill/>
        </p:spPr>
        <p:txBody>
          <a:bodyPr wrap="square" rtlCol="0">
            <a:spAutoFit/>
          </a:bodyPr>
          <a:p>
            <a:pPr algn="l"/>
            <a:r>
              <a:rPr lang="zh-CN" altLang="en-US" dirty="0"/>
              <a:t>算法目标</a:t>
            </a:r>
            <a:r>
              <a:rPr lang="zh-CN" altLang="en-US" dirty="0"/>
              <a:t>数据</a:t>
            </a:r>
            <a:endParaRPr lang="zh-CN" altLang="en-US" dirty="0"/>
          </a:p>
        </p:txBody>
      </p:sp>
      <p:pic>
        <p:nvPicPr>
          <p:cNvPr id="7" name="图片 6"/>
          <p:cNvPicPr>
            <a:picLocks noChangeAspect="1"/>
          </p:cNvPicPr>
          <p:nvPr/>
        </p:nvPicPr>
        <p:blipFill>
          <a:blip r:embed="rId2"/>
          <a:stretch>
            <a:fillRect/>
          </a:stretch>
        </p:blipFill>
        <p:spPr>
          <a:xfrm>
            <a:off x="3573145" y="5034280"/>
            <a:ext cx="5189220" cy="1173480"/>
          </a:xfrm>
          <a:prstGeom prst="rect">
            <a:avLst/>
          </a:prstGeom>
        </p:spPr>
      </p:pic>
      <p:sp>
        <p:nvSpPr>
          <p:cNvPr id="9" name="文本框 8"/>
          <p:cNvSpPr txBox="1"/>
          <p:nvPr/>
        </p:nvSpPr>
        <p:spPr>
          <a:xfrm>
            <a:off x="3497580" y="4786630"/>
            <a:ext cx="4064000" cy="368300"/>
          </a:xfrm>
          <a:prstGeom prst="rect">
            <a:avLst/>
          </a:prstGeom>
          <a:noFill/>
        </p:spPr>
        <p:txBody>
          <a:bodyPr wrap="square" rtlCol="0">
            <a:spAutoFit/>
          </a:bodyPr>
          <a:p>
            <a:pPr algn="l"/>
            <a:r>
              <a:rPr lang="zh-CN" altLang="en-US" dirty="0"/>
              <a:t>样本服从于下列概率</a:t>
            </a:r>
            <a:r>
              <a:rPr lang="zh-CN" altLang="en-US" dirty="0"/>
              <a:t>分布</a:t>
            </a:r>
            <a:endParaRPr lang="zh-CN" altLang="en-US" dirty="0"/>
          </a:p>
        </p:txBody>
      </p:sp>
      <p:sp>
        <p:nvSpPr>
          <p:cNvPr id="3" name="文本框 2"/>
          <p:cNvSpPr txBox="1"/>
          <p:nvPr/>
        </p:nvSpPr>
        <p:spPr>
          <a:xfrm>
            <a:off x="518795" y="3742055"/>
            <a:ext cx="2102485" cy="1160780"/>
          </a:xfrm>
          <a:prstGeom prst="rect">
            <a:avLst/>
          </a:prstGeom>
          <a:noFill/>
        </p:spPr>
        <p:txBody>
          <a:bodyPr wrap="square" rtlCol="0" anchor="t">
            <a:noAutofit/>
          </a:bodyPr>
          <a:p>
            <a:pPr algn="l"/>
            <a:r>
              <a:rPr lang="zh-CN" altLang="en-US" dirty="0">
                <a:sym typeface="+mn-ea"/>
              </a:rPr>
              <a:t>依据</a:t>
            </a:r>
            <a:r>
              <a:rPr lang="zh-CN" altLang="en-US" b="1" dirty="0">
                <a:sym typeface="+mn-ea"/>
              </a:rPr>
              <a:t>中心极限定理</a:t>
            </a:r>
            <a:r>
              <a:rPr lang="zh-CN" altLang="en-US" dirty="0">
                <a:sym typeface="+mn-ea"/>
              </a:rPr>
              <a:t>：</a:t>
            </a:r>
            <a:r>
              <a:rPr lang="en-US" altLang="zh-CN" dirty="0">
                <a:sym typeface="+mn-ea"/>
              </a:rPr>
              <a:t> </a:t>
            </a:r>
            <a:r>
              <a:rPr lang="zh-CN" altLang="en-US" dirty="0">
                <a:sym typeface="+mn-ea"/>
              </a:rPr>
              <a:t>在一定条件下，当随机变量个数充分大时，即使原来不服从正态分布的一些独立随机变量的和也近似服从正态分布</a:t>
            </a:r>
            <a:endParaRPr lang="zh-CN" altLang="en-US" dirty="0">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2</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设计实现</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3" name="文本框 2"/>
          <p:cNvSpPr txBox="1"/>
          <p:nvPr/>
        </p:nvSpPr>
        <p:spPr>
          <a:xfrm>
            <a:off x="6152515" y="459105"/>
            <a:ext cx="4064000" cy="368300"/>
          </a:xfrm>
          <a:prstGeom prst="rect">
            <a:avLst/>
          </a:prstGeom>
          <a:noFill/>
        </p:spPr>
        <p:txBody>
          <a:bodyPr wrap="square" rtlCol="0">
            <a:spAutoFit/>
          </a:bodyPr>
          <a:p>
            <a:pPr algn="l"/>
            <a:r>
              <a:rPr lang="zh-CN" altLang="en-US" dirty="0"/>
              <a:t>算法</a:t>
            </a:r>
            <a:r>
              <a:rPr lang="zh-CN" altLang="en-US" dirty="0"/>
              <a:t>实现</a:t>
            </a:r>
            <a:endParaRPr lang="zh-CN" altLang="en-US" dirty="0"/>
          </a:p>
        </p:txBody>
      </p:sp>
      <p:sp>
        <p:nvSpPr>
          <p:cNvPr id="8" name="文本框 7"/>
          <p:cNvSpPr txBox="1"/>
          <p:nvPr/>
        </p:nvSpPr>
        <p:spPr>
          <a:xfrm>
            <a:off x="3703320" y="991870"/>
            <a:ext cx="8167370" cy="5165090"/>
          </a:xfrm>
          <a:prstGeom prst="rect">
            <a:avLst/>
          </a:prstGeom>
          <a:noFill/>
        </p:spPr>
        <p:txBody>
          <a:bodyPr wrap="square" rtlCol="0">
            <a:noAutofit/>
          </a:bodyPr>
          <a:p>
            <a:pPr algn="l"/>
            <a:r>
              <a:rPr lang="zh-CN" altLang="en-US" dirty="0"/>
              <a:t>EM 类</a:t>
            </a:r>
            <a:endParaRPr lang="zh-CN" altLang="en-US" dirty="0"/>
          </a:p>
          <a:p>
            <a:pPr algn="l"/>
            <a:endParaRPr lang="zh-CN" altLang="en-US" dirty="0"/>
          </a:p>
          <a:p>
            <a:pPr algn="l"/>
            <a:r>
              <a:rPr lang="zh-CN" altLang="en-US" dirty="0"/>
              <a:t>estep_init(self, features): 使用</a:t>
            </a:r>
            <a:r>
              <a:rPr lang="zh-CN" altLang="en-US" dirty="0">
                <a:solidFill>
                  <a:srgbClr val="FF0000"/>
                </a:solidFill>
              </a:rPr>
              <a:t>随机选择几条数据来用于初始化模型参数</a:t>
            </a:r>
            <a:r>
              <a:rPr lang="zh-CN" altLang="en-US" dirty="0"/>
              <a:t>。</a:t>
            </a:r>
            <a:endParaRPr lang="zh-CN" altLang="en-US" dirty="0"/>
          </a:p>
          <a:p>
            <a:pPr algn="l"/>
            <a:r>
              <a:rPr lang="zh-CN" altLang="en-US" dirty="0"/>
              <a:t>mstep_init(self, features): 使用</a:t>
            </a:r>
            <a:r>
              <a:rPr lang="zh-CN" altLang="en-US" dirty="0">
                <a:solidFill>
                  <a:srgbClr val="FF0000"/>
                </a:solidFill>
              </a:rPr>
              <a:t>随机初始化隐变量</a:t>
            </a:r>
            <a:r>
              <a:rPr lang="zh-CN" altLang="en-US" dirty="0"/>
              <a:t>来初始化模型参数。</a:t>
            </a:r>
            <a:endParaRPr lang="zh-CN" altLang="en-US" dirty="0"/>
          </a:p>
          <a:p>
            <a:pPr algn="l"/>
            <a:r>
              <a:rPr lang="zh-CN" altLang="en-US" dirty="0"/>
              <a:t>kmean_init(self, features): </a:t>
            </a:r>
            <a:r>
              <a:rPr lang="zh-CN" altLang="en-US" dirty="0">
                <a:solidFill>
                  <a:srgbClr val="FF0000"/>
                </a:solidFill>
              </a:rPr>
              <a:t>使用 KMeans 聚类初始化 EM 模型的参数</a:t>
            </a:r>
            <a:r>
              <a:rPr lang="zh-CN" altLang="en-US" dirty="0"/>
              <a:t>。使用欧几里得距离作为标准。最多迭代</a:t>
            </a:r>
            <a:r>
              <a:rPr lang="en-US" altLang="zh-CN" dirty="0"/>
              <a:t>50</a:t>
            </a:r>
            <a:r>
              <a:rPr lang="zh-CN" altLang="en-US" dirty="0"/>
              <a:t>轮次。使用</a:t>
            </a:r>
            <a:r>
              <a:rPr lang="en-US" altLang="zh-CN" dirty="0"/>
              <a:t>KMean</a:t>
            </a:r>
            <a:r>
              <a:rPr lang="zh-CN" altLang="en-US" dirty="0"/>
              <a:t>初始化可以提高算法的稳定性和计算</a:t>
            </a:r>
            <a:r>
              <a:rPr lang="zh-CN" altLang="en-US" dirty="0"/>
              <a:t>效率。</a:t>
            </a:r>
            <a:endParaRPr lang="zh-CN" altLang="en-US" dirty="0"/>
          </a:p>
          <a:p>
            <a:pPr algn="l"/>
            <a:endParaRPr lang="zh-CN" altLang="en-US" dirty="0"/>
          </a:p>
          <a:p>
            <a:pPr algn="l"/>
            <a:r>
              <a:rPr lang="zh-CN" altLang="en-US" dirty="0"/>
              <a:t>e_step(self, features): EM 算法中的 E 步骤，用于计算每个样本点属于每个分量的后验概率。</a:t>
            </a:r>
            <a:endParaRPr lang="zh-CN" altLang="en-US" dirty="0"/>
          </a:p>
          <a:p>
            <a:pPr algn="l"/>
            <a:r>
              <a:rPr lang="zh-CN" altLang="en-US" dirty="0"/>
              <a:t>m_step(self, features, responsibilities): EM 算法中的 M 步骤，用于根据责任矩阵更新模型参数。</a:t>
            </a:r>
            <a:endParaRPr lang="zh-CN" altLang="en-US" dirty="0"/>
          </a:p>
          <a:p>
            <a:pPr algn="l"/>
            <a:endParaRPr lang="zh-CN" altLang="en-US" dirty="0"/>
          </a:p>
          <a:p>
            <a:pPr algn="l"/>
            <a:r>
              <a:rPr lang="zh-CN" altLang="en-US" dirty="0"/>
              <a:t>fit_predict(self, features, epsilon=1e-6, print_count=50, init_Method=None): 对数据进行拟合和预测，返回预测标签和迭代过程中的信息。函数内部首先使用指定的初始化方法（如kmean）初始化模型参数。然后迭代执行 E 步骤和 M 步骤，直到满足收敛条件或达到最大迭代次数。在每次迭代中，使用 E 步骤计算责任矩阵，并使用 M 步骤更新模型参数。迭代结束后，使用 E 步骤得到的责任矩阵为每个数据点分配最可能的簇标签，并返回这些标签作为预测结果。</a:t>
            </a:r>
            <a:endParaRPr lang="zh-CN" altLang="en-US" dirty="0"/>
          </a:p>
        </p:txBody>
      </p:sp>
      <p:sp>
        <p:nvSpPr>
          <p:cNvPr id="4" name="文本框 3"/>
          <p:cNvSpPr txBox="1"/>
          <p:nvPr/>
        </p:nvSpPr>
        <p:spPr>
          <a:xfrm>
            <a:off x="474345" y="1388745"/>
            <a:ext cx="2072005" cy="2117090"/>
          </a:xfrm>
          <a:prstGeom prst="rect">
            <a:avLst/>
          </a:prstGeom>
          <a:noFill/>
        </p:spPr>
        <p:txBody>
          <a:bodyPr wrap="square" rtlCol="0">
            <a:noAutofit/>
          </a:bodyPr>
          <a:p>
            <a:pPr algn="l"/>
            <a:r>
              <a:rPr lang="zh-CN" altLang="en-US" dirty="0">
                <a:solidFill>
                  <a:srgbClr val="FF0000"/>
                </a:solidFill>
              </a:rPr>
              <a:t>由于K-means是基于距离的聚类方法，它能够快速地将数据划分为大致的簇，并为GMM提供合理的初始均值向量</a:t>
            </a:r>
            <a:endParaRPr lang="zh-CN" altLang="en-US" dirty="0">
              <a:solidFill>
                <a:srgbClr val="FF0000"/>
              </a:solidFill>
            </a:endParaRPr>
          </a:p>
        </p:txBody>
      </p:sp>
      <p:sp>
        <p:nvSpPr>
          <p:cNvPr id="5" name="文本框 4"/>
          <p:cNvSpPr txBox="1"/>
          <p:nvPr/>
        </p:nvSpPr>
        <p:spPr>
          <a:xfrm>
            <a:off x="560070" y="3429000"/>
            <a:ext cx="1880870" cy="1802765"/>
          </a:xfrm>
          <a:prstGeom prst="rect">
            <a:avLst/>
          </a:prstGeom>
          <a:noFill/>
        </p:spPr>
        <p:txBody>
          <a:bodyPr wrap="square" rtlCol="0">
            <a:noAutofit/>
          </a:bodyPr>
          <a:p>
            <a:pPr algn="l"/>
            <a:r>
              <a:rPr lang="zh-CN" altLang="en-US" dirty="0">
                <a:solidFill>
                  <a:srgbClr val="FF0000"/>
                </a:solidFill>
              </a:rPr>
              <a:t>K-means算法通常比EM算法（特别是用于GMM）的完整迭代过程更快。使用K-means进行初始化可以加速EM算法的收敛速度</a:t>
            </a:r>
            <a:r>
              <a:rPr lang="zh-CN" altLang="en-US" dirty="0"/>
              <a:t>。</a:t>
            </a:r>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t>实验</a:t>
            </a:r>
          </a:p>
        </p:txBody>
      </p:sp>
      <p:sp>
        <p:nvSpPr>
          <p:cNvPr id="6" name="节编号"/>
          <p:cNvSpPr>
            <a:spLocks noGrp="1"/>
          </p:cNvSpPr>
          <p:nvPr>
            <p:ph type="body" sz="quarter" idx="13"/>
            <p:custDataLst>
              <p:tags r:id="rId2"/>
            </p:custDataLst>
          </p:nvPr>
        </p:nvSpPr>
        <p:spPr/>
        <p:txBody>
          <a:bodyPr/>
          <a:lstStyle/>
          <a:p>
            <a:r>
              <a:rPr lang="en-US" altLang="zh-CN"/>
              <a:t>03</a:t>
            </a: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3</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实验</a:t>
            </a:r>
            <a:endPar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4" name="文本框 3"/>
          <p:cNvSpPr txBox="1"/>
          <p:nvPr/>
        </p:nvSpPr>
        <p:spPr>
          <a:xfrm>
            <a:off x="4878070" y="454660"/>
            <a:ext cx="4064000" cy="368300"/>
          </a:xfrm>
          <a:prstGeom prst="rect">
            <a:avLst/>
          </a:prstGeom>
          <a:noFill/>
        </p:spPr>
        <p:txBody>
          <a:bodyPr wrap="square" rtlCol="0">
            <a:spAutoFit/>
          </a:bodyPr>
          <a:p>
            <a:pPr algn="l"/>
            <a:r>
              <a:rPr lang="zh-CN" altLang="en-US" dirty="0"/>
              <a:t>鸢尾花</a:t>
            </a:r>
            <a:r>
              <a:rPr lang="zh-CN" altLang="en-US" dirty="0"/>
              <a:t>数据集</a:t>
            </a:r>
            <a:endParaRPr lang="zh-CN" altLang="en-US" dirty="0"/>
          </a:p>
        </p:txBody>
      </p:sp>
      <p:sp>
        <p:nvSpPr>
          <p:cNvPr id="5" name="文本框 4"/>
          <p:cNvSpPr txBox="1"/>
          <p:nvPr/>
        </p:nvSpPr>
        <p:spPr>
          <a:xfrm>
            <a:off x="4878070" y="1195705"/>
            <a:ext cx="6409055" cy="1840230"/>
          </a:xfrm>
          <a:prstGeom prst="rect">
            <a:avLst/>
          </a:prstGeom>
          <a:noFill/>
        </p:spPr>
        <p:txBody>
          <a:bodyPr wrap="square" rtlCol="0">
            <a:noAutofit/>
          </a:bodyPr>
          <a:p>
            <a:pPr algn="l"/>
            <a:r>
              <a:rPr lang="zh-CN" altLang="en-US" dirty="0"/>
              <a:t>鸢尾花数据集包含了3种不同种类的鸢尾花（山鸢尾、变色鸢尾和维吉尼亚鸢尾）。</a:t>
            </a:r>
            <a:endParaRPr lang="zh-CN" altLang="en-US" dirty="0"/>
          </a:p>
          <a:p>
            <a:pPr algn="l"/>
            <a:r>
              <a:rPr lang="zh-CN" altLang="en-US" dirty="0"/>
              <a:t>每个样本都包括了4个特征：花萼长度、花萼宽度、花瓣长度和花瓣宽度。</a:t>
            </a:r>
            <a:endParaRPr lang="zh-CN" altLang="en-US" dirty="0"/>
          </a:p>
          <a:p>
            <a:pPr algn="l"/>
            <a:r>
              <a:rPr lang="zh-CN" altLang="en-US" dirty="0"/>
              <a:t>数据集中的样本总数为150个，每个类别包含50个样本。</a:t>
            </a:r>
            <a:endParaRPr lang="zh-CN" altLang="en-US" dirty="0"/>
          </a:p>
        </p:txBody>
      </p:sp>
      <p:pic>
        <p:nvPicPr>
          <p:cNvPr id="10" name="图片 9"/>
          <p:cNvPicPr>
            <a:picLocks noChangeAspect="1"/>
          </p:cNvPicPr>
          <p:nvPr/>
        </p:nvPicPr>
        <p:blipFill>
          <a:blip r:embed="rId1"/>
          <a:stretch>
            <a:fillRect/>
          </a:stretch>
        </p:blipFill>
        <p:spPr>
          <a:xfrm>
            <a:off x="4951730" y="2642870"/>
            <a:ext cx="5170805" cy="3825240"/>
          </a:xfrm>
          <a:prstGeom prst="rect">
            <a:avLst/>
          </a:prstGeom>
        </p:spPr>
      </p:pic>
      <p:sp>
        <p:nvSpPr>
          <p:cNvPr id="11" name="文本框 10"/>
          <p:cNvSpPr txBox="1"/>
          <p:nvPr/>
        </p:nvSpPr>
        <p:spPr>
          <a:xfrm>
            <a:off x="539115" y="4714875"/>
            <a:ext cx="3997960" cy="941070"/>
          </a:xfrm>
          <a:prstGeom prst="rect">
            <a:avLst/>
          </a:prstGeom>
          <a:noFill/>
        </p:spPr>
        <p:txBody>
          <a:bodyPr wrap="square" rtlCol="0">
            <a:noAutofit/>
          </a:bodyPr>
          <a:p>
            <a:pPr algn="l"/>
            <a:r>
              <a:rPr lang="zh-CN" altLang="en-US" dirty="0"/>
              <a:t>之后</a:t>
            </a:r>
            <a:r>
              <a:rPr lang="zh-CN" altLang="en-US" dirty="0"/>
              <a:t>进行数据预处理</a:t>
            </a:r>
            <a:r>
              <a:rPr lang="en-US" altLang="zh-CN" dirty="0"/>
              <a:t>:</a:t>
            </a:r>
            <a:endParaRPr lang="zh-CN" altLang="en-US" dirty="0"/>
          </a:p>
          <a:p>
            <a:pPr algn="l"/>
            <a:r>
              <a:rPr lang="zh-CN" altLang="en-US" dirty="0"/>
              <a:t>将字符串数据将其转换为float</a:t>
            </a:r>
            <a:r>
              <a:rPr lang="zh-CN" altLang="en-US" dirty="0"/>
              <a:t>类型，</a:t>
            </a:r>
            <a:endParaRPr lang="zh-CN" altLang="en-US" dirty="0"/>
          </a:p>
          <a:p>
            <a:pPr algn="l"/>
            <a:r>
              <a:rPr lang="zh-CN" altLang="en-US" dirty="0"/>
              <a:t>将特征的均值调整为0，方差调整为1。</a:t>
            </a:r>
            <a:endParaRPr lang="zh-CN" altLang="en-US"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3</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实验</a:t>
            </a:r>
            <a:endPar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6" name="文本框 5"/>
          <p:cNvSpPr txBox="1"/>
          <p:nvPr/>
        </p:nvSpPr>
        <p:spPr>
          <a:xfrm>
            <a:off x="4657725" y="391160"/>
            <a:ext cx="4064000" cy="368300"/>
          </a:xfrm>
          <a:prstGeom prst="rect">
            <a:avLst/>
          </a:prstGeom>
          <a:noFill/>
        </p:spPr>
        <p:txBody>
          <a:bodyPr wrap="square" rtlCol="0">
            <a:spAutoFit/>
          </a:bodyPr>
          <a:p>
            <a:r>
              <a:rPr lang="zh-CN" altLang="en-US" dirty="0"/>
              <a:t>身高体重性别数据集</a:t>
            </a:r>
            <a:endParaRPr lang="zh-CN" altLang="en-US" dirty="0"/>
          </a:p>
        </p:txBody>
      </p:sp>
      <p:sp>
        <p:nvSpPr>
          <p:cNvPr id="7" name="文本框 6"/>
          <p:cNvSpPr txBox="1"/>
          <p:nvPr/>
        </p:nvSpPr>
        <p:spPr>
          <a:xfrm>
            <a:off x="4657725" y="991870"/>
            <a:ext cx="6334125" cy="1198880"/>
          </a:xfrm>
          <a:prstGeom prst="rect">
            <a:avLst/>
          </a:prstGeom>
          <a:noFill/>
        </p:spPr>
        <p:txBody>
          <a:bodyPr wrap="square" rtlCol="0">
            <a:spAutoFit/>
          </a:bodyPr>
          <a:p>
            <a:r>
              <a:rPr lang="zh-CN" altLang="en-US" dirty="0">
                <a:sym typeface="+mn-ea"/>
              </a:rPr>
              <a:t>身高体重性别数据集包含两种类别，男性和女性</a:t>
            </a:r>
            <a:endParaRPr lang="zh-CN" altLang="en-US" dirty="0">
              <a:sym typeface="+mn-ea"/>
            </a:endParaRPr>
          </a:p>
          <a:p>
            <a:r>
              <a:rPr lang="zh-CN" altLang="en-US" dirty="0">
                <a:sym typeface="+mn-ea"/>
              </a:rPr>
              <a:t>每个样本包括两个特征：身高和体重</a:t>
            </a:r>
            <a:endParaRPr lang="zh-CN" altLang="en-US" dirty="0">
              <a:sym typeface="+mn-ea"/>
            </a:endParaRPr>
          </a:p>
          <a:p>
            <a:r>
              <a:rPr lang="zh-CN" altLang="en-US" dirty="0">
                <a:sym typeface="+mn-ea"/>
              </a:rPr>
              <a:t>数据集中的样本总数为</a:t>
            </a:r>
            <a:r>
              <a:rPr lang="en-US" altLang="zh-CN" dirty="0">
                <a:sym typeface="+mn-ea"/>
              </a:rPr>
              <a:t>10000</a:t>
            </a:r>
            <a:r>
              <a:rPr lang="zh-CN" altLang="en-US" dirty="0">
                <a:sym typeface="+mn-ea"/>
              </a:rPr>
              <a:t>，</a:t>
            </a:r>
            <a:r>
              <a:rPr lang="en-US" altLang="zh-CN" dirty="0">
                <a:sym typeface="+mn-ea"/>
              </a:rPr>
              <a:t> </a:t>
            </a:r>
            <a:r>
              <a:rPr lang="zh-CN" altLang="en-US" dirty="0">
                <a:sym typeface="+mn-ea"/>
              </a:rPr>
              <a:t>每个类别包含</a:t>
            </a:r>
            <a:r>
              <a:rPr lang="en-US" altLang="zh-CN" dirty="0">
                <a:sym typeface="+mn-ea"/>
              </a:rPr>
              <a:t>5000</a:t>
            </a:r>
            <a:r>
              <a:rPr lang="zh-CN" altLang="en-US" dirty="0">
                <a:sym typeface="+mn-ea"/>
              </a:rPr>
              <a:t>个样本</a:t>
            </a:r>
            <a:endParaRPr lang="zh-CN" altLang="en-US" dirty="0"/>
          </a:p>
          <a:p>
            <a:endParaRPr lang="zh-CN" altLang="en-US" dirty="0"/>
          </a:p>
        </p:txBody>
      </p:sp>
      <p:pic>
        <p:nvPicPr>
          <p:cNvPr id="3" name="图片 2"/>
          <p:cNvPicPr>
            <a:picLocks noChangeAspect="1"/>
          </p:cNvPicPr>
          <p:nvPr/>
        </p:nvPicPr>
        <p:blipFill>
          <a:blip r:embed="rId1"/>
          <a:stretch>
            <a:fillRect/>
          </a:stretch>
        </p:blipFill>
        <p:spPr>
          <a:xfrm>
            <a:off x="4715510" y="2028825"/>
            <a:ext cx="5784850" cy="4250055"/>
          </a:xfrm>
          <a:prstGeom prst="rect">
            <a:avLst/>
          </a:prstGeom>
        </p:spPr>
      </p:pic>
      <p:sp>
        <p:nvSpPr>
          <p:cNvPr id="11" name="文本框 10"/>
          <p:cNvSpPr txBox="1"/>
          <p:nvPr/>
        </p:nvSpPr>
        <p:spPr>
          <a:xfrm>
            <a:off x="539115" y="4714875"/>
            <a:ext cx="3997960" cy="941070"/>
          </a:xfrm>
          <a:prstGeom prst="rect">
            <a:avLst/>
          </a:prstGeom>
          <a:noFill/>
        </p:spPr>
        <p:txBody>
          <a:bodyPr wrap="square" rtlCol="0">
            <a:noAutofit/>
          </a:bodyPr>
          <a:p>
            <a:pPr algn="l"/>
            <a:r>
              <a:rPr lang="zh-CN" altLang="en-US" dirty="0"/>
              <a:t>之后</a:t>
            </a:r>
            <a:r>
              <a:rPr lang="zh-CN" altLang="en-US" dirty="0"/>
              <a:t>进行数据预处理</a:t>
            </a:r>
            <a:r>
              <a:rPr lang="en-US" altLang="zh-CN" dirty="0"/>
              <a:t>:</a:t>
            </a:r>
            <a:endParaRPr lang="zh-CN" altLang="en-US" dirty="0"/>
          </a:p>
          <a:p>
            <a:pPr algn="l"/>
            <a:r>
              <a:rPr lang="zh-CN" altLang="en-US" dirty="0"/>
              <a:t>将字符串数据将其转换为float</a:t>
            </a:r>
            <a:r>
              <a:rPr lang="zh-CN" altLang="en-US" dirty="0"/>
              <a:t>类型，</a:t>
            </a:r>
            <a:endParaRPr lang="zh-CN" altLang="en-US" dirty="0"/>
          </a:p>
          <a:p>
            <a:pPr algn="l"/>
            <a:r>
              <a:rPr lang="zh-CN" altLang="en-US" dirty="0"/>
              <a:t>将特征的均值调整为0，方差调整为1。</a:t>
            </a:r>
            <a:endParaRPr lang="zh-CN" altLang="en-US"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3</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实验</a:t>
            </a:r>
            <a:endPar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3" name="文本框 2"/>
          <p:cNvSpPr txBox="1"/>
          <p:nvPr/>
        </p:nvSpPr>
        <p:spPr>
          <a:xfrm>
            <a:off x="5386070" y="454025"/>
            <a:ext cx="4064000" cy="368300"/>
          </a:xfrm>
          <a:prstGeom prst="rect">
            <a:avLst/>
          </a:prstGeom>
          <a:noFill/>
        </p:spPr>
        <p:txBody>
          <a:bodyPr wrap="square" rtlCol="0">
            <a:spAutoFit/>
          </a:bodyPr>
          <a:p>
            <a:r>
              <a:rPr lang="zh-CN" altLang="en-US" dirty="0"/>
              <a:t>鸢尾花数据集</a:t>
            </a:r>
            <a:endParaRPr lang="zh-CN" altLang="en-US" dirty="0"/>
          </a:p>
        </p:txBody>
      </p:sp>
      <p:sp>
        <p:nvSpPr>
          <p:cNvPr id="100" name="文本框 99"/>
          <p:cNvSpPr txBox="1"/>
          <p:nvPr/>
        </p:nvSpPr>
        <p:spPr>
          <a:xfrm>
            <a:off x="-466090" y="4905375"/>
            <a:ext cx="5080000" cy="306705"/>
          </a:xfrm>
          <a:prstGeom prst="rect">
            <a:avLst/>
          </a:prstGeom>
          <a:noFill/>
          <a:ln w="9525">
            <a:noFill/>
          </a:ln>
        </p:spPr>
        <p:txBody>
          <a:bodyPr>
            <a:spAutoFit/>
          </a:bodyPr>
          <a:p>
            <a:pPr indent="266700" algn="ctr"/>
            <a:r>
              <a:rPr lang="zh-CN" sz="1400" b="0">
                <a:latin typeface="Times New Roman" panose="02020603050405020304" charset="0"/>
                <a:ea typeface="宋体" panose="02010600030101010101" pitchFamily="2" charset="-122"/>
              </a:rPr>
              <a:t>使用</a:t>
            </a:r>
            <a:r>
              <a:rPr lang="en-US" sz="1400" b="0">
                <a:latin typeface="Times New Roman" panose="02020603050405020304" charset="0"/>
              </a:rPr>
              <a:t>random_from_data</a:t>
            </a:r>
            <a:r>
              <a:rPr lang="zh-CN" sz="1400" b="0">
                <a:latin typeface="Times New Roman" panose="02020603050405020304" charset="0"/>
                <a:ea typeface="宋体" panose="02010600030101010101" pitchFamily="2" charset="-122"/>
              </a:rPr>
              <a:t>初始化</a:t>
            </a:r>
            <a:endParaRPr lang="zh-CN" altLang="en-US" sz="1400" b="0">
              <a:latin typeface="Times New Roman" panose="02020603050405020304" charset="0"/>
              <a:ea typeface="宋体" panose="02010600030101010101" pitchFamily="2" charset="-122"/>
            </a:endParaRPr>
          </a:p>
        </p:txBody>
      </p:sp>
      <p:sp>
        <p:nvSpPr>
          <p:cNvPr id="7" name="文本框 6"/>
          <p:cNvSpPr txBox="1"/>
          <p:nvPr/>
        </p:nvSpPr>
        <p:spPr>
          <a:xfrm>
            <a:off x="4311015" y="4963160"/>
            <a:ext cx="3108325" cy="306705"/>
          </a:xfrm>
          <a:prstGeom prst="rect">
            <a:avLst/>
          </a:prstGeom>
          <a:noFill/>
        </p:spPr>
        <p:txBody>
          <a:bodyPr wrap="square" rtlCol="0" anchor="t">
            <a:spAutoFit/>
          </a:bodyPr>
          <a:p>
            <a:pPr indent="266700" algn="ctr"/>
            <a:r>
              <a:rPr lang="zh-CN" sz="1400">
                <a:latin typeface="Times New Roman" panose="02020603050405020304" charset="0"/>
                <a:ea typeface="宋体" panose="02010600030101010101" pitchFamily="2" charset="-122"/>
                <a:sym typeface="+mn-ea"/>
              </a:rPr>
              <a:t>使用</a:t>
            </a:r>
            <a:r>
              <a:rPr lang="en-US" sz="1400">
                <a:latin typeface="Times New Roman" panose="02020603050405020304" charset="0"/>
                <a:sym typeface="+mn-ea"/>
              </a:rPr>
              <a:t>random</a:t>
            </a:r>
            <a:r>
              <a:rPr lang="zh-CN" sz="1400">
                <a:latin typeface="Times New Roman" panose="02020603050405020304" charset="0"/>
                <a:ea typeface="宋体" panose="02010600030101010101" pitchFamily="2" charset="-122"/>
                <a:sym typeface="+mn-ea"/>
              </a:rPr>
              <a:t>初始化</a:t>
            </a:r>
            <a:endParaRPr lang="zh-CN" altLang="en-US" sz="1400" dirty="0">
              <a:latin typeface="Times New Roman" panose="02020603050405020304" charset="0"/>
              <a:ea typeface="宋体" panose="02010600030101010101" pitchFamily="2" charset="-122"/>
              <a:sym typeface="+mn-ea"/>
            </a:endParaRPr>
          </a:p>
        </p:txBody>
      </p:sp>
      <p:sp>
        <p:nvSpPr>
          <p:cNvPr id="8" name="文本框 7"/>
          <p:cNvSpPr txBox="1"/>
          <p:nvPr/>
        </p:nvSpPr>
        <p:spPr>
          <a:xfrm>
            <a:off x="8421370" y="4963160"/>
            <a:ext cx="3362325" cy="306705"/>
          </a:xfrm>
          <a:prstGeom prst="rect">
            <a:avLst/>
          </a:prstGeom>
          <a:noFill/>
        </p:spPr>
        <p:txBody>
          <a:bodyPr wrap="square" rtlCol="0" anchor="t">
            <a:spAutoFit/>
          </a:bodyPr>
          <a:p>
            <a:pPr indent="266700" algn="ctr"/>
            <a:r>
              <a:rPr lang="zh-CN" sz="1400">
                <a:latin typeface="Times New Roman" panose="02020603050405020304" charset="0"/>
                <a:ea typeface="宋体" panose="02010600030101010101" pitchFamily="2" charset="-122"/>
                <a:sym typeface="+mn-ea"/>
              </a:rPr>
              <a:t>使用</a:t>
            </a:r>
            <a:r>
              <a:rPr lang="en-US" altLang="zh-CN" sz="1400">
                <a:latin typeface="Times New Roman" panose="02020603050405020304" charset="0"/>
                <a:ea typeface="宋体" panose="02010600030101010101" pitchFamily="2" charset="-122"/>
                <a:sym typeface="+mn-ea"/>
              </a:rPr>
              <a:t>kmean</a:t>
            </a:r>
            <a:r>
              <a:rPr lang="zh-CN" sz="1400">
                <a:latin typeface="Times New Roman" panose="02020603050405020304" charset="0"/>
                <a:ea typeface="宋体" panose="02010600030101010101" pitchFamily="2" charset="-122"/>
                <a:sym typeface="+mn-ea"/>
              </a:rPr>
              <a:t>初始化</a:t>
            </a:r>
            <a:endParaRPr lang="zh-CN" altLang="en-US" sz="1400" dirty="0">
              <a:latin typeface="Times New Roman" panose="02020603050405020304" charset="0"/>
              <a:ea typeface="宋体" panose="02010600030101010101" pitchFamily="2" charset="-122"/>
              <a:sym typeface="+mn-ea"/>
            </a:endParaRPr>
          </a:p>
        </p:txBody>
      </p:sp>
      <p:pic>
        <p:nvPicPr>
          <p:cNvPr id="4" name="图片 -2147482573"/>
          <p:cNvPicPr>
            <a:picLocks noChangeAspect="1"/>
          </p:cNvPicPr>
          <p:nvPr/>
        </p:nvPicPr>
        <p:blipFill>
          <a:blip r:embed="rId1"/>
          <a:stretch>
            <a:fillRect/>
          </a:stretch>
        </p:blipFill>
        <p:spPr>
          <a:xfrm>
            <a:off x="8277225" y="2105025"/>
            <a:ext cx="3506470" cy="2604770"/>
          </a:xfrm>
          <a:prstGeom prst="rect">
            <a:avLst/>
          </a:prstGeom>
          <a:noFill/>
          <a:ln w="9525">
            <a:noFill/>
          </a:ln>
        </p:spPr>
      </p:pic>
      <p:pic>
        <p:nvPicPr>
          <p:cNvPr id="10" name="图片 9"/>
          <p:cNvPicPr>
            <a:picLocks noChangeAspect="1"/>
          </p:cNvPicPr>
          <p:nvPr/>
        </p:nvPicPr>
        <p:blipFill>
          <a:blip r:embed="rId2"/>
          <a:stretch>
            <a:fillRect/>
          </a:stretch>
        </p:blipFill>
        <p:spPr>
          <a:xfrm>
            <a:off x="4311015" y="2105025"/>
            <a:ext cx="3585845" cy="2684145"/>
          </a:xfrm>
          <a:prstGeom prst="rect">
            <a:avLst/>
          </a:prstGeom>
        </p:spPr>
      </p:pic>
      <p:pic>
        <p:nvPicPr>
          <p:cNvPr id="11" name="图片 10"/>
          <p:cNvPicPr>
            <a:picLocks noChangeAspect="1"/>
          </p:cNvPicPr>
          <p:nvPr/>
        </p:nvPicPr>
        <p:blipFill>
          <a:blip r:embed="rId3"/>
          <a:stretch>
            <a:fillRect/>
          </a:stretch>
        </p:blipFill>
        <p:spPr>
          <a:xfrm>
            <a:off x="544195" y="2105025"/>
            <a:ext cx="3543300" cy="2693035"/>
          </a:xfrm>
          <a:prstGeom prst="rect">
            <a:avLst/>
          </a:prstGeom>
        </p:spPr>
      </p:pic>
      <p:sp>
        <p:nvSpPr>
          <p:cNvPr id="13" name="文本框 12"/>
          <p:cNvSpPr txBox="1"/>
          <p:nvPr/>
        </p:nvSpPr>
        <p:spPr>
          <a:xfrm>
            <a:off x="889635" y="5391785"/>
            <a:ext cx="10126980" cy="1198880"/>
          </a:xfrm>
          <a:prstGeom prst="rect">
            <a:avLst/>
          </a:prstGeom>
          <a:noFill/>
        </p:spPr>
        <p:txBody>
          <a:bodyPr wrap="square" rtlCol="0">
            <a:spAutoFit/>
          </a:bodyPr>
          <a:p>
            <a:pPr algn="l"/>
            <a:r>
              <a:rPr lang="zh-CN" altLang="en-US" dirty="0"/>
              <a:t>和标准库sklearn进行比对，在同样采用radom和random_from_data初始化时，优于标准库。</a:t>
            </a:r>
            <a:endParaRPr lang="zh-CN" altLang="en-US" dirty="0"/>
          </a:p>
          <a:p>
            <a:pPr algn="l"/>
            <a:r>
              <a:rPr lang="zh-CN" altLang="en-US" dirty="0"/>
              <a:t>同样采用kmean初始化时和标准库取得的准确率相同。经过实验分析，发现在小规模数据集上很容易陷入</a:t>
            </a:r>
            <a:r>
              <a:rPr lang="zh-CN" altLang="en-US" b="1" dirty="0"/>
              <a:t>局部最优解</a:t>
            </a:r>
            <a:r>
              <a:rPr lang="zh-CN" altLang="en-US" dirty="0"/>
              <a:t>，</a:t>
            </a:r>
            <a:r>
              <a:rPr lang="zh-CN" altLang="en-US" dirty="0">
                <a:solidFill>
                  <a:srgbClr val="FF0000"/>
                </a:solidFill>
              </a:rPr>
              <a:t>陷入不好的效果，</a:t>
            </a:r>
            <a:r>
              <a:rPr lang="zh-CN" altLang="en-US" dirty="0"/>
              <a:t>即无论使用三种初始化方法的哪一种，都有可能无法收敛到96.7%，</a:t>
            </a:r>
            <a:r>
              <a:rPr lang="zh-CN" altLang="en-US" dirty="0"/>
              <a:t>但使用</a:t>
            </a:r>
            <a:r>
              <a:rPr lang="en-US" altLang="zh-CN" dirty="0"/>
              <a:t>kmean</a:t>
            </a:r>
            <a:r>
              <a:rPr lang="zh-CN" altLang="en-US" dirty="0"/>
              <a:t>初始化时较稳定</a:t>
            </a:r>
            <a:r>
              <a:rPr lang="zh-CN" altLang="en-US" dirty="0"/>
              <a:t>一些。</a:t>
            </a:r>
            <a:endParaRPr lang="zh-CN" altLang="en-US" dirty="0"/>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3</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 实验</a:t>
            </a:r>
            <a:endPar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3" name="文本框 2"/>
          <p:cNvSpPr txBox="1"/>
          <p:nvPr/>
        </p:nvSpPr>
        <p:spPr>
          <a:xfrm>
            <a:off x="5386070" y="454025"/>
            <a:ext cx="4064000" cy="368300"/>
          </a:xfrm>
          <a:prstGeom prst="rect">
            <a:avLst/>
          </a:prstGeom>
          <a:noFill/>
        </p:spPr>
        <p:txBody>
          <a:bodyPr wrap="square" rtlCol="0">
            <a:spAutoFit/>
          </a:bodyPr>
          <a:p>
            <a:r>
              <a:rPr lang="zh-CN" altLang="en-US" dirty="0"/>
              <a:t>身高体重数据集</a:t>
            </a:r>
            <a:endParaRPr lang="zh-CN" altLang="en-US" dirty="0"/>
          </a:p>
        </p:txBody>
      </p:sp>
      <p:pic>
        <p:nvPicPr>
          <p:cNvPr id="4" name="图片 -2147482567"/>
          <p:cNvPicPr>
            <a:picLocks noChangeAspect="1"/>
          </p:cNvPicPr>
          <p:nvPr/>
        </p:nvPicPr>
        <p:blipFill>
          <a:blip r:embed="rId1"/>
          <a:stretch>
            <a:fillRect/>
          </a:stretch>
        </p:blipFill>
        <p:spPr>
          <a:xfrm>
            <a:off x="461010" y="2105025"/>
            <a:ext cx="3225800" cy="2434590"/>
          </a:xfrm>
          <a:prstGeom prst="rect">
            <a:avLst/>
          </a:prstGeom>
          <a:noFill/>
          <a:ln w="9525">
            <a:noFill/>
          </a:ln>
        </p:spPr>
      </p:pic>
      <p:sp>
        <p:nvSpPr>
          <p:cNvPr id="100" name="文本框 99"/>
          <p:cNvSpPr txBox="1"/>
          <p:nvPr/>
        </p:nvSpPr>
        <p:spPr>
          <a:xfrm>
            <a:off x="-466090" y="4905375"/>
            <a:ext cx="5080000" cy="306705"/>
          </a:xfrm>
          <a:prstGeom prst="rect">
            <a:avLst/>
          </a:prstGeom>
          <a:noFill/>
          <a:ln w="9525">
            <a:noFill/>
          </a:ln>
        </p:spPr>
        <p:txBody>
          <a:bodyPr>
            <a:spAutoFit/>
          </a:bodyPr>
          <a:p>
            <a:pPr indent="266700" algn="ctr"/>
            <a:r>
              <a:rPr lang="zh-CN" sz="1400" b="0">
                <a:latin typeface="Times New Roman" panose="02020603050405020304" charset="0"/>
                <a:ea typeface="宋体" panose="02010600030101010101" pitchFamily="2" charset="-122"/>
              </a:rPr>
              <a:t>使用</a:t>
            </a:r>
            <a:r>
              <a:rPr lang="en-US" sz="1400" b="0">
                <a:latin typeface="Times New Roman" panose="02020603050405020304" charset="0"/>
              </a:rPr>
              <a:t>random_from_data</a:t>
            </a:r>
            <a:r>
              <a:rPr lang="zh-CN" sz="1400" b="0">
                <a:latin typeface="Times New Roman" panose="02020603050405020304" charset="0"/>
                <a:ea typeface="宋体" panose="02010600030101010101" pitchFamily="2" charset="-122"/>
              </a:rPr>
              <a:t>初始化</a:t>
            </a:r>
            <a:endParaRPr lang="zh-CN" altLang="en-US" sz="1400" b="0">
              <a:latin typeface="Times New Roman" panose="02020603050405020304" charset="0"/>
              <a:ea typeface="宋体" panose="02010600030101010101" pitchFamily="2" charset="-122"/>
            </a:endParaRPr>
          </a:p>
        </p:txBody>
      </p:sp>
      <p:pic>
        <p:nvPicPr>
          <p:cNvPr id="5" name="图片 -2147482568"/>
          <p:cNvPicPr>
            <a:picLocks noChangeAspect="1"/>
          </p:cNvPicPr>
          <p:nvPr/>
        </p:nvPicPr>
        <p:blipFill>
          <a:blip r:embed="rId2"/>
          <a:stretch>
            <a:fillRect/>
          </a:stretch>
        </p:blipFill>
        <p:spPr>
          <a:xfrm>
            <a:off x="4483100" y="2105025"/>
            <a:ext cx="3225800" cy="2425700"/>
          </a:xfrm>
          <a:prstGeom prst="rect">
            <a:avLst/>
          </a:prstGeom>
          <a:noFill/>
          <a:ln w="9525">
            <a:noFill/>
          </a:ln>
        </p:spPr>
      </p:pic>
      <p:pic>
        <p:nvPicPr>
          <p:cNvPr id="6" name="图片 -2147482569"/>
          <p:cNvPicPr>
            <a:picLocks noChangeAspect="1"/>
          </p:cNvPicPr>
          <p:nvPr/>
        </p:nvPicPr>
        <p:blipFill>
          <a:blip r:embed="rId3"/>
          <a:stretch>
            <a:fillRect/>
          </a:stretch>
        </p:blipFill>
        <p:spPr>
          <a:xfrm>
            <a:off x="8113078" y="2115185"/>
            <a:ext cx="3226435" cy="2424430"/>
          </a:xfrm>
          <a:prstGeom prst="rect">
            <a:avLst/>
          </a:prstGeom>
          <a:noFill/>
          <a:ln w="9525">
            <a:noFill/>
          </a:ln>
        </p:spPr>
      </p:pic>
      <p:sp>
        <p:nvSpPr>
          <p:cNvPr id="7" name="文本框 6"/>
          <p:cNvSpPr txBox="1"/>
          <p:nvPr/>
        </p:nvSpPr>
        <p:spPr>
          <a:xfrm>
            <a:off x="2722880" y="4905375"/>
            <a:ext cx="6096000" cy="306705"/>
          </a:xfrm>
          <a:prstGeom prst="rect">
            <a:avLst/>
          </a:prstGeom>
          <a:noFill/>
        </p:spPr>
        <p:txBody>
          <a:bodyPr wrap="square" rtlCol="0" anchor="t">
            <a:spAutoFit/>
          </a:bodyPr>
          <a:p>
            <a:pPr indent="266700" algn="ctr"/>
            <a:r>
              <a:rPr lang="zh-CN" sz="1400">
                <a:latin typeface="Times New Roman" panose="02020603050405020304" charset="0"/>
                <a:ea typeface="宋体" panose="02010600030101010101" pitchFamily="2" charset="-122"/>
                <a:sym typeface="+mn-ea"/>
              </a:rPr>
              <a:t>使用</a:t>
            </a:r>
            <a:r>
              <a:rPr lang="en-US" sz="1400">
                <a:latin typeface="Times New Roman" panose="02020603050405020304" charset="0"/>
                <a:sym typeface="+mn-ea"/>
              </a:rPr>
              <a:t>random</a:t>
            </a:r>
            <a:r>
              <a:rPr lang="zh-CN" sz="1400">
                <a:latin typeface="Times New Roman" panose="02020603050405020304" charset="0"/>
                <a:ea typeface="宋体" panose="02010600030101010101" pitchFamily="2" charset="-122"/>
                <a:sym typeface="+mn-ea"/>
              </a:rPr>
              <a:t>初始化</a:t>
            </a:r>
            <a:endParaRPr lang="zh-CN" altLang="en-US" sz="1400" dirty="0">
              <a:latin typeface="Times New Roman" panose="02020603050405020304" charset="0"/>
              <a:ea typeface="宋体" panose="02010600030101010101" pitchFamily="2" charset="-122"/>
              <a:sym typeface="+mn-ea"/>
            </a:endParaRPr>
          </a:p>
        </p:txBody>
      </p:sp>
      <p:sp>
        <p:nvSpPr>
          <p:cNvPr id="8" name="文本框 7"/>
          <p:cNvSpPr txBox="1"/>
          <p:nvPr/>
        </p:nvSpPr>
        <p:spPr>
          <a:xfrm>
            <a:off x="6266180" y="4905375"/>
            <a:ext cx="6096000" cy="306705"/>
          </a:xfrm>
          <a:prstGeom prst="rect">
            <a:avLst/>
          </a:prstGeom>
          <a:noFill/>
        </p:spPr>
        <p:txBody>
          <a:bodyPr wrap="square" rtlCol="0" anchor="t">
            <a:spAutoFit/>
          </a:bodyPr>
          <a:p>
            <a:pPr indent="266700" algn="ctr"/>
            <a:r>
              <a:rPr lang="zh-CN" sz="1400">
                <a:latin typeface="Times New Roman" panose="02020603050405020304" charset="0"/>
                <a:ea typeface="宋体" panose="02010600030101010101" pitchFamily="2" charset="-122"/>
                <a:sym typeface="+mn-ea"/>
              </a:rPr>
              <a:t>使用</a:t>
            </a:r>
            <a:r>
              <a:rPr lang="en-US" altLang="zh-CN" sz="1400">
                <a:latin typeface="Times New Roman" panose="02020603050405020304" charset="0"/>
                <a:ea typeface="宋体" panose="02010600030101010101" pitchFamily="2" charset="-122"/>
                <a:sym typeface="+mn-ea"/>
              </a:rPr>
              <a:t>kmean</a:t>
            </a:r>
            <a:r>
              <a:rPr lang="zh-CN" sz="1400">
                <a:latin typeface="Times New Roman" panose="02020603050405020304" charset="0"/>
                <a:ea typeface="宋体" panose="02010600030101010101" pitchFamily="2" charset="-122"/>
                <a:sym typeface="+mn-ea"/>
              </a:rPr>
              <a:t>初始化</a:t>
            </a:r>
            <a:endParaRPr lang="zh-CN" altLang="en-US" sz="1400" dirty="0">
              <a:latin typeface="Times New Roman" panose="02020603050405020304" charset="0"/>
              <a:ea typeface="宋体" panose="02010600030101010101" pitchFamily="2" charset="-122"/>
              <a:sym typeface="+mn-ea"/>
            </a:endParaRPr>
          </a:p>
        </p:txBody>
      </p:sp>
      <p:sp>
        <p:nvSpPr>
          <p:cNvPr id="9" name="文本框 8"/>
          <p:cNvSpPr txBox="1"/>
          <p:nvPr/>
        </p:nvSpPr>
        <p:spPr>
          <a:xfrm>
            <a:off x="7708900" y="1104265"/>
            <a:ext cx="4064000" cy="645160"/>
          </a:xfrm>
          <a:prstGeom prst="rect">
            <a:avLst/>
          </a:prstGeom>
          <a:noFill/>
        </p:spPr>
        <p:txBody>
          <a:bodyPr wrap="square" rtlCol="0">
            <a:spAutoFit/>
          </a:bodyPr>
          <a:p>
            <a:pPr algn="l"/>
            <a:r>
              <a:rPr lang="zh-CN" altLang="en-US" dirty="0"/>
              <a:t>算法最终均收敛于</a:t>
            </a:r>
            <a:r>
              <a:rPr lang="en-US" altLang="zh-CN" dirty="0"/>
              <a:t>91.7%</a:t>
            </a:r>
            <a:r>
              <a:rPr lang="zh-CN" altLang="en-US" dirty="0"/>
              <a:t>的准确率，</a:t>
            </a:r>
            <a:endParaRPr lang="zh-CN" altLang="en-US" dirty="0"/>
          </a:p>
          <a:p>
            <a:pPr algn="l"/>
            <a:r>
              <a:rPr lang="zh-CN" altLang="en-US" dirty="0"/>
              <a:t>与标准库</a:t>
            </a:r>
            <a:r>
              <a:rPr lang="en-US" altLang="zh-CN" dirty="0"/>
              <a:t>sklearn</a:t>
            </a:r>
            <a:r>
              <a:rPr lang="zh-CN" altLang="en-US" dirty="0"/>
              <a:t>运行结果</a:t>
            </a:r>
            <a:r>
              <a:rPr lang="zh-CN" altLang="en-US" dirty="0"/>
              <a:t>相同</a:t>
            </a:r>
            <a:endParaRPr lang="zh-CN" altLang="en-US" dirty="0"/>
          </a:p>
        </p:txBody>
      </p:sp>
      <p:sp>
        <p:nvSpPr>
          <p:cNvPr id="10" name="文本框 9"/>
          <p:cNvSpPr txBox="1"/>
          <p:nvPr/>
        </p:nvSpPr>
        <p:spPr>
          <a:xfrm>
            <a:off x="1448435" y="5736590"/>
            <a:ext cx="8824595" cy="1198880"/>
          </a:xfrm>
          <a:prstGeom prst="rect">
            <a:avLst/>
          </a:prstGeom>
          <a:noFill/>
        </p:spPr>
        <p:txBody>
          <a:bodyPr wrap="square" rtlCol="0">
            <a:spAutoFit/>
          </a:bodyPr>
          <a:p>
            <a:pPr algn="l"/>
            <a:r>
              <a:rPr lang="zh-CN" altLang="en-US" dirty="0"/>
              <a:t>尽管过程中可能陷入局部最优解，但最终三种初始化方法</a:t>
            </a:r>
            <a:r>
              <a:rPr lang="zh-CN" altLang="en-US" dirty="0">
                <a:solidFill>
                  <a:srgbClr val="FF0000"/>
                </a:solidFill>
              </a:rPr>
              <a:t>都能到达全局最优解（不能</a:t>
            </a:r>
            <a:r>
              <a:rPr lang="zh-CN" altLang="en-US" dirty="0">
                <a:solidFill>
                  <a:srgbClr val="FF0000"/>
                </a:solidFill>
              </a:rPr>
              <a:t>这样说）</a:t>
            </a:r>
            <a:r>
              <a:rPr lang="zh-CN" altLang="en-US" dirty="0"/>
              <a:t>，</a:t>
            </a:r>
            <a:endParaRPr lang="zh-CN" altLang="en-US" dirty="0"/>
          </a:p>
          <a:p>
            <a:pPr algn="l"/>
            <a:r>
              <a:rPr lang="zh-CN" altLang="en-US" dirty="0"/>
              <a:t>只是迭代次数多少的问题，可见数据规模对于该算法的影响。从图中也可以发现</a:t>
            </a:r>
            <a:r>
              <a:rPr lang="en-US" altLang="zh-CN" dirty="0"/>
              <a:t>kmean</a:t>
            </a:r>
            <a:r>
              <a:rPr lang="zh-CN" altLang="en-US" dirty="0"/>
              <a:t>的预处理极大促进了算法收敛。（即</a:t>
            </a:r>
            <a:r>
              <a:rPr lang="en-US" altLang="zh-CN" dirty="0">
                <a:solidFill>
                  <a:srgbClr val="FF0000"/>
                </a:solidFill>
              </a:rPr>
              <a:t>kmean</a:t>
            </a:r>
            <a:r>
              <a:rPr lang="zh-CN" altLang="en-US" dirty="0">
                <a:solidFill>
                  <a:srgbClr val="FF0000"/>
                </a:solidFill>
              </a:rPr>
              <a:t>初始化提高了收敛效率和稳定性</a:t>
            </a:r>
            <a:r>
              <a:rPr lang="zh-CN" altLang="en-US" dirty="0"/>
              <a:t>）</a:t>
            </a:r>
            <a:endParaRPr lang="zh-CN" altLang="en-US" dirty="0"/>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t>结束语</a:t>
            </a:r>
          </a:p>
        </p:txBody>
      </p:sp>
      <p:sp>
        <p:nvSpPr>
          <p:cNvPr id="6" name="节编号"/>
          <p:cNvSpPr>
            <a:spLocks noGrp="1"/>
          </p:cNvSpPr>
          <p:nvPr>
            <p:ph type="body" sz="quarter" idx="13"/>
            <p:custDataLst>
              <p:tags r:id="rId2"/>
            </p:custDataLst>
          </p:nvPr>
        </p:nvSpPr>
        <p:spPr/>
        <p:txBody>
          <a:bodyPr/>
          <a:lstStyle/>
          <a:p>
            <a:r>
              <a:rPr lang="en-US" altLang="zh-CN"/>
              <a:t>04</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目录</a:t>
            </a:r>
            <a:endParaRPr lang="zh-CN" altLang="en-US"/>
          </a:p>
        </p:txBody>
      </p:sp>
      <p:cxnSp>
        <p:nvCxnSpPr>
          <p:cNvPr id="49" name="直接连接符 48"/>
          <p:cNvCxnSpPr/>
          <p:nvPr>
            <p:custDataLst>
              <p:tags r:id="rId2"/>
            </p:custDataLst>
          </p:nvPr>
        </p:nvCxnSpPr>
        <p:spPr>
          <a:xfrm>
            <a:off x="5574188" y="2157186"/>
            <a:ext cx="0" cy="311036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序号"/>
          <p:cNvSpPr txBox="1"/>
          <p:nvPr>
            <p:custDataLst>
              <p:tags r:id="rId3"/>
            </p:custDataLst>
          </p:nvPr>
        </p:nvSpPr>
        <p:spPr>
          <a:xfrm>
            <a:off x="5299118" y="1923656"/>
            <a:ext cx="550140" cy="550395"/>
          </a:xfrm>
          <a:prstGeom prst="ellipse">
            <a:avLst/>
          </a:prstGeom>
          <a:solidFill>
            <a:schemeClr val="accent1"/>
          </a:solidFill>
        </p:spPr>
        <p:txBody>
          <a:bodyPr wrap="none" lIns="0" tIns="0" rIns="0" bIns="0" rtlCol="0" anchor="ctr" anchorCtr="0">
            <a:noAutofit/>
          </a:bodyPr>
          <a:lstStyle/>
          <a:p>
            <a:pPr algn="ctr">
              <a:lnSpc>
                <a:spcPct val="100000"/>
              </a:lnSpc>
            </a:pPr>
            <a:r>
              <a:rPr lang="en-US" b="1" dirty="0">
                <a:solidFill>
                  <a:schemeClr val="lt1">
                    <a:lumMod val="100000"/>
                  </a:schemeClr>
                </a:solidFill>
                <a:latin typeface="+mn-ea"/>
              </a:rPr>
              <a:t>01</a:t>
            </a:r>
            <a:endParaRPr lang="en-US" b="1" dirty="0">
              <a:solidFill>
                <a:schemeClr val="lt1">
                  <a:lumMod val="100000"/>
                </a:schemeClr>
              </a:solidFill>
              <a:latin typeface="+mn-ea"/>
            </a:endParaRPr>
          </a:p>
        </p:txBody>
      </p:sp>
      <p:sp>
        <p:nvSpPr>
          <p:cNvPr id="12" name="项标题"/>
          <p:cNvSpPr txBox="1"/>
          <p:nvPr>
            <p:custDataLst>
              <p:tags r:id="rId4"/>
            </p:custDataLst>
          </p:nvPr>
        </p:nvSpPr>
        <p:spPr>
          <a:xfrm>
            <a:off x="6006814" y="1870088"/>
            <a:ext cx="4789303" cy="658800"/>
          </a:xfrm>
          <a:prstGeom prst="rect">
            <a:avLst/>
          </a:prstGeom>
          <a:noFill/>
        </p:spPr>
        <p:txBody>
          <a:bodyPr wrap="square" lIns="0" tIns="0" rIns="0" bIns="0" rtlCol="0" anchor="ctr">
            <a:noAutofit/>
          </a:bodyPr>
          <a:lstStyle/>
          <a:p>
            <a:pPr>
              <a:lnSpc>
                <a:spcPct val="100000"/>
              </a:lnSpc>
            </a:pPr>
            <a:r>
              <a:rPr lang="zh-CN" altLang="en-US" sz="2000" b="1" spc="300" dirty="0">
                <a:solidFill>
                  <a:schemeClr val="tx1">
                    <a:lumMod val="85000"/>
                    <a:lumOff val="15000"/>
                  </a:schemeClr>
                </a:solidFill>
                <a:latin typeface="+mn-ea"/>
              </a:rPr>
              <a:t>算法原理</a:t>
            </a:r>
            <a:endParaRPr lang="zh-CN" altLang="en-US" sz="2000" b="1" spc="300" dirty="0">
              <a:solidFill>
                <a:schemeClr val="tx1">
                  <a:lumMod val="85000"/>
                  <a:lumOff val="15000"/>
                </a:schemeClr>
              </a:solidFill>
              <a:latin typeface="+mn-ea"/>
            </a:endParaRPr>
          </a:p>
        </p:txBody>
      </p:sp>
      <p:sp>
        <p:nvSpPr>
          <p:cNvPr id="34" name="序号"/>
          <p:cNvSpPr txBox="1"/>
          <p:nvPr>
            <p:custDataLst>
              <p:tags r:id="rId5"/>
            </p:custDataLst>
          </p:nvPr>
        </p:nvSpPr>
        <p:spPr>
          <a:xfrm>
            <a:off x="5299118" y="2880621"/>
            <a:ext cx="550140" cy="550395"/>
          </a:xfrm>
          <a:prstGeom prst="ellipse">
            <a:avLst/>
          </a:prstGeom>
          <a:solidFill>
            <a:schemeClr val="accent1"/>
          </a:solidFill>
        </p:spPr>
        <p:txBody>
          <a:bodyPr wrap="none" lIns="0" tIns="0" rIns="0" bIns="0" rtlCol="0" anchor="ctr" anchorCtr="0">
            <a:noAutofit/>
          </a:bodyPr>
          <a:lstStyle/>
          <a:p>
            <a:pPr algn="ctr">
              <a:lnSpc>
                <a:spcPct val="100000"/>
              </a:lnSpc>
            </a:pPr>
            <a:r>
              <a:rPr lang="en-US" b="1" dirty="0">
                <a:solidFill>
                  <a:schemeClr val="lt1">
                    <a:lumMod val="100000"/>
                  </a:schemeClr>
                </a:solidFill>
                <a:latin typeface="+mn-ea"/>
              </a:rPr>
              <a:t>02</a:t>
            </a:r>
            <a:endParaRPr lang="en-US" b="1" dirty="0">
              <a:solidFill>
                <a:schemeClr val="lt1">
                  <a:lumMod val="100000"/>
                </a:schemeClr>
              </a:solidFill>
              <a:latin typeface="+mn-ea"/>
            </a:endParaRPr>
          </a:p>
        </p:txBody>
      </p:sp>
      <p:sp>
        <p:nvSpPr>
          <p:cNvPr id="35" name="项标题"/>
          <p:cNvSpPr txBox="1"/>
          <p:nvPr>
            <p:custDataLst>
              <p:tags r:id="rId6"/>
            </p:custDataLst>
          </p:nvPr>
        </p:nvSpPr>
        <p:spPr>
          <a:xfrm>
            <a:off x="6006814" y="2826418"/>
            <a:ext cx="4789303" cy="658800"/>
          </a:xfrm>
          <a:prstGeom prst="rect">
            <a:avLst/>
          </a:prstGeom>
          <a:noFill/>
        </p:spPr>
        <p:txBody>
          <a:bodyPr wrap="square" lIns="0" tIns="0" rIns="0" bIns="0" rtlCol="0" anchor="ctr">
            <a:noAutofit/>
          </a:bodyPr>
          <a:lstStyle/>
          <a:p>
            <a:pPr>
              <a:lnSpc>
                <a:spcPct val="100000"/>
              </a:lnSpc>
            </a:pPr>
            <a:r>
              <a:rPr lang="zh-CN" altLang="en-US" sz="2000" b="1" spc="300" dirty="0">
                <a:solidFill>
                  <a:schemeClr val="tx1">
                    <a:lumMod val="85000"/>
                    <a:lumOff val="15000"/>
                  </a:schemeClr>
                </a:solidFill>
                <a:latin typeface="+mn-ea"/>
              </a:rPr>
              <a:t>设计实现</a:t>
            </a:r>
            <a:endParaRPr lang="zh-CN" altLang="en-US" sz="2000" b="1" spc="300" dirty="0">
              <a:solidFill>
                <a:schemeClr val="tx1">
                  <a:lumMod val="85000"/>
                  <a:lumOff val="15000"/>
                </a:schemeClr>
              </a:solidFill>
              <a:latin typeface="+mn-ea"/>
            </a:endParaRPr>
          </a:p>
        </p:txBody>
      </p:sp>
      <p:sp>
        <p:nvSpPr>
          <p:cNvPr id="37" name="序号"/>
          <p:cNvSpPr txBox="1"/>
          <p:nvPr>
            <p:custDataLst>
              <p:tags r:id="rId7"/>
            </p:custDataLst>
          </p:nvPr>
        </p:nvSpPr>
        <p:spPr>
          <a:xfrm>
            <a:off x="5299118" y="3837586"/>
            <a:ext cx="550140" cy="550395"/>
          </a:xfrm>
          <a:prstGeom prst="ellipse">
            <a:avLst/>
          </a:prstGeom>
          <a:solidFill>
            <a:schemeClr val="accent1"/>
          </a:solidFill>
        </p:spPr>
        <p:txBody>
          <a:bodyPr wrap="none" lIns="0" tIns="0" rIns="0" bIns="0" rtlCol="0" anchor="ctr" anchorCtr="0">
            <a:noAutofit/>
          </a:bodyPr>
          <a:lstStyle/>
          <a:p>
            <a:pPr algn="ctr">
              <a:lnSpc>
                <a:spcPct val="100000"/>
              </a:lnSpc>
            </a:pPr>
            <a:r>
              <a:rPr lang="en-US" b="1" dirty="0">
                <a:solidFill>
                  <a:schemeClr val="lt1">
                    <a:lumMod val="100000"/>
                  </a:schemeClr>
                </a:solidFill>
                <a:latin typeface="+mn-ea"/>
              </a:rPr>
              <a:t>03</a:t>
            </a:r>
            <a:endParaRPr lang="en-US" b="1" dirty="0">
              <a:solidFill>
                <a:schemeClr val="lt1">
                  <a:lumMod val="100000"/>
                </a:schemeClr>
              </a:solidFill>
              <a:latin typeface="+mn-ea"/>
            </a:endParaRPr>
          </a:p>
        </p:txBody>
      </p:sp>
      <p:sp>
        <p:nvSpPr>
          <p:cNvPr id="38" name="项标题"/>
          <p:cNvSpPr txBox="1"/>
          <p:nvPr>
            <p:custDataLst>
              <p:tags r:id="rId8"/>
            </p:custDataLst>
          </p:nvPr>
        </p:nvSpPr>
        <p:spPr>
          <a:xfrm>
            <a:off x="6006814" y="3783383"/>
            <a:ext cx="4789303" cy="658800"/>
          </a:xfrm>
          <a:prstGeom prst="rect">
            <a:avLst/>
          </a:prstGeom>
          <a:noFill/>
        </p:spPr>
        <p:txBody>
          <a:bodyPr wrap="square" lIns="0" tIns="0" rIns="0" bIns="0" rtlCol="0" anchor="ctr">
            <a:noAutofit/>
          </a:bodyPr>
          <a:lstStyle/>
          <a:p>
            <a:pPr>
              <a:lnSpc>
                <a:spcPct val="100000"/>
              </a:lnSpc>
            </a:pPr>
            <a:r>
              <a:rPr lang="zh-CN" altLang="en-US" sz="2000" b="1" spc="300" dirty="0">
                <a:solidFill>
                  <a:schemeClr val="tx1">
                    <a:lumMod val="85000"/>
                    <a:lumOff val="15000"/>
                  </a:schemeClr>
                </a:solidFill>
                <a:latin typeface="+mn-ea"/>
              </a:rPr>
              <a:t>实验</a:t>
            </a:r>
            <a:endParaRPr lang="zh-CN" altLang="en-US" sz="2000" b="1" spc="300" dirty="0">
              <a:solidFill>
                <a:schemeClr val="tx1">
                  <a:lumMod val="85000"/>
                  <a:lumOff val="15000"/>
                </a:schemeClr>
              </a:solidFill>
              <a:latin typeface="+mn-ea"/>
            </a:endParaRPr>
          </a:p>
        </p:txBody>
      </p:sp>
      <p:sp>
        <p:nvSpPr>
          <p:cNvPr id="40" name="序号"/>
          <p:cNvSpPr txBox="1"/>
          <p:nvPr>
            <p:custDataLst>
              <p:tags r:id="rId9"/>
            </p:custDataLst>
          </p:nvPr>
        </p:nvSpPr>
        <p:spPr>
          <a:xfrm>
            <a:off x="5299118" y="4794552"/>
            <a:ext cx="550140" cy="550395"/>
          </a:xfrm>
          <a:prstGeom prst="ellipse">
            <a:avLst/>
          </a:prstGeom>
          <a:solidFill>
            <a:schemeClr val="accent1"/>
          </a:solidFill>
        </p:spPr>
        <p:txBody>
          <a:bodyPr wrap="none" lIns="0" tIns="0" rIns="0" bIns="0" rtlCol="0" anchor="ctr" anchorCtr="0">
            <a:noAutofit/>
          </a:bodyPr>
          <a:lstStyle/>
          <a:p>
            <a:pPr algn="ctr">
              <a:lnSpc>
                <a:spcPct val="100000"/>
              </a:lnSpc>
            </a:pPr>
            <a:r>
              <a:rPr lang="en-US" b="1" dirty="0">
                <a:solidFill>
                  <a:schemeClr val="lt1">
                    <a:lumMod val="100000"/>
                  </a:schemeClr>
                </a:solidFill>
                <a:latin typeface="+mn-ea"/>
              </a:rPr>
              <a:t>04</a:t>
            </a:r>
            <a:endParaRPr lang="en-US" b="1" dirty="0">
              <a:solidFill>
                <a:schemeClr val="lt1">
                  <a:lumMod val="100000"/>
                </a:schemeClr>
              </a:solidFill>
              <a:latin typeface="+mn-ea"/>
            </a:endParaRPr>
          </a:p>
        </p:txBody>
      </p:sp>
      <p:sp>
        <p:nvSpPr>
          <p:cNvPr id="41" name="项标题"/>
          <p:cNvSpPr txBox="1"/>
          <p:nvPr>
            <p:custDataLst>
              <p:tags r:id="rId10"/>
            </p:custDataLst>
          </p:nvPr>
        </p:nvSpPr>
        <p:spPr>
          <a:xfrm>
            <a:off x="6006814" y="4740349"/>
            <a:ext cx="4789303" cy="658800"/>
          </a:xfrm>
          <a:prstGeom prst="rect">
            <a:avLst/>
          </a:prstGeom>
          <a:noFill/>
        </p:spPr>
        <p:txBody>
          <a:bodyPr wrap="square" lIns="0" tIns="0" rIns="0" bIns="0" rtlCol="0" anchor="ctr">
            <a:noAutofit/>
          </a:bodyPr>
          <a:lstStyle/>
          <a:p>
            <a:pPr>
              <a:lnSpc>
                <a:spcPct val="100000"/>
              </a:lnSpc>
            </a:pPr>
            <a:r>
              <a:rPr lang="zh-CN" altLang="en-US" sz="2000" b="1" spc="300" dirty="0">
                <a:solidFill>
                  <a:schemeClr val="tx1">
                    <a:lumMod val="85000"/>
                    <a:lumOff val="15000"/>
                  </a:schemeClr>
                </a:solidFill>
                <a:latin typeface="+mn-ea"/>
              </a:rPr>
              <a:t>结束语</a:t>
            </a:r>
            <a:endParaRPr lang="zh-CN" altLang="en-US" sz="2000" b="1" spc="300" dirty="0">
              <a:solidFill>
                <a:schemeClr val="tx1">
                  <a:lumMod val="85000"/>
                  <a:lumOff val="15000"/>
                </a:schemeClr>
              </a:solidFill>
              <a:latin typeface="+mn-ea"/>
            </a:endParaRPr>
          </a:p>
        </p:txBody>
      </p:sp>
      <p:sp>
        <p:nvSpPr>
          <p:cNvPr id="3" name="文本框 2"/>
          <p:cNvSpPr txBox="1"/>
          <p:nvPr/>
        </p:nvSpPr>
        <p:spPr>
          <a:xfrm>
            <a:off x="874395" y="5209540"/>
            <a:ext cx="4064000" cy="1198880"/>
          </a:xfrm>
          <a:prstGeom prst="rect">
            <a:avLst/>
          </a:prstGeom>
          <a:noFill/>
        </p:spPr>
        <p:txBody>
          <a:bodyPr wrap="square" rtlCol="0">
            <a:spAutoFit/>
          </a:bodyPr>
          <a:p>
            <a:pPr algn="l"/>
            <a:r>
              <a:rPr lang="en-US" altLang="zh-CN" dirty="0"/>
              <a:t>EM</a:t>
            </a:r>
            <a:r>
              <a:rPr lang="zh-CN" altLang="en-US" dirty="0"/>
              <a:t>算法</a:t>
            </a:r>
            <a:endParaRPr lang="zh-CN" altLang="en-US" dirty="0"/>
          </a:p>
          <a:p>
            <a:pPr algn="l"/>
            <a:r>
              <a:rPr lang="zh-CN" altLang="en-US" dirty="0">
                <a:sym typeface="+mn-ea"/>
              </a:rPr>
              <a:t>频繁陷入</a:t>
            </a:r>
            <a:r>
              <a:rPr lang="zh-CN" altLang="en-US" dirty="0">
                <a:solidFill>
                  <a:srgbClr val="FF0000"/>
                </a:solidFill>
                <a:sym typeface="+mn-ea"/>
              </a:rPr>
              <a:t>局部最优</a:t>
            </a:r>
            <a:r>
              <a:rPr lang="zh-CN" altLang="en-US" dirty="0">
                <a:sym typeface="+mn-ea"/>
              </a:rPr>
              <a:t>的问题，</a:t>
            </a:r>
            <a:br>
              <a:rPr lang="zh-CN" altLang="en-US" dirty="0"/>
            </a:br>
            <a:r>
              <a:rPr lang="zh-CN" altLang="en-US" dirty="0">
                <a:solidFill>
                  <a:srgbClr val="FF0000"/>
                </a:solidFill>
              </a:rPr>
              <a:t>初始化</a:t>
            </a:r>
            <a:r>
              <a:rPr lang="zh-CN" altLang="en-US" dirty="0"/>
              <a:t>参数的</a:t>
            </a:r>
            <a:r>
              <a:rPr lang="zh-CN" altLang="en-US" dirty="0"/>
              <a:t>问题。</a:t>
            </a:r>
            <a:br>
              <a:rPr lang="zh-CN" altLang="en-US" dirty="0"/>
            </a:br>
            <a:endParaRPr lang="zh-CN" altLang="en-US" dirty="0"/>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4-</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结束</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语</a:t>
            </a:r>
            <a:endPar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3" name="文本框 2"/>
          <p:cNvSpPr txBox="1"/>
          <p:nvPr/>
        </p:nvSpPr>
        <p:spPr>
          <a:xfrm>
            <a:off x="3070225" y="1087120"/>
            <a:ext cx="6994525" cy="922020"/>
          </a:xfrm>
          <a:prstGeom prst="rect">
            <a:avLst/>
          </a:prstGeom>
          <a:noFill/>
        </p:spPr>
        <p:txBody>
          <a:bodyPr wrap="square" rtlCol="0">
            <a:spAutoFit/>
          </a:bodyPr>
          <a:p>
            <a:pPr algn="l"/>
            <a:r>
              <a:rPr lang="zh-CN" altLang="en-US" dirty="0"/>
              <a:t>在鸢尾花数据集上，EM算法表现出较好的准确性，然而，稳定性并不好。不同的初始化方法对结果有很大影响，这可能是由于数据集规模较小导致容易陷入局部最优解。</a:t>
            </a:r>
            <a:endParaRPr lang="zh-CN" altLang="en-US" dirty="0"/>
          </a:p>
        </p:txBody>
      </p:sp>
      <p:sp>
        <p:nvSpPr>
          <p:cNvPr id="4" name="文本框 3"/>
          <p:cNvSpPr txBox="1"/>
          <p:nvPr/>
        </p:nvSpPr>
        <p:spPr>
          <a:xfrm>
            <a:off x="3071495" y="2481580"/>
            <a:ext cx="6755130" cy="922020"/>
          </a:xfrm>
          <a:prstGeom prst="rect">
            <a:avLst/>
          </a:prstGeom>
          <a:noFill/>
        </p:spPr>
        <p:txBody>
          <a:bodyPr wrap="square" rtlCol="0">
            <a:spAutoFit/>
          </a:bodyPr>
          <a:p>
            <a:pPr algn="l"/>
            <a:r>
              <a:rPr lang="zh-CN" altLang="en-US" dirty="0"/>
              <a:t>在较大规模的身高体重数据集上，EM算法不同的初始化方法对结果的影响不大，有较强的稳定性，当陷入局部最优解时能够进一步优化到全局最优解。</a:t>
            </a:r>
            <a:endParaRPr lang="zh-CN" altLang="en-US" dirty="0"/>
          </a:p>
        </p:txBody>
      </p:sp>
      <p:sp>
        <p:nvSpPr>
          <p:cNvPr id="6" name="文本框 5"/>
          <p:cNvSpPr txBox="1"/>
          <p:nvPr/>
        </p:nvSpPr>
        <p:spPr>
          <a:xfrm>
            <a:off x="3168015" y="4672965"/>
            <a:ext cx="7749540" cy="1476375"/>
          </a:xfrm>
          <a:prstGeom prst="rect">
            <a:avLst/>
          </a:prstGeom>
          <a:noFill/>
        </p:spPr>
        <p:txBody>
          <a:bodyPr wrap="square" rtlCol="0">
            <a:spAutoFit/>
          </a:bodyPr>
          <a:p>
            <a:pPr algn="l"/>
            <a:r>
              <a:rPr lang="zh-CN" altLang="en-US" dirty="0"/>
              <a:t>总的来说，值得注意的有</a:t>
            </a:r>
            <a:endParaRPr lang="zh-CN" altLang="en-US" dirty="0"/>
          </a:p>
          <a:p>
            <a:pPr algn="l"/>
            <a:r>
              <a:rPr lang="zh-CN" altLang="en-US" dirty="0"/>
              <a:t>（1）本项目所编写em算法取得最终效果较优于或与sklearn标准库相同，但运行时间较长于标准库，这可能与我们每次迭代都在计算准确率有关。</a:t>
            </a:r>
            <a:endParaRPr lang="zh-CN" altLang="en-US" dirty="0"/>
          </a:p>
          <a:p>
            <a:pPr algn="l"/>
            <a:r>
              <a:rPr lang="zh-CN" altLang="en-US" dirty="0">
                <a:sym typeface="+mn-ea"/>
              </a:rPr>
              <a:t>（2）</a:t>
            </a:r>
            <a:r>
              <a:rPr lang="zh-CN" altLang="en-US" dirty="0"/>
              <a:t>基于高斯混合模型的em算法在小规模数据集容易陷入局部最优解。</a:t>
            </a:r>
            <a:endParaRPr lang="zh-CN" altLang="en-US" dirty="0"/>
          </a:p>
          <a:p>
            <a:pPr algn="l"/>
            <a:r>
              <a:rPr lang="zh-CN" altLang="en-US" dirty="0">
                <a:sym typeface="+mn-ea"/>
              </a:rPr>
              <a:t>（3）使用kmean初始化方法可以加速EM算法的收敛过程并提高稳定性。</a:t>
            </a:r>
            <a:endParaRPr lang="zh-CN" altLang="en-US" dirty="0"/>
          </a:p>
        </p:txBody>
      </p:sp>
      <p:sp>
        <p:nvSpPr>
          <p:cNvPr id="7" name="文本框 6"/>
          <p:cNvSpPr txBox="1"/>
          <p:nvPr/>
        </p:nvSpPr>
        <p:spPr>
          <a:xfrm>
            <a:off x="10165715" y="1068705"/>
            <a:ext cx="1793240" cy="2334895"/>
          </a:xfrm>
          <a:prstGeom prst="rect">
            <a:avLst/>
          </a:prstGeom>
          <a:noFill/>
        </p:spPr>
        <p:txBody>
          <a:bodyPr wrap="square" rtlCol="0">
            <a:noAutofit/>
          </a:bodyPr>
          <a:p>
            <a:pPr algn="l"/>
            <a:r>
              <a:rPr lang="zh-CN" altLang="en-US" dirty="0"/>
              <a:t>在数据集较小的时候，可能混合高斯模型并</a:t>
            </a:r>
            <a:r>
              <a:rPr lang="zh-CN" altLang="en-US" dirty="0"/>
              <a:t>不准确</a:t>
            </a:r>
            <a:endParaRPr lang="zh-CN" altLang="en-US" dirty="0"/>
          </a:p>
          <a:p>
            <a:pPr algn="l"/>
            <a:r>
              <a:rPr lang="zh-CN" altLang="en-US" dirty="0">
                <a:sym typeface="+mn-ea"/>
              </a:rPr>
              <a:t>依据</a:t>
            </a:r>
            <a:r>
              <a:rPr lang="zh-CN" altLang="en-US" b="1" dirty="0">
                <a:sym typeface="+mn-ea"/>
              </a:rPr>
              <a:t>中心极限定理</a:t>
            </a:r>
            <a:r>
              <a:rPr lang="zh-CN" altLang="en-US" dirty="0">
                <a:sym typeface="+mn-ea"/>
              </a:rPr>
              <a:t>：</a:t>
            </a:r>
            <a:r>
              <a:rPr lang="en-US" altLang="zh-CN" dirty="0">
                <a:sym typeface="+mn-ea"/>
              </a:rPr>
              <a:t> </a:t>
            </a:r>
            <a:r>
              <a:rPr lang="zh-CN" altLang="en-US" dirty="0">
                <a:sym typeface="+mn-ea"/>
              </a:rPr>
              <a:t>在一定条件下，当</a:t>
            </a:r>
            <a:r>
              <a:rPr lang="zh-CN" altLang="en-US" dirty="0">
                <a:solidFill>
                  <a:srgbClr val="FF0000"/>
                </a:solidFill>
                <a:sym typeface="+mn-ea"/>
              </a:rPr>
              <a:t>随机变量取值充分大</a:t>
            </a:r>
            <a:r>
              <a:rPr lang="zh-CN" altLang="en-US" dirty="0">
                <a:sym typeface="+mn-ea"/>
              </a:rPr>
              <a:t>时，即使原来不服从正态分布的一些独立随机变量的和也近似服从正</a:t>
            </a:r>
            <a:r>
              <a:rPr lang="zh-CN" altLang="en-US" dirty="0">
                <a:sym typeface="+mn-ea"/>
              </a:rPr>
              <a:t>态分布</a:t>
            </a:r>
            <a:endParaRPr lang="zh-CN" altLang="en-US" dirty="0"/>
          </a:p>
          <a:p>
            <a:pPr algn="l"/>
            <a:endParaRPr lang="zh-CN" alt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a:t>
            </a:r>
            <a:r>
              <a:rPr lang="en-US" altLang="zh-CN"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5</a:t>
            </a:r>
            <a:r>
              <a:rPr 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展望</a:t>
            </a:r>
            <a:endPar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endParaRPr>
          </a:p>
        </p:txBody>
      </p:sp>
      <p:sp>
        <p:nvSpPr>
          <p:cNvPr id="5" name="文本框 4"/>
          <p:cNvSpPr txBox="1"/>
          <p:nvPr/>
        </p:nvSpPr>
        <p:spPr>
          <a:xfrm>
            <a:off x="4189095" y="4308475"/>
            <a:ext cx="4064000" cy="368300"/>
          </a:xfrm>
          <a:prstGeom prst="rect">
            <a:avLst/>
          </a:prstGeom>
          <a:noFill/>
        </p:spPr>
        <p:txBody>
          <a:bodyPr wrap="square" rtlCol="0">
            <a:spAutoFit/>
          </a:bodyPr>
          <a:p>
            <a:pPr algn="l"/>
            <a:r>
              <a:rPr lang="zh-CN" altLang="en-US" dirty="0"/>
              <a:t>多维</a:t>
            </a:r>
            <a:r>
              <a:rPr lang="zh-CN" altLang="en-US" dirty="0"/>
              <a:t>隐变量？</a:t>
            </a:r>
            <a:endParaRPr lang="zh-CN" altLang="en-US" dirty="0"/>
          </a:p>
        </p:txBody>
      </p:sp>
      <p:sp>
        <p:nvSpPr>
          <p:cNvPr id="8" name="文本框 7"/>
          <p:cNvSpPr txBox="1"/>
          <p:nvPr/>
        </p:nvSpPr>
        <p:spPr>
          <a:xfrm>
            <a:off x="4121785" y="2091690"/>
            <a:ext cx="4064000" cy="368300"/>
          </a:xfrm>
          <a:prstGeom prst="rect">
            <a:avLst/>
          </a:prstGeom>
          <a:noFill/>
        </p:spPr>
        <p:txBody>
          <a:bodyPr wrap="square" rtlCol="0">
            <a:spAutoFit/>
          </a:bodyPr>
          <a:p>
            <a:pPr algn="l"/>
            <a:r>
              <a:rPr lang="zh-CN" altLang="en-US" dirty="0"/>
              <a:t>借鉴梯度下降的</a:t>
            </a:r>
            <a:r>
              <a:rPr lang="zh-CN" altLang="en-US" dirty="0"/>
              <a:t>变种</a:t>
            </a:r>
            <a:endParaRPr lang="zh-CN" altLang="en-US" dirty="0"/>
          </a:p>
        </p:txBody>
      </p:sp>
      <p:pic>
        <p:nvPicPr>
          <p:cNvPr id="9" name="图片 8"/>
          <p:cNvPicPr>
            <a:picLocks noChangeAspect="1"/>
          </p:cNvPicPr>
          <p:nvPr/>
        </p:nvPicPr>
        <p:blipFill>
          <a:blip r:embed="rId1"/>
          <a:stretch>
            <a:fillRect/>
          </a:stretch>
        </p:blipFill>
        <p:spPr>
          <a:xfrm>
            <a:off x="7917180" y="71120"/>
            <a:ext cx="3921125" cy="3810000"/>
          </a:xfrm>
          <a:prstGeom prst="rect">
            <a:avLst/>
          </a:prstGeom>
        </p:spPr>
      </p:pic>
      <p:sp>
        <p:nvSpPr>
          <p:cNvPr id="10" name="文本框 9"/>
          <p:cNvSpPr txBox="1"/>
          <p:nvPr/>
        </p:nvSpPr>
        <p:spPr>
          <a:xfrm>
            <a:off x="4121785" y="5104130"/>
            <a:ext cx="4064000" cy="368300"/>
          </a:xfrm>
          <a:prstGeom prst="rect">
            <a:avLst/>
          </a:prstGeom>
          <a:noFill/>
        </p:spPr>
        <p:txBody>
          <a:bodyPr wrap="square" rtlCol="0">
            <a:spAutoFit/>
          </a:bodyPr>
          <a:p>
            <a:pPr algn="l"/>
            <a:r>
              <a:rPr lang="zh-CN" altLang="en-US" dirty="0"/>
              <a:t>分布式</a:t>
            </a:r>
            <a:r>
              <a:rPr lang="zh-CN" altLang="en-US" dirty="0"/>
              <a:t>并行计算</a:t>
            </a:r>
            <a:endParaRPr lang="zh-CN" altLang="en-US" dirty="0"/>
          </a:p>
        </p:txBody>
      </p:sp>
      <p:sp>
        <p:nvSpPr>
          <p:cNvPr id="12" name="文本框 11"/>
          <p:cNvSpPr txBox="1"/>
          <p:nvPr/>
        </p:nvSpPr>
        <p:spPr>
          <a:xfrm>
            <a:off x="4121785" y="5899150"/>
            <a:ext cx="4064000" cy="368300"/>
          </a:xfrm>
          <a:prstGeom prst="rect">
            <a:avLst/>
          </a:prstGeom>
          <a:noFill/>
        </p:spPr>
        <p:txBody>
          <a:bodyPr wrap="square" rtlCol="0">
            <a:spAutoFit/>
          </a:bodyPr>
          <a:p>
            <a:pPr algn="l"/>
            <a:r>
              <a:rPr lang="zh-CN" altLang="en-US" dirty="0"/>
              <a:t>多个簇共同决定一个</a:t>
            </a:r>
            <a:r>
              <a:rPr lang="zh-CN" altLang="en-US" dirty="0"/>
              <a:t>类别</a:t>
            </a:r>
            <a:endParaRPr lang="zh-CN" altLang="en-US" dirty="0"/>
          </a:p>
        </p:txBody>
      </p:sp>
      <p:pic>
        <p:nvPicPr>
          <p:cNvPr id="13" name="图片 12"/>
          <p:cNvPicPr>
            <a:picLocks noChangeAspect="1"/>
          </p:cNvPicPr>
          <p:nvPr/>
        </p:nvPicPr>
        <p:blipFill>
          <a:blip r:embed="rId2"/>
          <a:stretch>
            <a:fillRect/>
          </a:stretch>
        </p:blipFill>
        <p:spPr>
          <a:xfrm>
            <a:off x="274320" y="2091690"/>
            <a:ext cx="3307715" cy="2346960"/>
          </a:xfrm>
          <a:prstGeom prst="rect">
            <a:avLst/>
          </a:prstGeom>
        </p:spPr>
      </p:pic>
      <p:sp>
        <p:nvSpPr>
          <p:cNvPr id="7" name="文本框 6"/>
          <p:cNvSpPr txBox="1"/>
          <p:nvPr/>
        </p:nvSpPr>
        <p:spPr>
          <a:xfrm>
            <a:off x="4168140" y="1234440"/>
            <a:ext cx="4064000" cy="368300"/>
          </a:xfrm>
          <a:prstGeom prst="rect">
            <a:avLst/>
          </a:prstGeom>
          <a:noFill/>
        </p:spPr>
        <p:txBody>
          <a:bodyPr wrap="square" rtlCol="0">
            <a:spAutoFit/>
          </a:bodyPr>
          <a:p>
            <a:pPr algn="l"/>
            <a:r>
              <a:rPr lang="en-US" altLang="zh-CN" dirty="0"/>
              <a:t>kmean++</a:t>
            </a:r>
            <a:endParaRPr lang="en-US" altLang="zh-CN" dirty="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normAutofit fontScale="90000"/>
          </a:bodyPr>
          <a:lstStyle/>
          <a:p>
            <a:r>
              <a:rPr lang="zh-CN" altLang="en-US"/>
              <a:t>感谢观看</a:t>
            </a:r>
            <a:endParaRPr lang="zh-CN" altLang="en-US"/>
          </a:p>
        </p:txBody>
      </p:sp>
      <p:sp>
        <p:nvSpPr>
          <p:cNvPr id="5" name="副标题"/>
          <p:cNvSpPr>
            <a:spLocks noGrp="1"/>
          </p:cNvSpPr>
          <p:nvPr>
            <p:ph type="subTitle" idx="1"/>
            <p:custDataLst>
              <p:tags r:id="rId2"/>
            </p:custDataLst>
          </p:nvPr>
        </p:nvSpPr>
        <p:spPr/>
        <p:txBody>
          <a:bodyPr/>
          <a:lstStyle/>
          <a:p>
            <a:r>
              <a:rPr lang="en-US" altLang="zh-CN"/>
              <a:t>Thank you</a:t>
            </a:r>
            <a:endParaRPr lang="en-US" altLang="zh-CN"/>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3384550" y="1243965"/>
            <a:ext cx="8373110" cy="4735830"/>
          </a:xfrm>
          <a:prstGeom prst="rect">
            <a:avLst/>
          </a:prstGeom>
          <a:noFill/>
        </p:spPr>
        <p:txBody>
          <a:bodyPr wrap="square" rtlCol="0">
            <a:noAutofit/>
          </a:bodyPr>
          <a:p>
            <a:pPr algn="l"/>
            <a:r>
              <a:rPr lang="zh-CN" altLang="en-US" sz="2400" dirty="0"/>
              <a:t>问题引入：</a:t>
            </a:r>
            <a:endParaRPr lang="zh-CN" altLang="en-US" sz="2400" dirty="0"/>
          </a:p>
          <a:p>
            <a:pPr algn="l"/>
            <a:endParaRPr lang="zh-CN" altLang="en-US" sz="2400" dirty="0"/>
          </a:p>
          <a:p>
            <a:pPr algn="l"/>
            <a:r>
              <a:rPr lang="zh-CN" altLang="en-US" sz="2400" dirty="0"/>
              <a:t>抛掷硬币</a:t>
            </a:r>
            <a:r>
              <a:rPr lang="en-US" altLang="zh-CN" sz="2400" dirty="0"/>
              <a:t>A</a:t>
            </a:r>
            <a:r>
              <a:rPr lang="zh-CN" altLang="en-US" sz="2400" dirty="0"/>
              <a:t>，</a:t>
            </a:r>
            <a:r>
              <a:rPr lang="en-US" altLang="zh-CN" sz="2400" dirty="0"/>
              <a:t>B</a:t>
            </a:r>
            <a:r>
              <a:rPr lang="zh-CN" altLang="en-US" sz="2400" dirty="0"/>
              <a:t>（硬币</a:t>
            </a:r>
            <a:r>
              <a:rPr lang="en-US" altLang="zh-CN" sz="2400" dirty="0"/>
              <a:t>A</a:t>
            </a:r>
            <a:r>
              <a:rPr lang="zh-CN" altLang="en-US" sz="2400" dirty="0"/>
              <a:t>、</a:t>
            </a:r>
            <a:r>
              <a:rPr lang="en-US" altLang="zh-CN" sz="2400" dirty="0"/>
              <a:t>B</a:t>
            </a:r>
            <a:r>
              <a:rPr lang="zh-CN" altLang="en-US" sz="2400" dirty="0"/>
              <a:t>正面朝上的概率分别为</a:t>
            </a:r>
            <a:r>
              <a:rPr lang="en-US" altLang="zh-CN" sz="2400" dirty="0"/>
              <a:t>Pa  Pb</a:t>
            </a:r>
            <a:r>
              <a:rPr lang="zh-CN" altLang="en-US" sz="2400" dirty="0"/>
              <a:t>，且均服从</a:t>
            </a:r>
            <a:r>
              <a:rPr lang="en-US" altLang="zh-CN" sz="2400" dirty="0"/>
              <a:t>01</a:t>
            </a:r>
            <a:r>
              <a:rPr lang="zh-CN" altLang="en-US" sz="2400" dirty="0"/>
              <a:t>分布）</a:t>
            </a:r>
            <a:r>
              <a:rPr lang="en-US" altLang="zh-CN" sz="2400" dirty="0"/>
              <a:t>,</a:t>
            </a:r>
            <a:endParaRPr lang="en-US" altLang="zh-CN" sz="2400" dirty="0"/>
          </a:p>
          <a:p>
            <a:pPr algn="l"/>
            <a:r>
              <a:rPr lang="zh-CN" altLang="en-US" sz="2400" dirty="0"/>
              <a:t>每回合将硬币抛掷</a:t>
            </a:r>
            <a:r>
              <a:rPr lang="en-US" altLang="zh-CN" sz="2400" dirty="0"/>
              <a:t>n</a:t>
            </a:r>
            <a:r>
              <a:rPr lang="zh-CN" altLang="en-US" sz="2400" dirty="0"/>
              <a:t>次，记硬币正面向上为</a:t>
            </a:r>
            <a:r>
              <a:rPr lang="en-US" altLang="zh-CN" sz="2400" dirty="0"/>
              <a:t>H,</a:t>
            </a:r>
            <a:r>
              <a:rPr lang="zh-CN" altLang="en-US" sz="2400" dirty="0"/>
              <a:t>反面向上为</a:t>
            </a:r>
            <a:r>
              <a:rPr lang="en-US" altLang="zh-CN" sz="2400" dirty="0"/>
              <a:t>T</a:t>
            </a:r>
            <a:r>
              <a:rPr lang="zh-CN" altLang="en-US" sz="2400" dirty="0"/>
              <a:t>，共抛掷</a:t>
            </a:r>
            <a:r>
              <a:rPr lang="en-US" altLang="zh-CN" sz="2400" dirty="0"/>
              <a:t>m</a:t>
            </a:r>
            <a:r>
              <a:rPr lang="zh-CN" altLang="en-US" sz="2400" dirty="0"/>
              <a:t>回合。</a:t>
            </a:r>
            <a:endParaRPr lang="zh-CN" altLang="en-US" sz="2400" dirty="0"/>
          </a:p>
          <a:p>
            <a:pPr algn="l"/>
            <a:r>
              <a:rPr lang="zh-CN" altLang="en-US" sz="2400" dirty="0"/>
              <a:t>注意：我们并不知道每回合抛掷的硬币是</a:t>
            </a:r>
            <a:r>
              <a:rPr lang="en-US" altLang="zh-CN" sz="2400" dirty="0"/>
              <a:t>A</a:t>
            </a:r>
            <a:r>
              <a:rPr lang="zh-CN" altLang="en-US" sz="2400" dirty="0"/>
              <a:t>还是</a:t>
            </a:r>
            <a:r>
              <a:rPr lang="en-US" altLang="zh-CN" sz="2400" dirty="0"/>
              <a:t>B</a:t>
            </a:r>
            <a:r>
              <a:rPr lang="zh-CN" altLang="en-US" sz="2400" dirty="0"/>
              <a:t>。</a:t>
            </a:r>
            <a:endParaRPr lang="zh-CN" altLang="en-US" sz="2400" dirty="0"/>
          </a:p>
          <a:p>
            <a:pPr algn="l"/>
            <a:endParaRPr lang="zh-CN" altLang="en-US" sz="2400" dirty="0"/>
          </a:p>
          <a:p>
            <a:pPr algn="l"/>
            <a:r>
              <a:rPr lang="zh-CN" altLang="en-US" sz="2400" dirty="0"/>
              <a:t>（</a:t>
            </a:r>
            <a:r>
              <a:rPr lang="en-US" altLang="zh-CN" sz="2400" dirty="0"/>
              <a:t>1</a:t>
            </a:r>
            <a:r>
              <a:rPr lang="zh-CN" altLang="en-US" sz="2400" dirty="0"/>
              <a:t>）试求出</a:t>
            </a:r>
            <a:r>
              <a:rPr lang="en-US" altLang="zh-CN" sz="2400" dirty="0"/>
              <a:t>Pa Pb</a:t>
            </a:r>
            <a:r>
              <a:rPr lang="zh-CN" altLang="en-US" sz="2400" dirty="0"/>
              <a:t>。</a:t>
            </a:r>
            <a:endParaRPr lang="zh-CN" altLang="en-US" sz="2400" dirty="0"/>
          </a:p>
          <a:p>
            <a:pPr algn="l"/>
            <a:r>
              <a:rPr lang="zh-CN" altLang="en-US" sz="2400" dirty="0"/>
              <a:t>（</a:t>
            </a:r>
            <a:r>
              <a:rPr lang="en-US" altLang="zh-CN" sz="2400" dirty="0"/>
              <a:t>2</a:t>
            </a:r>
            <a:r>
              <a:rPr lang="zh-CN" altLang="en-US" sz="2400" dirty="0"/>
              <a:t>）给定</a:t>
            </a:r>
            <a:r>
              <a:rPr lang="en-US" altLang="zh-CN" sz="2400" dirty="0"/>
              <a:t> H T T T H H T H T H</a:t>
            </a:r>
            <a:r>
              <a:rPr lang="zh-CN" altLang="en-US" sz="2400" dirty="0"/>
              <a:t>这个序列，问属于硬币</a:t>
            </a:r>
            <a:r>
              <a:rPr lang="en-US" altLang="zh-CN" sz="2400" dirty="0"/>
              <a:t>A</a:t>
            </a:r>
            <a:r>
              <a:rPr lang="zh-CN" altLang="en-US" sz="2400" dirty="0"/>
              <a:t>还是硬币</a:t>
            </a:r>
            <a:r>
              <a:rPr lang="en-US" altLang="zh-CN" sz="2400" dirty="0"/>
              <a:t>B</a:t>
            </a:r>
            <a:r>
              <a:rPr lang="zh-CN" altLang="en-US" sz="2400" dirty="0"/>
              <a:t>抛出的结果。</a:t>
            </a:r>
            <a:endParaRPr lang="zh-CN" altLang="en-US" sz="2400" dirty="0"/>
          </a:p>
        </p:txBody>
      </p:sp>
      <p:pic>
        <p:nvPicPr>
          <p:cNvPr id="13" name="图片 12"/>
          <p:cNvPicPr>
            <a:picLocks noChangeAspect="1"/>
          </p:cNvPicPr>
          <p:nvPr/>
        </p:nvPicPr>
        <p:blipFill>
          <a:blip r:embed="rId1"/>
          <a:stretch>
            <a:fillRect/>
          </a:stretch>
        </p:blipFill>
        <p:spPr>
          <a:xfrm>
            <a:off x="461010" y="1137285"/>
            <a:ext cx="2534285" cy="3992245"/>
          </a:xfrm>
          <a:prstGeom prst="rect">
            <a:avLst/>
          </a:prstGeom>
        </p:spPr>
      </p:pic>
      <p:sp>
        <p:nvSpPr>
          <p:cNvPr id="15" name="文本框 14"/>
          <p:cNvSpPr txBox="1"/>
          <p:nvPr/>
        </p:nvSpPr>
        <p:spPr>
          <a:xfrm>
            <a:off x="288925" y="5391785"/>
            <a:ext cx="3594735" cy="922020"/>
          </a:xfrm>
          <a:prstGeom prst="rect">
            <a:avLst/>
          </a:prstGeom>
          <a:noFill/>
        </p:spPr>
        <p:txBody>
          <a:bodyPr wrap="square" rtlCol="0">
            <a:spAutoFit/>
          </a:bodyPr>
          <a:p>
            <a:pPr algn="l"/>
            <a:r>
              <a:rPr lang="zh-CN" altLang="en-US" dirty="0"/>
              <a:t>显然：</a:t>
            </a:r>
            <a:endParaRPr lang="zh-CN" altLang="en-US" dirty="0"/>
          </a:p>
          <a:p>
            <a:pPr algn="l"/>
            <a:r>
              <a:rPr lang="en-US" altLang="zh-CN" dirty="0"/>
              <a:t>Pa</a:t>
            </a:r>
            <a:r>
              <a:rPr lang="zh-CN" altLang="en-US" dirty="0"/>
              <a:t>真实值：（</a:t>
            </a:r>
            <a:r>
              <a:rPr lang="en-US" altLang="zh-CN" dirty="0"/>
              <a:t>9+8+7</a:t>
            </a:r>
            <a:r>
              <a:rPr lang="zh-CN" altLang="en-US" dirty="0"/>
              <a:t>）</a:t>
            </a:r>
            <a:r>
              <a:rPr lang="en-US" altLang="zh-CN" dirty="0"/>
              <a:t>/30=0.8</a:t>
            </a:r>
            <a:endParaRPr lang="en-US" altLang="zh-CN" dirty="0"/>
          </a:p>
          <a:p>
            <a:pPr algn="l"/>
            <a:r>
              <a:rPr lang="en-US" altLang="zh-CN" dirty="0"/>
              <a:t>Pb</a:t>
            </a:r>
            <a:r>
              <a:rPr lang="zh-CN" altLang="en-US" dirty="0"/>
              <a:t>真实值：（</a:t>
            </a:r>
            <a:r>
              <a:rPr lang="en-US" altLang="zh-CN" dirty="0"/>
              <a:t>5+4</a:t>
            </a:r>
            <a:r>
              <a:rPr lang="zh-CN" altLang="en-US" dirty="0"/>
              <a:t>）</a:t>
            </a:r>
            <a:r>
              <a:rPr lang="en-US" altLang="zh-CN" dirty="0"/>
              <a:t>/20=0.45</a:t>
            </a:r>
            <a:endParaRPr lang="en-US"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pic>
        <p:nvPicPr>
          <p:cNvPr id="3" name="图片 2"/>
          <p:cNvPicPr>
            <a:picLocks noChangeAspect="1"/>
          </p:cNvPicPr>
          <p:nvPr/>
        </p:nvPicPr>
        <p:blipFill>
          <a:blip r:embed="rId1"/>
          <a:stretch>
            <a:fillRect/>
          </a:stretch>
        </p:blipFill>
        <p:spPr>
          <a:xfrm>
            <a:off x="748030" y="1203325"/>
            <a:ext cx="6271260" cy="4145280"/>
          </a:xfrm>
          <a:prstGeom prst="rect">
            <a:avLst/>
          </a:prstGeom>
        </p:spPr>
      </p:pic>
      <p:sp>
        <p:nvSpPr>
          <p:cNvPr id="7" name="文本框 6"/>
          <p:cNvSpPr txBox="1"/>
          <p:nvPr/>
        </p:nvSpPr>
        <p:spPr>
          <a:xfrm>
            <a:off x="7019290" y="1090930"/>
            <a:ext cx="4308475" cy="4799965"/>
          </a:xfrm>
          <a:prstGeom prst="rect">
            <a:avLst/>
          </a:prstGeom>
          <a:noFill/>
        </p:spPr>
        <p:txBody>
          <a:bodyPr wrap="square" rtlCol="0">
            <a:spAutoFit/>
          </a:bodyPr>
          <a:p>
            <a:pPr algn="l"/>
            <a:r>
              <a:rPr lang="zh-CN" altLang="en-US" dirty="0"/>
              <a:t>（</a:t>
            </a:r>
            <a:r>
              <a:rPr lang="en-US" altLang="zh-CN" dirty="0"/>
              <a:t>1</a:t>
            </a:r>
            <a:r>
              <a:rPr lang="zh-CN" altLang="en-US" dirty="0"/>
              <a:t>）</a:t>
            </a:r>
            <a:r>
              <a:rPr lang="zh-CN" altLang="en-US" dirty="0">
                <a:sym typeface="+mn-ea"/>
              </a:rPr>
              <a:t>初始化参数</a:t>
            </a:r>
            <a:endParaRPr lang="zh-CN" altLang="en-US" dirty="0">
              <a:sym typeface="+mn-ea"/>
            </a:endParaRPr>
          </a:p>
          <a:p>
            <a:pPr algn="l"/>
            <a:endParaRPr lang="zh-CN" altLang="en-US" dirty="0"/>
          </a:p>
          <a:p>
            <a:pPr indent="457200" algn="l"/>
            <a:r>
              <a:rPr lang="zh-CN" altLang="en-US" dirty="0">
                <a:sym typeface="+mn-ea"/>
              </a:rPr>
              <a:t>假设</a:t>
            </a:r>
            <a:r>
              <a:rPr lang="en-US" altLang="zh-CN" dirty="0">
                <a:sym typeface="+mn-ea"/>
              </a:rPr>
              <a:t>Pa=0.6  Pb=0.5</a:t>
            </a:r>
            <a:endParaRPr lang="zh-CN" altLang="en-US" dirty="0"/>
          </a:p>
          <a:p>
            <a:pPr algn="l"/>
            <a:r>
              <a:rPr lang="zh-CN" altLang="en-US" dirty="0"/>
              <a:t>（</a:t>
            </a:r>
            <a:r>
              <a:rPr lang="en-US" altLang="zh-CN" dirty="0"/>
              <a:t>2</a:t>
            </a:r>
            <a:r>
              <a:rPr lang="zh-CN" altLang="en-US" dirty="0"/>
              <a:t>）</a:t>
            </a:r>
            <a:r>
              <a:rPr lang="en-US" altLang="zh-CN" dirty="0"/>
              <a:t>E-step  </a:t>
            </a:r>
            <a:r>
              <a:rPr lang="zh-CN" altLang="en-US" dirty="0"/>
              <a:t>分类</a:t>
            </a:r>
            <a:endParaRPr lang="en-US" altLang="zh-CN" dirty="0"/>
          </a:p>
          <a:p>
            <a:pPr algn="l"/>
            <a:endParaRPr lang="zh-CN" altLang="en-US" dirty="0"/>
          </a:p>
          <a:p>
            <a:pPr indent="457200" algn="l"/>
            <a:r>
              <a:rPr lang="en-US" altLang="zh-CN" dirty="0"/>
              <a:t>eg</a:t>
            </a:r>
            <a:r>
              <a:rPr lang="zh-CN" altLang="en-US" dirty="0"/>
              <a:t>：给定</a:t>
            </a:r>
            <a:r>
              <a:rPr lang="en-US" altLang="zh-CN" dirty="0"/>
              <a:t>HTTTHHTHTH</a:t>
            </a:r>
            <a:endParaRPr lang="en-US" altLang="zh-CN" dirty="0"/>
          </a:p>
          <a:p>
            <a:pPr indent="457200" algn="l"/>
            <a:r>
              <a:rPr lang="zh-CN" altLang="en-US" dirty="0"/>
              <a:t>若硬币为</a:t>
            </a:r>
            <a:r>
              <a:rPr lang="en-US" altLang="zh-CN" dirty="0"/>
              <a:t>A</a:t>
            </a:r>
            <a:r>
              <a:rPr lang="zh-CN" altLang="en-US" dirty="0"/>
              <a:t>，产生改序列概率为</a:t>
            </a:r>
            <a:endParaRPr lang="zh-CN" altLang="en-US" dirty="0"/>
          </a:p>
          <a:p>
            <a:pPr indent="457200" algn="l"/>
            <a:r>
              <a:rPr lang="en-US" altLang="zh-CN" dirty="0"/>
              <a:t>0.6^5*(1-0.6)^5=0.45</a:t>
            </a:r>
            <a:endParaRPr lang="en-US" altLang="zh-CN" dirty="0"/>
          </a:p>
          <a:p>
            <a:pPr indent="457200" algn="l"/>
            <a:r>
              <a:rPr lang="zh-CN" altLang="en-US" dirty="0"/>
              <a:t>同理若为</a:t>
            </a:r>
            <a:r>
              <a:rPr lang="en-US" altLang="zh-CN" dirty="0"/>
              <a:t>B,</a:t>
            </a:r>
            <a:r>
              <a:rPr lang="zh-CN" altLang="en-US" dirty="0"/>
              <a:t>概率为</a:t>
            </a:r>
            <a:r>
              <a:rPr lang="en-US" altLang="zh-CN" dirty="0"/>
              <a:t>0.55</a:t>
            </a:r>
            <a:endParaRPr lang="en-US" altLang="zh-CN" dirty="0"/>
          </a:p>
          <a:p>
            <a:pPr indent="457200" algn="l"/>
            <a:r>
              <a:rPr lang="zh-CN" altLang="en-US" dirty="0"/>
              <a:t>所以可以认为此序列为硬币</a:t>
            </a:r>
            <a:r>
              <a:rPr lang="en-US" altLang="zh-CN" dirty="0"/>
              <a:t>B</a:t>
            </a:r>
            <a:r>
              <a:rPr lang="zh-CN" altLang="en-US" dirty="0"/>
              <a:t>的结果</a:t>
            </a:r>
            <a:endParaRPr lang="zh-CN" altLang="en-US" dirty="0"/>
          </a:p>
          <a:p>
            <a:pPr indent="457200" algn="l"/>
            <a:r>
              <a:rPr lang="zh-CN" altLang="en-US" dirty="0"/>
              <a:t>（在迭代过程中可以直接用概率表示）</a:t>
            </a:r>
            <a:endParaRPr lang="zh-CN" altLang="en-US" dirty="0"/>
          </a:p>
          <a:p>
            <a:pPr algn="l"/>
            <a:r>
              <a:rPr lang="zh-CN" altLang="en-US" dirty="0"/>
              <a:t>（</a:t>
            </a:r>
            <a:r>
              <a:rPr lang="en-US" altLang="zh-CN" dirty="0"/>
              <a:t>3</a:t>
            </a:r>
            <a:r>
              <a:rPr lang="zh-CN" altLang="en-US" dirty="0"/>
              <a:t>）</a:t>
            </a:r>
            <a:r>
              <a:rPr lang="en-US" altLang="zh-CN" dirty="0"/>
              <a:t>M-step  </a:t>
            </a:r>
            <a:r>
              <a:rPr lang="zh-CN" altLang="en-US" dirty="0"/>
              <a:t>更新参数</a:t>
            </a:r>
            <a:endParaRPr lang="en-US" altLang="zh-CN" dirty="0"/>
          </a:p>
          <a:p>
            <a:pPr algn="l"/>
            <a:endParaRPr lang="en-US" altLang="zh-CN" dirty="0"/>
          </a:p>
          <a:p>
            <a:pPr indent="457200" algn="l"/>
            <a:r>
              <a:rPr lang="zh-CN" altLang="en-US" dirty="0"/>
              <a:t>根据</a:t>
            </a:r>
            <a:r>
              <a:rPr lang="en-US" altLang="zh-CN" dirty="0"/>
              <a:t>E-step</a:t>
            </a:r>
            <a:r>
              <a:rPr lang="zh-CN" altLang="en-US" dirty="0"/>
              <a:t>的结果重新计算</a:t>
            </a:r>
            <a:r>
              <a:rPr lang="en-US" altLang="zh-CN" dirty="0"/>
              <a:t>Pa</a:t>
            </a:r>
            <a:r>
              <a:rPr lang="zh-CN" altLang="en-US" dirty="0"/>
              <a:t>和</a:t>
            </a:r>
            <a:r>
              <a:rPr lang="en-US" altLang="zh-CN" dirty="0"/>
              <a:t>Pb</a:t>
            </a:r>
            <a:endParaRPr lang="en-US" altLang="zh-CN" dirty="0"/>
          </a:p>
          <a:p>
            <a:pPr indent="457200" algn="l"/>
            <a:endParaRPr lang="en-US" altLang="zh-CN" dirty="0"/>
          </a:p>
          <a:p>
            <a:pPr indent="457200" algn="l"/>
            <a:endParaRPr lang="en-US" altLang="zh-CN" dirty="0"/>
          </a:p>
          <a:p>
            <a:pPr indent="457200" algn="l"/>
            <a:endParaRPr lang="en-US" altLang="zh-CN"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760980" y="499110"/>
            <a:ext cx="8105775" cy="4335780"/>
          </a:xfrm>
          <a:prstGeom prst="rect">
            <a:avLst/>
          </a:prstGeom>
          <a:noFill/>
          <a:ln w="9525">
            <a:noFill/>
          </a:ln>
        </p:spPr>
        <p:txBody>
          <a:bodyPr>
            <a:noAutofit/>
          </a:bodyPr>
          <a:p>
            <a:pPr indent="0"/>
            <a:r>
              <a:rPr lang="zh-CN" b="1">
                <a:latin typeface="Calibri" panose="020F0502020204030204" charset="0"/>
                <a:ea typeface="宋体" panose="02010600030101010101" pitchFamily="2" charset="-122"/>
              </a:rPr>
              <a:t>时间复杂度分析：</a:t>
            </a:r>
            <a:r>
              <a:rPr lang="zh-CN" b="0">
                <a:latin typeface="Calibri" panose="020F0502020204030204" charset="0"/>
                <a:ea typeface="宋体" panose="02010600030101010101" pitchFamily="2" charset="-122"/>
              </a:rPr>
              <a:t>在</a:t>
            </a:r>
            <a:r>
              <a:rPr lang="en-US" b="0">
                <a:latin typeface="Calibri" panose="020F0502020204030204" charset="0"/>
              </a:rPr>
              <a:t>EM</a:t>
            </a:r>
            <a:r>
              <a:rPr lang="zh-CN" b="0">
                <a:latin typeface="Calibri" panose="020F0502020204030204" charset="0"/>
                <a:ea typeface="宋体" panose="02010600030101010101" pitchFamily="2" charset="-122"/>
              </a:rPr>
              <a:t>算法中，每次迭代需要进行</a:t>
            </a:r>
            <a:r>
              <a:rPr lang="en-US" b="0">
                <a:latin typeface="Calibri" panose="020F0502020204030204" charset="0"/>
              </a:rPr>
              <a:t>E</a:t>
            </a:r>
            <a:r>
              <a:rPr lang="zh-CN" b="0">
                <a:latin typeface="Calibri" panose="020F0502020204030204" charset="0"/>
                <a:ea typeface="宋体" panose="02010600030101010101" pitchFamily="2" charset="-122"/>
              </a:rPr>
              <a:t>步和</a:t>
            </a:r>
            <a:r>
              <a:rPr lang="en-US" b="0">
                <a:latin typeface="Calibri" panose="020F0502020204030204" charset="0"/>
              </a:rPr>
              <a:t>M</a:t>
            </a:r>
            <a:r>
              <a:rPr lang="zh-CN" b="0">
                <a:latin typeface="Calibri" panose="020F0502020204030204" charset="0"/>
                <a:ea typeface="宋体" panose="02010600030101010101" pitchFamily="2" charset="-122"/>
              </a:rPr>
              <a:t>步操作：</a:t>
            </a:r>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首先</a:t>
            </a:r>
            <a:r>
              <a:rPr lang="zh-CN" b="0">
                <a:solidFill>
                  <a:srgbClr val="FF0000"/>
                </a:solidFill>
                <a:latin typeface="Calibri" panose="020F0502020204030204" charset="0"/>
                <a:ea typeface="宋体" panose="02010600030101010101" pitchFamily="2" charset="-122"/>
              </a:rPr>
              <a:t>记k为指定分类类别数目，共n条数据，数据的特征维度为m。</a:t>
            </a:r>
            <a:endParaRPr lang="en-US" b="0">
              <a:latin typeface="Calibri" panose="020F0502020204030204" charset="0"/>
            </a:endParaRPr>
          </a:p>
          <a:p>
            <a:pPr indent="0"/>
            <a:r>
              <a:rPr lang="en-US" b="1">
                <a:latin typeface="Calibri" panose="020F0502020204030204" charset="0"/>
              </a:rPr>
              <a:t>E</a:t>
            </a:r>
            <a:r>
              <a:rPr lang="zh-CN" b="1">
                <a:latin typeface="Calibri" panose="020F0502020204030204" charset="0"/>
                <a:ea typeface="宋体" panose="02010600030101010101" pitchFamily="2" charset="-122"/>
              </a:rPr>
              <a:t>步（</a:t>
            </a:r>
            <a:r>
              <a:rPr lang="en-US" b="1">
                <a:latin typeface="Calibri" panose="020F0502020204030204" charset="0"/>
              </a:rPr>
              <a:t>Expectation Step</a:t>
            </a:r>
            <a:r>
              <a:rPr lang="zh-CN" b="1">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在</a:t>
            </a:r>
            <a:r>
              <a:rPr lang="en-US" b="0">
                <a:latin typeface="Calibri" panose="020F0502020204030204" charset="0"/>
              </a:rPr>
              <a:t>E</a:t>
            </a:r>
            <a:r>
              <a:rPr lang="zh-CN" b="0">
                <a:latin typeface="Calibri" panose="020F0502020204030204" charset="0"/>
                <a:ea typeface="宋体" panose="02010600030101010101" pitchFamily="2" charset="-122"/>
              </a:rPr>
              <a:t>步中，对于每个样本点，需要计算其属于每个分量的后验概率。这涉及到对每个样本点计算其在每个分量下的概率密度，并根据先验权重计算后验概率。对于每个样本点，计算一次概率密度时间复杂度为</a:t>
            </a:r>
            <a:r>
              <a:rPr lang="en-US" b="0">
                <a:latin typeface="Calibri" panose="020F0502020204030204" charset="0"/>
              </a:rPr>
              <a:t>O(m^3)</a:t>
            </a:r>
            <a:r>
              <a:rPr lang="zh-CN" b="0">
                <a:latin typeface="Calibri" panose="020F0502020204030204" charset="0"/>
                <a:ea typeface="宋体" panose="02010600030101010101" pitchFamily="2" charset="-122"/>
              </a:rPr>
              <a:t>，需计算</a:t>
            </a:r>
            <a:r>
              <a:rPr lang="en-US" b="0">
                <a:latin typeface="Calibri" panose="020F0502020204030204" charset="0"/>
              </a:rPr>
              <a:t>k</a:t>
            </a:r>
            <a:r>
              <a:rPr lang="zh-CN" b="0">
                <a:latin typeface="Calibri" panose="020F0502020204030204" charset="0"/>
                <a:ea typeface="宋体" panose="02010600030101010101" pitchFamily="2" charset="-122"/>
              </a:rPr>
              <a:t>次，这个计算的时间复杂度为</a:t>
            </a:r>
            <a:r>
              <a:rPr lang="en-US" b="0">
                <a:latin typeface="Calibri" panose="020F0502020204030204" charset="0"/>
              </a:rPr>
              <a:t>O(k *m^3)</a:t>
            </a:r>
            <a:r>
              <a:rPr lang="zh-CN" b="0">
                <a:latin typeface="Calibri" panose="020F0502020204030204" charset="0"/>
                <a:ea typeface="宋体" panose="02010600030101010101" pitchFamily="2" charset="-122"/>
              </a:rPr>
              <a:t>，对于</a:t>
            </a:r>
            <a:r>
              <a:rPr lang="en-US" b="0">
                <a:latin typeface="Calibri" panose="020F0502020204030204" charset="0"/>
              </a:rPr>
              <a:t>m</a:t>
            </a:r>
            <a:r>
              <a:rPr lang="zh-CN" b="0">
                <a:latin typeface="Calibri" panose="020F0502020204030204" charset="0"/>
                <a:ea typeface="宋体" panose="02010600030101010101" pitchFamily="2" charset="-122"/>
              </a:rPr>
              <a:t>维数据，计算概率密度对于</a:t>
            </a:r>
            <a:r>
              <a:rPr lang="en-US" b="0">
                <a:latin typeface="Calibri" panose="020F0502020204030204" charset="0"/>
              </a:rPr>
              <a:t>n</a:t>
            </a:r>
            <a:r>
              <a:rPr lang="zh-CN" b="0">
                <a:latin typeface="Calibri" panose="020F0502020204030204" charset="0"/>
                <a:ea typeface="宋体" panose="02010600030101010101" pitchFamily="2" charset="-122"/>
              </a:rPr>
              <a:t>个样本点，总的时间复杂度为</a:t>
            </a:r>
            <a:r>
              <a:rPr lang="en-US" b="1">
                <a:solidFill>
                  <a:srgbClr val="FF0000"/>
                </a:solidFill>
                <a:latin typeface="Calibri" panose="020F0502020204030204" charset="0"/>
              </a:rPr>
              <a:t>O(n * k*m^3)</a:t>
            </a:r>
            <a:r>
              <a:rPr lang="zh-CN" b="0">
                <a:latin typeface="Calibri" panose="020F0502020204030204" charset="0"/>
                <a:ea typeface="宋体" panose="02010600030101010101" pitchFamily="2" charset="-122"/>
              </a:rPr>
              <a:t>。</a:t>
            </a:r>
            <a:endParaRPr lang="zh-CN" b="0">
              <a:latin typeface="Calibri" panose="020F0502020204030204" charset="0"/>
              <a:ea typeface="宋体" panose="02010600030101010101" pitchFamily="2" charset="-122"/>
            </a:endParaRPr>
          </a:p>
          <a:p>
            <a:pPr indent="0"/>
            <a:endParaRPr lang="en-US" b="0">
              <a:latin typeface="Calibri" panose="020F0502020204030204" charset="0"/>
            </a:endParaRPr>
          </a:p>
          <a:p>
            <a:pPr indent="0"/>
            <a:r>
              <a:rPr lang="en-US" b="1">
                <a:latin typeface="Calibri" panose="020F0502020204030204" charset="0"/>
              </a:rPr>
              <a:t>M</a:t>
            </a:r>
            <a:r>
              <a:rPr lang="zh-CN" b="1">
                <a:latin typeface="Calibri" panose="020F0502020204030204" charset="0"/>
                <a:ea typeface="宋体" panose="02010600030101010101" pitchFamily="2" charset="-122"/>
              </a:rPr>
              <a:t>步（</a:t>
            </a:r>
            <a:r>
              <a:rPr lang="en-US" b="1">
                <a:latin typeface="Calibri" panose="020F0502020204030204" charset="0"/>
              </a:rPr>
              <a:t>Maximization Step</a:t>
            </a:r>
            <a:r>
              <a:rPr lang="zh-CN" b="1">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在</a:t>
            </a:r>
            <a:r>
              <a:rPr lang="en-US" b="0">
                <a:latin typeface="Calibri" panose="020F0502020204030204" charset="0"/>
              </a:rPr>
              <a:t>M</a:t>
            </a:r>
            <a:r>
              <a:rPr lang="zh-CN" b="0">
                <a:latin typeface="Calibri" panose="020F0502020204030204" charset="0"/>
                <a:ea typeface="宋体" panose="02010600030101010101" pitchFamily="2" charset="-122"/>
              </a:rPr>
              <a:t>步中，需要更新模型参数，包括每个分量的权重、均值和协方差矩阵。对于每个样本点，更新权重即对责任矩阵每行求最大值所在列，时间复杂度为</a:t>
            </a:r>
            <a:r>
              <a:rPr lang="en-US" b="0">
                <a:latin typeface="Calibri" panose="020F0502020204030204" charset="0"/>
              </a:rPr>
              <a:t>O(n*k)</a:t>
            </a:r>
            <a:r>
              <a:rPr lang="zh-CN" b="0">
                <a:latin typeface="Calibri" panose="020F0502020204030204" charset="0"/>
                <a:ea typeface="宋体" panose="02010600030101010101" pitchFamily="2" charset="-122"/>
              </a:rPr>
              <a:t>，更新均值即将责任矩阵与</a:t>
            </a:r>
            <a:r>
              <a:rPr lang="en-US" b="0">
                <a:latin typeface="Calibri" panose="020F0502020204030204" charset="0"/>
              </a:rPr>
              <a:t>features</a:t>
            </a:r>
            <a:r>
              <a:rPr lang="zh-CN" b="0">
                <a:latin typeface="Calibri" panose="020F0502020204030204" charset="0"/>
                <a:ea typeface="宋体" panose="02010600030101010101" pitchFamily="2" charset="-122"/>
              </a:rPr>
              <a:t>进行矩阵相乘，时间复杂度为</a:t>
            </a:r>
            <a:r>
              <a:rPr lang="en-US" b="0">
                <a:latin typeface="Calibri" panose="020F0502020204030204" charset="0"/>
              </a:rPr>
              <a:t>O(n * k*m)</a:t>
            </a:r>
            <a:r>
              <a:rPr lang="zh-CN" b="0">
                <a:latin typeface="Calibri" panose="020F0502020204030204" charset="0"/>
                <a:ea typeface="宋体" panose="02010600030101010101" pitchFamily="2" charset="-122"/>
              </a:rPr>
              <a:t>，更新协方差矩阵的时间复杂度为</a:t>
            </a:r>
            <a:r>
              <a:rPr lang="en-US" b="0">
                <a:latin typeface="Calibri" panose="020F0502020204030204" charset="0"/>
              </a:rPr>
              <a:t>O(n *k*m^2)</a:t>
            </a:r>
            <a:r>
              <a:rPr lang="zh-CN" b="0">
                <a:latin typeface="Calibri" panose="020F0502020204030204" charset="0"/>
                <a:ea typeface="宋体" panose="02010600030101010101" pitchFamily="2" charset="-122"/>
              </a:rPr>
              <a:t>，因为涉及到对每个样本点计算与均值的差并进行矩阵运算。因此，总的时间复杂度为</a:t>
            </a:r>
            <a:r>
              <a:rPr lang="en-US" b="1">
                <a:solidFill>
                  <a:srgbClr val="FF0000"/>
                </a:solidFill>
                <a:latin typeface="Calibri" panose="020F0502020204030204" charset="0"/>
              </a:rPr>
              <a:t>O(n*k*m^2)</a:t>
            </a:r>
            <a:r>
              <a:rPr lang="zh-CN" b="0">
                <a:latin typeface="Calibri" panose="020F0502020204030204" charset="0"/>
                <a:ea typeface="宋体" panose="02010600030101010101" pitchFamily="2" charset="-122"/>
              </a:rPr>
              <a:t>。</a:t>
            </a:r>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因此，整个</a:t>
            </a:r>
            <a:r>
              <a:rPr lang="en-US" b="0">
                <a:latin typeface="Calibri" panose="020F0502020204030204" charset="0"/>
              </a:rPr>
              <a:t>EM</a:t>
            </a:r>
            <a:r>
              <a:rPr lang="zh-CN" b="0">
                <a:latin typeface="Calibri" panose="020F0502020204030204" charset="0"/>
                <a:ea typeface="宋体" panose="02010600030101010101" pitchFamily="2" charset="-122"/>
              </a:rPr>
              <a:t>算法的总时间复杂度为</a:t>
            </a:r>
            <a:r>
              <a:rPr lang="en-US" b="0">
                <a:latin typeface="Calibri" panose="020F0502020204030204" charset="0"/>
              </a:rPr>
              <a:t>E</a:t>
            </a:r>
            <a:r>
              <a:rPr lang="zh-CN" b="0">
                <a:latin typeface="Calibri" panose="020F0502020204030204" charset="0"/>
                <a:ea typeface="宋体" panose="02010600030101010101" pitchFamily="2" charset="-122"/>
              </a:rPr>
              <a:t>步和</a:t>
            </a:r>
            <a:r>
              <a:rPr lang="en-US" b="0">
                <a:latin typeface="Calibri" panose="020F0502020204030204" charset="0"/>
              </a:rPr>
              <a:t>M</a:t>
            </a:r>
            <a:r>
              <a:rPr lang="zh-CN" b="0">
                <a:latin typeface="Calibri" panose="020F0502020204030204" charset="0"/>
                <a:ea typeface="宋体" panose="02010600030101010101" pitchFamily="2" charset="-122"/>
              </a:rPr>
              <a:t>步的时间复杂度之和，即</a:t>
            </a:r>
            <a:r>
              <a:rPr lang="en-US" b="0">
                <a:solidFill>
                  <a:srgbClr val="FF0000"/>
                </a:solidFill>
                <a:latin typeface="Calibri" panose="020F0502020204030204" charset="0"/>
              </a:rPr>
              <a:t>O(max_iter * n * k * m^3)</a:t>
            </a:r>
            <a:r>
              <a:rPr lang="zh-CN" b="0">
                <a:latin typeface="Calibri" panose="020F0502020204030204" charset="0"/>
                <a:ea typeface="宋体" panose="02010600030101010101" pitchFamily="2" charset="-122"/>
              </a:rPr>
              <a:t>。这个复杂度表明</a:t>
            </a:r>
            <a:r>
              <a:rPr lang="en-US" b="0">
                <a:latin typeface="Calibri" panose="020F0502020204030204" charset="0"/>
              </a:rPr>
              <a:t>EM</a:t>
            </a:r>
            <a:r>
              <a:rPr lang="zh-CN" b="0">
                <a:latin typeface="Calibri" panose="020F0502020204030204" charset="0"/>
                <a:ea typeface="宋体" panose="02010600030101010101" pitchFamily="2" charset="-122"/>
              </a:rPr>
              <a:t>算法的运行时间与迭代次数、样本数目、特征数目和分量数目 。</a:t>
            </a:r>
            <a:endParaRPr lang="zh-CN" altLang="en-US" b="0">
              <a:latin typeface="Calibri" panose="020F05020202040302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EM</a:t>
            </a:r>
            <a:r>
              <a:t>算法基本原理</a:t>
            </a:r>
          </a:p>
        </p:txBody>
      </p:sp>
      <p:sp>
        <p:nvSpPr>
          <p:cNvPr id="6" name="节编号"/>
          <p:cNvSpPr>
            <a:spLocks noGrp="1"/>
          </p:cNvSpPr>
          <p:nvPr>
            <p:ph type="body" sz="quarter" idx="13"/>
            <p:custDataLst>
              <p:tags r:id="rId2"/>
            </p:custDataLst>
          </p:nvPr>
        </p:nvSpPr>
        <p:spPr/>
        <p:txBody>
          <a:bodyPr/>
          <a:lstStyle/>
          <a:p>
            <a:r>
              <a:rPr lang="en-US" altLang="zh-CN"/>
              <a:t>01</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3384550" y="1243965"/>
            <a:ext cx="8373110" cy="4735830"/>
          </a:xfrm>
          <a:prstGeom prst="rect">
            <a:avLst/>
          </a:prstGeom>
          <a:noFill/>
        </p:spPr>
        <p:txBody>
          <a:bodyPr wrap="square" rtlCol="0">
            <a:noAutofit/>
          </a:bodyPr>
          <a:p>
            <a:pPr indent="457200" algn="l"/>
            <a:r>
              <a:rPr lang="en-US" altLang="zh-CN" sz="2400" dirty="0"/>
              <a:t>EM</a:t>
            </a:r>
            <a:r>
              <a:rPr lang="zh-CN" altLang="en-US" sz="2400" dirty="0"/>
              <a:t>算法是一种用于求解含有</a:t>
            </a:r>
            <a:r>
              <a:rPr lang="zh-CN" altLang="en-US" sz="2400" dirty="0">
                <a:solidFill>
                  <a:srgbClr val="FF0000"/>
                </a:solidFill>
              </a:rPr>
              <a:t>隐变量</a:t>
            </a:r>
            <a:r>
              <a:rPr lang="zh-CN" altLang="en-US" sz="2400" dirty="0"/>
              <a:t>的概率模型参数的迭代</a:t>
            </a:r>
            <a:r>
              <a:rPr lang="zh-CN" altLang="en-US" sz="2400" dirty="0"/>
              <a:t>算法。</a:t>
            </a:r>
            <a:endParaRPr lang="zh-CN" altLang="en-US" sz="2400" dirty="0"/>
          </a:p>
          <a:p>
            <a:pPr indent="457200" algn="l"/>
            <a:r>
              <a:rPr lang="zh-CN" altLang="en-US" sz="2400" dirty="0"/>
              <a:t>类似适用于凸函数的最小化问题的</a:t>
            </a:r>
            <a:r>
              <a:rPr lang="zh-CN" altLang="en-US" sz="2400" dirty="0">
                <a:sym typeface="+mn-ea"/>
              </a:rPr>
              <a:t>梯度下降法</a:t>
            </a:r>
            <a:r>
              <a:rPr lang="zh-CN" altLang="en-US" sz="2400" dirty="0"/>
              <a:t>。这两者都是一种通过自身的迭代更新可以趋于完美（最优解）</a:t>
            </a:r>
            <a:r>
              <a:rPr lang="zh-CN" altLang="en-US" sz="2400" dirty="0">
                <a:latin typeface="微软雅黑" panose="020B0503020204020204" charset="-122"/>
                <a:ea typeface="微软雅黑" panose="020B0503020204020204" charset="-122"/>
              </a:rPr>
              <a:t>¹</a:t>
            </a:r>
            <a:r>
              <a:rPr lang="zh-CN" altLang="en-US" sz="2400" dirty="0"/>
              <a:t>。</a:t>
            </a:r>
            <a:endParaRPr lang="zh-CN" altLang="en-US" sz="2400" dirty="0"/>
          </a:p>
          <a:p>
            <a:pPr indent="457200" algn="l"/>
            <a:endParaRPr lang="zh-CN" altLang="en-US" sz="2400" dirty="0"/>
          </a:p>
          <a:p>
            <a:pPr indent="457200" algn="l"/>
            <a:r>
              <a:rPr lang="zh-CN" altLang="en-US" sz="2400" dirty="0"/>
              <a:t>随机变量</a:t>
            </a:r>
            <a:r>
              <a:rPr lang="en-US" altLang="zh-CN" sz="2400" dirty="0"/>
              <a:t>X,</a:t>
            </a:r>
            <a:r>
              <a:rPr lang="zh-CN" altLang="en-US" sz="2400" dirty="0"/>
              <a:t>隐变量</a:t>
            </a:r>
            <a:r>
              <a:rPr lang="en-US" altLang="zh-CN" sz="2400" dirty="0"/>
              <a:t>Z,</a:t>
            </a:r>
            <a:r>
              <a:rPr lang="zh-CN" altLang="en-US" sz="2400" dirty="0"/>
              <a:t>服从于</a:t>
            </a:r>
            <a:r>
              <a:rPr lang="en-US" altLang="zh-CN" sz="2400" dirty="0"/>
              <a:t> P(X,Z|</a:t>
            </a:r>
            <a:r>
              <a:rPr lang="en-US" altLang="zh-CN" sz="2400" dirty="0">
                <a:latin typeface="微软雅黑" panose="020B0503020204020204" charset="-122"/>
                <a:ea typeface="微软雅黑" panose="020B0503020204020204" charset="-122"/>
              </a:rPr>
              <a:t>Θ</a:t>
            </a:r>
            <a:r>
              <a:rPr lang="en-US" altLang="zh-CN" sz="2400" dirty="0"/>
              <a:t>)</a:t>
            </a:r>
            <a:br>
              <a:rPr lang="en-US" altLang="zh-CN" sz="2400" dirty="0"/>
            </a:br>
            <a:r>
              <a:rPr lang="zh-CN" altLang="en-US" sz="2400" dirty="0"/>
              <a:t>目标：</a:t>
            </a:r>
            <a:r>
              <a:rPr lang="en-US" altLang="zh-CN" sz="2400" dirty="0"/>
              <a:t> </a:t>
            </a:r>
            <a:r>
              <a:rPr lang="zh-CN" altLang="en-US" sz="2400" dirty="0"/>
              <a:t>求出</a:t>
            </a:r>
            <a:r>
              <a:rPr lang="zh-CN" altLang="en-US" sz="2400" dirty="0">
                <a:latin typeface="微软雅黑" panose="020B0503020204020204" charset="-122"/>
                <a:ea typeface="微软雅黑" panose="020B0503020204020204" charset="-122"/>
              </a:rPr>
              <a:t>Θ</a:t>
            </a:r>
            <a:endParaRPr lang="zh-CN" altLang="en-US" sz="2400" dirty="0"/>
          </a:p>
          <a:p>
            <a:pPr indent="457200" algn="l"/>
            <a:r>
              <a:rPr lang="en-US" altLang="zh-CN" sz="2400" dirty="0"/>
              <a:t>P(</a:t>
            </a:r>
            <a:r>
              <a:rPr lang="zh-CN" altLang="en-US" sz="2400" dirty="0">
                <a:latin typeface="微软雅黑" panose="020B0503020204020204" charset="-122"/>
                <a:ea typeface="微软雅黑" panose="020B0503020204020204" charset="-122"/>
                <a:sym typeface="+mn-ea"/>
              </a:rPr>
              <a:t>Θ</a:t>
            </a:r>
            <a:r>
              <a:rPr lang="en-US" altLang="zh-CN" sz="2400" dirty="0">
                <a:latin typeface="Arial" panose="020B0604020202020204" pitchFamily="34" charset="0"/>
                <a:cs typeface="Arial" panose="020B0604020202020204" pitchFamily="34" charset="0"/>
              </a:rPr>
              <a:t>|X</a:t>
            </a:r>
            <a:r>
              <a:rPr lang="en-US" altLang="zh-CN" sz="2400" dirty="0"/>
              <a:t>)= P(X|</a:t>
            </a:r>
            <a:r>
              <a:rPr lang="en-US" altLang="zh-CN" sz="2400" dirty="0">
                <a:latin typeface="微软雅黑" panose="020B0503020204020204" charset="-122"/>
                <a:ea typeface="微软雅黑" panose="020B0503020204020204" charset="-122"/>
              </a:rPr>
              <a:t>Θ</a:t>
            </a:r>
            <a:r>
              <a:rPr lang="en-US" altLang="zh-CN" sz="2400" dirty="0"/>
              <a:t>)P(</a:t>
            </a:r>
            <a:r>
              <a:rPr lang="en-US" altLang="zh-CN" sz="2400" dirty="0">
                <a:latin typeface="微软雅黑" panose="020B0503020204020204" charset="-122"/>
                <a:ea typeface="微软雅黑" panose="020B0503020204020204" charset="-122"/>
              </a:rPr>
              <a:t>Θ</a:t>
            </a:r>
            <a:r>
              <a:rPr lang="en-US" altLang="zh-CN" sz="2400" dirty="0"/>
              <a:t>)/P(X)</a:t>
            </a:r>
            <a:endParaRPr lang="en-US" altLang="zh-CN" sz="2400" dirty="0"/>
          </a:p>
          <a:p>
            <a:pPr indent="457200" algn="l"/>
            <a:r>
              <a:rPr lang="zh-CN" altLang="en-US" sz="2400" dirty="0"/>
              <a:t>由极大似然估计可知，已经发生的事件可能性最大</a:t>
            </a:r>
            <a:br>
              <a:rPr lang="zh-CN" altLang="en-US" sz="2400" dirty="0"/>
            </a:br>
            <a:r>
              <a:rPr lang="en-US" altLang="zh-CN" sz="2400" dirty="0"/>
              <a:t>  </a:t>
            </a:r>
            <a:r>
              <a:rPr lang="zh-CN" altLang="en-US" sz="2400" dirty="0">
                <a:latin typeface="微软雅黑" panose="020B0503020204020204" charset="-122"/>
                <a:ea typeface="微软雅黑" panose="020B0503020204020204" charset="-122"/>
                <a:sym typeface="+mn-ea"/>
              </a:rPr>
              <a:t>Θ</a:t>
            </a:r>
            <a:r>
              <a:rPr lang="en-US" altLang="zh-CN" sz="2400" dirty="0">
                <a:latin typeface="微软雅黑" panose="020B0503020204020204" charset="-122"/>
                <a:ea typeface="微软雅黑" panose="020B0503020204020204" charset="-122"/>
                <a:sym typeface="+mn-ea"/>
              </a:rPr>
              <a:t> = argmax P(X|</a:t>
            </a:r>
            <a:r>
              <a:rPr lang="en-US" altLang="zh-CN" sz="2400" dirty="0">
                <a:latin typeface="微软雅黑" panose="020B0503020204020204" charset="-122"/>
                <a:ea typeface="微软雅黑" panose="020B0503020204020204" charset="-122"/>
                <a:sym typeface="+mn-ea"/>
              </a:rPr>
              <a:t>Θ</a:t>
            </a:r>
            <a:r>
              <a:rPr lang="en-US" altLang="zh-CN" sz="2400" dirty="0">
                <a:latin typeface="微软雅黑" panose="020B0503020204020204" charset="-122"/>
                <a:ea typeface="微软雅黑" panose="020B0503020204020204" charset="-122"/>
                <a:sym typeface="+mn-ea"/>
              </a:rPr>
              <a:t>)</a:t>
            </a:r>
            <a:endParaRPr lang="en-US" altLang="zh-CN" sz="2400" dirty="0">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6621145" y="4636770"/>
            <a:ext cx="3870960" cy="883920"/>
          </a:xfrm>
          <a:prstGeom prst="rect">
            <a:avLst/>
          </a:prstGeom>
        </p:spPr>
      </p:pic>
      <p:sp>
        <p:nvSpPr>
          <p:cNvPr id="7" name="文本框 6"/>
          <p:cNvSpPr txBox="1"/>
          <p:nvPr/>
        </p:nvSpPr>
        <p:spPr>
          <a:xfrm>
            <a:off x="2348230" y="5898515"/>
            <a:ext cx="8940800" cy="521970"/>
          </a:xfrm>
          <a:prstGeom prst="rect">
            <a:avLst/>
          </a:prstGeom>
          <a:noFill/>
        </p:spPr>
        <p:txBody>
          <a:bodyPr wrap="square" rtlCol="0" anchor="t">
            <a:spAutoFit/>
          </a:bodyPr>
          <a:p>
            <a:pPr algn="l"/>
            <a:r>
              <a:rPr lang="en-US" altLang="zh-CN" sz="1400" dirty="0"/>
              <a:t>[1]</a:t>
            </a:r>
            <a:r>
              <a:rPr lang="zh-CN" altLang="en-US" sz="1400" dirty="0"/>
              <a:t>苏剑林. (Mar. 23, 2017). 《梯度下降和EM算法：系出同源，一脉相承 》[Blog post]. Retrieved from https://spaces.ac.cn/archives/4277</a:t>
            </a:r>
            <a:endParaRPr lang="zh-CN" altLang="en-US" sz="1400"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3384550" y="1243965"/>
            <a:ext cx="8373110" cy="4735830"/>
          </a:xfrm>
          <a:prstGeom prst="rect">
            <a:avLst/>
          </a:prstGeom>
          <a:noFill/>
        </p:spPr>
        <p:txBody>
          <a:bodyPr wrap="square" rtlCol="0">
            <a:noAutofit/>
          </a:bodyPr>
          <a:p>
            <a:pPr indent="457200" algn="l"/>
            <a:endParaRPr lang="en-US" altLang="zh-CN" sz="24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698500" y="1339850"/>
            <a:ext cx="4684395" cy="3873500"/>
          </a:xfrm>
          <a:prstGeom prst="rect">
            <a:avLst/>
          </a:prstGeom>
        </p:spPr>
      </p:pic>
      <p:pic>
        <p:nvPicPr>
          <p:cNvPr id="5" name="图片 4"/>
          <p:cNvPicPr>
            <a:picLocks noChangeAspect="1"/>
          </p:cNvPicPr>
          <p:nvPr/>
        </p:nvPicPr>
        <p:blipFill>
          <a:blip r:embed="rId2"/>
          <a:stretch>
            <a:fillRect/>
          </a:stretch>
        </p:blipFill>
        <p:spPr>
          <a:xfrm>
            <a:off x="7255510" y="1339850"/>
            <a:ext cx="3592195" cy="2245995"/>
          </a:xfrm>
          <a:prstGeom prst="rect">
            <a:avLst/>
          </a:prstGeom>
        </p:spPr>
      </p:pic>
      <p:pic>
        <p:nvPicPr>
          <p:cNvPr id="12" name="图片 11"/>
          <p:cNvPicPr>
            <a:picLocks noChangeAspect="1"/>
          </p:cNvPicPr>
          <p:nvPr/>
        </p:nvPicPr>
        <p:blipFill>
          <a:blip r:embed="rId3"/>
          <a:stretch>
            <a:fillRect/>
          </a:stretch>
        </p:blipFill>
        <p:spPr>
          <a:xfrm>
            <a:off x="7363460" y="3862705"/>
            <a:ext cx="3375660" cy="10287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534670" y="1243965"/>
            <a:ext cx="8373110" cy="4735830"/>
          </a:xfrm>
          <a:prstGeom prst="rect">
            <a:avLst/>
          </a:prstGeom>
          <a:noFill/>
        </p:spPr>
        <p:txBody>
          <a:bodyPr wrap="square" rtlCol="0">
            <a:noAutofit/>
          </a:bodyPr>
          <a:p>
            <a:pPr indent="457200"/>
            <a:r>
              <a:rPr lang="en-US" altLang="zh-CN" sz="4000" dirty="0">
                <a:solidFill>
                  <a:srgbClr val="FF0000"/>
                </a:solidFill>
                <a:latin typeface="微软雅黑" panose="020B0503020204020204" charset="-122"/>
                <a:ea typeface="微软雅黑" panose="020B0503020204020204" charset="-122"/>
                <a:sym typeface="+mn-ea"/>
              </a:rPr>
              <a:t>E</a:t>
            </a:r>
            <a:r>
              <a:rPr lang="zh-CN" altLang="en-US" sz="4000" dirty="0">
                <a:solidFill>
                  <a:srgbClr val="FF0000"/>
                </a:solidFill>
                <a:latin typeface="微软雅黑" panose="020B0503020204020204" charset="-122"/>
                <a:ea typeface="微软雅黑" panose="020B0503020204020204" charset="-122"/>
                <a:sym typeface="+mn-ea"/>
              </a:rPr>
              <a:t>步</a:t>
            </a:r>
            <a:endParaRPr lang="zh-CN" altLang="en-US" sz="4000" dirty="0">
              <a:solidFill>
                <a:srgbClr val="FF0000"/>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534670" y="2277745"/>
            <a:ext cx="2849880" cy="2095500"/>
          </a:xfrm>
          <a:prstGeom prst="rect">
            <a:avLst/>
          </a:prstGeom>
        </p:spPr>
      </p:pic>
      <p:pic>
        <p:nvPicPr>
          <p:cNvPr id="6" name="图片 5"/>
          <p:cNvPicPr>
            <a:picLocks noChangeAspect="1"/>
          </p:cNvPicPr>
          <p:nvPr/>
        </p:nvPicPr>
        <p:blipFill>
          <a:blip r:embed="rId2"/>
          <a:stretch>
            <a:fillRect/>
          </a:stretch>
        </p:blipFill>
        <p:spPr>
          <a:xfrm>
            <a:off x="6099175" y="991870"/>
            <a:ext cx="4572000" cy="5116195"/>
          </a:xfrm>
          <a:prstGeom prst="rect">
            <a:avLst/>
          </a:prstGeom>
        </p:spPr>
      </p:pic>
      <p:pic>
        <p:nvPicPr>
          <p:cNvPr id="4" name="图片 -2147482585" descr="IMG_263"/>
          <p:cNvPicPr>
            <a:picLocks noChangeAspect="1"/>
          </p:cNvPicPr>
          <p:nvPr/>
        </p:nvPicPr>
        <p:blipFill>
          <a:blip r:embed="rId3"/>
          <a:stretch>
            <a:fillRect/>
          </a:stretch>
        </p:blipFill>
        <p:spPr>
          <a:xfrm>
            <a:off x="2341880" y="1216660"/>
            <a:ext cx="2334260" cy="725170"/>
          </a:xfrm>
          <a:prstGeom prst="rect">
            <a:avLst/>
          </a:prstGeom>
          <a:noFill/>
          <a:ln w="9525">
            <a:noFill/>
          </a:ln>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461010" y="1243965"/>
            <a:ext cx="8373110" cy="4735830"/>
          </a:xfrm>
          <a:prstGeom prst="rect">
            <a:avLst/>
          </a:prstGeom>
          <a:noFill/>
        </p:spPr>
        <p:txBody>
          <a:bodyPr wrap="square" rtlCol="0">
            <a:noAutofit/>
          </a:bodyPr>
          <a:p>
            <a:pPr indent="457200"/>
            <a:r>
              <a:rPr lang="en-US" altLang="zh-CN" sz="4000" dirty="0">
                <a:solidFill>
                  <a:srgbClr val="FF0000"/>
                </a:solidFill>
                <a:latin typeface="微软雅黑" panose="020B0503020204020204" charset="-122"/>
                <a:ea typeface="微软雅黑" panose="020B0503020204020204" charset="-122"/>
                <a:sym typeface="+mn-ea"/>
              </a:rPr>
              <a:t>M</a:t>
            </a:r>
            <a:r>
              <a:rPr lang="zh-CN" altLang="en-US" sz="4000" dirty="0">
                <a:solidFill>
                  <a:srgbClr val="FF0000"/>
                </a:solidFill>
                <a:latin typeface="微软雅黑" panose="020B0503020204020204" charset="-122"/>
                <a:ea typeface="微软雅黑" panose="020B0503020204020204" charset="-122"/>
                <a:sym typeface="+mn-ea"/>
              </a:rPr>
              <a:t>步</a:t>
            </a:r>
            <a:endParaRPr lang="zh-CN" altLang="en-US" sz="4000" dirty="0">
              <a:solidFill>
                <a:srgbClr val="FF0000"/>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461010" y="2249170"/>
            <a:ext cx="2712720" cy="2110740"/>
          </a:xfrm>
          <a:prstGeom prst="rect">
            <a:avLst/>
          </a:prstGeom>
        </p:spPr>
      </p:pic>
      <p:pic>
        <p:nvPicPr>
          <p:cNvPr id="5" name="图片 4"/>
          <p:cNvPicPr>
            <a:picLocks noChangeAspect="1"/>
          </p:cNvPicPr>
          <p:nvPr/>
        </p:nvPicPr>
        <p:blipFill>
          <a:blip r:embed="rId2"/>
          <a:stretch>
            <a:fillRect/>
          </a:stretch>
        </p:blipFill>
        <p:spPr>
          <a:xfrm>
            <a:off x="6096000" y="1136015"/>
            <a:ext cx="4625340" cy="4221480"/>
          </a:xfrm>
          <a:prstGeom prst="rect">
            <a:avLst/>
          </a:prstGeom>
        </p:spPr>
      </p:pic>
      <p:pic>
        <p:nvPicPr>
          <p:cNvPr id="3" name="图片 -2147482584" descr="IMG_264"/>
          <p:cNvPicPr>
            <a:picLocks noChangeAspect="1"/>
          </p:cNvPicPr>
          <p:nvPr/>
        </p:nvPicPr>
        <p:blipFill>
          <a:blip r:embed="rId3"/>
          <a:stretch>
            <a:fillRect/>
          </a:stretch>
        </p:blipFill>
        <p:spPr>
          <a:xfrm>
            <a:off x="960120" y="4603115"/>
            <a:ext cx="4166870" cy="610235"/>
          </a:xfrm>
          <a:prstGeom prst="rect">
            <a:avLst/>
          </a:prstGeom>
          <a:noFill/>
          <a:ln w="9525">
            <a:noFill/>
          </a:ln>
        </p:spPr>
      </p:pic>
      <p:pic>
        <p:nvPicPr>
          <p:cNvPr id="6" name="图片 -2147482581" descr="IMG_267"/>
          <p:cNvPicPr>
            <a:picLocks noChangeAspect="1"/>
          </p:cNvPicPr>
          <p:nvPr/>
        </p:nvPicPr>
        <p:blipFill>
          <a:blip r:embed="rId4"/>
          <a:stretch>
            <a:fillRect/>
          </a:stretch>
        </p:blipFill>
        <p:spPr>
          <a:xfrm>
            <a:off x="960120" y="5213350"/>
            <a:ext cx="3841750" cy="1003300"/>
          </a:xfrm>
          <a:prstGeom prst="rect">
            <a:avLst/>
          </a:prstGeom>
          <a:noFill/>
          <a:ln w="9525">
            <a:noFill/>
          </a:ln>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654685" y="1243965"/>
            <a:ext cx="8373110" cy="4735830"/>
          </a:xfrm>
          <a:prstGeom prst="rect">
            <a:avLst/>
          </a:prstGeom>
          <a:noFill/>
        </p:spPr>
        <p:txBody>
          <a:bodyPr wrap="square" rtlCol="0">
            <a:noAutofit/>
          </a:bodyPr>
          <a:p>
            <a:pPr indent="457200" algn="l"/>
            <a:r>
              <a:rPr lang="zh-CN" altLang="en-US" sz="3200" dirty="0">
                <a:solidFill>
                  <a:srgbClr val="FF0000"/>
                </a:solidFill>
                <a:latin typeface="微软雅黑" panose="020B0503020204020204" charset="-122"/>
                <a:ea typeface="微软雅黑" panose="020B0503020204020204" charset="-122"/>
                <a:sym typeface="+mn-ea"/>
              </a:rPr>
              <a:t>收敛性</a:t>
            </a:r>
            <a:endParaRPr lang="zh-CN" altLang="en-US" sz="3200" dirty="0">
              <a:solidFill>
                <a:srgbClr val="FF0000"/>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080770" y="1932305"/>
            <a:ext cx="8051800" cy="41529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285115"/>
            <a:ext cx="6096000" cy="706755"/>
          </a:xfrm>
          <a:prstGeom prst="rect">
            <a:avLst/>
          </a:prstGeom>
          <a:noFill/>
        </p:spPr>
        <p:txBody>
          <a:bodyPr wrap="square" rtlCol="0" anchor="t">
            <a:spAutoFit/>
          </a:bodyPr>
          <a:p>
            <a:pPr algn="l"/>
            <a:r>
              <a:rPr lang="en-US" altLang="zh-CN">
                <a:sym typeface="+mn-ea"/>
              </a:rPr>
              <a:t>    </a:t>
            </a:r>
            <a:r>
              <a:rPr lang="en-US" altLang="zh-CN" sz="3200">
                <a:sym typeface="+mn-ea"/>
              </a:rPr>
              <a:t> </a:t>
            </a:r>
            <a:r>
              <a:rPr lang="en-US" altLang="zh-CN" sz="3200">
                <a:ln w="22225">
                  <a:solidFill>
                    <a:schemeClr val="accent2"/>
                  </a:solidFill>
                  <a:prstDash val="solid"/>
                </a:ln>
                <a:solidFill>
                  <a:schemeClr val="accent2">
                    <a:lumMod val="40000"/>
                    <a:lumOff val="60000"/>
                  </a:schemeClr>
                </a:solidFill>
                <a:effectLst/>
                <a:latin typeface="汉仪铸字卡酷体简" panose="00020600040101010101" charset="-122"/>
                <a:ea typeface="汉仪铸字卡酷体简" panose="00020600040101010101" charset="-122"/>
                <a:cs typeface="汉仪铸字卡酷体简" panose="00020600040101010101" charset="-122"/>
                <a:sym typeface="汉仪铸字卡酷体简" panose="00020600040101010101" charset="-122"/>
              </a:rPr>
              <a:t> </a:t>
            </a:r>
            <a:r>
              <a:rPr lang="zh-CN" altLang="en-US" sz="4000" b="1">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sym typeface="汉仪铸字卡酷体简" panose="00020600040101010101" charset="-122"/>
              </a:rPr>
              <a:t>01- EM算法基本原理</a:t>
            </a:r>
            <a:endParaRPr lang="zh-CN" altLang="en-US" sz="4000" b="1" dirty="0">
              <a:ln w="28575" cap="rnd" cmpd="sng">
                <a:noFill/>
                <a:prstDash val="solid"/>
              </a:ln>
              <a:solidFill>
                <a:srgbClr val="7DC858"/>
              </a:solidFill>
              <a:effectLst>
                <a:outerShdw dist="50800" dir="2700000" algn="tl" rotWithShape="0">
                  <a:prstClr val="black">
                    <a:alpha val="40000"/>
                  </a:prstClr>
                </a:outerShdw>
                <a:reflection stA="45000" endPos="0" dist="50800" dir="5400000" sy="-100000" algn="bl" rotWithShape="0"/>
              </a:effectLst>
              <a:latin typeface="汉仪铸字美心体简" panose="00020600040101010101" charset="-122"/>
              <a:ea typeface="汉仪铸字美心体简" panose="00020600040101010101" charset="-122"/>
              <a:cs typeface="汉仪铸字美心体简" panose="00020600040101010101" charset="-122"/>
              <a:sym typeface="汉仪铸字卡酷体简" panose="00020600040101010101" charset="-122"/>
            </a:endParaRPr>
          </a:p>
        </p:txBody>
      </p:sp>
      <p:sp>
        <p:nvSpPr>
          <p:cNvPr id="11" name="文本框 10"/>
          <p:cNvSpPr txBox="1"/>
          <p:nvPr/>
        </p:nvSpPr>
        <p:spPr>
          <a:xfrm>
            <a:off x="722630" y="1243965"/>
            <a:ext cx="8373110" cy="4735830"/>
          </a:xfrm>
          <a:prstGeom prst="rect">
            <a:avLst/>
          </a:prstGeom>
          <a:noFill/>
        </p:spPr>
        <p:txBody>
          <a:bodyPr wrap="square" rtlCol="0">
            <a:noAutofit/>
          </a:bodyPr>
          <a:p>
            <a:pPr indent="457200" algn="l"/>
            <a:r>
              <a:rPr lang="en-US" altLang="zh-CN" sz="2400" dirty="0">
                <a:latin typeface="微软雅黑" panose="020B0503020204020204" charset="-122"/>
                <a:ea typeface="微软雅黑" panose="020B0503020204020204" charset="-122"/>
                <a:sym typeface="+mn-ea"/>
              </a:rPr>
              <a:t>EM</a:t>
            </a:r>
            <a:r>
              <a:rPr lang="zh-CN" altLang="en-US" sz="2400" dirty="0">
                <a:latin typeface="微软雅黑" panose="020B0503020204020204" charset="-122"/>
                <a:ea typeface="微软雅黑" panose="020B0503020204020204" charset="-122"/>
                <a:sym typeface="+mn-ea"/>
              </a:rPr>
              <a:t>的缺点：</a:t>
            </a:r>
            <a:r>
              <a:rPr lang="en-US" altLang="zh-CN" sz="2400" dirty="0">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局部最优问题</a:t>
            </a:r>
            <a:endParaRPr lang="zh-CN" altLang="en-US" sz="2400" dirty="0">
              <a:solidFill>
                <a:srgbClr val="FF0000"/>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085850" y="1878330"/>
            <a:ext cx="7528560" cy="3467100"/>
          </a:xfrm>
          <a:prstGeom prst="rect">
            <a:avLst/>
          </a:prstGeom>
        </p:spPr>
      </p:pic>
      <p:sp>
        <p:nvSpPr>
          <p:cNvPr id="12" name="文本框 11"/>
          <p:cNvSpPr txBox="1"/>
          <p:nvPr/>
        </p:nvSpPr>
        <p:spPr>
          <a:xfrm>
            <a:off x="9344660" y="2105025"/>
            <a:ext cx="2024380" cy="2647950"/>
          </a:xfrm>
          <a:prstGeom prst="rect">
            <a:avLst/>
          </a:prstGeom>
          <a:noFill/>
        </p:spPr>
        <p:txBody>
          <a:bodyPr wrap="square" rtlCol="0">
            <a:noAutofit/>
          </a:bodyPr>
          <a:p>
            <a:pPr algn="l"/>
            <a:r>
              <a:rPr lang="zh-CN" altLang="en-US" sz="2800" dirty="0"/>
              <a:t>那么，应该怎样初始化参数？</a:t>
            </a:r>
            <a:endParaRPr lang="zh-CN" altLang="en-US" sz="2800" dirty="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Lst>
</file>

<file path=ppt/tags/tag1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 name="KSO_WM_CHIP_GROUPID" val="5f6de815747e3ea6e2859c81"/>
  <p:tag name="KSO_WM_CHIP_XID" val="5f6de815747e3ea6e2859c83"/>
  <p:tag name="KSO_WM_UNIT_DEC_AREA_ID" val="d71e6aeba22c404ba9aa25b3e7b57b7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1fed9972a944da28f968f06c150562d"/>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TYPE" val="f"/>
  <p:tag name="KSO_WM_UNIT_INDEX"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TYPE" val="f"/>
  <p:tag name="KSO_WM_UNIT_INDEX"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 name="KSO_WM_CHIP_GROUPID" val="5f6de815747e3ea6e2859c81"/>
  <p:tag name="KSO_WM_CHIP_XID" val="5f6de815747e3ea6e2859c82"/>
  <p:tag name="KSO_WM_UNIT_DEC_AREA_ID" val="591d532504124ce99ea05734d80b4bc1"/>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8f9f42a57f4447bbc8aef30770fd045"/>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e"/>
  <p:tag name="KSO_WM_UNIT_PRESET_TEXT" val="年号占位符"/>
  <p:tag name="KSO_WM_UNIT_NOCLEAR" val="0"/>
  <p:tag name="KSO_WM_UNIT_VALUE" val="8"/>
  <p:tag name="KSO_WM_UNIT_TYPE" val="f"/>
  <p:tag name="KSO_WM_UNIT_INDEX"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 name="KSO_WM_UNIT_BLOCK" val="0"/>
  <p:tag name="KSO_WM_UNIT_SM_LIMIT_TYPE" val="2"/>
  <p:tag name="KSO_WM_UNIT_DEC_AREA_ID" val="5d43a6c4bed04b77a97c450a2c55a344"/>
  <p:tag name="KSO_WM_UNIT_DECORATE_INFO" val="{&quot;DecorateInfoH&quot;:{&quot;IsAbs&quot;:true},&quot;DecorateInfoW&quot;:{&quot;IsAbs&quot;:true},&quot;DecorateInfoX&quot;:{&quot;IsAbs&quot;:true,&quot;Pos&quot;:1},&quot;DecorateInfoY&quot;:{&quot;IsAbs&quot;:true,&quot;Pos&quot;:1},&quot;ReferentInfo&quot;:{&quot;Id&quot;:&quot;3bb318fe0a1c4d019bf86cb73490547e&quot;,&quot;X&quot;:{&quot;Pos&quot;:1},&quot;Y&quot;:{&quot;Pos&quot;:1}},&quot;whChangeMode&quot;:0}"/>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44751f3d176e4db9bab1491df7f9c1c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TYPE" val="a"/>
  <p:tag name="KSO_WM_UNIT_INDEX" val="1"/>
  <p:tag name="KSO_WM_TEMPLATE_INDEX" val="20231536"/>
  <p:tag name="KSO_WM_TEMPLATE_CATEGORY" val="custo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
  <p:tag name="KSO_WM_UNIT_SUBTYPE" val="a"/>
  <p:tag name="KSO_WM_UNIT_PRESET_TEXT" val="单击此处编辑母版文本样式&#10;第二级&#10;第三级&#10;第四级&#10;第五级"/>
  <p:tag name="KSO_WM_UNIT_NOCLEAR" val="0"/>
  <p:tag name="KSO_WM_UNIT_TYPE" val="f"/>
  <p:tag name="KSO_WM_UNIT_INDEX" val="1"/>
  <p:tag name="KSO_WM_TEMPLATE_INDEX" val="20231536"/>
  <p:tag name="KSO_WM_TEMPLATE_CATEGORY" val="custo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15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6"/>
  <p:tag name="KSO_WM_TEMPLATE_THUMBS_INDEX" val="1、9"/>
</p:tagLst>
</file>

<file path=ppt/tags/tag15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536_1*a*1"/>
  <p:tag name="KSO_WM_TEMPLATE_CATEGORY" val="custom"/>
  <p:tag name="KSO_WM_TEMPLATE_INDEX" val="20231536"/>
  <p:tag name="KSO_WM_UNIT_LAYERLEVEL" val="1"/>
  <p:tag name="KSO_WM_TAG_VERSION" val="3.0"/>
  <p:tag name="KSO_WM_BEAUTIFY_FLAG" val="#wm#"/>
  <p:tag name="KSO_WM_UNIT_PRESET_TEXT" val="单击此处&#10;添加文档标题"/>
</p:tagLst>
</file>

<file path=ppt/tags/tag156.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1536_1*b*1"/>
  <p:tag name="KSO_WM_TEMPLATE_CATEGORY" val="custom"/>
  <p:tag name="KSO_WM_TEMPLATE_INDEX" val="20231536"/>
  <p:tag name="KSO_WM_UNIT_LAYERLEVEL" val="1"/>
  <p:tag name="KSO_WM_TAG_VERSION" val="3.0"/>
  <p:tag name="KSO_WM_BEAUTIFY_FLAG" val="#wm#"/>
  <p:tag name="KSO_WM_UNIT_PRESET_TEXT" val="单击此处添加副标题"/>
</p:tagLst>
</file>

<file path=ppt/tags/tag157.xml><?xml version="1.0" encoding="utf-8"?>
<p:tagLst xmlns:p="http://schemas.openxmlformats.org/presentationml/2006/main">
  <p:tag name="KSO_WM_SLIDE_ID" val="custom20231536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536"/>
  <p:tag name="KSO_WM_SLIDE_LAYOUT" val="a_b"/>
  <p:tag name="KSO_WM_SLIDE_LAYOUT_CNT" val="1_1"/>
  <p:tag name="KSO_WM_SLIDE_TYPE" val="title"/>
  <p:tag name="KSO_WM_SLIDE_SUBTYPE" val="pureTxt"/>
  <p:tag name="KSO_WM_TEMPLATE_THUMBS_INDEX" val="1、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4*a*1"/>
  <p:tag name="KSO_WM_TEMPLATE_CATEGORY" val="custom"/>
  <p:tag name="KSO_WM_TEMPLATE_INDEX" val="20231536"/>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 val="目录"/>
</p:tagLst>
</file>

<file path=ppt/tags/tag15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31536_4*l_i*1_1"/>
  <p:tag name="KSO_WM_TEMPLATE_CATEGORY" val="custom"/>
  <p:tag name="KSO_WM_TEMPLATE_INDEX" val="20231536"/>
  <p:tag name="KSO_WM_UNIT_LAYERLEVEL" val="1_1"/>
  <p:tag name="KSO_WM_TAG_VERSION" val="3.0"/>
  <p:tag name="KSO_WM_BEAUTIFY_FLAG" val="#wm#"/>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1536_4*l_h_i*1_1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Lst>
</file>

<file path=ppt/tags/tag16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1536_4*l_h_a*1_1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1536_4*l_h_i*1_2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Lst>
</file>

<file path=ppt/tags/tag16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1536_4*l_h_a*1_2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1536_4*l_h_i*1_3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Lst>
</file>

<file path=ppt/tags/tag16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1536_4*l_h_a*1_3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1536_4*l_h_i*1_4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Lst>
</file>

<file path=ppt/tags/tag16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1536_4*l_h_a*1_4_1"/>
  <p:tag name="KSO_WM_TEMPLATE_CATEGORY" val="custom"/>
  <p:tag name="KSO_WM_TEMPLATE_INDEX" val="2023153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86.8891296386719,&quot;left&quot;:417.2533858267717,&quot;top&quot;:92.72086825153019,&quot;width&quot;:432.83456692913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68.xml><?xml version="1.0" encoding="utf-8"?>
<p:tagLst xmlns:p="http://schemas.openxmlformats.org/presentationml/2006/main">
  <p:tag name="KSO_WM_SLIDE_ID" val="custom20231536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1536"/>
  <p:tag name="KSO_WM_SLIDE_LAYOUT" val="a_l"/>
  <p:tag name="KSO_WM_SLIDE_LAYOUT_CNT" val="1_1"/>
  <p:tag name="KSO_WM_SLIDE_TYPE" val="contents"/>
  <p:tag name="KSO_WM_SLIDE_SUBTYPE" val="diag"/>
  <p:tag name="KSO_WM_DIAGRAM_GROUP_CODE" val="l1-1"/>
  <p:tag name="KSO_WM_SLIDE_DIAGTYPE" val="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7*a*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内容"/>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 name="KSO_WM_CHIP_GROUPID" val="5f6de815747e3ea6e2859c81"/>
  <p:tag name="KSO_WM_CHIP_XID" val="5f6de815747e3ea6e2859c83"/>
  <p:tag name="KSO_WM_UNIT_DEC_AREA_ID" val="e6e617779e78438988c16c95a46b6bf3"/>
  <p:tag name="KSO_WM_UNIT_DECORATE_INFO" val=""/>
  <p:tag name="KSO_WM_UNIT_SM_LIMIT_TYPE" val=""/>
  <p:tag name="KSO_WM_CHIP_FILLAREA_FILL_RULE" val="{&quot;fill_align&quot;:&quot;rm&quot;,&quot;fill_effect&quot;:[],&quot;fill_mode&quot;:&quot;adaptive&quot;,&quot;sacle_strategy&quot;:&quot;stretch&quot;}"/>
  <p:tag name="KSO_WM_ASSEMBLE_CHIP_INDEX" val="1880dab32ddd4e88b1b912872a15cadc"/>
</p:tagLst>
</file>

<file path=ppt/tags/tag17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1536_7*e*1"/>
  <p:tag name="KSO_WM_TEMPLATE_CATEGORY" val="custom"/>
  <p:tag name="KSO_WM_TEMPLATE_INDEX" val="20231536"/>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71.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2.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3.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4.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5.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6.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7.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7*a*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内容"/>
</p:tagLst>
</file>

<file path=ppt/tags/tag17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1536_7*e*1"/>
  <p:tag name="KSO_WM_TEMPLATE_CATEGORY" val="custom"/>
  <p:tag name="KSO_WM_TEMPLATE_INDEX" val="20231536"/>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0.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1.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2.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3.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7*a*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内容"/>
</p:tagLst>
</file>

<file path=ppt/tags/tag18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1536_7*e*1"/>
  <p:tag name="KSO_WM_TEMPLATE_CATEGORY" val="custom"/>
  <p:tag name="KSO_WM_TEMPLATE_INDEX" val="20231536"/>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86.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7.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8.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89.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0.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7*a*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内容"/>
</p:tagLst>
</file>

<file path=ppt/tags/tag19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1536_7*e*1"/>
  <p:tag name="KSO_WM_TEMPLATE_CATEGORY" val="custom"/>
  <p:tag name="KSO_WM_TEMPLATE_INDEX" val="20231536"/>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93.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94.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95.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9*a*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6_9*b*1"/>
  <p:tag name="KSO_WM_TEMPLATE_CATEGORY" val="custom"/>
  <p:tag name="KSO_WM_TEMPLATE_INDEX" val="20231536"/>
  <p:tag name="KSO_WM_UNIT_LAYERLEVEL" val="1"/>
  <p:tag name="KSO_WM_TAG_VERSION" val="3.0"/>
  <p:tag name="KSO_WM_BEAUTIFY_FLAG" val="#wm#"/>
  <p:tag name="KSO_WM_UNIT_ISCONTENTSTITLE" val="0"/>
  <p:tag name="KSO_WM_UNIT_ISNUMDGMTITLE" val="0"/>
  <p:tag name="KSO_WM_UNIT_NOCLEAR" val="0"/>
  <p:tag name="KSO_WM_UNIT_VALUE" val="80"/>
  <p:tag name="KSO_WM_UNIT_TYPE" val="b"/>
  <p:tag name="KSO_WM_UNIT_INDEX" val="1"/>
  <p:tag name="KSO_WM_UNIT_PRESET_TEXT" val="Thank you"/>
</p:tagLst>
</file>

<file path=ppt/tags/tag198.xml><?xml version="1.0" encoding="utf-8"?>
<p:tagLst xmlns:p="http://schemas.openxmlformats.org/presentationml/2006/main">
  <p:tag name="KSO_WM_SLIDE_ID" val="custom20231536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6"/>
  <p:tag name="KSO_WM_SLIDE_TYPE" val="endPage"/>
  <p:tag name="KSO_WM_SLIDE_SUBTYPE" val="pureTxt"/>
  <p:tag name="KSO_WM_SLIDE_LAYOUT" val="a_b_f"/>
  <p:tag name="KSO_WM_SLIDE_LAYOUT_CNT" val="1_1_1"/>
</p:tagLst>
</file>

<file path=ppt/tags/tag199.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00.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201.xml><?xml version="1.0" encoding="utf-8"?>
<p:tagLst xmlns:p="http://schemas.openxmlformats.org/presentationml/2006/main">
  <p:tag name="KSO_WM_SLIDE_ID" val="custom20231536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6"/>
  <p:tag name="KSO_WM_SLIDE_TYPE" val="sectionTitle"/>
  <p:tag name="KSO_WM_SLIDE_SUBTYPE" val="pureTxt"/>
  <p:tag name="KSO_WM_SLIDE_LAYOUT" val="a_b_e"/>
  <p:tag name="KSO_WM_SLIDE_LAYOUT_CNT" val="1_1_1"/>
</p:tagLst>
</file>

<file path=ppt/tags/tag202.xml><?xml version="1.0" encoding="utf-8"?>
<p:tagLst xmlns:p="http://schemas.openxmlformats.org/presentationml/2006/main">
  <p:tag name="commondata" val="eyJoZGlkIjoiMDY5NmFjMmM4ZTljMGJiZDAxN2JmYTc0NGI0NmFiNDgifQ=="/>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Lst>
</file>

<file path=ppt/tags/tag2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 name="KSO_WM_CHIP_GROUPID" val="5f6de815747e3ea6e2859c81"/>
  <p:tag name="KSO_WM_CHIP_XID" val="5f6de815747e3ea6e2859c83"/>
  <p:tag name="KSO_WM_UNIT_DEC_AREA_ID" val="d71e6aeba22c404ba9aa25b3e7b57b7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1fed9972a944da28f968f06c150562d"/>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 name="KSO_WM_CHIP_GROUPID" val="5f6de815747e3ea6e2859c81"/>
  <p:tag name="KSO_WM_CHIP_XID" val="5f6de815747e3ea6e2859c82"/>
  <p:tag name="KSO_WM_UNIT_DEC_AREA_ID" val="591d532504124ce99ea05734d80b4bc1"/>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8f9f42a57f4447bbc8aef30770fd04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TYPE" val="f"/>
  <p:tag name="KSO_WM_UNIT_INDEX"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TYPE" val="f"/>
  <p:tag name="KSO_WM_UNIT_INDEX"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 name="KSO_WM_CHIP_GROUPID" val="5f6de815747e3ea6e2859c81"/>
  <p:tag name="KSO_WM_CHIP_XID" val="5f6de815747e3ea6e2859c82"/>
  <p:tag name="KSO_WM_UNIT_DEC_AREA_ID" val="591d532504124ce99ea05734d80b4bc1"/>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8f9f42a57f4447bbc8aef30770fd045"/>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e"/>
  <p:tag name="KSO_WM_UNIT_PRESET_TEXT" val="年号占位符"/>
  <p:tag name="KSO_WM_UNIT_NOCLEAR" val="0"/>
  <p:tag name="KSO_WM_UNIT_VALUE" val="8"/>
  <p:tag name="KSO_WM_UNIT_TYPE" val="f"/>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 name="KSO_WM_UNIT_BLOCK" val="0"/>
  <p:tag name="KSO_WM_UNIT_SM_LIMIT_TYPE" val="2"/>
  <p:tag name="KSO_WM_UNIT_DEC_AREA_ID" val="5d43a6c4bed04b77a97c450a2c55a344"/>
  <p:tag name="KSO_WM_UNIT_DECORATE_INFO" val="{&quot;DecorateInfoH&quot;:{&quot;IsAbs&quot;:true},&quot;DecorateInfoW&quot;:{&quot;IsAbs&quot;:true},&quot;DecorateInfoX&quot;:{&quot;IsAbs&quot;:true,&quot;Pos&quot;:1},&quot;DecorateInfoY&quot;:{&quot;IsAbs&quot;:true,&quot;Pos&quot;:1},&quot;ReferentInfo&quot;:{&quot;Id&quot;:&quot;3bb318fe0a1c4d019bf86cb73490547e&quot;,&quot;X&quot;:{&quot;Pos&quot;:1},&quot;Y&quot;:{&quot;Pos&quot;:1}},&quot;whChangeMode&quot;:0}"/>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44751f3d176e4db9bab1491df7f9c1c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TYPE" val="a"/>
  <p:tag name="KSO_WM_UNIT_INDEX" val="1"/>
  <p:tag name="KSO_WM_TEMPLATE_INDEX" val="20231536"/>
  <p:tag name="KSO_WM_TEMPLATE_CATEGORY" val="custo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
  <p:tag name="KSO_WM_UNIT_SUBTYPE" val="a"/>
  <p:tag name="KSO_WM_UNIT_PRESET_TEXT" val="单击此处编辑母版文本样式&#10;第二级&#10;第三级&#10;第四级&#10;第五级"/>
  <p:tag name="KSO_WM_UNIT_NOCLEAR" val="0"/>
  <p:tag name="KSO_WM_UNIT_TYPE" val="f"/>
  <p:tag name="KSO_WM_UNIT_INDEX" val="1"/>
  <p:tag name="KSO_WM_TEMPLATE_INDEX" val="20231536"/>
  <p:tag name="KSO_WM_TEMPLATE_CATEGORY" val="custo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
</p:tagLst>
</file>

<file path=ppt/tags/tag7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6"/>
  <p:tag name="KSO_WM_TEMPLATE_THUMBS_INDEX" val="1、9"/>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 name="KSO_WM_CHIP_GROUPID" val="5f6de815747e3ea6e2859c81"/>
  <p:tag name="KSO_WM_CHIP_XID" val="5f6de815747e3ea6e2859c82"/>
  <p:tag name="KSO_WM_UNIT_DEC_AREA_ID" val="591d532504124ce99ea05734d80b4bc1"/>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8f9f42a57f4447bbc8aef30770fd045"/>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 name="KSO_WM_UNIT_BLOCK" val="0"/>
  <p:tag name="KSO_WM_UNIT_SM_LIMIT_TYPE" val="3"/>
  <p:tag name="KSO_WM_UNIT_DEC_AREA_ID" val="8f62d66535c146d7987563a265c97bc7"/>
  <p:tag name="KSO_WM_UNIT_DECORATE_INFO" val="{&quot;DecorateInfoH&quot;:{&quot;IsAbs&quot;:true},&quot;DecorateInfoW&quot;:{&quot;IsAbs&quot;:false},&quot;DecorateInfoX&quot;:{&quot;IsAbs&quot;:true,&quot;Pos&quot;:1},&quot;DecorateInfoY&quot;:{&quot;IsAbs&quot;:true,&quot;Pos&quot;:0},&quot;ReferentInfo&quot;:{&quot;Id&quot;:&quot;7c059c4f447b4aea9d5a62d288aa5957&quot;,&quot;X&quot;:{&quot;Pos&quot;:1},&quot;Y&quot;:{&quot;Pos&quot;:2}},&quot;whChangeMode&quot;:0}"/>
  <p:tag name="KSO_WM_CHIP_GROUPID" val="5f2a21a5f9bfba6a976c1f34"/>
  <p:tag name="KSO_WM_CHIP_XID" val="5f2a21a5f9bfba6a976c1f35"/>
  <p:tag name="KSO_WM_CHIP_FILLAREA_FILL_RULE" val="{&quot;fill_align&quot;:&quot;cm&quot;,&quot;fill_mode&quot;:&quot;adaptive&quot;,&quot;sacle_strategy&quot;:&quot;smart&quot;}"/>
  <p:tag name="KSO_WM_UNIT_DEC_SUPPORTCHANGEPIC" val="0"/>
  <p:tag name="KSO_WM_UNIT_DEC_CHANGEPICRESERVED" val="0"/>
  <p:tag name="KSO_WM_ASSEMBLE_CHIP_INDEX" val="ccced8e448094de9ad78e1f49c6d26f7"/>
  <p:tag name="KSO_WM_UNIT_LINE_FORE_SCHEMECOLOR_INDEX_BRIGHTNESS" val="0.25"/>
  <p:tag name="KSO_WM_UNIT_LINE_FORE_SCHEMECOLOR_INDEX" val="13"/>
  <p:tag name="KSO_WM_UNIT_LINE_FILL_TYPE"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 name="KSO_WM_UNIT_BLOCK" val="0"/>
  <p:tag name="KSO_WM_UNIT_SM_LIMIT_TYPE" val="3"/>
  <p:tag name="KSO_WM_UNIT_DEC_AREA_ID" val="8f62d66535c146d7987563a265c97bc7"/>
  <p:tag name="KSO_WM_UNIT_DECORATE_INFO" val="{&quot;DecorateInfoH&quot;:{&quot;IsAbs&quot;:true},&quot;DecorateInfoW&quot;:{&quot;IsAbs&quot;:false},&quot;DecorateInfoX&quot;:{&quot;IsAbs&quot;:true,&quot;Pos&quot;:1},&quot;DecorateInfoY&quot;:{&quot;IsAbs&quot;:true,&quot;Pos&quot;:0},&quot;ReferentInfo&quot;:{&quot;Id&quot;:&quot;7c059c4f447b4aea9d5a62d288aa5957&quot;,&quot;X&quot;:{&quot;Pos&quot;:1},&quot;Y&quot;:{&quot;Pos&quot;:2}},&quot;whChangeMode&quot;:0}"/>
  <p:tag name="KSO_WM_CHIP_GROUPID" val="5f2a21a5f9bfba6a976c1f34"/>
  <p:tag name="KSO_WM_CHIP_XID" val="5f2a21a5f9bfba6a976c1f35"/>
  <p:tag name="KSO_WM_CHIP_FILLAREA_FILL_RULE" val="{&quot;fill_align&quot;:&quot;cm&quot;,&quot;fill_mode&quot;:&quot;adaptive&quot;,&quot;sacle_strategy&quot;:&quot;smart&quot;}"/>
  <p:tag name="KSO_WM_UNIT_DEC_SUPPORTCHANGEPIC" val="0"/>
  <p:tag name="KSO_WM_UNIT_DEC_CHANGEPICRESERVED" val="0"/>
  <p:tag name="KSO_WM_ASSEMBLE_CHIP_INDEX" val="ccced8e448094de9ad78e1f49c6d26f7"/>
  <p:tag name="KSO_WM_UNIT_LINE_FORE_SCHEMECOLOR_INDEX_BRIGHTNESS" val="0.25"/>
  <p:tag name="KSO_WM_UNIT_LINE_FORE_SCHEMECOLOR_INDEX" val="13"/>
  <p:tag name="KSO_WM_UNIT_LINE_FILL_TYPE" val="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 name="KSO_WM_CHIP_GROUPID" val="5f6de815747e3ea6e2859c81"/>
  <p:tag name="KSO_WM_CHIP_XID" val="5f6de815747e3ea6e2859c83"/>
  <p:tag name="KSO_WM_UNIT_DEC_AREA_ID" val="e6e617779e78438988c16c95a46b6bf3"/>
  <p:tag name="KSO_WM_UNIT_DECORATE_INFO" val=""/>
  <p:tag name="KSO_WM_UNIT_SM_LIMIT_TYPE" val=""/>
  <p:tag name="KSO_WM_CHIP_FILLAREA_FILL_RULE" val="{&quot;fill_align&quot;:&quot;rm&quot;,&quot;fill_effect&quot;:[],&quot;fill_mode&quot;:&quot;adaptive&quot;,&quot;sacle_strategy&quot;:&quot;stretch&quot;}"/>
  <p:tag name="KSO_WM_ASSEMBLE_CHIP_INDEX" val="1880dab32ddd4e88b1b912872a15cadc"/>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heme/theme1.xml><?xml version="1.0" encoding="utf-8"?>
<a:theme xmlns:a="http://schemas.openxmlformats.org/drawingml/2006/main" name="Office 主题​​">
  <a:themeElements>
    <a:clrScheme name="自定义 2633">
      <a:dk1>
        <a:srgbClr val="000000"/>
      </a:dk1>
      <a:lt1>
        <a:srgbClr val="FFFFFF"/>
      </a:lt1>
      <a:dk2>
        <a:srgbClr val="273B41"/>
      </a:dk2>
      <a:lt2>
        <a:srgbClr val="FFFFFF"/>
      </a:lt2>
      <a:accent1>
        <a:srgbClr val="81A8B4"/>
      </a:accent1>
      <a:accent2>
        <a:srgbClr val="82A0B9"/>
      </a:accent2>
      <a:accent3>
        <a:srgbClr val="8C98B9"/>
      </a:accent3>
      <a:accent4>
        <a:srgbClr val="9A8FB1"/>
      </a:accent4>
      <a:accent5>
        <a:srgbClr val="A886A2"/>
      </a:accent5>
      <a:accent6>
        <a:srgbClr val="D4B8BF"/>
      </a:accent6>
      <a:hlink>
        <a:srgbClr val="304FFE"/>
      </a:hlink>
      <a:folHlink>
        <a:srgbClr val="492067"/>
      </a:folHlink>
    </a:clrScheme>
    <a:fontScheme name="自定义 99">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273B41"/>
      </a:dk2>
      <a:lt2>
        <a:srgbClr val="FFFFFF"/>
      </a:lt2>
      <a:accent1>
        <a:srgbClr val="81A8B4"/>
      </a:accent1>
      <a:accent2>
        <a:srgbClr val="82A0B9"/>
      </a:accent2>
      <a:accent3>
        <a:srgbClr val="8C98B9"/>
      </a:accent3>
      <a:accent4>
        <a:srgbClr val="9A8FB1"/>
      </a:accent4>
      <a:accent5>
        <a:srgbClr val="A886A2"/>
      </a:accent5>
      <a:accent6>
        <a:srgbClr val="D4B8BF"/>
      </a:accent6>
      <a:hlink>
        <a:srgbClr val="304FFE"/>
      </a:hlink>
      <a:folHlink>
        <a:srgbClr val="492067"/>
      </a:folHlink>
    </a:clrScheme>
    <a:fontScheme name="自定义 99">
      <a:majorFont>
        <a:latin typeface="微软雅黑"/>
        <a:ea typeface=""/>
        <a:cs typeface=""/>
      </a:majorFont>
      <a:minorFont>
        <a:latin typeface="微软雅黑"/>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3593</Words>
  <Application>WPS 演示</Application>
  <PresentationFormat>宽屏</PresentationFormat>
  <Paragraphs>242</Paragraphs>
  <Slides>25</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Arial</vt:lpstr>
      <vt:lpstr>宋体</vt:lpstr>
      <vt:lpstr>Wingdings</vt:lpstr>
      <vt:lpstr>微软雅黑</vt:lpstr>
      <vt:lpstr>汉仪旗黑-85S</vt:lpstr>
      <vt:lpstr>黑体</vt:lpstr>
      <vt:lpstr>汉仪铸字卡酷体简</vt:lpstr>
      <vt:lpstr>汉仪铸字美心体简</vt:lpstr>
      <vt:lpstr>Arial Unicode MS</vt:lpstr>
      <vt:lpstr>Calibri</vt:lpstr>
      <vt:lpstr>Times New Roman</vt:lpstr>
      <vt:lpstr>Office 主题​​</vt:lpstr>
      <vt:lpstr>1_Office 主题​​</vt:lpstr>
      <vt:lpstr>EM分类算法及其应用</vt:lpstr>
      <vt:lpstr>目录</vt:lpstr>
      <vt:lpstr>EM算法基本原理</vt:lpstr>
      <vt:lpstr>PowerPoint 演示文稿</vt:lpstr>
      <vt:lpstr>PowerPoint 演示文稿</vt:lpstr>
      <vt:lpstr>PowerPoint 演示文稿</vt:lpstr>
      <vt:lpstr>PowerPoint 演示文稿</vt:lpstr>
      <vt:lpstr>PowerPoint 演示文稿</vt:lpstr>
      <vt:lpstr>PowerPoint 演示文稿</vt:lpstr>
      <vt:lpstr>EM算法设计实现</vt:lpstr>
      <vt:lpstr>PowerPoint 演示文稿</vt:lpstr>
      <vt:lpstr>PowerPoint 演示文稿</vt:lpstr>
      <vt:lpstr>PowerPoint 演示文稿</vt:lpstr>
      <vt:lpstr>实验</vt:lpstr>
      <vt:lpstr>PowerPoint 演示文稿</vt:lpstr>
      <vt:lpstr>PowerPoint 演示文稿</vt:lpstr>
      <vt:lpstr>PowerPoint 演示文稿</vt:lpstr>
      <vt:lpstr>PowerPoint 演示文稿</vt:lpstr>
      <vt:lpstr>结束语</vt:lpstr>
      <vt:lpstr>PowerPoint 演示文稿</vt:lpstr>
      <vt:lpstr>PowerPoint 演示文稿</vt:lpstr>
      <vt:lpstr>感谢观看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ベ断桥烟雨ミ</cp:lastModifiedBy>
  <cp:revision>249</cp:revision>
  <dcterms:created xsi:type="dcterms:W3CDTF">2019-06-19T02:08:00Z</dcterms:created>
  <dcterms:modified xsi:type="dcterms:W3CDTF">2024-06-16T08:20:00Z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88149DB50B094EFEB93BB4E2C8ECC39B_11</vt:lpwstr>
  </property>
</Properties>
</file>