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3" r:id="rId4"/>
    <p:sldId id="289" r:id="rId5"/>
    <p:sldId id="285" r:id="rId6"/>
    <p:sldId id="276" r:id="rId7"/>
    <p:sldId id="277" r:id="rId8"/>
    <p:sldId id="258" r:id="rId9"/>
    <p:sldId id="259" r:id="rId10"/>
    <p:sldId id="260" r:id="rId11"/>
    <p:sldId id="261" r:id="rId12"/>
    <p:sldId id="278" r:id="rId13"/>
    <p:sldId id="267" r:id="rId14"/>
    <p:sldId id="264" r:id="rId15"/>
    <p:sldId id="279" r:id="rId16"/>
    <p:sldId id="284" r:id="rId17"/>
    <p:sldId id="280" r:id="rId18"/>
    <p:sldId id="282" r:id="rId19"/>
    <p:sldId id="286" r:id="rId20"/>
    <p:sldId id="287" r:id="rId21"/>
    <p:sldId id="288" r:id="rId22"/>
    <p:sldId id="274" r:id="rId23"/>
    <p:sldId id="290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57"/>
            <p14:sldId id="283"/>
            <p14:sldId id="289"/>
            <p14:sldId id="285"/>
            <p14:sldId id="276"/>
            <p14:sldId id="277"/>
            <p14:sldId id="258"/>
            <p14:sldId id="259"/>
            <p14:sldId id="260"/>
            <p14:sldId id="261"/>
            <p14:sldId id="278"/>
            <p14:sldId id="267"/>
            <p14:sldId id="264"/>
            <p14:sldId id="279"/>
            <p14:sldId id="284"/>
            <p14:sldId id="280"/>
            <p14:sldId id="282"/>
            <p14:sldId id="286"/>
            <p14:sldId id="287"/>
            <p14:sldId id="288"/>
            <p14:sldId id="274"/>
            <p14:sldId id="29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B"/>
    <a:srgbClr val="D6D2C4"/>
    <a:srgbClr val="064CBE"/>
    <a:srgbClr val="D9D5C7"/>
    <a:srgbClr val="DDDDDD"/>
    <a:srgbClr val="888888"/>
    <a:srgbClr val="247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88667" autoAdjust="0"/>
  </p:normalViewPr>
  <p:slideViewPr>
    <p:cSldViewPr snapToGrid="0">
      <p:cViewPr varScale="1">
        <p:scale>
          <a:sx n="57" d="100"/>
          <a:sy n="57" d="100"/>
        </p:scale>
        <p:origin x="9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vivishin/44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vivishin/44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https://dribbble.com/shots/14261830-To-do-do-doo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7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2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64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54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2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43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https://brunch.co.kr/@vivishin/44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https://brunch.co.kr/@vivishin/44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2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</a:t>
            </a:r>
            <a:r>
              <a:rPr lang="ko-KR" altLang="en-US" dirty="0"/>
              <a:t>카페 이름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-K</a:t>
            </a:r>
            <a:r>
              <a:rPr lang="ko-KR" altLang="en-US" dirty="0"/>
              <a:t>를 이용한 </a:t>
            </a:r>
            <a:r>
              <a:rPr lang="ko-KR" altLang="en-US" dirty="0" err="1"/>
              <a:t>개명안</a:t>
            </a:r>
            <a:endParaRPr lang="en-US" altLang="ko-KR" dirty="0"/>
          </a:p>
          <a:p>
            <a:r>
              <a:rPr lang="ko-KR" altLang="en-US" dirty="0"/>
              <a:t>양호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2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3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flow chart update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스플래쉬</a:t>
            </a:r>
            <a:r>
              <a:rPr lang="ko-KR" altLang="en-US" dirty="0"/>
              <a:t> 화면 이후 바로 로그인 화면</a:t>
            </a:r>
            <a:r>
              <a:rPr lang="en-US" altLang="ko-KR" dirty="0"/>
              <a:t>. Sign-in </a:t>
            </a:r>
            <a:r>
              <a:rPr lang="ko-KR" altLang="en-US" dirty="0"/>
              <a:t>후 홈으로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정말 </a:t>
            </a:r>
            <a:r>
              <a:rPr lang="ko-KR" altLang="en-US" dirty="0" err="1"/>
              <a:t>편한가</a:t>
            </a:r>
            <a:r>
              <a:rPr lang="en-US" altLang="ko-KR" dirty="0"/>
              <a:t>? </a:t>
            </a:r>
            <a:r>
              <a:rPr lang="ko-KR" altLang="en-US" dirty="0"/>
              <a:t>생각하며 </a:t>
            </a:r>
            <a:r>
              <a:rPr lang="en-US" altLang="ko-KR" dirty="0"/>
              <a:t>UI/UX </a:t>
            </a:r>
            <a:r>
              <a:rPr lang="ko-KR" altLang="en-US" dirty="0"/>
              <a:t>기획하기</a:t>
            </a:r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: </a:t>
            </a:r>
            <a:r>
              <a:rPr lang="ko-KR" altLang="en-US" sz="1200" dirty="0"/>
              <a:t>포인트 적립 및 사용내역</a:t>
            </a:r>
            <a:r>
              <a:rPr lang="en-US" altLang="ko-KR" sz="1200" dirty="0"/>
              <a:t>, </a:t>
            </a:r>
            <a:r>
              <a:rPr lang="ko-KR" altLang="en-US" sz="1200" dirty="0"/>
              <a:t>나만의 메뉴</a:t>
            </a:r>
            <a:r>
              <a:rPr lang="en-US" altLang="ko-KR" sz="1200" dirty="0"/>
              <a:t>, </a:t>
            </a:r>
            <a:r>
              <a:rPr lang="ko-KR" altLang="en-US" sz="1200" dirty="0"/>
              <a:t>주문내역 등 확인할 수 있는 공간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or </a:t>
            </a:r>
            <a:r>
              <a:rPr lang="ko-KR" altLang="en-US" sz="1200" dirty="0"/>
              <a:t>햄버거바에 포함 생각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햄버거바 사용하지 않도록</a:t>
            </a:r>
            <a:r>
              <a:rPr lang="en-US" altLang="ko-KR" sz="1200" dirty="0"/>
              <a:t>! </a:t>
            </a:r>
            <a:r>
              <a:rPr lang="ko-KR" altLang="en-US" sz="1200" dirty="0"/>
              <a:t>생각할 것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5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unch.co.kr/@vivishin/44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22FDA8-34EF-4453-A680-CEF96B1F2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18" y="2313271"/>
            <a:ext cx="7370963" cy="22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pic>
        <p:nvPicPr>
          <p:cNvPr id="4" name="그래픽 3" descr="웨이터">
            <a:extLst>
              <a:ext uri="{FF2B5EF4-FFF2-40B4-BE49-F238E27FC236}">
                <a16:creationId xmlns:a16="http://schemas.microsoft.com/office/drawing/2014/main" id="{DC576A78-2615-40D0-81FC-8CE2079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473" y="2586576"/>
            <a:ext cx="1819020" cy="1819020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A02815E7-CD97-42F2-BD37-75F04260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09" y="2828420"/>
            <a:ext cx="1577176" cy="157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3A785-752B-4976-AAE3-7ECBAEE357AE}"/>
              </a:ext>
            </a:extLst>
          </p:cNvPr>
          <p:cNvSpPr txBox="1"/>
          <p:nvPr/>
        </p:nvSpPr>
        <p:spPr>
          <a:xfrm>
            <a:off x="2496299" y="4584017"/>
            <a:ext cx="24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카페 창업자 </a:t>
            </a:r>
            <a:endParaRPr lang="en-US" altLang="ko-KR" dirty="0"/>
          </a:p>
          <a:p>
            <a:pPr algn="ctr"/>
            <a:r>
              <a:rPr lang="ko-KR" altLang="en-US" dirty="0"/>
              <a:t>카페 창업예정자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91BA-18CD-4FDE-8D1B-4FE4E004EF11}"/>
              </a:ext>
            </a:extLst>
          </p:cNvPr>
          <p:cNvSpPr txBox="1"/>
          <p:nvPr/>
        </p:nvSpPr>
        <p:spPr>
          <a:xfrm>
            <a:off x="7123413" y="4584017"/>
            <a:ext cx="24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3EDE2A-920A-4350-9EFE-BBEC56097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3" y="1727311"/>
            <a:ext cx="2771775" cy="3995033"/>
          </a:xfrm>
          <a:prstGeom prst="rect">
            <a:avLst/>
          </a:prstGeom>
        </p:spPr>
      </p:pic>
      <p:pic>
        <p:nvPicPr>
          <p:cNvPr id="4" name="그림 3" descr="조류, 꽃이(가) 표시된 사진&#10;&#10;자동 생성된 설명">
            <a:extLst>
              <a:ext uri="{FF2B5EF4-FFF2-40B4-BE49-F238E27FC236}">
                <a16:creationId xmlns:a16="http://schemas.microsoft.com/office/drawing/2014/main" id="{ED6FF61C-521E-4747-A841-55A32BE5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1643768"/>
            <a:ext cx="3010424" cy="4169306"/>
          </a:xfrm>
          <a:prstGeom prst="rect">
            <a:avLst/>
          </a:prstGeom>
        </p:spPr>
      </p:pic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id="{3747E4FE-2F5A-4F60-B86E-35AEDF94F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95240" y="798749"/>
            <a:ext cx="7227138" cy="585215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r>
              <a:rPr lang="ko-KR" altLang="en-US" dirty="0"/>
              <a:t> 이미지</a:t>
            </a:r>
          </a:p>
        </p:txBody>
      </p:sp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DBD37A35-9E6E-4B5B-B53A-44C0320C0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4862" y="798749"/>
            <a:ext cx="7227138" cy="58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CA10F-4E30-4C1B-AA0B-AF8FEDAC9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8" y="1377069"/>
            <a:ext cx="5330930" cy="4103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E89B7-A3D4-4B69-A58A-864A2C5D4A09}"/>
              </a:ext>
            </a:extLst>
          </p:cNvPr>
          <p:cNvSpPr txBox="1"/>
          <p:nvPr/>
        </p:nvSpPr>
        <p:spPr>
          <a:xfrm>
            <a:off x="7264958" y="4330840"/>
            <a:ext cx="317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 로그인 후 자동 로그인</a:t>
            </a:r>
            <a:endParaRPr lang="en-US" altLang="ko-KR" sz="1400" dirty="0"/>
          </a:p>
          <a:p>
            <a:r>
              <a:rPr lang="ko-KR" altLang="en-US" sz="1400" dirty="0"/>
              <a:t>마이페이지에서 로그아웃 가능</a:t>
            </a:r>
          </a:p>
        </p:txBody>
      </p: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C8BA9-A8D8-429E-A506-F1A9DF04DB2D}"/>
              </a:ext>
            </a:extLst>
          </p:cNvPr>
          <p:cNvSpPr txBox="1"/>
          <p:nvPr/>
        </p:nvSpPr>
        <p:spPr>
          <a:xfrm>
            <a:off x="2655302" y="973115"/>
            <a:ext cx="112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Blue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6CE84-C591-460C-B7C5-32CEE217B88B}"/>
              </a:ext>
            </a:extLst>
          </p:cNvPr>
          <p:cNvSpPr txBox="1"/>
          <p:nvPr/>
        </p:nvSpPr>
        <p:spPr>
          <a:xfrm>
            <a:off x="8210198" y="973115"/>
            <a:ext cx="138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White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6B3268-45AC-4E85-9C65-1F7FC2BE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18" y="1609145"/>
            <a:ext cx="3429297" cy="4819436"/>
          </a:xfrm>
          <a:prstGeom prst="rect">
            <a:avLst/>
          </a:prstGeom>
          <a:ln>
            <a:solidFill>
              <a:srgbClr val="0047BB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DBD157-2D7C-4129-BC4C-EC1EAD2B0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385" y="1609145"/>
            <a:ext cx="3429297" cy="48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B695-72A1-4D73-B7EC-168FFE3868EC}"/>
              </a:ext>
            </a:extLst>
          </p:cNvPr>
          <p:cNvSpPr txBox="1"/>
          <p:nvPr/>
        </p:nvSpPr>
        <p:spPr>
          <a:xfrm>
            <a:off x="6631249" y="798749"/>
            <a:ext cx="530974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b="1" dirty="0" err="1"/>
              <a:t>피드</a:t>
            </a:r>
            <a:r>
              <a:rPr lang="ko-KR" altLang="en-US" b="1" dirty="0"/>
              <a:t> 형식 유지</a:t>
            </a:r>
            <a:endParaRPr lang="en-US" altLang="ko-KR" b="1" dirty="0"/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ko-KR" altLang="en-US" b="1" dirty="0"/>
              <a:t>하단 </a:t>
            </a:r>
            <a:r>
              <a:rPr lang="ko-KR" altLang="en-US" b="1" dirty="0" err="1"/>
              <a:t>네비게이션바</a:t>
            </a:r>
            <a:r>
              <a:rPr lang="ko-KR" altLang="en-US" b="1" dirty="0"/>
              <a:t> 고정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구성 </a:t>
            </a:r>
            <a:r>
              <a:rPr lang="en-US" altLang="ko-KR" b="1" dirty="0"/>
              <a:t>: </a:t>
            </a:r>
            <a:r>
              <a:rPr lang="ko-KR" altLang="en-US" b="1" dirty="0"/>
              <a:t>홈</a:t>
            </a:r>
            <a:r>
              <a:rPr lang="en-US" altLang="ko-KR" b="1" dirty="0"/>
              <a:t>/</a:t>
            </a:r>
            <a:r>
              <a:rPr lang="ko-KR" altLang="en-US" b="1" dirty="0"/>
              <a:t>장바구니</a:t>
            </a:r>
            <a:r>
              <a:rPr lang="en-US" altLang="ko-KR" b="1" dirty="0"/>
              <a:t>/</a:t>
            </a:r>
            <a:r>
              <a:rPr lang="ko-KR" altLang="en-US" b="1" dirty="0"/>
              <a:t>마이페이지</a:t>
            </a:r>
            <a:r>
              <a:rPr lang="en-US" altLang="ko-KR" b="1" dirty="0"/>
              <a:t>/ </a:t>
            </a:r>
            <a:r>
              <a:rPr lang="ko-KR" altLang="en-US" b="1" dirty="0"/>
              <a:t>고객의 소리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우측 상단 아이콘 검색과 알림 </a:t>
            </a:r>
            <a:r>
              <a:rPr lang="en-US" altLang="ko-KR" b="1" dirty="0"/>
              <a:t>OK</a:t>
            </a:r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알림 버튼 누르면 알림 센터로 이동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spc="-200" dirty="0"/>
              <a:t>최근 주문 메뉴</a:t>
            </a:r>
            <a:r>
              <a:rPr lang="en-US" altLang="ko-KR" b="1" spc="-200" dirty="0"/>
              <a:t>/ </a:t>
            </a:r>
            <a:r>
              <a:rPr lang="ko-KR" altLang="en-US" b="1" spc="-200" dirty="0"/>
              <a:t>많이 주문하는 메뉴</a:t>
            </a:r>
            <a:r>
              <a:rPr lang="en-US" altLang="ko-KR" b="1" spc="-200" dirty="0"/>
              <a:t> </a:t>
            </a:r>
            <a:r>
              <a:rPr lang="ko-KR" altLang="en-US" b="1" spc="-200" dirty="0" err="1"/>
              <a:t>피드</a:t>
            </a:r>
            <a:r>
              <a:rPr lang="ko-KR" altLang="en-US" b="1" spc="-200" dirty="0"/>
              <a:t> 상단 표시</a:t>
            </a:r>
            <a:endParaRPr lang="en-US" altLang="ko-KR" b="1" spc="-200" dirty="0"/>
          </a:p>
          <a:p>
            <a:endParaRPr lang="en-US" altLang="ko-KR" b="1" spc="-200" dirty="0"/>
          </a:p>
          <a:p>
            <a:r>
              <a:rPr lang="en-US" altLang="ko-KR" sz="1800" b="1" spc="-200" dirty="0"/>
              <a:t> </a:t>
            </a:r>
            <a:r>
              <a:rPr lang="en-US" altLang="ko-KR" sz="1800" spc="-200" dirty="0"/>
              <a:t>5</a:t>
            </a:r>
            <a:r>
              <a:rPr lang="en-US" altLang="ko-KR" sz="1800" spc="-150" dirty="0"/>
              <a:t>-1.  </a:t>
            </a:r>
            <a:r>
              <a:rPr lang="ko-KR" altLang="en-US" sz="1800" spc="-150" dirty="0"/>
              <a:t>메뉴 상단에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5-2.  </a:t>
            </a:r>
            <a:r>
              <a:rPr lang="ko-KR" altLang="en-US" sz="1800" spc="-150" dirty="0"/>
              <a:t>메뉴와 추가 사이에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5-3.  </a:t>
            </a:r>
            <a:r>
              <a:rPr lang="ko-KR" altLang="en-US" sz="1800" spc="-150" dirty="0"/>
              <a:t>메뉴 앞에 아이콘으로 표시 </a:t>
            </a:r>
            <a:endParaRPr lang="en-US" altLang="ko-KR" sz="1800" spc="-150" dirty="0"/>
          </a:p>
          <a:p>
            <a:r>
              <a:rPr lang="en-US" altLang="ko-KR" sz="1800" spc="-150" dirty="0"/>
              <a:t>    </a:t>
            </a:r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실물사진과의 배치</a:t>
            </a:r>
            <a:r>
              <a:rPr lang="en-US" altLang="ko-KR" b="1" dirty="0"/>
              <a:t>. </a:t>
            </a:r>
            <a:r>
              <a:rPr lang="ko-KR" altLang="en-US" b="1" dirty="0"/>
              <a:t>메뉴사진 오른쪽 하단에 </a:t>
            </a:r>
            <a:r>
              <a:rPr lang="en-US" altLang="ko-KR" b="1" dirty="0"/>
              <a:t>‘</a:t>
            </a:r>
            <a:r>
              <a:rPr lang="ko-KR" altLang="en-US" b="1" dirty="0"/>
              <a:t>스타벅스</a:t>
            </a:r>
            <a:r>
              <a:rPr lang="en-US" altLang="ko-KR" b="1" dirty="0"/>
              <a:t>’</a:t>
            </a:r>
            <a:r>
              <a:rPr lang="ko-KR" altLang="en-US" b="1" dirty="0"/>
              <a:t>와 같이 확대 버튼 추가</a:t>
            </a:r>
            <a:r>
              <a:rPr lang="en-US" altLang="ko-KR" b="1" dirty="0"/>
              <a:t>.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이미지 및 해당 제품소개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b="1" dirty="0"/>
              <a:t>7. </a:t>
            </a:r>
            <a:r>
              <a:rPr lang="en-US" altLang="ko-KR" sz="1100" b="1" dirty="0"/>
              <a:t> </a:t>
            </a:r>
            <a:r>
              <a:rPr lang="ko-KR" altLang="en-US" b="1" dirty="0"/>
              <a:t>데일리 멘트 </a:t>
            </a:r>
            <a:r>
              <a:rPr lang="en-US" altLang="ko-KR" b="1" dirty="0"/>
              <a:t>OK. </a:t>
            </a:r>
          </a:p>
          <a:p>
            <a:r>
              <a:rPr lang="en-US" altLang="ko-KR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실물사진과의 배치 고려</a:t>
            </a:r>
            <a:endParaRPr lang="en-US" altLang="ko-KR" sz="1800" dirty="0"/>
          </a:p>
          <a:p>
            <a:r>
              <a:rPr lang="en-US" altLang="ko-KR" sz="1800" dirty="0"/>
              <a:t>  - </a:t>
            </a:r>
            <a:r>
              <a:rPr lang="ko-KR" altLang="en-US" sz="1600" dirty="0"/>
              <a:t>배너 클릭 시 해당 카테고리로 이동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B711A6-07B3-4771-A655-8A0F7DC020BA}"/>
              </a:ext>
            </a:extLst>
          </p:cNvPr>
          <p:cNvGrpSpPr/>
          <p:nvPr/>
        </p:nvGrpSpPr>
        <p:grpSpPr>
          <a:xfrm>
            <a:off x="518308" y="1147482"/>
            <a:ext cx="5042446" cy="5372584"/>
            <a:chOff x="334803" y="1147482"/>
            <a:chExt cx="5042446" cy="5372584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5713E8-5E48-4126-9713-EEF67EFA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08" y="1147482"/>
              <a:ext cx="4317841" cy="53725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5D5A849-27D1-4E50-A178-15ADA5B66B0D}"/>
                </a:ext>
              </a:extLst>
            </p:cNvPr>
            <p:cNvGrpSpPr/>
            <p:nvPr/>
          </p:nvGrpSpPr>
          <p:grpSpPr>
            <a:xfrm>
              <a:off x="1184438" y="3156304"/>
              <a:ext cx="1759732" cy="253916"/>
              <a:chOff x="1114097" y="3152001"/>
              <a:chExt cx="2332488" cy="337961"/>
            </a:xfrm>
            <a:solidFill>
              <a:srgbClr val="064CBE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72AFE3-5680-4A9D-BF47-E50D1A424F18}"/>
                  </a:ext>
                </a:extLst>
              </p:cNvPr>
              <p:cNvSpPr/>
              <p:nvPr/>
            </p:nvSpPr>
            <p:spPr>
              <a:xfrm>
                <a:off x="1114097" y="3152001"/>
                <a:ext cx="1830070" cy="276999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05CA5A-9041-4F5C-8B1F-202AB90BCC65}"/>
                  </a:ext>
                </a:extLst>
              </p:cNvPr>
              <p:cNvSpPr txBox="1"/>
              <p:nvPr/>
            </p:nvSpPr>
            <p:spPr>
              <a:xfrm>
                <a:off x="1114097" y="3152001"/>
                <a:ext cx="2332488" cy="337961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Only for you (my recipe)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E8CF5-ABB7-4666-88B9-59CB9EF46C0E}"/>
                </a:ext>
              </a:extLst>
            </p:cNvPr>
            <p:cNvSpPr txBox="1"/>
            <p:nvPr/>
          </p:nvSpPr>
          <p:spPr>
            <a:xfrm>
              <a:off x="553286" y="3106472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5-1.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83306B-8305-41E6-9353-DB7FF5900564}"/>
                </a:ext>
              </a:extLst>
            </p:cNvPr>
            <p:cNvSpPr txBox="1"/>
            <p:nvPr/>
          </p:nvSpPr>
          <p:spPr>
            <a:xfrm>
              <a:off x="3132365" y="3777152"/>
              <a:ext cx="1858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64CBE"/>
                  </a:solidFill>
                </a:rPr>
                <a:t>Only for you !  (my recipe)</a:t>
              </a:r>
              <a:endParaRPr lang="ko-KR" altLang="en-US" sz="1050" dirty="0">
                <a:solidFill>
                  <a:srgbClr val="064CB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5467157-304D-456E-A096-22EFD5F4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72" y="4045305"/>
              <a:ext cx="321200" cy="30890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F71B1-B49E-4BDC-9079-229561C5235C}"/>
                </a:ext>
              </a:extLst>
            </p:cNvPr>
            <p:cNvSpPr txBox="1"/>
            <p:nvPr/>
          </p:nvSpPr>
          <p:spPr>
            <a:xfrm>
              <a:off x="3458935" y="35127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5-2.</a:t>
              </a:r>
              <a:endParaRPr lang="ko-KR" alt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6686C3-50B7-4B25-BD20-39BD58F8512D}"/>
                </a:ext>
              </a:extLst>
            </p:cNvPr>
            <p:cNvSpPr txBox="1"/>
            <p:nvPr/>
          </p:nvSpPr>
          <p:spPr>
            <a:xfrm>
              <a:off x="334803" y="40453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5-3.</a:t>
              </a:r>
              <a:endParaRPr lang="ko-KR" altLang="en-US" sz="14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738082-5393-4F3D-9814-3B56CD65F027}"/>
              </a:ext>
            </a:extLst>
          </p:cNvPr>
          <p:cNvSpPr/>
          <p:nvPr/>
        </p:nvSpPr>
        <p:spPr>
          <a:xfrm>
            <a:off x="4300753" y="1147482"/>
            <a:ext cx="1048871" cy="493059"/>
          </a:xfrm>
          <a:prstGeom prst="rect">
            <a:avLst/>
          </a:prstGeom>
          <a:noFill/>
          <a:ln w="38100">
            <a:solidFill>
              <a:srgbClr val="00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9CC28-173C-4341-897C-894391BBBBC2}"/>
              </a:ext>
            </a:extLst>
          </p:cNvPr>
          <p:cNvSpPr txBox="1"/>
          <p:nvPr/>
        </p:nvSpPr>
        <p:spPr>
          <a:xfrm>
            <a:off x="3827136" y="1147482"/>
            <a:ext cx="348290" cy="338554"/>
          </a:xfrm>
          <a:prstGeom prst="rect">
            <a:avLst/>
          </a:prstGeom>
          <a:noFill/>
          <a:ln>
            <a:solidFill>
              <a:srgbClr val="064CB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endParaRPr lang="en-US" altLang="ko-KR" sz="1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43DB91-2F41-4F3C-BD6E-30B730F4E536}"/>
              </a:ext>
            </a:extLst>
          </p:cNvPr>
          <p:cNvSpPr/>
          <p:nvPr/>
        </p:nvSpPr>
        <p:spPr>
          <a:xfrm>
            <a:off x="736791" y="4417881"/>
            <a:ext cx="5677439" cy="228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03E5152-3037-4B78-916C-882C24116C19}"/>
              </a:ext>
            </a:extLst>
          </p:cNvPr>
          <p:cNvGrpSpPr/>
          <p:nvPr/>
        </p:nvGrpSpPr>
        <p:grpSpPr>
          <a:xfrm>
            <a:off x="633342" y="4718080"/>
            <a:ext cx="5365055" cy="1984876"/>
            <a:chOff x="273535" y="3988767"/>
            <a:chExt cx="6023948" cy="2501680"/>
          </a:xfrm>
        </p:grpSpPr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DAE5563-B97C-4127-8CE3-5BA2DD4C3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3" b="73332"/>
            <a:stretch/>
          </p:blipFill>
          <p:spPr>
            <a:xfrm>
              <a:off x="489664" y="4917254"/>
              <a:ext cx="3239765" cy="11833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41EA6-FF0C-440C-85C2-69C1B750EA50}"/>
                </a:ext>
              </a:extLst>
            </p:cNvPr>
            <p:cNvSpPr txBox="1"/>
            <p:nvPr/>
          </p:nvSpPr>
          <p:spPr>
            <a:xfrm>
              <a:off x="273535" y="4547620"/>
              <a:ext cx="432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76F930-A819-40AB-A83F-11CAFDE811C6}"/>
                </a:ext>
              </a:extLst>
            </p:cNvPr>
            <p:cNvSpPr/>
            <p:nvPr/>
          </p:nvSpPr>
          <p:spPr>
            <a:xfrm>
              <a:off x="1053464" y="5624252"/>
              <a:ext cx="494881" cy="439837"/>
            </a:xfrm>
            <a:prstGeom prst="ellipse">
              <a:avLst/>
            </a:prstGeom>
            <a:noFill/>
            <a:ln w="38100"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 descr="음식, 커피이(가) 표시된 사진&#10;&#10;자동 생성된 설명">
              <a:extLst>
                <a:ext uri="{FF2B5EF4-FFF2-40B4-BE49-F238E27FC236}">
                  <a16:creationId xmlns:a16="http://schemas.microsoft.com/office/drawing/2014/main" id="{CB54407C-57FA-463A-B605-4F376E520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4" b="12530"/>
            <a:stretch/>
          </p:blipFill>
          <p:spPr>
            <a:xfrm>
              <a:off x="4152307" y="3988767"/>
              <a:ext cx="2145176" cy="2501680"/>
            </a:xfrm>
            <a:prstGeom prst="rect">
              <a:avLst/>
            </a:prstGeom>
          </p:spPr>
        </p:pic>
        <p:sp>
          <p:nvSpPr>
            <p:cNvPr id="48" name="화살표: 굽음 47">
              <a:extLst>
                <a:ext uri="{FF2B5EF4-FFF2-40B4-BE49-F238E27FC236}">
                  <a16:creationId xmlns:a16="http://schemas.microsoft.com/office/drawing/2014/main" id="{3603CF61-52B1-42E5-9D3B-CE07B2C11D4B}"/>
                </a:ext>
              </a:extLst>
            </p:cNvPr>
            <p:cNvSpPr/>
            <p:nvPr/>
          </p:nvSpPr>
          <p:spPr>
            <a:xfrm>
              <a:off x="1308958" y="4477838"/>
              <a:ext cx="2725374" cy="1146836"/>
            </a:xfrm>
            <a:prstGeom prst="bentArrow">
              <a:avLst>
                <a:gd name="adj1" fmla="val 4452"/>
                <a:gd name="adj2" fmla="val 13275"/>
                <a:gd name="adj3" fmla="val 25000"/>
                <a:gd name="adj4" fmla="val 43750"/>
              </a:avLst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7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E6224-3A69-4AC3-92F0-098619DE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0" y="1258601"/>
            <a:ext cx="2871580" cy="47552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66053-2591-440E-81E0-74A33FA4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3" y="1248162"/>
            <a:ext cx="2967317" cy="4755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5E78D-8642-4D81-9F84-EDE0926D61F9}"/>
              </a:ext>
            </a:extLst>
          </p:cNvPr>
          <p:cNvSpPr txBox="1"/>
          <p:nvPr/>
        </p:nvSpPr>
        <p:spPr>
          <a:xfrm>
            <a:off x="1044833" y="6179257"/>
            <a:ext cx="344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https://dribbble.com/shots/14261830-To-do-do-doo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E43E9-9932-44C3-B410-75D436ECF159}"/>
              </a:ext>
            </a:extLst>
          </p:cNvPr>
          <p:cNvSpPr/>
          <p:nvPr/>
        </p:nvSpPr>
        <p:spPr>
          <a:xfrm>
            <a:off x="1446963" y="1879042"/>
            <a:ext cx="2662813" cy="974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D7BBD1-B384-410C-B694-4F9238C95A7A}"/>
              </a:ext>
            </a:extLst>
          </p:cNvPr>
          <p:cNvSpPr/>
          <p:nvPr/>
        </p:nvSpPr>
        <p:spPr>
          <a:xfrm>
            <a:off x="5067617" y="1711643"/>
            <a:ext cx="2500364" cy="3556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2DAE1-C014-4A19-8C67-72CEEC196F8D}"/>
              </a:ext>
            </a:extLst>
          </p:cNvPr>
          <p:cNvSpPr/>
          <p:nvPr/>
        </p:nvSpPr>
        <p:spPr>
          <a:xfrm>
            <a:off x="1546586" y="2922394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DEE5A-1AAF-4A1E-A990-0F6AC6AD6FB3}"/>
              </a:ext>
            </a:extLst>
          </p:cNvPr>
          <p:cNvSpPr/>
          <p:nvPr/>
        </p:nvSpPr>
        <p:spPr>
          <a:xfrm>
            <a:off x="1546586" y="3954066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40EB10A-0093-484D-85DF-D8C252865DE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1546586" y="3038010"/>
            <a:ext cx="12700" cy="103167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35093D-5042-47F2-AAF1-195D8C61DF21}"/>
              </a:ext>
            </a:extLst>
          </p:cNvPr>
          <p:cNvSpPr txBox="1"/>
          <p:nvPr/>
        </p:nvSpPr>
        <p:spPr>
          <a:xfrm>
            <a:off x="4806655" y="6218690"/>
            <a:ext cx="34465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https://dribbble.com/shots/14270015-Synology-DS-File-App-Redesign</a:t>
            </a:r>
            <a:endParaRPr lang="ko-KR" altLang="en-US" sz="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891A24-75E1-485E-9FCC-025EC761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20" y="1242157"/>
            <a:ext cx="2826546" cy="4749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2DE3B-FECB-421A-B3DB-71C081D0704B}"/>
              </a:ext>
            </a:extLst>
          </p:cNvPr>
          <p:cNvSpPr txBox="1"/>
          <p:nvPr/>
        </p:nvSpPr>
        <p:spPr>
          <a:xfrm>
            <a:off x="8568477" y="6210187"/>
            <a:ext cx="274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https://dribbble.com/shots/14274999-Online-Plant-Store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60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ko-KR" altLang="en-US" dirty="0" err="1"/>
              <a:t>컨셉시안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17EF42-5F72-41A9-B2C4-BB22EDB3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8" y="1207221"/>
            <a:ext cx="4317841" cy="5372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5FA6519-F6C4-438F-A646-3CBD615B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75" y="1202167"/>
            <a:ext cx="4651217" cy="5347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06CDC03-920A-4DB5-9C4E-D2786E33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87" y="3569421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AF68F-34FF-47E8-A43D-960F6F4C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7" y="860905"/>
            <a:ext cx="10327903" cy="53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779CC-FA76-40B3-B017-3FE3A3D0B3F2}"/>
              </a:ext>
            </a:extLst>
          </p:cNvPr>
          <p:cNvGrpSpPr/>
          <p:nvPr/>
        </p:nvGrpSpPr>
        <p:grpSpPr>
          <a:xfrm>
            <a:off x="712127" y="860905"/>
            <a:ext cx="10998293" cy="5445743"/>
            <a:chOff x="712127" y="860905"/>
            <a:chExt cx="10998293" cy="54457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951868-AC97-4FE1-9760-458B00576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8" r="3906" b="39396"/>
            <a:stretch/>
          </p:blipFill>
          <p:spPr>
            <a:xfrm>
              <a:off x="712127" y="860905"/>
              <a:ext cx="10998293" cy="54457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AB66AC-B7B7-4F46-BF28-D206F066B8A6}"/>
                </a:ext>
              </a:extLst>
            </p:cNvPr>
            <p:cNvSpPr/>
            <p:nvPr/>
          </p:nvSpPr>
          <p:spPr>
            <a:xfrm>
              <a:off x="8834718" y="5755341"/>
              <a:ext cx="2057400" cy="551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6603E-E935-4DC3-BE75-DB9EEBFE9466}"/>
                </a:ext>
              </a:extLst>
            </p:cNvPr>
            <p:cNvSpPr/>
            <p:nvPr/>
          </p:nvSpPr>
          <p:spPr>
            <a:xfrm>
              <a:off x="5970494" y="5607131"/>
              <a:ext cx="430306" cy="69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- Concept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0D6C4-2F3C-443A-B3C3-0C516F307670}"/>
              </a:ext>
            </a:extLst>
          </p:cNvPr>
          <p:cNvSpPr txBox="1"/>
          <p:nvPr/>
        </p:nvSpPr>
        <p:spPr>
          <a:xfrm>
            <a:off x="2130010" y="3105834"/>
            <a:ext cx="793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“</a:t>
            </a:r>
            <a:r>
              <a:rPr lang="ko-KR" altLang="en-US" sz="3600" dirty="0"/>
              <a:t>당신에게 맞는 커피 길로 안내한다</a:t>
            </a:r>
            <a:r>
              <a:rPr lang="en-US" altLang="ko-KR" sz="3600" dirty="0"/>
              <a:t>＂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119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73E876-70DA-4EDF-9F21-325F0259C84D}"/>
              </a:ext>
            </a:extLst>
          </p:cNvPr>
          <p:cNvGrpSpPr/>
          <p:nvPr/>
        </p:nvGrpSpPr>
        <p:grpSpPr>
          <a:xfrm>
            <a:off x="684537" y="2209812"/>
            <a:ext cx="11165825" cy="3805506"/>
            <a:chOff x="684537" y="2209812"/>
            <a:chExt cx="11165825" cy="38055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E460DC8-F52D-473F-8BFC-F40A09BD6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51" r="39581"/>
            <a:stretch/>
          </p:blipFill>
          <p:spPr>
            <a:xfrm>
              <a:off x="684537" y="2209812"/>
              <a:ext cx="10822926" cy="380550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0D238A-39FE-4942-A924-2F7A5298C74D}"/>
                </a:ext>
              </a:extLst>
            </p:cNvPr>
            <p:cNvSpPr/>
            <p:nvPr/>
          </p:nvSpPr>
          <p:spPr>
            <a:xfrm>
              <a:off x="10260106" y="2209812"/>
              <a:ext cx="632012" cy="291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0F737F-400D-469A-AA41-01F80D66BDF5}"/>
                </a:ext>
              </a:extLst>
            </p:cNvPr>
            <p:cNvSpPr/>
            <p:nvPr/>
          </p:nvSpPr>
          <p:spPr>
            <a:xfrm>
              <a:off x="11228293" y="2653553"/>
              <a:ext cx="622069" cy="26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3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D0C7ED-552C-4BC9-BE2B-527828FD3927}"/>
              </a:ext>
            </a:extLst>
          </p:cNvPr>
          <p:cNvGrpSpPr/>
          <p:nvPr/>
        </p:nvGrpSpPr>
        <p:grpSpPr>
          <a:xfrm>
            <a:off x="1052427" y="1488636"/>
            <a:ext cx="9987603" cy="4764246"/>
            <a:chOff x="1052427" y="1488636"/>
            <a:chExt cx="9987603" cy="47642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632488-6626-4BAB-9285-1D3531291E65}"/>
                </a:ext>
              </a:extLst>
            </p:cNvPr>
            <p:cNvGrpSpPr/>
            <p:nvPr/>
          </p:nvGrpSpPr>
          <p:grpSpPr>
            <a:xfrm>
              <a:off x="1052428" y="1488636"/>
              <a:ext cx="9987602" cy="4764246"/>
              <a:chOff x="1052428" y="1488636"/>
              <a:chExt cx="9987602" cy="476424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113AF4-2D08-4F24-8262-F6D024698D06}"/>
                  </a:ext>
                </a:extLst>
              </p:cNvPr>
              <p:cNvGrpSpPr/>
              <p:nvPr/>
            </p:nvGrpSpPr>
            <p:grpSpPr>
              <a:xfrm>
                <a:off x="1052428" y="1488636"/>
                <a:ext cx="9987602" cy="4764246"/>
                <a:chOff x="1052428" y="1488636"/>
                <a:chExt cx="9987602" cy="476424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6E4E7F1A-261A-4E4D-BD2A-B669351A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93" t="56310" b="-1262"/>
                <a:stretch/>
              </p:blipFill>
              <p:spPr>
                <a:xfrm>
                  <a:off x="1052428" y="1586754"/>
                  <a:ext cx="9987602" cy="466612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713CB6-92D5-467C-8024-D8634634D0C7}"/>
                    </a:ext>
                  </a:extLst>
                </p:cNvPr>
                <p:cNvSpPr/>
                <p:nvPr/>
              </p:nvSpPr>
              <p:spPr>
                <a:xfrm>
                  <a:off x="1151970" y="1488636"/>
                  <a:ext cx="3832412" cy="8377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18B009-A0AF-4AB3-A7CE-DE5CEBAB7F90}"/>
                  </a:ext>
                </a:extLst>
              </p:cNvPr>
              <p:cNvSpPr/>
              <p:nvPr/>
            </p:nvSpPr>
            <p:spPr>
              <a:xfrm>
                <a:off x="1052428" y="2595282"/>
                <a:ext cx="126436" cy="242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7466C5-1121-4BB5-863B-B8A153298009}"/>
                </a:ext>
              </a:extLst>
            </p:cNvPr>
            <p:cNvSpPr/>
            <p:nvPr/>
          </p:nvSpPr>
          <p:spPr>
            <a:xfrm>
              <a:off x="1052427" y="3213844"/>
              <a:ext cx="789819" cy="63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034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4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</a:t>
            </a:r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스타벅스 </a:t>
            </a:r>
            <a:r>
              <a:rPr lang="en-US" altLang="ko-KR" dirty="0"/>
              <a:t>app)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B9D73D-E776-4651-947F-A016D843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5" y="1078905"/>
            <a:ext cx="10016829" cy="525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DF8FA-EC99-4AF8-ABF9-995DBF00249C}"/>
              </a:ext>
            </a:extLst>
          </p:cNvPr>
          <p:cNvSpPr txBox="1"/>
          <p:nvPr/>
        </p:nvSpPr>
        <p:spPr>
          <a:xfrm>
            <a:off x="8686800" y="5996320"/>
            <a:ext cx="267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4"/>
              </a:rPr>
              <a:t>https://brunch.co.kr/@vivishin/44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2849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4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</a:t>
            </a:r>
            <a:r>
              <a:rPr lang="en-US" altLang="ko-KR" dirty="0"/>
              <a:t> Flow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스타벅스 </a:t>
            </a:r>
            <a:r>
              <a:rPr lang="en-US" altLang="ko-KR" dirty="0"/>
              <a:t>app)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37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가이드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97FCFB-A650-42C4-845F-19C44E72CF12}"/>
              </a:ext>
            </a:extLst>
          </p:cNvPr>
          <p:cNvSpPr txBox="1"/>
          <p:nvPr/>
        </p:nvSpPr>
        <p:spPr>
          <a:xfrm>
            <a:off x="6498924" y="1769631"/>
            <a:ext cx="5537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. </a:t>
            </a:r>
            <a:r>
              <a:rPr lang="ko-KR" altLang="en-US" dirty="0"/>
              <a:t>클릭하면 왼쪽에 메뉴 창이 나타납니다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로고</a:t>
            </a:r>
            <a:r>
              <a:rPr lang="en-US" altLang="ko-KR" dirty="0"/>
              <a:t>. </a:t>
            </a:r>
            <a:r>
              <a:rPr lang="ko-KR" altLang="en-US" dirty="0"/>
              <a:t>클릭하면 메인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알림</a:t>
            </a:r>
            <a:r>
              <a:rPr lang="en-US" altLang="ko-KR" dirty="0"/>
              <a:t>. </a:t>
            </a:r>
            <a:r>
              <a:rPr lang="ko-KR" altLang="en-US" dirty="0"/>
              <a:t>클릭하면 내게 온 알림을 확인할 수 있는 화면으로 이동합니다</a:t>
            </a:r>
            <a:r>
              <a:rPr lang="en-US" altLang="ko-KR" dirty="0"/>
              <a:t>.(</a:t>
            </a:r>
            <a:r>
              <a:rPr lang="ko-KR" altLang="en-US" dirty="0"/>
              <a:t>제조완료 및 제조 지연 양해 등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 </a:t>
            </a:r>
            <a:r>
              <a:rPr lang="ko-KR" altLang="en-US" dirty="0"/>
              <a:t>클릭하면 로그인 및 회원가입을 할 수 있는 페이지로 이동합니다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</a:t>
            </a:r>
            <a:r>
              <a:rPr lang="en-US" altLang="ko-KR" dirty="0"/>
              <a:t>. </a:t>
            </a:r>
            <a:r>
              <a:rPr lang="ko-KR" altLang="en-US" dirty="0"/>
              <a:t>클릭하면 음료 주문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주문 확인</a:t>
            </a:r>
            <a:r>
              <a:rPr lang="en-US" altLang="ko-KR" dirty="0"/>
              <a:t>. </a:t>
            </a:r>
            <a:r>
              <a:rPr lang="ko-KR" altLang="en-US" dirty="0"/>
              <a:t>클릭하면 주문 확인 화면으로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이벤트</a:t>
            </a:r>
            <a:r>
              <a:rPr lang="en-US" altLang="ko-KR" dirty="0"/>
              <a:t>. </a:t>
            </a:r>
            <a:r>
              <a:rPr lang="ko-KR" altLang="en-US" dirty="0"/>
              <a:t>클릭하면 공지사항 및 이벤트 안내 화면으로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A5D85AD9-C424-4F17-B388-0310436F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982" y="757517"/>
            <a:ext cx="8212936" cy="6274523"/>
          </a:xfrm>
          <a:prstGeom prst="rect">
            <a:avLst/>
          </a:prstGeom>
        </p:spPr>
      </p:pic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E1D794A-F6CF-4F3A-900D-6A335657499C}"/>
              </a:ext>
            </a:extLst>
          </p:cNvPr>
          <p:cNvGrpSpPr/>
          <p:nvPr/>
        </p:nvGrpSpPr>
        <p:grpSpPr>
          <a:xfrm>
            <a:off x="2071154" y="1414592"/>
            <a:ext cx="3466485" cy="4685891"/>
            <a:chOff x="2071154" y="1414592"/>
            <a:chExt cx="3466485" cy="46858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63104A0-4682-42FC-AF40-19883AA5F229}"/>
                </a:ext>
              </a:extLst>
            </p:cNvPr>
            <p:cNvSpPr/>
            <p:nvPr/>
          </p:nvSpPr>
          <p:spPr>
            <a:xfrm>
              <a:off x="2334669" y="1784871"/>
              <a:ext cx="3072709" cy="42304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7DBB930-4B51-43D5-A860-CB877FA781D9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499872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17AF700-E89D-4DA6-ADF7-FFF8A4A8A74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881" y="4998720"/>
              <a:ext cx="0" cy="1101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6724EA3-23F2-496E-A460-E160808EB24E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69" y="214376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D61DB94-D1B4-479F-8B4F-FCFBEF9DF941}"/>
                </a:ext>
              </a:extLst>
            </p:cNvPr>
            <p:cNvCxnSpPr/>
            <p:nvPr/>
          </p:nvCxnSpPr>
          <p:spPr>
            <a:xfrm>
              <a:off x="2334669" y="3926840"/>
              <a:ext cx="307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D187722-CD5D-4E12-8CA7-351D005840A7}"/>
                </a:ext>
              </a:extLst>
            </p:cNvPr>
            <p:cNvGrpSpPr/>
            <p:nvPr/>
          </p:nvGrpSpPr>
          <p:grpSpPr>
            <a:xfrm>
              <a:off x="2453640" y="1880197"/>
              <a:ext cx="274320" cy="132080"/>
              <a:chOff x="9265920" y="2011680"/>
              <a:chExt cx="640080" cy="30480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8FFAE24-7E3C-4FF1-90B5-0F568B4EA10A}"/>
                  </a:ext>
                </a:extLst>
              </p:cNvPr>
              <p:cNvCxnSpPr/>
              <p:nvPr/>
            </p:nvCxnSpPr>
            <p:spPr>
              <a:xfrm>
                <a:off x="9265920" y="20116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C96DCF1-476C-4868-A419-62E2F2F4AFA5}"/>
                  </a:ext>
                </a:extLst>
              </p:cNvPr>
              <p:cNvCxnSpPr/>
              <p:nvPr/>
            </p:nvCxnSpPr>
            <p:spPr>
              <a:xfrm>
                <a:off x="9265920" y="215900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0D89B7E-1D5F-4C19-9F4B-0A567ED29C6C}"/>
                  </a:ext>
                </a:extLst>
              </p:cNvPr>
              <p:cNvCxnSpPr/>
              <p:nvPr/>
            </p:nvCxnSpPr>
            <p:spPr>
              <a:xfrm>
                <a:off x="9265920" y="2316480"/>
                <a:ext cx="6400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B6B9BAE-E7DA-491E-889D-51D1E34A9348}"/>
                </a:ext>
              </a:extLst>
            </p:cNvPr>
            <p:cNvSpPr/>
            <p:nvPr/>
          </p:nvSpPr>
          <p:spPr>
            <a:xfrm>
              <a:off x="2544941" y="2745740"/>
              <a:ext cx="2682240" cy="5791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E95456-4693-401C-A084-D37B761EC1B2}"/>
                </a:ext>
              </a:extLst>
            </p:cNvPr>
            <p:cNvSpPr txBox="1"/>
            <p:nvPr/>
          </p:nvSpPr>
          <p:spPr>
            <a:xfrm>
              <a:off x="2948651" y="4277739"/>
              <a:ext cx="1798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주문하기</a:t>
              </a:r>
              <a:r>
                <a:rPr lang="en-US" altLang="ko-KR" dirty="0"/>
                <a:t>(Order)</a:t>
              </a:r>
              <a:endParaRPr lang="ko-KR" altLang="en-US" dirty="0"/>
            </a:p>
          </p:txBody>
        </p:sp>
        <p:pic>
          <p:nvPicPr>
            <p:cNvPr id="39" name="그래픽 38" descr="벨소리">
              <a:extLst>
                <a:ext uri="{FF2B5EF4-FFF2-40B4-BE49-F238E27FC236}">
                  <a16:creationId xmlns:a16="http://schemas.microsoft.com/office/drawing/2014/main" id="{EED491AC-0A25-4A48-8309-D74A3F97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0249" y="1769631"/>
              <a:ext cx="369332" cy="36933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713DCD-4EF6-47D6-9430-87075E3D4CBF}"/>
                </a:ext>
              </a:extLst>
            </p:cNvPr>
            <p:cNvSpPr txBox="1"/>
            <p:nvPr/>
          </p:nvSpPr>
          <p:spPr>
            <a:xfrm>
              <a:off x="4187152" y="5364935"/>
              <a:ext cx="111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이벤트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8996A5-4B11-4976-965B-47977E0BD032}"/>
                </a:ext>
              </a:extLst>
            </p:cNvPr>
            <p:cNvSpPr txBox="1"/>
            <p:nvPr/>
          </p:nvSpPr>
          <p:spPr>
            <a:xfrm>
              <a:off x="2510289" y="5364935"/>
              <a:ext cx="1559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주문 확인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224B582-5695-4569-96BD-0EC17FD1DA8F}"/>
                </a:ext>
              </a:extLst>
            </p:cNvPr>
            <p:cNvSpPr/>
            <p:nvPr/>
          </p:nvSpPr>
          <p:spPr>
            <a:xfrm>
              <a:off x="4848851" y="1662854"/>
              <a:ext cx="688788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4A6B6BF-80FF-40FA-A78E-AEF2F4A70562}"/>
                </a:ext>
              </a:extLst>
            </p:cNvPr>
            <p:cNvSpPr/>
            <p:nvPr/>
          </p:nvSpPr>
          <p:spPr>
            <a:xfrm>
              <a:off x="2204408" y="1671461"/>
              <a:ext cx="688788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84D9933-3D51-498D-8383-D3D320ED3E93}"/>
                </a:ext>
              </a:extLst>
            </p:cNvPr>
            <p:cNvSpPr/>
            <p:nvPr/>
          </p:nvSpPr>
          <p:spPr>
            <a:xfrm>
              <a:off x="3335836" y="2750882"/>
              <a:ext cx="1111986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EBFE71F-D725-4B4B-AAED-F508B963C455}"/>
                </a:ext>
              </a:extLst>
            </p:cNvPr>
            <p:cNvSpPr/>
            <p:nvPr/>
          </p:nvSpPr>
          <p:spPr>
            <a:xfrm>
              <a:off x="2926073" y="4141340"/>
              <a:ext cx="1900200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F3C3F70-1CBA-4377-A289-B05B4E98451F}"/>
                </a:ext>
              </a:extLst>
            </p:cNvPr>
            <p:cNvSpPr/>
            <p:nvPr/>
          </p:nvSpPr>
          <p:spPr>
            <a:xfrm>
              <a:off x="2510288" y="5232042"/>
              <a:ext cx="1207329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CAE6D52-E9ED-4CF4-8312-EFF26ED9FC4C}"/>
                </a:ext>
              </a:extLst>
            </p:cNvPr>
            <p:cNvSpPr/>
            <p:nvPr/>
          </p:nvSpPr>
          <p:spPr>
            <a:xfrm>
              <a:off x="4027538" y="5260044"/>
              <a:ext cx="1207329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5DE337E-5389-4672-B85A-AD3CC018741B}"/>
                </a:ext>
              </a:extLst>
            </p:cNvPr>
            <p:cNvSpPr/>
            <p:nvPr/>
          </p:nvSpPr>
          <p:spPr>
            <a:xfrm>
              <a:off x="2071154" y="1414592"/>
              <a:ext cx="243068" cy="222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0CE4CC3-29F4-4017-9863-6539D1A21B89}"/>
                </a:ext>
              </a:extLst>
            </p:cNvPr>
            <p:cNvSpPr/>
            <p:nvPr/>
          </p:nvSpPr>
          <p:spPr>
            <a:xfrm>
              <a:off x="4838217" y="1428578"/>
              <a:ext cx="172031" cy="215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E1ED2F1-C9A8-4FE2-88BB-C2C3F73FF7D6}"/>
                </a:ext>
              </a:extLst>
            </p:cNvPr>
            <p:cNvSpPr/>
            <p:nvPr/>
          </p:nvSpPr>
          <p:spPr>
            <a:xfrm>
              <a:off x="3474549" y="2528593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ADC9727-1B1E-4387-B81D-42FC8CB42DC9}"/>
                </a:ext>
              </a:extLst>
            </p:cNvPr>
            <p:cNvSpPr/>
            <p:nvPr/>
          </p:nvSpPr>
          <p:spPr>
            <a:xfrm>
              <a:off x="2824759" y="4069048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525243C-2C17-4450-85B3-5F4F7EFBA92D}"/>
                </a:ext>
              </a:extLst>
            </p:cNvPr>
            <p:cNvSpPr/>
            <p:nvPr/>
          </p:nvSpPr>
          <p:spPr>
            <a:xfrm>
              <a:off x="2438087" y="5079465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224C479-4D4D-45CA-8B97-1205C16BD08C}"/>
                </a:ext>
              </a:extLst>
            </p:cNvPr>
            <p:cNvSpPr/>
            <p:nvPr/>
          </p:nvSpPr>
          <p:spPr>
            <a:xfrm>
              <a:off x="4052394" y="5096636"/>
              <a:ext cx="243068" cy="2222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7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9831001-8F3A-4E9B-B089-7A9DF0A009F5}"/>
                </a:ext>
              </a:extLst>
            </p:cNvPr>
            <p:cNvGrpSpPr/>
            <p:nvPr/>
          </p:nvGrpSpPr>
          <p:grpSpPr>
            <a:xfrm>
              <a:off x="3330575" y="1907980"/>
              <a:ext cx="1047770" cy="173972"/>
              <a:chOff x="3774143" y="2799377"/>
              <a:chExt cx="5100920" cy="1819238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DFD10B4E-504C-4B97-A82A-6A8CC8FDE9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4143" y="3667957"/>
                <a:ext cx="896469" cy="32372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F9C839D6-AF53-44DB-AF54-5E39A1A25D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6543" y="35613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5564CFE-AD78-4397-9335-B68F9A10E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78943" y="37137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BB05C7D4-233E-4ADC-87DA-0F5C0DB11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5814" y="3578708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06199290-8B88-4D3E-A379-AC9253004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1343" y="38661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D38AA7BA-40F6-44DE-91F6-D38ABA7A9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3743" y="4018576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EC0E59D5-9A4A-4294-B503-E857016B4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5107" y="35344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3AC45CE4-E1E2-494C-91BA-E6768B6F0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7507" y="36868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B0D96F65-367A-4E7F-A525-E37E9E80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84378" y="3551814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DA06EDFA-8422-4ABE-AB3F-37E8E6C88F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9907" y="38392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0882992D-AC02-4E49-BE23-668EF9249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2307" y="3991682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F776BF72-5629-4040-8FCA-B57547198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5012" y="35787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D3ED137B-5A7B-40D6-872F-FDCBD6C696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7412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0BF822F-E010-473C-B1FD-128EC1BCB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9812" y="38835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9A6071A3-D29F-4A4A-B97D-CAB070395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683" y="3748441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D28136E8-1BE0-453D-8A75-F5A94DC3C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2212" y="40359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FDBF99B2-B0EB-41FF-A5ED-A3AFC934B1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0472" y="35613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6B1C7433-4EEC-4C69-9DCE-595A2684F6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2872" y="37137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C00E763B-C8C1-48A9-9BE3-943765CEB3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5272" y="38661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CF058E8A-DD87-4AE0-8ACA-5CAEB4826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2143" y="3731109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B91E10F1-F7BC-4A8C-BCE9-B420D9D89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672" y="4018577"/>
                <a:ext cx="1613647" cy="582706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1F084C7B-0E0F-4FC1-92EE-768C3ABF4E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4518" y="4170977"/>
                <a:ext cx="1219201" cy="430305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6B760616-AA32-449E-B9CC-B509D39417FC}"/>
                  </a:ext>
                </a:extLst>
              </p:cNvPr>
              <p:cNvSpPr/>
              <p:nvPr/>
            </p:nvSpPr>
            <p:spPr>
              <a:xfrm>
                <a:off x="4365814" y="3559783"/>
                <a:ext cx="4285127" cy="13666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pic>
            <p:nvPicPr>
              <p:cNvPr id="144" name="그래픽 143" descr="낙엽수">
                <a:extLst>
                  <a:ext uri="{FF2B5EF4-FFF2-40B4-BE49-F238E27FC236}">
                    <a16:creationId xmlns:a16="http://schemas.microsoft.com/office/drawing/2014/main" id="{BBE59BFF-2741-46C5-A6B2-7F57BCDEE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960663" y="279937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F04ACFC-C1B9-4453-92EF-66BC23665A6E}"/>
                  </a:ext>
                </a:extLst>
              </p:cNvPr>
              <p:cNvSpPr/>
              <p:nvPr/>
            </p:nvSpPr>
            <p:spPr>
              <a:xfrm>
                <a:off x="4150660" y="2833981"/>
                <a:ext cx="3980329" cy="9048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i="1" dirty="0" err="1">
                    <a:solidFill>
                      <a:schemeClr val="tx1"/>
                    </a:solidFill>
                    <a:latin typeface="a가로수" panose="02020600000000000000" pitchFamily="18" charset="-127"/>
                    <a:ea typeface="a가로수" panose="02020600000000000000" pitchFamily="18" charset="-127"/>
                  </a:rPr>
                  <a:t>C.StreeT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2503DA3-E131-4F1C-911C-121D346504CE}"/>
                </a:ext>
              </a:extLst>
            </p:cNvPr>
            <p:cNvSpPr/>
            <p:nvPr/>
          </p:nvSpPr>
          <p:spPr>
            <a:xfrm>
              <a:off x="3338951" y="1699692"/>
              <a:ext cx="1111986" cy="579114"/>
            </a:xfrm>
            <a:prstGeom prst="ellipse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322A6BC-B92A-4341-9D16-75A1C2E27577}"/>
                </a:ext>
              </a:extLst>
            </p:cNvPr>
            <p:cNvSpPr/>
            <p:nvPr/>
          </p:nvSpPr>
          <p:spPr>
            <a:xfrm>
              <a:off x="3321899" y="1428729"/>
              <a:ext cx="172031" cy="215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B875762-3A5A-4D2A-8B14-34A08AFACC91}"/>
              </a:ext>
            </a:extLst>
          </p:cNvPr>
          <p:cNvSpPr txBox="1"/>
          <p:nvPr/>
        </p:nvSpPr>
        <p:spPr>
          <a:xfrm>
            <a:off x="7713631" y="1078908"/>
            <a:ext cx="30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‘Home’ before log-in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2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name(</a:t>
            </a:r>
            <a:r>
              <a:rPr lang="ko-KR" altLang="en-US" dirty="0"/>
              <a:t>제안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53B341-BDFA-4645-9A9A-E39B7D7BC4DC}"/>
              </a:ext>
            </a:extLst>
          </p:cNvPr>
          <p:cNvGrpSpPr/>
          <p:nvPr/>
        </p:nvGrpSpPr>
        <p:grpSpPr>
          <a:xfrm>
            <a:off x="2337239" y="1156104"/>
            <a:ext cx="7993627" cy="3705752"/>
            <a:chOff x="2286996" y="2007898"/>
            <a:chExt cx="7993627" cy="370575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2302E5-341D-47C8-AE49-C2BAC2B88195}"/>
                </a:ext>
              </a:extLst>
            </p:cNvPr>
            <p:cNvSpPr/>
            <p:nvPr/>
          </p:nvSpPr>
          <p:spPr>
            <a:xfrm>
              <a:off x="8433575" y="2069125"/>
              <a:ext cx="1171961" cy="862681"/>
            </a:xfrm>
            <a:prstGeom prst="rect">
              <a:avLst/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52B462-1421-49FA-A87D-6E172FCADB09}"/>
                </a:ext>
              </a:extLst>
            </p:cNvPr>
            <p:cNvSpPr txBox="1"/>
            <p:nvPr/>
          </p:nvSpPr>
          <p:spPr>
            <a:xfrm>
              <a:off x="7758487" y="2007898"/>
              <a:ext cx="252213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Via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STRADA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TRAMITE</a:t>
              </a:r>
              <a:endParaRPr lang="ko-KR" altLang="en-US" dirty="0">
                <a:solidFill>
                  <a:schemeClr val="bg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거리</a:t>
              </a:r>
              <a:r>
                <a:rPr lang="en-US" altLang="ko-KR" dirty="0"/>
                <a:t>,</a:t>
              </a:r>
              <a:r>
                <a:rPr lang="ko-KR" altLang="en-US" dirty="0"/>
                <a:t> 길</a:t>
              </a:r>
              <a:r>
                <a:rPr lang="en-US" altLang="ko-KR" dirty="0"/>
                <a:t>, </a:t>
              </a:r>
              <a:r>
                <a:rPr lang="ko-KR" altLang="en-US" dirty="0"/>
                <a:t>수단</a:t>
              </a:r>
              <a:r>
                <a:rPr lang="en-US" altLang="ko-KR" dirty="0"/>
                <a:t>, </a:t>
              </a:r>
              <a:r>
                <a:rPr lang="ko-KR" altLang="en-US" dirty="0"/>
                <a:t>방법의 이탈리아어 </a:t>
              </a:r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80BA4B-90BB-4FBF-B44E-7B8318D35127}"/>
                </a:ext>
              </a:extLst>
            </p:cNvPr>
            <p:cNvSpPr/>
            <p:nvPr/>
          </p:nvSpPr>
          <p:spPr>
            <a:xfrm>
              <a:off x="5376878" y="2069125"/>
              <a:ext cx="1171961" cy="862681"/>
            </a:xfrm>
            <a:prstGeom prst="rect">
              <a:avLst/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6B8E57-028D-48F7-894D-930E1949ECBB}"/>
                </a:ext>
              </a:extLst>
            </p:cNvPr>
            <p:cNvSpPr/>
            <p:nvPr/>
          </p:nvSpPr>
          <p:spPr>
            <a:xfrm>
              <a:off x="2319495" y="2069126"/>
              <a:ext cx="1171961" cy="862680"/>
            </a:xfrm>
            <a:prstGeom prst="rect">
              <a:avLst/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F7F4C-3183-46BB-8A3D-6DC9EA9050E9}"/>
                </a:ext>
              </a:extLst>
            </p:cNvPr>
            <p:cNvSpPr txBox="1"/>
            <p:nvPr/>
          </p:nvSpPr>
          <p:spPr>
            <a:xfrm>
              <a:off x="2286996" y="2297330"/>
              <a:ext cx="1290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Korea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Korea</a:t>
              </a:r>
              <a:r>
                <a:rPr lang="ko-KR" altLang="en-US" dirty="0"/>
                <a:t>의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064CBE"/>
                  </a:solidFill>
                </a:rPr>
                <a:t>K</a:t>
              </a:r>
              <a:endParaRPr lang="en-US" altLang="ko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F73C7-CAF9-46AC-A9BD-182363A6771B}"/>
                </a:ext>
              </a:extLst>
            </p:cNvPr>
            <p:cNvSpPr txBox="1"/>
            <p:nvPr/>
          </p:nvSpPr>
          <p:spPr>
            <a:xfrm>
              <a:off x="4339213" y="2297330"/>
              <a:ext cx="324729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Coffea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커피나무의 학술명으로 많은 종들이 </a:t>
              </a:r>
              <a:r>
                <a:rPr lang="en-US" altLang="ko-KR" dirty="0"/>
                <a:t>Coffea</a:t>
              </a:r>
              <a:r>
                <a:rPr lang="ko-KR" altLang="en-US" dirty="0"/>
                <a:t>에 속하고 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다양한 커피</a:t>
              </a:r>
              <a:r>
                <a:rPr lang="en-US" altLang="ko-KR" dirty="0"/>
                <a:t>(</a:t>
              </a:r>
              <a:r>
                <a:rPr lang="ko-KR" altLang="en-US" dirty="0"/>
                <a:t>원두</a:t>
              </a:r>
              <a:r>
                <a:rPr lang="en-US" altLang="ko-KR" dirty="0"/>
                <a:t>)</a:t>
              </a:r>
              <a:r>
                <a:rPr lang="ko-KR" altLang="en-US" dirty="0"/>
                <a:t>를 맛보게 하려는 부분에서 </a:t>
              </a:r>
              <a:r>
                <a:rPr lang="en-US" altLang="ko-KR" dirty="0" err="1"/>
                <a:t>coffea</a:t>
              </a:r>
              <a:r>
                <a:rPr lang="ko-KR" altLang="en-US" dirty="0"/>
                <a:t>로 선정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A4C1DF-6F0E-49BE-9C4E-7F1060AEC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57" y="2169606"/>
              <a:ext cx="612649" cy="60960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21C37C-03A8-494B-9202-4B73E8F42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689" y="2169605"/>
              <a:ext cx="612649" cy="609601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46AEA11-ECBB-48B1-B5D2-A9C12F226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9675" y="4104210"/>
            <a:ext cx="612649" cy="60960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CDDD863-16BE-408A-BDC1-E5926B9A0662}"/>
              </a:ext>
            </a:extLst>
          </p:cNvPr>
          <p:cNvGrpSpPr/>
          <p:nvPr/>
        </p:nvGrpSpPr>
        <p:grpSpPr>
          <a:xfrm>
            <a:off x="3843302" y="4892424"/>
            <a:ext cx="4640516" cy="840418"/>
            <a:chOff x="3985845" y="5215094"/>
            <a:chExt cx="4640516" cy="84041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755E23-859E-41A4-AC77-DF6CA26C3D10}"/>
                </a:ext>
              </a:extLst>
            </p:cNvPr>
            <p:cNvSpPr/>
            <p:nvPr/>
          </p:nvSpPr>
          <p:spPr>
            <a:xfrm>
              <a:off x="3985845" y="5215095"/>
              <a:ext cx="4220308" cy="840417"/>
            </a:xfrm>
            <a:prstGeom prst="rect">
              <a:avLst/>
            </a:prstGeom>
            <a:solidFill>
              <a:srgbClr val="064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KOFFEA </a:t>
              </a:r>
              <a:r>
                <a:rPr lang="en-US" altLang="ko-KR" dirty="0">
                  <a:solidFill>
                    <a:srgbClr val="064CBE"/>
                  </a:solidFill>
                </a:rPr>
                <a:t>AVENUE</a:t>
              </a:r>
              <a:endParaRPr lang="ko-KR" altLang="en-US" dirty="0">
                <a:solidFill>
                  <a:srgbClr val="064CB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409AC46-9D52-40F7-BC2E-255117F4C199}"/>
                </a:ext>
              </a:extLst>
            </p:cNvPr>
            <p:cNvSpPr/>
            <p:nvPr/>
          </p:nvSpPr>
          <p:spPr>
            <a:xfrm>
              <a:off x="7785944" y="5215094"/>
              <a:ext cx="840417" cy="840417"/>
            </a:xfrm>
            <a:prstGeom prst="ellipse">
              <a:avLst/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2789240-EC65-470D-AADC-BA41CC0DBBB8}"/>
              </a:ext>
            </a:extLst>
          </p:cNvPr>
          <p:cNvSpPr txBox="1"/>
          <p:nvPr/>
        </p:nvSpPr>
        <p:spPr>
          <a:xfrm>
            <a:off x="2416148" y="5841708"/>
            <a:ext cx="793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“</a:t>
            </a:r>
            <a:r>
              <a:rPr lang="ko-KR" altLang="en-US" sz="3600" dirty="0"/>
              <a:t>당신에게 맞는 커피 길로 안내한다</a:t>
            </a:r>
            <a:r>
              <a:rPr lang="en-US" altLang="ko-KR" sz="3600" dirty="0"/>
              <a:t>＂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941FE-6D5C-4846-B169-B98AD55D169E}"/>
              </a:ext>
            </a:extLst>
          </p:cNvPr>
          <p:cNvSpPr txBox="1"/>
          <p:nvPr/>
        </p:nvSpPr>
        <p:spPr>
          <a:xfrm>
            <a:off x="5791199" y="4861856"/>
            <a:ext cx="133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Via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STRADA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TRAMITE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3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Brand logo </a:t>
            </a:r>
            <a:r>
              <a:rPr lang="ko-KR" altLang="en-US" dirty="0"/>
              <a:t>제안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41AA81-3F1D-49A7-8B6E-5EED36B21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9" y="842682"/>
            <a:ext cx="11697503" cy="421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24EBF-15D0-4243-82CB-FECB27677D04}"/>
              </a:ext>
            </a:extLst>
          </p:cNvPr>
          <p:cNvSpPr txBox="1"/>
          <p:nvPr/>
        </p:nvSpPr>
        <p:spPr>
          <a:xfrm>
            <a:off x="4084831" y="5557235"/>
            <a:ext cx="449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길을 안내해주는 이미지 마인드 맵핑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토끼가 친근한 이미지에 어울리다고 생각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Brand logo </a:t>
            </a:r>
            <a:r>
              <a:rPr lang="ko-KR" altLang="en-US" dirty="0"/>
              <a:t>제안</a:t>
            </a:r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017EA4-D9F9-4BC0-999D-1C7B7B697FAE}"/>
              </a:ext>
            </a:extLst>
          </p:cNvPr>
          <p:cNvGrpSpPr/>
          <p:nvPr/>
        </p:nvGrpSpPr>
        <p:grpSpPr>
          <a:xfrm>
            <a:off x="364107" y="2310265"/>
            <a:ext cx="11533889" cy="1450824"/>
            <a:chOff x="364107" y="2310265"/>
            <a:chExt cx="11533889" cy="145082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FEA964F-3CC5-44FE-9231-78C9920FF569}"/>
                </a:ext>
              </a:extLst>
            </p:cNvPr>
            <p:cNvGrpSpPr/>
            <p:nvPr/>
          </p:nvGrpSpPr>
          <p:grpSpPr>
            <a:xfrm>
              <a:off x="5631721" y="2310265"/>
              <a:ext cx="928557" cy="1259397"/>
              <a:chOff x="2065852" y="2169587"/>
              <a:chExt cx="3058014" cy="3789086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9B211DF-CA3E-47FC-8D4E-D19533223D04}"/>
                  </a:ext>
                </a:extLst>
              </p:cNvPr>
              <p:cNvGrpSpPr/>
              <p:nvPr/>
            </p:nvGrpSpPr>
            <p:grpSpPr>
              <a:xfrm rot="18525203">
                <a:off x="3478743" y="2589146"/>
                <a:ext cx="232231" cy="3058014"/>
                <a:chOff x="9153711" y="1400210"/>
                <a:chExt cx="232231" cy="3058014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FC68B48E-224A-4A5D-8462-7A27142DF66D}"/>
                    </a:ext>
                  </a:extLst>
                </p:cNvPr>
                <p:cNvGrpSpPr/>
                <p:nvPr/>
              </p:nvGrpSpPr>
              <p:grpSpPr>
                <a:xfrm>
                  <a:off x="9153711" y="1400210"/>
                  <a:ext cx="232231" cy="3058014"/>
                  <a:chOff x="9153711" y="1400210"/>
                  <a:chExt cx="232231" cy="3058014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C772FC9E-E581-4205-9FF4-0CDE17F441F4}"/>
                      </a:ext>
                    </a:extLst>
                  </p:cNvPr>
                  <p:cNvSpPr/>
                  <p:nvPr/>
                </p:nvSpPr>
                <p:spPr>
                  <a:xfrm>
                    <a:off x="9153711" y="1400210"/>
                    <a:ext cx="232231" cy="25730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64CB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7D3F8397-0FF1-4845-9203-8F3A75C01F52}"/>
                      </a:ext>
                    </a:extLst>
                  </p:cNvPr>
                  <p:cNvSpPr/>
                  <p:nvPr/>
                </p:nvSpPr>
                <p:spPr>
                  <a:xfrm>
                    <a:off x="9153711" y="1528862"/>
                    <a:ext cx="232231" cy="29293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64CB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E1F0DAC5-0802-44A4-AB48-6240BF022F91}"/>
                    </a:ext>
                  </a:extLst>
                </p:cNvPr>
                <p:cNvCxnSpPr>
                  <a:stCxn id="45" idx="2"/>
                  <a:endCxn id="45" idx="6"/>
                </p:cNvCxnSpPr>
                <p:nvPr/>
              </p:nvCxnSpPr>
              <p:spPr>
                <a:xfrm>
                  <a:off x="9153711" y="1528862"/>
                  <a:ext cx="23223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부분 원형 24">
                <a:extLst>
                  <a:ext uri="{FF2B5EF4-FFF2-40B4-BE49-F238E27FC236}">
                    <a16:creationId xmlns:a16="http://schemas.microsoft.com/office/drawing/2014/main" id="{6DD7FAAB-0A0E-415E-8A6D-A9D0B9D5D8D6}"/>
                  </a:ext>
                </a:extLst>
              </p:cNvPr>
              <p:cNvSpPr/>
              <p:nvPr/>
            </p:nvSpPr>
            <p:spPr>
              <a:xfrm rot="17100324">
                <a:off x="3490864" y="2584055"/>
                <a:ext cx="1355423" cy="724108"/>
              </a:xfrm>
              <a:prstGeom prst="pie">
                <a:avLst>
                  <a:gd name="adj1" fmla="val 0"/>
                  <a:gd name="adj2" fmla="val 10799999"/>
                </a:avLst>
              </a:prstGeom>
              <a:noFill/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부분 원형 22">
                <a:extLst>
                  <a:ext uri="{FF2B5EF4-FFF2-40B4-BE49-F238E27FC236}">
                    <a16:creationId xmlns:a16="http://schemas.microsoft.com/office/drawing/2014/main" id="{B6D93EFF-C304-4BED-8B9E-EB2D2C7B1B97}"/>
                  </a:ext>
                </a:extLst>
              </p:cNvPr>
              <p:cNvSpPr/>
              <p:nvPr/>
            </p:nvSpPr>
            <p:spPr>
              <a:xfrm rot="16200000">
                <a:off x="3090742" y="2584055"/>
                <a:ext cx="1355423" cy="724108"/>
              </a:xfrm>
              <a:prstGeom prst="pie">
                <a:avLst>
                  <a:gd name="adj1" fmla="val 0"/>
                  <a:gd name="adj2" fmla="val 10799999"/>
                </a:avLst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순서도: 지연 25">
                <a:extLst>
                  <a:ext uri="{FF2B5EF4-FFF2-40B4-BE49-F238E27FC236}">
                    <a16:creationId xmlns:a16="http://schemas.microsoft.com/office/drawing/2014/main" id="{33579653-5D1E-40F6-8627-3228C78868D2}"/>
                  </a:ext>
                </a:extLst>
              </p:cNvPr>
              <p:cNvSpPr/>
              <p:nvPr/>
            </p:nvSpPr>
            <p:spPr>
              <a:xfrm>
                <a:off x="3768455" y="3537020"/>
                <a:ext cx="1145512" cy="1004835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부분 원형 30">
                <a:extLst>
                  <a:ext uri="{FF2B5EF4-FFF2-40B4-BE49-F238E27FC236}">
                    <a16:creationId xmlns:a16="http://schemas.microsoft.com/office/drawing/2014/main" id="{4B6C7942-FC48-4316-AE1E-491F8320D57F}"/>
                  </a:ext>
                </a:extLst>
              </p:cNvPr>
              <p:cNvSpPr/>
              <p:nvPr/>
            </p:nvSpPr>
            <p:spPr>
              <a:xfrm rot="10800000">
                <a:off x="3768454" y="5254975"/>
                <a:ext cx="1145511" cy="703698"/>
              </a:xfrm>
              <a:prstGeom prst="pie">
                <a:avLst>
                  <a:gd name="adj1" fmla="val 0"/>
                  <a:gd name="adj2" fmla="val 10799999"/>
                </a:avLst>
              </a:prstGeom>
              <a:noFill/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순서도: 지연 27">
                <a:extLst>
                  <a:ext uri="{FF2B5EF4-FFF2-40B4-BE49-F238E27FC236}">
                    <a16:creationId xmlns:a16="http://schemas.microsoft.com/office/drawing/2014/main" id="{4671FFB5-A328-4837-AF79-5DD1AD12F4A5}"/>
                  </a:ext>
                </a:extLst>
              </p:cNvPr>
              <p:cNvSpPr/>
              <p:nvPr/>
            </p:nvSpPr>
            <p:spPr>
              <a:xfrm>
                <a:off x="3768455" y="4541855"/>
                <a:ext cx="833690" cy="107517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지연 32">
                <a:extLst>
                  <a:ext uri="{FF2B5EF4-FFF2-40B4-BE49-F238E27FC236}">
                    <a16:creationId xmlns:a16="http://schemas.microsoft.com/office/drawing/2014/main" id="{1A1CE73C-3C77-4481-A71B-611DEB93A872}"/>
                  </a:ext>
                </a:extLst>
              </p:cNvPr>
              <p:cNvSpPr/>
              <p:nvPr/>
            </p:nvSpPr>
            <p:spPr>
              <a:xfrm>
                <a:off x="4110945" y="4672981"/>
                <a:ext cx="582805" cy="240349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4CB08FD-96B4-48BB-886E-5662CF81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78836">
                <a:off x="1616227" y="3025080"/>
                <a:ext cx="2453858" cy="742871"/>
              </a:xfrm>
              <a:prstGeom prst="rect">
                <a:avLst/>
              </a:prstGeom>
            </p:spPr>
          </p:pic>
          <p:sp>
            <p:nvSpPr>
              <p:cNvPr id="50" name="현 49">
                <a:extLst>
                  <a:ext uri="{FF2B5EF4-FFF2-40B4-BE49-F238E27FC236}">
                    <a16:creationId xmlns:a16="http://schemas.microsoft.com/office/drawing/2014/main" id="{C1A63C2E-6C7C-46EF-BFED-8B3586D96543}"/>
                  </a:ext>
                </a:extLst>
              </p:cNvPr>
              <p:cNvSpPr/>
              <p:nvPr/>
            </p:nvSpPr>
            <p:spPr>
              <a:xfrm rot="20193853" flipV="1">
                <a:off x="3506764" y="5220328"/>
                <a:ext cx="368680" cy="375309"/>
              </a:xfrm>
              <a:prstGeom prst="chord">
                <a:avLst/>
              </a:prstGeom>
              <a:solidFill>
                <a:schemeClr val="bg1"/>
              </a:solidFill>
              <a:ln>
                <a:solidFill>
                  <a:srgbClr val="064C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EAAAF83-BB6A-4133-B428-8E4E6DC77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07" y="2620934"/>
              <a:ext cx="11533889" cy="1140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02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Tone &amp; Manner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AA8D1-3ACF-4811-8199-07F37C3A7EFC}"/>
              </a:ext>
            </a:extLst>
          </p:cNvPr>
          <p:cNvSpPr txBox="1"/>
          <p:nvPr/>
        </p:nvSpPr>
        <p:spPr>
          <a:xfrm>
            <a:off x="2192252" y="1624817"/>
            <a:ext cx="848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 다양한 커피를 맛있게 제공하기 위해선 전문적이어야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ko-KR" altLang="en-US" b="1" dirty="0" err="1"/>
              <a:t>신뢰감</a:t>
            </a:r>
            <a:r>
              <a:rPr lang="ko-KR" altLang="en-US" dirty="0" err="1"/>
              <a:t>있는</a:t>
            </a:r>
            <a:r>
              <a:rPr lang="ko-KR" altLang="en-US" dirty="0"/>
              <a:t> 인상으로 전문성을 표현한다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다양한 사람들이 다양한 커피를 쉽게 접할 수 있는 </a:t>
            </a:r>
            <a:r>
              <a:rPr lang="ko-KR" altLang="en-US" b="1" dirty="0"/>
              <a:t>친근한</a:t>
            </a:r>
            <a:r>
              <a:rPr lang="ko-KR" altLang="en-US" dirty="0"/>
              <a:t> 인상이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F90A7-6D12-453C-91C5-6AD299572D75}"/>
              </a:ext>
            </a:extLst>
          </p:cNvPr>
          <p:cNvSpPr/>
          <p:nvPr/>
        </p:nvSpPr>
        <p:spPr>
          <a:xfrm>
            <a:off x="2375647" y="3881718"/>
            <a:ext cx="3218329" cy="1407458"/>
          </a:xfrm>
          <a:prstGeom prst="ellipse">
            <a:avLst/>
          </a:prstGeom>
          <a:solidFill>
            <a:srgbClr val="0047B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신뢰감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BEF5CC-2374-4A9B-BBD3-47A665E1A631}"/>
              </a:ext>
            </a:extLst>
          </p:cNvPr>
          <p:cNvSpPr/>
          <p:nvPr/>
        </p:nvSpPr>
        <p:spPr>
          <a:xfrm>
            <a:off x="6598026" y="3881718"/>
            <a:ext cx="3218329" cy="1407458"/>
          </a:xfrm>
          <a:prstGeom prst="ellipse">
            <a:avLst/>
          </a:prstGeom>
          <a:solidFill>
            <a:srgbClr val="D6D2C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친근함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C681C-034F-4B86-9B6C-013D326F3C91}"/>
              </a:ext>
            </a:extLst>
          </p:cNvPr>
          <p:cNvSpPr txBox="1"/>
          <p:nvPr/>
        </p:nvSpPr>
        <p:spPr>
          <a:xfrm>
            <a:off x="4007224" y="5791200"/>
            <a:ext cx="40520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Tone &amp; Manner : </a:t>
            </a:r>
            <a:r>
              <a:rPr lang="ko-KR" altLang="en-US" b="1" dirty="0"/>
              <a:t>신뢰감</a:t>
            </a:r>
            <a:r>
              <a:rPr lang="en-US" altLang="ko-KR" b="1" dirty="0"/>
              <a:t> &amp; </a:t>
            </a:r>
            <a:r>
              <a:rPr lang="ko-KR" altLang="en-US" b="1" dirty="0"/>
              <a:t>친근함</a:t>
            </a:r>
          </a:p>
        </p:txBody>
      </p:sp>
    </p:spTree>
    <p:extLst>
      <p:ext uri="{BB962C8B-B14F-4D97-AF65-F5344CB8AC3E}">
        <p14:creationId xmlns:p14="http://schemas.microsoft.com/office/powerpoint/2010/main" val="42613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4B1D005-13A4-4533-8543-DAF05259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1" y="886616"/>
            <a:ext cx="11129377" cy="435034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Branding – Color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C6D2-10C0-4CB1-9D13-197BBF7401BE}"/>
              </a:ext>
            </a:extLst>
          </p:cNvPr>
          <p:cNvSpPr txBox="1"/>
          <p:nvPr/>
        </p:nvSpPr>
        <p:spPr>
          <a:xfrm>
            <a:off x="1734670" y="5351718"/>
            <a:ext cx="890124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“</a:t>
            </a:r>
            <a:r>
              <a:rPr lang="ko-KR" altLang="en-US" sz="2800" b="1" dirty="0">
                <a:solidFill>
                  <a:srgbClr val="064CBE"/>
                </a:solidFill>
              </a:rPr>
              <a:t>파란</a:t>
            </a:r>
            <a:r>
              <a:rPr lang="ko-KR" altLang="en-US" sz="2800" dirty="0"/>
              <a:t>계열의 컬러를 포인트로 </a:t>
            </a:r>
            <a:r>
              <a:rPr lang="ko-KR" altLang="en-US" sz="2800" b="1" dirty="0"/>
              <a:t>신뢰감</a:t>
            </a:r>
            <a:r>
              <a:rPr lang="ko-KR" altLang="en-US" sz="2800" dirty="0"/>
              <a:t>을 주면서 </a:t>
            </a:r>
            <a:r>
              <a:rPr lang="ko-KR" altLang="en-US" sz="2800" b="1" dirty="0">
                <a:solidFill>
                  <a:schemeClr val="bg1"/>
                </a:solidFill>
              </a:rPr>
              <a:t>흰색</a:t>
            </a:r>
            <a:r>
              <a:rPr lang="ko-KR" altLang="en-US" sz="2800" dirty="0"/>
              <a:t>과 </a:t>
            </a:r>
            <a:r>
              <a:rPr lang="ko-KR" altLang="en-US" sz="2800" b="1" dirty="0" err="1">
                <a:solidFill>
                  <a:srgbClr val="D9D5C7"/>
                </a:solidFill>
              </a:rPr>
              <a:t>웜톤</a:t>
            </a:r>
            <a:r>
              <a:rPr lang="ko-KR" altLang="en-US" sz="2800" dirty="0"/>
              <a:t> 컬러를 </a:t>
            </a:r>
            <a:r>
              <a:rPr lang="ko-KR" altLang="en-US" sz="2800" dirty="0" err="1"/>
              <a:t>비중있게</a:t>
            </a:r>
            <a:r>
              <a:rPr lang="ko-KR" altLang="en-US" sz="2800" dirty="0"/>
              <a:t> 사용해 </a:t>
            </a:r>
            <a:r>
              <a:rPr lang="ko-KR" altLang="en-US" sz="2800" b="1" dirty="0"/>
              <a:t>친근한</a:t>
            </a:r>
            <a:r>
              <a:rPr lang="ko-KR" altLang="en-US" sz="2800" dirty="0"/>
              <a:t> 이미지까지</a:t>
            </a:r>
            <a:r>
              <a:rPr lang="en-US" altLang="ko-KR" sz="2800" b="1" dirty="0"/>
              <a:t>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3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카페 창업자에겐 주문 및 재고 관리 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 어플리케이션 자동연동으로 재고파악의 편의성을 제고해주고 러쉬 시간대에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주문으로 음료제조에 시간을 할애할 수 있게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카페 이용자는 방문 전 미리 주문을 하거나 앉은 자리에서 편하게 주문을 하고 음료를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원하는 메뉴의 재고를 어플로 확인할 수 있어서 헛걸음을 줄일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3" name="그림 2" descr="원격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6706F8EB-7978-4592-9EEA-1C8F290B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" y="1097566"/>
            <a:ext cx="9988258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24309</TotalTime>
  <Words>1308</Words>
  <Application>Microsoft Office PowerPoint</Application>
  <PresentationFormat>와이드스크린</PresentationFormat>
  <Paragraphs>198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a가로수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서비스상세</dc:title>
  <dc:creator>SeonWoong Lee</dc:creator>
  <cp:lastModifiedBy>SeonWoong Lee</cp:lastModifiedBy>
  <cp:revision>292</cp:revision>
  <dcterms:created xsi:type="dcterms:W3CDTF">2020-08-18T13:12:16Z</dcterms:created>
  <dcterms:modified xsi:type="dcterms:W3CDTF">2020-09-27T16:32:43Z</dcterms:modified>
</cp:coreProperties>
</file>