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66" r:id="rId14"/>
    <p:sldId id="270" r:id="rId15"/>
    <p:sldId id="267" r:id="rId16"/>
    <p:sldId id="268" r:id="rId17"/>
    <p:sldId id="271" r:id="rId18"/>
    <p:sldId id="272" r:id="rId19"/>
    <p:sldId id="275" r:id="rId20"/>
    <p:sldId id="269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57"/>
            <p14:sldId id="276"/>
            <p14:sldId id="277"/>
            <p14:sldId id="258"/>
            <p14:sldId id="259"/>
            <p14:sldId id="260"/>
            <p14:sldId id="261"/>
            <p14:sldId id="262"/>
            <p14:sldId id="263"/>
            <p14:sldId id="264"/>
            <p14:sldId id="274"/>
            <p14:sldId id="266"/>
            <p14:sldId id="270"/>
            <p14:sldId id="267"/>
            <p14:sldId id="268"/>
            <p14:sldId id="271"/>
            <p14:sldId id="272"/>
            <p14:sldId id="275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064CBE"/>
    <a:srgbClr val="247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88636" autoAdjust="0"/>
  </p:normalViewPr>
  <p:slideViewPr>
    <p:cSldViewPr snapToGrid="0">
      <p:cViewPr varScale="1">
        <p:scale>
          <a:sx n="85" d="100"/>
          <a:sy n="85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85704677/AIMLY-iOS-Ap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vivishin/4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0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9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컬럼감</a:t>
            </a:r>
            <a:r>
              <a:rPr lang="ko-KR" altLang="en-US" dirty="0"/>
              <a:t> 예시</a:t>
            </a:r>
            <a:r>
              <a:rPr lang="en-US" altLang="ko-KR" dirty="0"/>
              <a:t>/ </a:t>
            </a:r>
            <a:r>
              <a:rPr lang="ko-KR" altLang="en-US" dirty="0"/>
              <a:t>사진과 같이 화려함 </a:t>
            </a:r>
            <a:r>
              <a:rPr lang="en-US" altLang="ko-KR" dirty="0"/>
              <a:t>X, </a:t>
            </a:r>
            <a:r>
              <a:rPr lang="ko-KR" altLang="en-US" dirty="0"/>
              <a:t>보다 모던 </a:t>
            </a:r>
            <a:r>
              <a:rPr lang="ko-KR" altLang="en-US" dirty="0" err="1"/>
              <a:t>심플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Reference URL : </a:t>
            </a:r>
            <a:r>
              <a:rPr lang="en-US" altLang="ko-KR" dirty="0">
                <a:hlinkClick r:id="rId3"/>
              </a:rPr>
              <a:t>https://www.behance.net/gallery/85704677/AIMLY-iOS-App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중앙 개인 포인트</a:t>
            </a:r>
            <a:r>
              <a:rPr lang="en-US" altLang="ko-KR" dirty="0"/>
              <a:t>/ </a:t>
            </a:r>
            <a:r>
              <a:rPr lang="ko-KR" altLang="en-US" dirty="0"/>
              <a:t>아래 주문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)/ </a:t>
            </a:r>
            <a:r>
              <a:rPr lang="ko-KR" altLang="en-US" dirty="0"/>
              <a:t>주문확인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 / </a:t>
            </a:r>
            <a:r>
              <a:rPr lang="ko-KR" altLang="en-US" dirty="0" err="1"/>
              <a:t>최하단</a:t>
            </a:r>
            <a:r>
              <a:rPr lang="ko-KR" altLang="en-US" dirty="0"/>
              <a:t> </a:t>
            </a:r>
            <a:r>
              <a:rPr lang="ko-KR" altLang="en-US" dirty="0" err="1"/>
              <a:t>네비게이션바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가지로 축약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7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스타벅스같은 경우는 서버터지는 일이 잦음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2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0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https://brunch.co.kr/@vivishin/44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제조 완료 알림 메시지는 </a:t>
            </a:r>
            <a:r>
              <a:rPr lang="en-US" altLang="ko-KR" dirty="0"/>
              <a:t>24</a:t>
            </a:r>
            <a:r>
              <a:rPr lang="ko-KR" altLang="en-US" dirty="0"/>
              <a:t>시간 이후 자동삭제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Q1. </a:t>
            </a:r>
            <a:r>
              <a:rPr lang="ko-KR" altLang="en-US" dirty="0"/>
              <a:t>관리자 프로그램 통해서 알림 메시지 생성 및 발송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8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제조 완료 알림 메시지는 </a:t>
            </a:r>
            <a:r>
              <a:rPr lang="en-US" altLang="ko-KR" dirty="0"/>
              <a:t>24</a:t>
            </a:r>
            <a:r>
              <a:rPr lang="ko-KR" altLang="en-US" dirty="0"/>
              <a:t>시간 이후 자동삭제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Q1. </a:t>
            </a:r>
            <a:r>
              <a:rPr lang="ko-KR" altLang="en-US" dirty="0"/>
              <a:t>관리자 프로그램 통해서 알림 메시지 생성 및 발송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푸쉬</a:t>
            </a:r>
            <a:r>
              <a:rPr lang="ko-KR" altLang="en-US" dirty="0"/>
              <a:t> 알림은 제조완료 및 특수 메시지에서만 발송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0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unch.co.kr/@vivishin/4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hunjiiiiii/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22FDA8-34EF-4453-A680-CEF96B1F2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18" y="2313271"/>
            <a:ext cx="7370963" cy="22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31681" y="429417"/>
            <a:ext cx="400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  <a:r>
              <a:rPr lang="en-US" altLang="ko-KR" dirty="0"/>
              <a:t>(</a:t>
            </a:r>
            <a:r>
              <a:rPr lang="ko-KR" altLang="en-US" dirty="0"/>
              <a:t>로그인 전 메뉴클릭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70D0ED-4483-441B-9E77-8B219E84735C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901EB6B3-65A3-4F32-A453-1F73D5FF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982" y="757517"/>
            <a:ext cx="8212936" cy="627452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6E8FB6E-9771-4F7B-A20F-626CFBD9C13E}"/>
              </a:ext>
            </a:extLst>
          </p:cNvPr>
          <p:cNvGrpSpPr/>
          <p:nvPr/>
        </p:nvGrpSpPr>
        <p:grpSpPr>
          <a:xfrm>
            <a:off x="2334669" y="1769631"/>
            <a:ext cx="3072709" cy="4330852"/>
            <a:chOff x="2334669" y="1769631"/>
            <a:chExt cx="3072709" cy="43308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D33DDA-9AAE-4361-80C2-F4EBF3462182}"/>
                </a:ext>
              </a:extLst>
            </p:cNvPr>
            <p:cNvSpPr/>
            <p:nvPr/>
          </p:nvSpPr>
          <p:spPr>
            <a:xfrm>
              <a:off x="2334669" y="1784871"/>
              <a:ext cx="3072709" cy="42304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8AE786F-90C3-47D5-987D-1503D1FC24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499872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967E7A9-A646-435F-AFCB-360E3BA005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881" y="4998720"/>
              <a:ext cx="0" cy="1101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E0684BE-30B4-40C2-8580-6C857D8E39A2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214376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5D6FE60-9479-418F-99DC-5E760C4BFAB8}"/>
                </a:ext>
              </a:extLst>
            </p:cNvPr>
            <p:cNvCxnSpPr/>
            <p:nvPr/>
          </p:nvCxnSpPr>
          <p:spPr>
            <a:xfrm>
              <a:off x="2334669" y="392684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72B400F-B6F7-4403-8BA1-34F1F63242C2}"/>
                </a:ext>
              </a:extLst>
            </p:cNvPr>
            <p:cNvGrpSpPr/>
            <p:nvPr/>
          </p:nvGrpSpPr>
          <p:grpSpPr>
            <a:xfrm>
              <a:off x="2453640" y="1880197"/>
              <a:ext cx="274320" cy="132080"/>
              <a:chOff x="9265920" y="2011680"/>
              <a:chExt cx="640080" cy="3048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7E6604D-14F2-41CF-BD17-4E29C4216B5C}"/>
                  </a:ext>
                </a:extLst>
              </p:cNvPr>
              <p:cNvCxnSpPr/>
              <p:nvPr/>
            </p:nvCxnSpPr>
            <p:spPr>
              <a:xfrm>
                <a:off x="9265920" y="20116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4BCFF18-08D6-494B-99B6-DA7355F5F016}"/>
                  </a:ext>
                </a:extLst>
              </p:cNvPr>
              <p:cNvCxnSpPr/>
              <p:nvPr/>
            </p:nvCxnSpPr>
            <p:spPr>
              <a:xfrm>
                <a:off x="9265920" y="215900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C088A4F-461E-4F46-AF03-9499D03B901F}"/>
                  </a:ext>
                </a:extLst>
              </p:cNvPr>
              <p:cNvCxnSpPr/>
              <p:nvPr/>
            </p:nvCxnSpPr>
            <p:spPr>
              <a:xfrm>
                <a:off x="9265920" y="23164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BC8FAA7-ED4A-4542-BF42-EE09BF92F45B}"/>
                </a:ext>
              </a:extLst>
            </p:cNvPr>
            <p:cNvSpPr/>
            <p:nvPr/>
          </p:nvSpPr>
          <p:spPr>
            <a:xfrm>
              <a:off x="2544941" y="2745740"/>
              <a:ext cx="2682240" cy="579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044C3C-E8B3-49A4-A383-5EE6E1C80898}"/>
                </a:ext>
              </a:extLst>
            </p:cNvPr>
            <p:cNvSpPr txBox="1"/>
            <p:nvPr/>
          </p:nvSpPr>
          <p:spPr>
            <a:xfrm>
              <a:off x="2948651" y="4277739"/>
              <a:ext cx="1798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주문하기</a:t>
              </a:r>
              <a:r>
                <a:rPr lang="en-US" altLang="ko-KR" dirty="0"/>
                <a:t>(Order)</a:t>
              </a:r>
              <a:endParaRPr lang="ko-KR" altLang="en-US" dirty="0"/>
            </a:p>
          </p:txBody>
        </p:sp>
        <p:pic>
          <p:nvPicPr>
            <p:cNvPr id="18" name="그래픽 17" descr="벨소리">
              <a:extLst>
                <a:ext uri="{FF2B5EF4-FFF2-40B4-BE49-F238E27FC236}">
                  <a16:creationId xmlns:a16="http://schemas.microsoft.com/office/drawing/2014/main" id="{6DDB6E1C-6612-4D14-80E8-818B80DD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10249" y="1769631"/>
              <a:ext cx="369332" cy="3693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730F24-DCF1-4E37-A4C4-32028B1C5E41}"/>
                </a:ext>
              </a:extLst>
            </p:cNvPr>
            <p:cNvSpPr txBox="1"/>
            <p:nvPr/>
          </p:nvSpPr>
          <p:spPr>
            <a:xfrm>
              <a:off x="4187152" y="5364935"/>
              <a:ext cx="111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이벤트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B6F3DF-7505-494B-BAE7-F5700519EA80}"/>
                </a:ext>
              </a:extLst>
            </p:cNvPr>
            <p:cNvSpPr txBox="1"/>
            <p:nvPr/>
          </p:nvSpPr>
          <p:spPr>
            <a:xfrm>
              <a:off x="2510289" y="5364935"/>
              <a:ext cx="155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 확인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14857AD-AE9F-4DC5-AE53-B49CCB3905D8}"/>
                </a:ext>
              </a:extLst>
            </p:cNvPr>
            <p:cNvGrpSpPr/>
            <p:nvPr/>
          </p:nvGrpSpPr>
          <p:grpSpPr>
            <a:xfrm>
              <a:off x="3330575" y="1907980"/>
              <a:ext cx="1047770" cy="173972"/>
              <a:chOff x="3774143" y="2799377"/>
              <a:chExt cx="5100920" cy="1819238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E0BB2A1-0859-4477-AC36-B064C7B02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4143" y="3667957"/>
                <a:ext cx="896469" cy="32372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FD2DFB0-1BE0-490E-B21A-6044618AE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6543" y="35613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9C3E3B8-BF10-493D-9780-187F82E2BB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8943" y="37137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44C684C-B355-47CC-8C7D-9B318DC16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65814" y="3578708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7A3C74C-7C86-482D-A532-B2A95B927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1343" y="38661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006F952-A655-4914-B3C8-04B7723C8E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3743" y="40185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DD10AAF-D005-4BD6-BEEE-B66070CA5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107" y="35344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C8AE292-D084-4385-BCAE-9797E7E37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7507" y="36868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9817798-5430-4A81-8C00-381B9F554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84378" y="3551814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18DB9B8-DB2F-499C-975F-E76AB2CA7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9907" y="38392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172015F-D336-4072-A5AF-768A48B7C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2307" y="39916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1A9DC82-90E7-46CB-B4B7-6F9253448C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5012" y="35787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DC008F6-9FF5-43BC-8533-855063BA2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7412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496E648-3602-4A18-BF76-EE1B41FB89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9812" y="38835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BF6A918-4118-4A92-8498-03CD3AB87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683" y="3748441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CA47234-2871-4311-98C2-05F4CCFCA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2212" y="40359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E0CC86E-1313-4B92-986A-10BD6A9C3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0472" y="35613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9FD29F7-EDE4-4A94-B2F4-9AAF29857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872" y="37137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E19E8B8-2A39-47FF-A2C1-F016473225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5272" y="38661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4C9D4667-36E0-4C39-A06A-7CD51C5F7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2143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BC78E953-3661-4771-A5B6-E1C07ED77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7672" y="40185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25EB565-AE39-463C-B3D3-B853A0A6A0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4518" y="4170977"/>
                <a:ext cx="1219201" cy="43030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E0A63AF-A985-439D-8513-29FD62CC8302}"/>
                  </a:ext>
                </a:extLst>
              </p:cNvPr>
              <p:cNvSpPr/>
              <p:nvPr/>
            </p:nvSpPr>
            <p:spPr>
              <a:xfrm>
                <a:off x="4365814" y="3559783"/>
                <a:ext cx="4285127" cy="13666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pic>
            <p:nvPicPr>
              <p:cNvPr id="56" name="그래픽 55" descr="낙엽수">
                <a:extLst>
                  <a:ext uri="{FF2B5EF4-FFF2-40B4-BE49-F238E27FC236}">
                    <a16:creationId xmlns:a16="http://schemas.microsoft.com/office/drawing/2014/main" id="{0F9AA62D-F9C8-4CC5-9000-266520D6A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960663" y="279937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A95E0DC-A3A3-48D7-AC98-BA92AB856BBC}"/>
                  </a:ext>
                </a:extLst>
              </p:cNvPr>
              <p:cNvSpPr/>
              <p:nvPr/>
            </p:nvSpPr>
            <p:spPr>
              <a:xfrm>
                <a:off x="4150660" y="2833981"/>
                <a:ext cx="3980329" cy="9048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i="1" dirty="0" err="1">
                    <a:solidFill>
                      <a:schemeClr val="tx1"/>
                    </a:solidFill>
                    <a:latin typeface="a가로수" panose="02020600000000000000" pitchFamily="18" charset="-127"/>
                    <a:ea typeface="a가로수" panose="02020600000000000000" pitchFamily="18" charset="-127"/>
                  </a:rPr>
                  <a:t>C.StreeT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4AED318-C3EC-407C-96D8-CC1269B4CF8B}"/>
              </a:ext>
            </a:extLst>
          </p:cNvPr>
          <p:cNvGrpSpPr/>
          <p:nvPr/>
        </p:nvGrpSpPr>
        <p:grpSpPr>
          <a:xfrm>
            <a:off x="2351558" y="1772208"/>
            <a:ext cx="1695646" cy="4279623"/>
            <a:chOff x="7643407" y="1449392"/>
            <a:chExt cx="1695646" cy="42796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B442434-98FE-4145-A403-103E4F4640D5}"/>
                </a:ext>
              </a:extLst>
            </p:cNvPr>
            <p:cNvSpPr/>
            <p:nvPr/>
          </p:nvSpPr>
          <p:spPr>
            <a:xfrm>
              <a:off x="7643407" y="1449392"/>
              <a:ext cx="1695646" cy="4274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AEB6A2-1BD4-4B76-99A1-08B8D0485436}"/>
                </a:ext>
              </a:extLst>
            </p:cNvPr>
            <p:cNvSpPr/>
            <p:nvPr/>
          </p:nvSpPr>
          <p:spPr>
            <a:xfrm>
              <a:off x="7689667" y="1531464"/>
              <a:ext cx="914400" cy="348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로그인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1172E1E-E3CA-4D19-A527-934D933925C7}"/>
                </a:ext>
              </a:extLst>
            </p:cNvPr>
            <p:cNvSpPr/>
            <p:nvPr/>
          </p:nvSpPr>
          <p:spPr>
            <a:xfrm>
              <a:off x="7654680" y="2469082"/>
              <a:ext cx="1673100" cy="3120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Home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2E762B9-B263-4F19-9CF6-BBCFC3334615}"/>
                </a:ext>
              </a:extLst>
            </p:cNvPr>
            <p:cNvSpPr/>
            <p:nvPr/>
          </p:nvSpPr>
          <p:spPr>
            <a:xfrm>
              <a:off x="7643407" y="2781119"/>
              <a:ext cx="1692504" cy="3120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주문하기</a:t>
              </a:r>
              <a:r>
                <a:rPr lang="en-US" altLang="ko-KR" sz="1300" dirty="0"/>
                <a:t>(Order)</a:t>
              </a:r>
              <a:endParaRPr lang="ko-KR" altLang="en-US" sz="1300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6606504-822D-4B17-909C-5430F53A6F26}"/>
                </a:ext>
              </a:extLst>
            </p:cNvPr>
            <p:cNvSpPr/>
            <p:nvPr/>
          </p:nvSpPr>
          <p:spPr>
            <a:xfrm>
              <a:off x="7646246" y="3093157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주문확인 </a:t>
              </a:r>
              <a:r>
                <a:rPr lang="en-US" altLang="ko-KR" sz="1300" dirty="0"/>
                <a:t>(Check)</a:t>
              </a:r>
              <a:endParaRPr lang="ko-KR" altLang="en-US" sz="13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DF5E3-6B55-427F-98CE-0CFDCFEF2DCB}"/>
                </a:ext>
              </a:extLst>
            </p:cNvPr>
            <p:cNvSpPr/>
            <p:nvPr/>
          </p:nvSpPr>
          <p:spPr>
            <a:xfrm>
              <a:off x="7648731" y="3410381"/>
              <a:ext cx="1681534" cy="3432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주문내역확인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AD1EBF7-89D0-47CF-9EB4-5B11886679CD}"/>
                </a:ext>
              </a:extLst>
            </p:cNvPr>
            <p:cNvSpPr/>
            <p:nvPr/>
          </p:nvSpPr>
          <p:spPr>
            <a:xfrm>
              <a:off x="7654374" y="4048377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고객의 소리</a:t>
              </a:r>
              <a:r>
                <a:rPr lang="en-US" altLang="ko-KR" sz="1300" dirty="0"/>
                <a:t> (care)</a:t>
              </a:r>
              <a:endParaRPr lang="ko-KR" altLang="en-US" sz="13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332759-F450-4138-B198-1389EEA8A5B4}"/>
                </a:ext>
              </a:extLst>
            </p:cNvPr>
            <p:cNvSpPr/>
            <p:nvPr/>
          </p:nvSpPr>
          <p:spPr>
            <a:xfrm>
              <a:off x="7654377" y="3740864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공지사항 </a:t>
              </a:r>
              <a:r>
                <a:rPr lang="en-US" altLang="ko-KR" sz="1300" dirty="0"/>
                <a:t>&amp; </a:t>
              </a:r>
              <a:r>
                <a:rPr lang="ko-KR" altLang="en-US" sz="1300" dirty="0"/>
                <a:t>이벤트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FBB6D21-D56D-4521-985D-E0248E937C08}"/>
                </a:ext>
              </a:extLst>
            </p:cNvPr>
            <p:cNvSpPr/>
            <p:nvPr/>
          </p:nvSpPr>
          <p:spPr>
            <a:xfrm>
              <a:off x="7646246" y="4371820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이용 안내</a:t>
              </a:r>
              <a:endParaRPr lang="ko-KR" altLang="en-US" sz="13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268043E-699E-4CBB-BA75-2D3417C3F607}"/>
                </a:ext>
              </a:extLst>
            </p:cNvPr>
            <p:cNvSpPr/>
            <p:nvPr/>
          </p:nvSpPr>
          <p:spPr>
            <a:xfrm>
              <a:off x="7654374" y="5416979"/>
              <a:ext cx="1681534" cy="3120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>
                  <a:solidFill>
                    <a:schemeClr val="tx1"/>
                  </a:solidFill>
                </a:rPr>
                <a:t>C.Street</a:t>
              </a:r>
              <a:r>
                <a:rPr lang="en-US" altLang="ko-KR" sz="1300" dirty="0">
                  <a:solidFill>
                    <a:schemeClr val="tx1"/>
                  </a:solidFill>
                </a:rPr>
                <a:t> SNS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3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</a:t>
            </a:r>
            <a:r>
              <a:rPr lang="en-US" altLang="ko-KR" dirty="0"/>
              <a:t>(</a:t>
            </a:r>
            <a:r>
              <a:rPr lang="ko-KR" altLang="en-US" dirty="0"/>
              <a:t>스타벅스 </a:t>
            </a:r>
            <a:r>
              <a:rPr lang="en-US" altLang="ko-KR" dirty="0"/>
              <a:t>app)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B9D73D-E776-4651-947F-A016D843E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" y="1078905"/>
            <a:ext cx="10016829" cy="525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DF8FA-EC99-4AF8-ABF9-995DBF00249C}"/>
              </a:ext>
            </a:extLst>
          </p:cNvPr>
          <p:cNvSpPr txBox="1"/>
          <p:nvPr/>
        </p:nvSpPr>
        <p:spPr>
          <a:xfrm>
            <a:off x="8686800" y="5996320"/>
            <a:ext cx="267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>
                <a:hlinkClick r:id="rId4"/>
              </a:rPr>
              <a:t>https://brunch.co.kr/@vivishin/44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2849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D3160-378E-4F89-B41F-C3D11D8BC924}"/>
              </a:ext>
            </a:extLst>
          </p:cNvPr>
          <p:cNvSpPr/>
          <p:nvPr/>
        </p:nvSpPr>
        <p:spPr>
          <a:xfrm>
            <a:off x="4932749" y="1008944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DD134E-A99F-4F79-9EF2-2AB63507CB71}"/>
              </a:ext>
            </a:extLst>
          </p:cNvPr>
          <p:cNvSpPr/>
          <p:nvPr/>
        </p:nvSpPr>
        <p:spPr>
          <a:xfrm>
            <a:off x="4932748" y="1943217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EDB9FBD5-F3E5-4693-AF86-4EE896A2F1AC}"/>
              </a:ext>
            </a:extLst>
          </p:cNvPr>
          <p:cNvSpPr/>
          <p:nvPr/>
        </p:nvSpPr>
        <p:spPr>
          <a:xfrm>
            <a:off x="4816422" y="2877490"/>
            <a:ext cx="2559145" cy="61502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목록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6F5F03-59BC-4EEE-8693-1A776FB156C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6095996" y="1623972"/>
            <a:ext cx="1" cy="3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706304B-58BB-44DB-9AF2-0C9CF59581BF}"/>
              </a:ext>
            </a:extLst>
          </p:cNvPr>
          <p:cNvCxnSpPr>
            <a:stCxn id="6" idx="2"/>
          </p:cNvCxnSpPr>
          <p:nvPr/>
        </p:nvCxnSpPr>
        <p:spPr>
          <a:xfrm flipH="1">
            <a:off x="6095995" y="2558245"/>
            <a:ext cx="1" cy="3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벨소리">
            <a:extLst>
              <a:ext uri="{FF2B5EF4-FFF2-40B4-BE49-F238E27FC236}">
                <a16:creationId xmlns:a16="http://schemas.microsoft.com/office/drawing/2014/main" id="{D812EA69-7322-445B-B7A6-1E5A7FF4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1329" y="2054334"/>
            <a:ext cx="369332" cy="3693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20088-A2C4-4484-8753-C663E51E8605}"/>
              </a:ext>
            </a:extLst>
          </p:cNvPr>
          <p:cNvSpPr/>
          <p:nvPr/>
        </p:nvSpPr>
        <p:spPr>
          <a:xfrm>
            <a:off x="4932747" y="384769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53392E-8494-48D3-8970-FDA992C26053}"/>
              </a:ext>
            </a:extLst>
          </p:cNvPr>
          <p:cNvSpPr/>
          <p:nvPr/>
        </p:nvSpPr>
        <p:spPr>
          <a:xfrm>
            <a:off x="7714047" y="2877490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F44FAD-8AAD-402B-9814-BF7E427064BF}"/>
              </a:ext>
            </a:extLst>
          </p:cNvPr>
          <p:cNvSpPr/>
          <p:nvPr/>
        </p:nvSpPr>
        <p:spPr>
          <a:xfrm>
            <a:off x="4932745" y="481789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149CF4-0994-4E2D-B914-D4F8ADF56D1A}"/>
              </a:ext>
            </a:extLst>
          </p:cNvPr>
          <p:cNvSpPr/>
          <p:nvPr/>
        </p:nvSpPr>
        <p:spPr>
          <a:xfrm>
            <a:off x="4932746" y="58501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541722-6BD2-4725-B263-BE8996406FAA}"/>
              </a:ext>
            </a:extLst>
          </p:cNvPr>
          <p:cNvCxnSpPr>
            <a:endCxn id="11" idx="0"/>
          </p:cNvCxnSpPr>
          <p:nvPr/>
        </p:nvCxnSpPr>
        <p:spPr>
          <a:xfrm>
            <a:off x="6095995" y="3492518"/>
            <a:ext cx="0" cy="3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0E41B1-7228-41B8-84ED-4CC603F4143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6095993" y="4462719"/>
            <a:ext cx="2" cy="3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CD3CCD-C370-4679-9656-26E5ED7577F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095993" y="5432920"/>
            <a:ext cx="1" cy="4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26BA791-4B9F-401A-B314-59AC02AEE361}"/>
              </a:ext>
            </a:extLst>
          </p:cNvPr>
          <p:cNvCxnSpPr>
            <a:cxnSpLocks/>
            <a:stCxn id="15" idx="1"/>
            <a:endCxn id="2" idx="1"/>
          </p:cNvCxnSpPr>
          <p:nvPr/>
        </p:nvCxnSpPr>
        <p:spPr>
          <a:xfrm rot="10800000" flipH="1">
            <a:off x="4932745" y="1316459"/>
            <a:ext cx="3" cy="4841227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F0D9A9-5720-4ABE-A59A-86DB26F8B45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7375567" y="3185004"/>
            <a:ext cx="3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0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70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</a:t>
            </a:r>
            <a:r>
              <a:rPr lang="en-US" altLang="ko-KR" dirty="0"/>
              <a:t>(</a:t>
            </a:r>
            <a:r>
              <a:rPr lang="ko-KR" altLang="en-US" dirty="0"/>
              <a:t>메커니즘</a:t>
            </a:r>
            <a:r>
              <a:rPr lang="en-US" altLang="ko-KR" dirty="0"/>
              <a:t>?</a:t>
            </a:r>
            <a:r>
              <a:rPr lang="ko-KR" altLang="en-US" dirty="0"/>
              <a:t>알고리즘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D3160-378E-4F89-B41F-C3D11D8BC924}"/>
              </a:ext>
            </a:extLst>
          </p:cNvPr>
          <p:cNvSpPr/>
          <p:nvPr/>
        </p:nvSpPr>
        <p:spPr>
          <a:xfrm>
            <a:off x="1929907" y="18463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DD134E-A99F-4F79-9EF2-2AB63507CB71}"/>
              </a:ext>
            </a:extLst>
          </p:cNvPr>
          <p:cNvSpPr/>
          <p:nvPr/>
        </p:nvSpPr>
        <p:spPr>
          <a:xfrm>
            <a:off x="1929906" y="2846481"/>
            <a:ext cx="2326495" cy="878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B9FBD5-F3E5-4693-AF86-4EE896A2F1AC}"/>
              </a:ext>
            </a:extLst>
          </p:cNvPr>
          <p:cNvSpPr/>
          <p:nvPr/>
        </p:nvSpPr>
        <p:spPr>
          <a:xfrm>
            <a:off x="1929908" y="4414168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상세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706304B-58BB-44DB-9AF2-0C9CF59581B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093154" y="3725332"/>
            <a:ext cx="2" cy="68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4AD011-EF48-4DBA-AA93-744BFD28D085}"/>
              </a:ext>
            </a:extLst>
          </p:cNvPr>
          <p:cNvSpPr txBox="1"/>
          <p:nvPr/>
        </p:nvSpPr>
        <p:spPr>
          <a:xfrm>
            <a:off x="1921662" y="1145050"/>
            <a:ext cx="273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어플리케이션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EC9E8-4879-4F57-90BA-037BBCDC19D1}"/>
              </a:ext>
            </a:extLst>
          </p:cNvPr>
          <p:cNvSpPr txBox="1"/>
          <p:nvPr/>
        </p:nvSpPr>
        <p:spPr>
          <a:xfrm>
            <a:off x="6999111" y="1161211"/>
            <a:ext cx="354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373F1-5919-4AA3-9C3C-C733E8710E81}"/>
              </a:ext>
            </a:extLst>
          </p:cNvPr>
          <p:cNvSpPr/>
          <p:nvPr/>
        </p:nvSpPr>
        <p:spPr>
          <a:xfrm>
            <a:off x="6851375" y="18463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주문 접수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32101-A0D4-40AA-BF11-90E5754C10A7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256402" y="2153885"/>
            <a:ext cx="2594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B5C91D4-793C-4464-992A-3AE463638ECA}"/>
              </a:ext>
            </a:extLst>
          </p:cNvPr>
          <p:cNvSpPr/>
          <p:nvPr/>
        </p:nvSpPr>
        <p:spPr>
          <a:xfrm>
            <a:off x="6851374" y="284648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접수 알림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예상 제조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E57703A-E52B-4AE0-9D25-C330941CB6C6}"/>
              </a:ext>
            </a:extLst>
          </p:cNvPr>
          <p:cNvCxnSpPr>
            <a:cxnSpLocks/>
          </p:cNvCxnSpPr>
          <p:nvPr/>
        </p:nvCxnSpPr>
        <p:spPr>
          <a:xfrm flipH="1">
            <a:off x="4256389" y="3059031"/>
            <a:ext cx="259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F4D96A-6028-49AC-B24E-B1F5750A66B3}"/>
              </a:ext>
            </a:extLst>
          </p:cNvPr>
          <p:cNvCxnSpPr>
            <a:stCxn id="9" idx="2"/>
            <a:endCxn id="85" idx="0"/>
          </p:cNvCxnSpPr>
          <p:nvPr/>
        </p:nvCxnSpPr>
        <p:spPr>
          <a:xfrm flipH="1">
            <a:off x="8014622" y="2461399"/>
            <a:ext cx="1" cy="38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1B0E387-A486-4623-982D-3C788C348BB2}"/>
              </a:ext>
            </a:extLst>
          </p:cNvPr>
          <p:cNvSpPr/>
          <p:nvPr/>
        </p:nvSpPr>
        <p:spPr>
          <a:xfrm>
            <a:off x="6851373" y="3846591"/>
            <a:ext cx="2326495" cy="668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완료 </a:t>
            </a:r>
            <a:r>
              <a:rPr lang="en-US" altLang="ko-KR" dirty="0"/>
              <a:t>/ </a:t>
            </a:r>
            <a:r>
              <a:rPr lang="ko-KR" altLang="en-US" dirty="0"/>
              <a:t>메시지 발송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D73ADE-7818-4850-AF29-A1AA135546DB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8014621" y="3461510"/>
            <a:ext cx="1" cy="38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69BADF9F-AB07-4A52-B74C-514486B442EF}"/>
              </a:ext>
            </a:extLst>
          </p:cNvPr>
          <p:cNvCxnSpPr>
            <a:stCxn id="93" idx="1"/>
          </p:cNvCxnSpPr>
          <p:nvPr/>
        </p:nvCxnSpPr>
        <p:spPr>
          <a:xfrm rot="10800000">
            <a:off x="4256389" y="3461510"/>
            <a:ext cx="2594985" cy="719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28ECFD2-4C6D-4E64-B236-BBEF88A2EE8F}"/>
              </a:ext>
            </a:extLst>
          </p:cNvPr>
          <p:cNvCxnSpPr>
            <a:cxnSpLocks/>
            <a:stCxn id="93" idx="2"/>
            <a:endCxn id="108" idx="0"/>
          </p:cNvCxnSpPr>
          <p:nvPr/>
        </p:nvCxnSpPr>
        <p:spPr>
          <a:xfrm flipH="1">
            <a:off x="8003809" y="4515548"/>
            <a:ext cx="10812" cy="5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7ED193-4C8E-4F28-AB66-FDBE36B30A65}"/>
              </a:ext>
            </a:extLst>
          </p:cNvPr>
          <p:cNvSpPr/>
          <p:nvPr/>
        </p:nvSpPr>
        <p:spPr>
          <a:xfrm>
            <a:off x="6840561" y="5029196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수령 완료</a:t>
            </a:r>
          </a:p>
        </p:txBody>
      </p:sp>
    </p:spTree>
    <p:extLst>
      <p:ext uri="{BB962C8B-B14F-4D97-AF65-F5344CB8AC3E}">
        <p14:creationId xmlns:p14="http://schemas.microsoft.com/office/powerpoint/2010/main" val="68379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10341D-5540-4DB1-B14C-ED8D0C17C17C}"/>
              </a:ext>
            </a:extLst>
          </p:cNvPr>
          <p:cNvSpPr/>
          <p:nvPr/>
        </p:nvSpPr>
        <p:spPr>
          <a:xfrm>
            <a:off x="4932750" y="281397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21E89-573B-484F-A5FA-93A1DFB10020}"/>
              </a:ext>
            </a:extLst>
          </p:cNvPr>
          <p:cNvSpPr/>
          <p:nvPr/>
        </p:nvSpPr>
        <p:spPr>
          <a:xfrm>
            <a:off x="4932751" y="965769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B8DDC-7C3C-4E5B-B23F-61B47D14D833}"/>
              </a:ext>
            </a:extLst>
          </p:cNvPr>
          <p:cNvSpPr/>
          <p:nvPr/>
        </p:nvSpPr>
        <p:spPr>
          <a:xfrm>
            <a:off x="4932751" y="4727499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C7474-9120-4201-9416-041D5D83BAFA}"/>
              </a:ext>
            </a:extLst>
          </p:cNvPr>
          <p:cNvSpPr txBox="1"/>
          <p:nvPr/>
        </p:nvSpPr>
        <p:spPr>
          <a:xfrm>
            <a:off x="7806519" y="2924087"/>
            <a:ext cx="3875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입력창에 </a:t>
            </a:r>
            <a:r>
              <a:rPr lang="ko-KR" altLang="en-US" dirty="0" err="1"/>
              <a:t>로그인시</a:t>
            </a:r>
            <a:r>
              <a:rPr lang="ko-KR" altLang="en-US" dirty="0"/>
              <a:t> 개인정보수집동의로 본다는 안내문구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유지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개인정보는 오로지 전화번호만 </a:t>
            </a:r>
            <a:endParaRPr lang="en-US" altLang="ko-KR" dirty="0"/>
          </a:p>
          <a:p>
            <a:r>
              <a:rPr lang="ko-KR" altLang="en-US" dirty="0"/>
              <a:t>만약 포인트 오사용 및 도용 시 실무 영역에서 처리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6B074-B2F8-469D-A2F7-5516AF12E7BA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6095998" y="1580797"/>
            <a:ext cx="1" cy="123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65ABFC-BEA7-4347-AE56-F2E451637796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5998" y="3429000"/>
            <a:ext cx="1" cy="129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9198D08-3E27-40A4-9BF4-412243F822E1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4932751" y="1273283"/>
            <a:ext cx="12700" cy="37617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302754-A621-43F7-9DA8-CF53930862CE}"/>
              </a:ext>
            </a:extLst>
          </p:cNvPr>
          <p:cNvGrpSpPr/>
          <p:nvPr/>
        </p:nvGrpSpPr>
        <p:grpSpPr>
          <a:xfrm>
            <a:off x="-714939" y="1273878"/>
            <a:ext cx="6294084" cy="5299487"/>
            <a:chOff x="-231982" y="757517"/>
            <a:chExt cx="8212936" cy="6274523"/>
          </a:xfrm>
        </p:grpSpPr>
        <p:pic>
          <p:nvPicPr>
            <p:cNvPr id="15" name="그래픽 14" descr="스마트폰">
              <a:extLst>
                <a:ext uri="{FF2B5EF4-FFF2-40B4-BE49-F238E27FC236}">
                  <a16:creationId xmlns:a16="http://schemas.microsoft.com/office/drawing/2014/main" id="{515E4943-CB57-494B-BE21-D7FBD0EF5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1982" y="757517"/>
              <a:ext cx="8212936" cy="6274523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35D914C-CE37-4F46-A498-915E8C243496}"/>
                </a:ext>
              </a:extLst>
            </p:cNvPr>
            <p:cNvGrpSpPr/>
            <p:nvPr/>
          </p:nvGrpSpPr>
          <p:grpSpPr>
            <a:xfrm>
              <a:off x="2334669" y="1769631"/>
              <a:ext cx="3072710" cy="4330852"/>
              <a:chOff x="2334669" y="1769631"/>
              <a:chExt cx="3072710" cy="433085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C8C6E1F-BA86-4083-956B-16A35DA2CBFB}"/>
                  </a:ext>
                </a:extLst>
              </p:cNvPr>
              <p:cNvSpPr/>
              <p:nvPr/>
            </p:nvSpPr>
            <p:spPr>
              <a:xfrm>
                <a:off x="2334669" y="1784871"/>
                <a:ext cx="3072710" cy="42304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EDA6B53-13F2-44AA-80E2-DA77B7B54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499872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21902C0-34FC-45ED-BE72-2C17720B2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881" y="4998720"/>
                <a:ext cx="0" cy="11017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3219A95-61D1-49C5-9CEA-A9BF9C2BA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214376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83966AA-EFD1-41A6-B70E-EB6368956164}"/>
                  </a:ext>
                </a:extLst>
              </p:cNvPr>
              <p:cNvCxnSpPr/>
              <p:nvPr/>
            </p:nvCxnSpPr>
            <p:spPr>
              <a:xfrm>
                <a:off x="2334669" y="3926840"/>
                <a:ext cx="30727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4BC2510-0D64-45EE-80C7-C6098CF7E622}"/>
                  </a:ext>
                </a:extLst>
              </p:cNvPr>
              <p:cNvGrpSpPr/>
              <p:nvPr/>
            </p:nvGrpSpPr>
            <p:grpSpPr>
              <a:xfrm>
                <a:off x="2453640" y="1880197"/>
                <a:ext cx="274320" cy="132080"/>
                <a:chOff x="9265920" y="2011680"/>
                <a:chExt cx="640080" cy="304800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5CAF111E-AA99-4191-8ED6-282C53A3A718}"/>
                    </a:ext>
                  </a:extLst>
                </p:cNvPr>
                <p:cNvCxnSpPr/>
                <p:nvPr/>
              </p:nvCxnSpPr>
              <p:spPr>
                <a:xfrm>
                  <a:off x="9265920" y="20116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CA70B578-6011-4BC9-B613-7C591C8F9A9A}"/>
                    </a:ext>
                  </a:extLst>
                </p:cNvPr>
                <p:cNvCxnSpPr/>
                <p:nvPr/>
              </p:nvCxnSpPr>
              <p:spPr>
                <a:xfrm>
                  <a:off x="9265920" y="215900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73D4B288-F034-4EC0-A80A-3F7E15B10B28}"/>
                    </a:ext>
                  </a:extLst>
                </p:cNvPr>
                <p:cNvCxnSpPr/>
                <p:nvPr/>
              </p:nvCxnSpPr>
              <p:spPr>
                <a:xfrm>
                  <a:off x="9265920" y="23164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E46E03C-04C8-439C-A3A2-D8A68A0ACCF3}"/>
                  </a:ext>
                </a:extLst>
              </p:cNvPr>
              <p:cNvSpPr/>
              <p:nvPr/>
            </p:nvSpPr>
            <p:spPr>
              <a:xfrm>
                <a:off x="2544941" y="2745740"/>
                <a:ext cx="2682240" cy="579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로그인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8DC3F2-EC35-4EBA-8769-0C041D55EAF0}"/>
                  </a:ext>
                </a:extLst>
              </p:cNvPr>
              <p:cNvSpPr txBox="1"/>
              <p:nvPr/>
            </p:nvSpPr>
            <p:spPr>
              <a:xfrm>
                <a:off x="2948651" y="4277738"/>
                <a:ext cx="1798459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주문하기</a:t>
                </a:r>
                <a:r>
                  <a:rPr lang="en-US" altLang="ko-KR" sz="1050" dirty="0"/>
                  <a:t>(Order)</a:t>
                </a:r>
                <a:endParaRPr lang="ko-KR" altLang="en-US" sz="1050" dirty="0"/>
              </a:p>
            </p:txBody>
          </p:sp>
          <p:pic>
            <p:nvPicPr>
              <p:cNvPr id="28" name="그래픽 27" descr="벨소리">
                <a:extLst>
                  <a:ext uri="{FF2B5EF4-FFF2-40B4-BE49-F238E27FC236}">
                    <a16:creationId xmlns:a16="http://schemas.microsoft.com/office/drawing/2014/main" id="{59660520-6D71-4AB2-A531-4A1260C3B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0249" y="176963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3E2EDA-4F02-48A1-B8AA-7C922A65594F}"/>
                  </a:ext>
                </a:extLst>
              </p:cNvPr>
              <p:cNvSpPr txBox="1"/>
              <p:nvPr/>
            </p:nvSpPr>
            <p:spPr>
              <a:xfrm>
                <a:off x="4187151" y="5364937"/>
                <a:ext cx="1119916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/>
                  <a:t>이벤트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6EA661-BC7E-4E3E-B461-E1BBC2EDF59C}"/>
                  </a:ext>
                </a:extLst>
              </p:cNvPr>
              <p:cNvSpPr txBox="1"/>
              <p:nvPr/>
            </p:nvSpPr>
            <p:spPr>
              <a:xfrm>
                <a:off x="2510290" y="5364937"/>
                <a:ext cx="1559491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주문 확인</a:t>
                </a: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0E72960-6980-4C84-91FE-344A68D2D7F0}"/>
                  </a:ext>
                </a:extLst>
              </p:cNvPr>
              <p:cNvSpPr/>
              <p:nvPr/>
            </p:nvSpPr>
            <p:spPr>
              <a:xfrm>
                <a:off x="3335836" y="275088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FE5680D-72BE-41B2-8131-78EEAF699842}"/>
                  </a:ext>
                </a:extLst>
              </p:cNvPr>
              <p:cNvGrpSpPr/>
              <p:nvPr/>
            </p:nvGrpSpPr>
            <p:grpSpPr>
              <a:xfrm>
                <a:off x="3330575" y="1907980"/>
                <a:ext cx="1047770" cy="173972"/>
                <a:chOff x="3774143" y="2799377"/>
                <a:chExt cx="5100920" cy="1819238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89007CBD-A036-49CD-A49E-6568FA114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143" y="3667957"/>
                  <a:ext cx="896469" cy="32372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3F89765-0315-4E00-B359-9109D646D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3" y="35613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9E297B6F-6575-416D-9401-0FDF39223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8943" y="37137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4CFC9E75-DB1E-4EF7-A66A-EE7434F87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5814" y="3578708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82C7C2FB-ADF4-4113-90C3-D028BA3C8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1343" y="38661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0B7CCA5C-2545-4EC6-B65C-EC1E1CDA3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743" y="40185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B56DDF40-C0A0-4EA5-84FE-43808AEFB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5107" y="35344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5F0B29B1-A11C-4297-B782-1D7A190CD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7507" y="36868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FF73E77-BD94-4B24-9108-5CD64BB0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84378" y="3551814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C7891F26-29AC-4622-9C78-AB0207F53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9907" y="38392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55AD864E-E555-4EB3-B587-5111A0516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307" y="39916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B3AE1B8-0F31-48FF-9113-5498ADA77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5012" y="35787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A6EB0857-C81E-4248-93D0-D48FE185F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7412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0D0E8C27-4C57-4371-89FA-83EAC6D5B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89812" y="38835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4854BBE-F373-4DC3-B45F-D4375D19D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6683" y="3748441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7B9C0599-117B-4E73-B5C4-1C2ABB115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2212" y="40359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1EE9F39-3B34-4695-AE77-9F65904C1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0472" y="35613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3E3A143-8F2B-48CE-8D02-DC280A38C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82872" y="37137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2BE37E39-F184-41A0-8F32-DA864F6F5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5272" y="38661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180EE4CC-1F44-4EF5-A472-8EB9AB21F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22143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6AF3A08-FF6C-444F-A0D9-9EF70A60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7672" y="40185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37EC1952-F428-4D86-968D-CB2CE0F22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518" y="4170977"/>
                  <a:ext cx="1219201" cy="43030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DFA2984-EC79-4DC5-9AC6-347D8DBA4DD1}"/>
                    </a:ext>
                  </a:extLst>
                </p:cNvPr>
                <p:cNvSpPr/>
                <p:nvPr/>
              </p:nvSpPr>
              <p:spPr>
                <a:xfrm>
                  <a:off x="4365814" y="3559783"/>
                  <a:ext cx="4285127" cy="1366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pic>
              <p:nvPicPr>
                <p:cNvPr id="69" name="그래픽 68" descr="낙엽수">
                  <a:extLst>
                    <a:ext uri="{FF2B5EF4-FFF2-40B4-BE49-F238E27FC236}">
                      <a16:creationId xmlns:a16="http://schemas.microsoft.com/office/drawing/2014/main" id="{532EBA67-2D56-4619-8728-6418C064B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663" y="279937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CD14295-0F72-446C-89AD-5A43E3B4C14E}"/>
                    </a:ext>
                  </a:extLst>
                </p:cNvPr>
                <p:cNvSpPr/>
                <p:nvPr/>
              </p:nvSpPr>
              <p:spPr>
                <a:xfrm>
                  <a:off x="4150660" y="2833981"/>
                  <a:ext cx="3980329" cy="9048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i="1" dirty="0" err="1">
                      <a:solidFill>
                        <a:schemeClr val="tx1"/>
                      </a:solidFill>
                      <a:latin typeface="a가로수" panose="02020600000000000000" pitchFamily="18" charset="-127"/>
                      <a:ea typeface="a가로수" panose="02020600000000000000" pitchFamily="18" charset="-127"/>
                    </a:rPr>
                    <a:t>C.StreeT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D9CD020-CFAD-49D7-B453-BE1AD5BCC75A}"/>
              </a:ext>
            </a:extLst>
          </p:cNvPr>
          <p:cNvCxnSpPr>
            <a:stCxn id="33" idx="7"/>
            <a:endCxn id="7" idx="1"/>
          </p:cNvCxnSpPr>
          <p:nvPr/>
        </p:nvCxnSpPr>
        <p:spPr>
          <a:xfrm rot="16200000" flipH="1">
            <a:off x="4072892" y="1702907"/>
            <a:ext cx="808840" cy="3461251"/>
          </a:xfrm>
          <a:prstGeom prst="curvedConnector4">
            <a:avLst>
              <a:gd name="adj1" fmla="val -28263"/>
              <a:gd name="adj2" fmla="val 518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9EA029-862A-4C86-BA8A-FF1EAFDE026A}"/>
              </a:ext>
            </a:extLst>
          </p:cNvPr>
          <p:cNvGrpSpPr/>
          <p:nvPr/>
        </p:nvGrpSpPr>
        <p:grpSpPr>
          <a:xfrm>
            <a:off x="6207938" y="1839916"/>
            <a:ext cx="3169378" cy="3996071"/>
            <a:chOff x="6207938" y="1839916"/>
            <a:chExt cx="3169378" cy="399607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D0555C5-D050-4447-9841-0B8730C9DAB2}"/>
                </a:ext>
              </a:extLst>
            </p:cNvPr>
            <p:cNvGrpSpPr/>
            <p:nvPr/>
          </p:nvGrpSpPr>
          <p:grpSpPr>
            <a:xfrm>
              <a:off x="6207938" y="1839916"/>
              <a:ext cx="3169378" cy="3996071"/>
              <a:chOff x="6207938" y="1839916"/>
              <a:chExt cx="3169378" cy="399607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0C0925-A60C-47BD-9B26-74F025976CCE}"/>
                  </a:ext>
                </a:extLst>
              </p:cNvPr>
              <p:cNvSpPr/>
              <p:nvPr/>
            </p:nvSpPr>
            <p:spPr>
              <a:xfrm>
                <a:off x="6207938" y="1839916"/>
                <a:ext cx="3169378" cy="39960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30AAE30A-F95C-4BD1-B071-F70D311D2F8A}"/>
                  </a:ext>
                </a:extLst>
              </p:cNvPr>
              <p:cNvSpPr/>
              <p:nvPr/>
            </p:nvSpPr>
            <p:spPr>
              <a:xfrm>
                <a:off x="6796627" y="4544054"/>
                <a:ext cx="2055568" cy="489127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Sign - up</a:t>
                </a:r>
                <a:endParaRPr lang="ko-KR" altLang="en-US" sz="1050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56558FC-579C-46EC-9EC9-D02DA3CF71A4}"/>
                  </a:ext>
                </a:extLst>
              </p:cNvPr>
              <p:cNvSpPr/>
              <p:nvPr/>
            </p:nvSpPr>
            <p:spPr>
              <a:xfrm>
                <a:off x="6207938" y="1839916"/>
                <a:ext cx="3169378" cy="352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래픽 3" descr="벨소리">
                <a:extLst>
                  <a:ext uri="{FF2B5EF4-FFF2-40B4-BE49-F238E27FC236}">
                    <a16:creationId xmlns:a16="http://schemas.microsoft.com/office/drawing/2014/main" id="{D5DCB38C-F77B-4829-AEB9-0F84BB0E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807435" y="1859255"/>
                <a:ext cx="311346" cy="343133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241F5FF-7E74-4634-B886-C5F84082D80D}"/>
                  </a:ext>
                </a:extLst>
              </p:cNvPr>
              <p:cNvSpPr/>
              <p:nvPr/>
            </p:nvSpPr>
            <p:spPr>
              <a:xfrm rot="10800000" flipV="1">
                <a:off x="7511127" y="2011162"/>
                <a:ext cx="626571" cy="45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i="1" dirty="0" err="1">
                    <a:solidFill>
                      <a:schemeClr val="tx1"/>
                    </a:solidFill>
                    <a:latin typeface="a가로수" panose="02020600000000000000" pitchFamily="18" charset="-127"/>
                    <a:ea typeface="a가로수" panose="02020600000000000000" pitchFamily="18" charset="-127"/>
                  </a:rPr>
                  <a:t>C.StreeT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C4B734-6E84-4087-9472-6830AA20E6D7}"/>
                  </a:ext>
                </a:extLst>
              </p:cNvPr>
              <p:cNvSpPr txBox="1"/>
              <p:nvPr/>
            </p:nvSpPr>
            <p:spPr>
              <a:xfrm>
                <a:off x="7226290" y="2853894"/>
                <a:ext cx="211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Welcome!</a:t>
                </a:r>
                <a:endParaRPr lang="ko-KR" altLang="en-US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5B0271D-E215-4223-8403-93289B965501}"/>
                  </a:ext>
                </a:extLst>
              </p:cNvPr>
              <p:cNvSpPr/>
              <p:nvPr/>
            </p:nvSpPr>
            <p:spPr>
              <a:xfrm>
                <a:off x="6661656" y="3398115"/>
                <a:ext cx="2325511" cy="3431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010-0000-0000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2E18E9-9851-4B32-BF56-E98C14D0F067}"/>
                  </a:ext>
                </a:extLst>
              </p:cNvPr>
              <p:cNvSpPr txBox="1"/>
              <p:nvPr/>
            </p:nvSpPr>
            <p:spPr>
              <a:xfrm>
                <a:off x="6841783" y="3837951"/>
                <a:ext cx="2010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Sign-up</a:t>
                </a:r>
                <a:r>
                  <a:rPr lang="ko-KR" altLang="en-US" sz="900" dirty="0"/>
                  <a:t>을 누르시면 개인정보수집에 동의하는 걸로 간주합니다</a:t>
                </a:r>
                <a:endParaRPr lang="en-US" altLang="ko-KR" sz="800" dirty="0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D8F672A-7D2D-4F24-BD53-996169E7A65B}"/>
                </a:ext>
              </a:extLst>
            </p:cNvPr>
            <p:cNvSpPr/>
            <p:nvPr/>
          </p:nvSpPr>
          <p:spPr>
            <a:xfrm>
              <a:off x="7226290" y="4500986"/>
              <a:ext cx="1263083" cy="6643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77F1519-349A-42BC-BE4C-4AAD4518FEA0}"/>
              </a:ext>
            </a:extLst>
          </p:cNvPr>
          <p:cNvCxnSpPr>
            <a:stCxn id="14" idx="3"/>
          </p:cNvCxnSpPr>
          <p:nvPr/>
        </p:nvCxnSpPr>
        <p:spPr>
          <a:xfrm rot="5400000" flipH="1">
            <a:off x="5167524" y="2824294"/>
            <a:ext cx="683069" cy="3804411"/>
          </a:xfrm>
          <a:prstGeom prst="curvedConnector4">
            <a:avLst>
              <a:gd name="adj1" fmla="val -33467"/>
              <a:gd name="adj2" fmla="val 696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브랜딩 </a:t>
            </a:r>
            <a:r>
              <a:rPr lang="en-US" altLang="ko-KR" dirty="0"/>
              <a:t>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E0A2A-2B15-4FBB-9D18-0ABCDF5F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16" y="2951653"/>
            <a:ext cx="3270867" cy="2472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A64208-95DC-4B7E-A2B6-A9D86DC5B9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24311" r="14684" b="26529"/>
          <a:stretch/>
        </p:blipFill>
        <p:spPr>
          <a:xfrm>
            <a:off x="6655077" y="2951653"/>
            <a:ext cx="4409687" cy="2327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44928-BF87-4981-AFB6-F8BB26234D4F}"/>
              </a:ext>
            </a:extLst>
          </p:cNvPr>
          <p:cNvSpPr txBox="1"/>
          <p:nvPr/>
        </p:nvSpPr>
        <p:spPr>
          <a:xfrm>
            <a:off x="5018198" y="1459282"/>
            <a:ext cx="273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 </a:t>
            </a:r>
            <a:r>
              <a:rPr lang="en-US" altLang="ko-KR" sz="2800" dirty="0"/>
              <a:t>(Logo)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5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브랜딩 </a:t>
            </a:r>
            <a:r>
              <a:rPr lang="en-US" altLang="ko-KR" dirty="0"/>
              <a:t>PT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44928-BF87-4981-AFB6-F8BB26234D4F}"/>
              </a:ext>
            </a:extLst>
          </p:cNvPr>
          <p:cNvSpPr txBox="1"/>
          <p:nvPr/>
        </p:nvSpPr>
        <p:spPr>
          <a:xfrm>
            <a:off x="4560998" y="1390009"/>
            <a:ext cx="36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인테리어 </a:t>
            </a:r>
            <a:r>
              <a:rPr lang="en-US" altLang="ko-KR" sz="2800" dirty="0"/>
              <a:t>(interior)</a:t>
            </a:r>
            <a:endParaRPr lang="ko-KR" altLang="en-US" sz="2800" dirty="0"/>
          </a:p>
        </p:txBody>
      </p:sp>
      <p:pic>
        <p:nvPicPr>
          <p:cNvPr id="4" name="그림 3" descr="실내, 파란색, 방, 테이블이(가) 표시된 사진&#10;&#10;자동 생성된 설명">
            <a:extLst>
              <a:ext uri="{FF2B5EF4-FFF2-40B4-BE49-F238E27FC236}">
                <a16:creationId xmlns:a16="http://schemas.microsoft.com/office/drawing/2014/main" id="{B629ECC4-BCB3-4196-A29F-1E762632A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52" y="2284688"/>
            <a:ext cx="5051496" cy="39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r>
              <a:rPr lang="ko-KR" altLang="en-US" dirty="0"/>
              <a:t> </a:t>
            </a:r>
            <a:r>
              <a:rPr lang="en-US" altLang="ko-KR" dirty="0"/>
              <a:t>UI/UX reference</a:t>
            </a:r>
            <a:endParaRPr lang="ko-KR" altLang="en-US" dirty="0"/>
          </a:p>
        </p:txBody>
      </p:sp>
      <p:pic>
        <p:nvPicPr>
          <p:cNvPr id="3" name="그림 2" descr="모니터, 전화, 시계이(가) 표시된 사진&#10;&#10;자동 생성된 설명">
            <a:extLst>
              <a:ext uri="{FF2B5EF4-FFF2-40B4-BE49-F238E27FC236}">
                <a16:creationId xmlns:a16="http://schemas.microsoft.com/office/drawing/2014/main" id="{73B8F84C-B035-4C8C-B7ED-CDEC6158B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44" y="1147482"/>
            <a:ext cx="3487169" cy="56336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F1C79D5-6631-4765-ACE5-CCCD47F31BA2}"/>
              </a:ext>
            </a:extLst>
          </p:cNvPr>
          <p:cNvGrpSpPr/>
          <p:nvPr/>
        </p:nvGrpSpPr>
        <p:grpSpPr>
          <a:xfrm>
            <a:off x="5361709" y="1029719"/>
            <a:ext cx="5127762" cy="5633698"/>
            <a:chOff x="5361709" y="1029719"/>
            <a:chExt cx="5127762" cy="5633698"/>
          </a:xfrm>
        </p:grpSpPr>
        <p:pic>
          <p:nvPicPr>
            <p:cNvPr id="10" name="그림 9" descr="모니터, 전화, 시계이(가) 표시된 사진&#10;&#10;자동 생성된 설명">
              <a:extLst>
                <a:ext uri="{FF2B5EF4-FFF2-40B4-BE49-F238E27FC236}">
                  <a16:creationId xmlns:a16="http://schemas.microsoft.com/office/drawing/2014/main" id="{C0CE73C5-0189-497B-B787-1D19C31B6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02" y="1029719"/>
              <a:ext cx="3487169" cy="5633698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93FEF41-32F9-4D56-B2ED-E6296DCC7A80}"/>
                </a:ext>
              </a:extLst>
            </p:cNvPr>
            <p:cNvSpPr/>
            <p:nvPr/>
          </p:nvSpPr>
          <p:spPr>
            <a:xfrm>
              <a:off x="7711150" y="2267716"/>
              <a:ext cx="1797627" cy="129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010-****-0000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$ Point 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F11BE6E-AEB8-4A05-894C-22BD523A50AE}"/>
                </a:ext>
              </a:extLst>
            </p:cNvPr>
            <p:cNvSpPr/>
            <p:nvPr/>
          </p:nvSpPr>
          <p:spPr>
            <a:xfrm>
              <a:off x="7606070" y="5537335"/>
              <a:ext cx="2007786" cy="310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네비게이션 바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A214AE6-E888-41C4-B795-DF55CD716C35}"/>
                </a:ext>
              </a:extLst>
            </p:cNvPr>
            <p:cNvSpPr/>
            <p:nvPr/>
          </p:nvSpPr>
          <p:spPr>
            <a:xfrm>
              <a:off x="7606070" y="3964331"/>
              <a:ext cx="2007787" cy="955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주문하기</a:t>
              </a: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6E4F3CA9-9012-4CA8-B0C9-8257A47A2FDB}"/>
                </a:ext>
              </a:extLst>
            </p:cNvPr>
            <p:cNvSpPr/>
            <p:nvPr/>
          </p:nvSpPr>
          <p:spPr>
            <a:xfrm>
              <a:off x="5361709" y="3964331"/>
              <a:ext cx="1028700" cy="1504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80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- Concept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0D6C4-2F3C-443A-B3C3-0C516F307670}"/>
              </a:ext>
            </a:extLst>
          </p:cNvPr>
          <p:cNvSpPr txBox="1"/>
          <p:nvPr/>
        </p:nvSpPr>
        <p:spPr>
          <a:xfrm>
            <a:off x="2130010" y="3105834"/>
            <a:ext cx="793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“</a:t>
            </a:r>
            <a:r>
              <a:rPr lang="ko-KR" altLang="en-US" sz="3600" dirty="0"/>
              <a:t>당신에게 맞는 커피 길로 안내한다</a:t>
            </a:r>
            <a:r>
              <a:rPr lang="en-US" altLang="ko-KR" sz="3600" dirty="0"/>
              <a:t>＂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119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 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B60A3-278A-4E04-A622-AA23D5372EDD}"/>
              </a:ext>
            </a:extLst>
          </p:cNvPr>
          <p:cNvSpPr txBox="1"/>
          <p:nvPr/>
        </p:nvSpPr>
        <p:spPr>
          <a:xfrm>
            <a:off x="1738489" y="2970157"/>
            <a:ext cx="7405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Whitney"/>
              </a:rPr>
              <a:t>왼쪽에서 오른쪽으로 </a:t>
            </a:r>
            <a:r>
              <a:rPr lang="ko-KR" altLang="en-US" b="0" i="0" dirty="0" err="1">
                <a:effectLst/>
                <a:latin typeface="Whitney"/>
              </a:rPr>
              <a:t>스와이프해서</a:t>
            </a:r>
            <a:r>
              <a:rPr lang="ko-KR" altLang="en-US" b="0" i="0" dirty="0">
                <a:effectLst/>
                <a:latin typeface="Whitney"/>
              </a:rPr>
              <a:t> 햄버거바를 열게 한다</a:t>
            </a:r>
            <a:r>
              <a:rPr lang="en-US" altLang="ko-KR" b="0" i="0" dirty="0">
                <a:effectLst/>
                <a:latin typeface="Whitney"/>
              </a:rPr>
              <a:t>. </a:t>
            </a:r>
          </a:p>
          <a:p>
            <a:endParaRPr lang="en-US" altLang="ko-KR" b="0" i="0" dirty="0">
              <a:effectLst/>
              <a:latin typeface="Whitney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Whitney"/>
              </a:rPr>
              <a:t>햄버거바 내용을 </a:t>
            </a:r>
            <a:r>
              <a:rPr lang="en-US" altLang="ko-KR" b="0" i="0" dirty="0">
                <a:effectLst/>
                <a:latin typeface="Whitney"/>
              </a:rPr>
              <a:t>5</a:t>
            </a:r>
            <a:r>
              <a:rPr lang="ko-KR" altLang="en-US" b="0" i="0" dirty="0">
                <a:effectLst/>
                <a:latin typeface="Whitney"/>
              </a:rPr>
              <a:t>개로 줄여서 아래쪽에 네비게이션 바를 만든다</a:t>
            </a:r>
            <a:r>
              <a:rPr lang="en-US" altLang="ko-KR" b="0" i="0" dirty="0">
                <a:effectLst/>
                <a:latin typeface="Whitney"/>
              </a:rPr>
              <a:t>(ex. </a:t>
            </a:r>
            <a:r>
              <a:rPr lang="ko-KR" altLang="en-US" b="0" i="0" dirty="0">
                <a:effectLst/>
                <a:latin typeface="Whitney"/>
              </a:rPr>
              <a:t>인스타</a:t>
            </a:r>
            <a:r>
              <a:rPr lang="en-US" altLang="ko-KR" b="0" i="0" dirty="0">
                <a:effectLst/>
                <a:latin typeface="Whitney"/>
              </a:rPr>
              <a:t>, </a:t>
            </a:r>
            <a:r>
              <a:rPr lang="ko-KR" altLang="en-US" b="0" i="0" dirty="0">
                <a:effectLst/>
                <a:latin typeface="Whitney"/>
              </a:rPr>
              <a:t>유튜브</a:t>
            </a:r>
            <a:r>
              <a:rPr lang="en-US" altLang="ko-KR" b="0" i="0" dirty="0">
                <a:effectLst/>
                <a:latin typeface="Whitney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7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자료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1827B-903F-4910-9F95-A3821A84DDA4}"/>
              </a:ext>
            </a:extLst>
          </p:cNvPr>
          <p:cNvSpPr txBox="1"/>
          <p:nvPr/>
        </p:nvSpPr>
        <p:spPr>
          <a:xfrm>
            <a:off x="736979" y="1719618"/>
            <a:ext cx="107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스타벅스 어플리케이션 디자이너관점 분석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https://brunch.co.kr/@hunjiiiiii/4</a:t>
            </a:r>
            <a:endParaRPr lang="en-US" altLang="ko-KR" dirty="0"/>
          </a:p>
          <a:p>
            <a:r>
              <a:rPr lang="ko-KR" altLang="en-US" dirty="0"/>
              <a:t>스마트 오더 시 주문취소 문제 </a:t>
            </a:r>
            <a:r>
              <a:rPr lang="en-US" altLang="ko-KR" dirty="0"/>
              <a:t>- http://www.dailysmart.co.kr/news/articleView.html?idxno=7794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89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– Tone &amp; Manner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AA8D1-3ACF-4811-8199-07F37C3A7EFC}"/>
              </a:ext>
            </a:extLst>
          </p:cNvPr>
          <p:cNvSpPr txBox="1"/>
          <p:nvPr/>
        </p:nvSpPr>
        <p:spPr>
          <a:xfrm>
            <a:off x="2161772" y="1791954"/>
            <a:ext cx="848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 다양한 커피를 맛있게 제공하기 위해선 전문적이어야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ko-KR" altLang="en-US" b="1" dirty="0" err="1"/>
              <a:t>신뢰감</a:t>
            </a:r>
            <a:r>
              <a:rPr lang="ko-KR" altLang="en-US" dirty="0" err="1"/>
              <a:t>있는</a:t>
            </a:r>
            <a:r>
              <a:rPr lang="ko-KR" altLang="en-US" dirty="0"/>
              <a:t> 인상으로 전문성을 표현한다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 다양한 사람들이 다양한 커피를 쉽게 접할 수 있는 </a:t>
            </a:r>
            <a:r>
              <a:rPr lang="ko-KR" altLang="en-US" b="1" dirty="0"/>
              <a:t>친근한</a:t>
            </a:r>
            <a:r>
              <a:rPr lang="ko-KR" altLang="en-US" dirty="0"/>
              <a:t> 인상이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F90A7-6D12-453C-91C5-6AD299572D75}"/>
              </a:ext>
            </a:extLst>
          </p:cNvPr>
          <p:cNvSpPr/>
          <p:nvPr/>
        </p:nvSpPr>
        <p:spPr>
          <a:xfrm>
            <a:off x="2375647" y="3881718"/>
            <a:ext cx="3218329" cy="1407458"/>
          </a:xfrm>
          <a:prstGeom prst="ellipse">
            <a:avLst/>
          </a:prstGeom>
          <a:solidFill>
            <a:srgbClr val="064CB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신뢰감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BEF5CC-2374-4A9B-BBD3-47A665E1A631}"/>
              </a:ext>
            </a:extLst>
          </p:cNvPr>
          <p:cNvSpPr/>
          <p:nvPr/>
        </p:nvSpPr>
        <p:spPr>
          <a:xfrm>
            <a:off x="6598026" y="3881718"/>
            <a:ext cx="3218329" cy="1407458"/>
          </a:xfrm>
          <a:prstGeom prst="ellipse">
            <a:avLst/>
          </a:prstGeom>
          <a:solidFill>
            <a:srgbClr val="064CB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친근함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C681C-034F-4B86-9B6C-013D326F3C91}"/>
              </a:ext>
            </a:extLst>
          </p:cNvPr>
          <p:cNvSpPr txBox="1"/>
          <p:nvPr/>
        </p:nvSpPr>
        <p:spPr>
          <a:xfrm>
            <a:off x="4007224" y="5791200"/>
            <a:ext cx="405204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Tone &amp; Manner : </a:t>
            </a:r>
            <a:r>
              <a:rPr lang="ko-KR" altLang="en-US" b="1" dirty="0"/>
              <a:t>신뢰감</a:t>
            </a:r>
            <a:r>
              <a:rPr lang="en-US" altLang="ko-KR" b="1" dirty="0"/>
              <a:t> &amp; </a:t>
            </a:r>
            <a:r>
              <a:rPr lang="ko-KR" altLang="en-US" b="1" dirty="0"/>
              <a:t>친근함</a:t>
            </a:r>
          </a:p>
        </p:txBody>
      </p:sp>
    </p:spTree>
    <p:extLst>
      <p:ext uri="{BB962C8B-B14F-4D97-AF65-F5344CB8AC3E}">
        <p14:creationId xmlns:p14="http://schemas.microsoft.com/office/powerpoint/2010/main" val="42613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– Color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3E3EF1-4FB5-4E8C-95EB-B70AED87A175}"/>
              </a:ext>
            </a:extLst>
          </p:cNvPr>
          <p:cNvGrpSpPr/>
          <p:nvPr/>
        </p:nvGrpSpPr>
        <p:grpSpPr>
          <a:xfrm>
            <a:off x="1734670" y="2169000"/>
            <a:ext cx="3780000" cy="1260000"/>
            <a:chOff x="1104670" y="2176041"/>
            <a:chExt cx="3780000" cy="12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026F7C-2546-4BC0-A938-6CC264D8B8F1}"/>
                </a:ext>
              </a:extLst>
            </p:cNvPr>
            <p:cNvSpPr/>
            <p:nvPr/>
          </p:nvSpPr>
          <p:spPr>
            <a:xfrm>
              <a:off x="1104670" y="2176041"/>
              <a:ext cx="1260000" cy="1260000"/>
            </a:xfrm>
            <a:prstGeom prst="rect">
              <a:avLst/>
            </a:prstGeom>
            <a:solidFill>
              <a:srgbClr val="064CBE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60278D6-F9FB-437A-8FE4-6CFB701EF287}"/>
                </a:ext>
              </a:extLst>
            </p:cNvPr>
            <p:cNvSpPr/>
            <p:nvPr/>
          </p:nvSpPr>
          <p:spPr>
            <a:xfrm>
              <a:off x="2364670" y="2176041"/>
              <a:ext cx="1260000" cy="1260000"/>
            </a:xfrm>
            <a:prstGeom prst="rect">
              <a:avLst/>
            </a:prstGeom>
            <a:solidFill>
              <a:srgbClr val="D9D5C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6998E5-5408-4161-8EDA-8BCA77E1F71F}"/>
                </a:ext>
              </a:extLst>
            </p:cNvPr>
            <p:cNvSpPr/>
            <p:nvPr/>
          </p:nvSpPr>
          <p:spPr>
            <a:xfrm>
              <a:off x="3624670" y="2176041"/>
              <a:ext cx="1260000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8A6A20-1C0B-4316-9ABD-1BF64315D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89" y="335862"/>
            <a:ext cx="4856768" cy="6186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02C6D2-10C0-4CB1-9D13-197BBF7401BE}"/>
              </a:ext>
            </a:extLst>
          </p:cNvPr>
          <p:cNvSpPr txBox="1"/>
          <p:nvPr/>
        </p:nvSpPr>
        <p:spPr>
          <a:xfrm>
            <a:off x="931145" y="4247485"/>
            <a:ext cx="5387049" cy="101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64CBE"/>
                </a:solidFill>
              </a:rPr>
              <a:t>파란</a:t>
            </a:r>
            <a:r>
              <a:rPr lang="ko-KR" altLang="en-US" sz="2000" dirty="0"/>
              <a:t>계열의 컬러를 포인트로 </a:t>
            </a:r>
            <a:r>
              <a:rPr lang="ko-KR" altLang="en-US" sz="2000" b="1" dirty="0"/>
              <a:t>신뢰감</a:t>
            </a:r>
            <a:r>
              <a:rPr lang="ko-KR" altLang="en-US" sz="2000" dirty="0"/>
              <a:t>을 주면서 </a:t>
            </a:r>
            <a:r>
              <a:rPr lang="ko-KR" altLang="en-US" sz="2000" b="1" dirty="0">
                <a:solidFill>
                  <a:schemeClr val="bg1"/>
                </a:solidFill>
              </a:rPr>
              <a:t>흰색</a:t>
            </a:r>
            <a:r>
              <a:rPr lang="ko-KR" altLang="en-US" sz="2000" dirty="0"/>
              <a:t>과 </a:t>
            </a:r>
            <a:r>
              <a:rPr lang="ko-KR" altLang="en-US" sz="2000" b="1" dirty="0" err="1">
                <a:solidFill>
                  <a:srgbClr val="D9D5C7"/>
                </a:solidFill>
              </a:rPr>
              <a:t>웜톤</a:t>
            </a:r>
            <a:r>
              <a:rPr lang="ko-KR" altLang="en-US" sz="2000" dirty="0"/>
              <a:t> 컬러를 </a:t>
            </a:r>
            <a:r>
              <a:rPr lang="ko-KR" altLang="en-US" sz="2000" dirty="0" err="1"/>
              <a:t>비중있게</a:t>
            </a:r>
            <a:r>
              <a:rPr lang="ko-KR" altLang="en-US" sz="2000" dirty="0"/>
              <a:t> 사용해 </a:t>
            </a:r>
            <a:r>
              <a:rPr lang="ko-KR" altLang="en-US" sz="2000" b="1" dirty="0"/>
              <a:t>친근한</a:t>
            </a:r>
            <a:r>
              <a:rPr lang="ko-KR" altLang="en-US" sz="2000" dirty="0"/>
              <a:t> 이미지까지</a:t>
            </a:r>
          </a:p>
        </p:txBody>
      </p:sp>
    </p:spTree>
    <p:extLst>
      <p:ext uri="{BB962C8B-B14F-4D97-AF65-F5344CB8AC3E}">
        <p14:creationId xmlns:p14="http://schemas.microsoft.com/office/powerpoint/2010/main" val="19431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카페 창업자에겐 주문 및 재고 관리 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 어플리케이션 자동연동으로 재고파악의 편의성을 제고해주고 러쉬 시간대에 </a:t>
            </a:r>
            <a:r>
              <a:rPr lang="ko-KR" altLang="en-US" sz="2000" dirty="0" err="1"/>
              <a:t>비대면</a:t>
            </a:r>
            <a:r>
              <a:rPr lang="ko-KR" altLang="en-US" sz="2000" dirty="0"/>
              <a:t> 주문으로 음료제조에 시간을 할애할 수 있게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카페 이용자는 방문 전 미리 주문을 하거나 앉은 자리에서 편하게 주문을 하고 음료를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원하는 메뉴의 재고를 어플로 확인할 수 있어서 헛걸음을 줄일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57322B9-FF88-4460-85E9-361050F91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611"/>
            <a:ext cx="12192000" cy="47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pic>
        <p:nvPicPr>
          <p:cNvPr id="4" name="그래픽 3" descr="웨이터">
            <a:extLst>
              <a:ext uri="{FF2B5EF4-FFF2-40B4-BE49-F238E27FC236}">
                <a16:creationId xmlns:a16="http://schemas.microsoft.com/office/drawing/2014/main" id="{DC576A78-2615-40D0-81FC-8CE2079D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473" y="2586576"/>
            <a:ext cx="1819020" cy="1819020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A02815E7-CD97-42F2-BD37-75F042601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509" y="2828420"/>
            <a:ext cx="1577176" cy="157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3A785-752B-4976-AAE3-7ECBAEE357AE}"/>
              </a:ext>
            </a:extLst>
          </p:cNvPr>
          <p:cNvSpPr txBox="1"/>
          <p:nvPr/>
        </p:nvSpPr>
        <p:spPr>
          <a:xfrm>
            <a:off x="2496299" y="4584017"/>
            <a:ext cx="245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카페 창업자 </a:t>
            </a:r>
            <a:endParaRPr lang="en-US" altLang="ko-KR" dirty="0"/>
          </a:p>
          <a:p>
            <a:pPr algn="ctr"/>
            <a:r>
              <a:rPr lang="ko-KR" altLang="en-US" dirty="0"/>
              <a:t>카페 창업예정자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91BA-18CD-4FDE-8D1B-4FE4E004EF11}"/>
              </a:ext>
            </a:extLst>
          </p:cNvPr>
          <p:cNvSpPr txBox="1"/>
          <p:nvPr/>
        </p:nvSpPr>
        <p:spPr>
          <a:xfrm>
            <a:off x="7123413" y="4584017"/>
            <a:ext cx="24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카페 이용자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97FCFB-A650-42C4-845F-19C44E72CF12}"/>
              </a:ext>
            </a:extLst>
          </p:cNvPr>
          <p:cNvSpPr txBox="1"/>
          <p:nvPr/>
        </p:nvSpPr>
        <p:spPr>
          <a:xfrm>
            <a:off x="6498924" y="1769631"/>
            <a:ext cx="5537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. </a:t>
            </a:r>
            <a:r>
              <a:rPr lang="ko-KR" altLang="en-US" dirty="0"/>
              <a:t>클릭하면 왼쪽에 메뉴 창이 나타납니다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로고</a:t>
            </a:r>
            <a:r>
              <a:rPr lang="en-US" altLang="ko-KR" dirty="0"/>
              <a:t>. </a:t>
            </a:r>
            <a:r>
              <a:rPr lang="ko-KR" altLang="en-US" dirty="0"/>
              <a:t>클릭하면 메인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알림</a:t>
            </a:r>
            <a:r>
              <a:rPr lang="en-US" altLang="ko-KR" dirty="0"/>
              <a:t>. </a:t>
            </a:r>
            <a:r>
              <a:rPr lang="ko-KR" altLang="en-US" dirty="0"/>
              <a:t>클릭하면 내게 온 알림을 확인할 수 있는 화면으로 이동합니다</a:t>
            </a:r>
            <a:r>
              <a:rPr lang="en-US" altLang="ko-KR" dirty="0"/>
              <a:t>.(</a:t>
            </a:r>
            <a:r>
              <a:rPr lang="ko-KR" altLang="en-US" dirty="0"/>
              <a:t>제조완료 및 제조 지연 양해 등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 </a:t>
            </a:r>
            <a:r>
              <a:rPr lang="ko-KR" altLang="en-US" dirty="0"/>
              <a:t>클릭하면 로그인 및 회원가입을 할 수 있는 페이지로 이동합니다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</a:t>
            </a:r>
            <a:r>
              <a:rPr lang="en-US" altLang="ko-KR" dirty="0"/>
              <a:t>. </a:t>
            </a:r>
            <a:r>
              <a:rPr lang="ko-KR" altLang="en-US" dirty="0"/>
              <a:t>클릭하면 음료 주문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 확인</a:t>
            </a:r>
            <a:r>
              <a:rPr lang="en-US" altLang="ko-KR" dirty="0"/>
              <a:t>. </a:t>
            </a:r>
            <a:r>
              <a:rPr lang="ko-KR" altLang="en-US" dirty="0"/>
              <a:t>클릭하면 주문 확인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</a:t>
            </a:r>
            <a:r>
              <a:rPr lang="en-US" altLang="ko-KR" dirty="0"/>
              <a:t>. </a:t>
            </a:r>
            <a:r>
              <a:rPr lang="ko-KR" altLang="en-US" dirty="0"/>
              <a:t>클릭하면 공지사항 및 이벤트 안내 화면으로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56D861A-8ADB-4D2D-BCF6-2D7241551251}"/>
              </a:ext>
            </a:extLst>
          </p:cNvPr>
          <p:cNvGrpSpPr/>
          <p:nvPr/>
        </p:nvGrpSpPr>
        <p:grpSpPr>
          <a:xfrm>
            <a:off x="-231982" y="757517"/>
            <a:ext cx="8212936" cy="6274523"/>
            <a:chOff x="-231982" y="757517"/>
            <a:chExt cx="8212936" cy="6274523"/>
          </a:xfrm>
        </p:grpSpPr>
        <p:pic>
          <p:nvPicPr>
            <p:cNvPr id="7" name="그래픽 6" descr="스마트폰">
              <a:extLst>
                <a:ext uri="{FF2B5EF4-FFF2-40B4-BE49-F238E27FC236}">
                  <a16:creationId xmlns:a16="http://schemas.microsoft.com/office/drawing/2014/main" id="{A5D85AD9-C424-4F17-B388-0310436FC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1982" y="757517"/>
              <a:ext cx="8212936" cy="6274523"/>
            </a:xfrm>
            <a:prstGeom prst="rect">
              <a:avLst/>
            </a:prstGeom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E1D794A-F6CF-4F3A-900D-6A335657499C}"/>
                </a:ext>
              </a:extLst>
            </p:cNvPr>
            <p:cNvGrpSpPr/>
            <p:nvPr/>
          </p:nvGrpSpPr>
          <p:grpSpPr>
            <a:xfrm>
              <a:off x="2071154" y="1414592"/>
              <a:ext cx="3466485" cy="4685891"/>
              <a:chOff x="2071154" y="1414592"/>
              <a:chExt cx="3466485" cy="468589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63104A0-4682-42FC-AF40-19883AA5F229}"/>
                  </a:ext>
                </a:extLst>
              </p:cNvPr>
              <p:cNvSpPr/>
              <p:nvPr/>
            </p:nvSpPr>
            <p:spPr>
              <a:xfrm>
                <a:off x="2334669" y="1784871"/>
                <a:ext cx="3072709" cy="42304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7DBB930-4B51-43D5-A860-CB877FA78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499872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17AF700-E89D-4DA6-ADF7-FFF8A4A8A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881" y="4998720"/>
                <a:ext cx="0" cy="11017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6724EA3-23F2-496E-A460-E160808EB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214376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D61DB94-D1B4-479F-8B4F-FCFBEF9DF941}"/>
                  </a:ext>
                </a:extLst>
              </p:cNvPr>
              <p:cNvCxnSpPr/>
              <p:nvPr/>
            </p:nvCxnSpPr>
            <p:spPr>
              <a:xfrm>
                <a:off x="2334669" y="392684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D187722-CD5D-4E12-8CA7-351D005840A7}"/>
                  </a:ext>
                </a:extLst>
              </p:cNvPr>
              <p:cNvGrpSpPr/>
              <p:nvPr/>
            </p:nvGrpSpPr>
            <p:grpSpPr>
              <a:xfrm>
                <a:off x="2453640" y="1880197"/>
                <a:ext cx="274320" cy="132080"/>
                <a:chOff x="9265920" y="2011680"/>
                <a:chExt cx="640080" cy="304800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98FFAE24-7E3C-4FF1-90B5-0F568B4EA10A}"/>
                    </a:ext>
                  </a:extLst>
                </p:cNvPr>
                <p:cNvCxnSpPr/>
                <p:nvPr/>
              </p:nvCxnSpPr>
              <p:spPr>
                <a:xfrm>
                  <a:off x="9265920" y="20116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6C96DCF1-476C-4868-A419-62E2F2F4AFA5}"/>
                    </a:ext>
                  </a:extLst>
                </p:cNvPr>
                <p:cNvCxnSpPr/>
                <p:nvPr/>
              </p:nvCxnSpPr>
              <p:spPr>
                <a:xfrm>
                  <a:off x="9265920" y="215900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30D89B7E-1D5F-4C19-9F4B-0A567ED29C6C}"/>
                    </a:ext>
                  </a:extLst>
                </p:cNvPr>
                <p:cNvCxnSpPr/>
                <p:nvPr/>
              </p:nvCxnSpPr>
              <p:spPr>
                <a:xfrm>
                  <a:off x="9265920" y="23164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EB6B9BAE-E7DA-491E-889D-51D1E34A9348}"/>
                  </a:ext>
                </a:extLst>
              </p:cNvPr>
              <p:cNvSpPr/>
              <p:nvPr/>
            </p:nvSpPr>
            <p:spPr>
              <a:xfrm>
                <a:off x="2544941" y="2745740"/>
                <a:ext cx="2682240" cy="579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E95456-4693-401C-A084-D37B761EC1B2}"/>
                  </a:ext>
                </a:extLst>
              </p:cNvPr>
              <p:cNvSpPr txBox="1"/>
              <p:nvPr/>
            </p:nvSpPr>
            <p:spPr>
              <a:xfrm>
                <a:off x="2948651" y="4277739"/>
                <a:ext cx="1798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주문하기</a:t>
                </a:r>
                <a:r>
                  <a:rPr lang="en-US" altLang="ko-KR" dirty="0"/>
                  <a:t>(Order)</a:t>
                </a:r>
                <a:endParaRPr lang="ko-KR" altLang="en-US" dirty="0"/>
              </a:p>
            </p:txBody>
          </p:sp>
          <p:pic>
            <p:nvPicPr>
              <p:cNvPr id="39" name="그래픽 38" descr="벨소리">
                <a:extLst>
                  <a:ext uri="{FF2B5EF4-FFF2-40B4-BE49-F238E27FC236}">
                    <a16:creationId xmlns:a16="http://schemas.microsoft.com/office/drawing/2014/main" id="{EED491AC-0A25-4A48-8309-D74A3F973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0249" y="176963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713DCD-4EF6-47D6-9430-87075E3D4CBF}"/>
                  </a:ext>
                </a:extLst>
              </p:cNvPr>
              <p:cNvSpPr txBox="1"/>
              <p:nvPr/>
            </p:nvSpPr>
            <p:spPr>
              <a:xfrm>
                <a:off x="4187152" y="5364935"/>
                <a:ext cx="1119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이벤트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8996A5-4B11-4976-965B-47977E0BD032}"/>
                  </a:ext>
                </a:extLst>
              </p:cNvPr>
              <p:cNvSpPr txBox="1"/>
              <p:nvPr/>
            </p:nvSpPr>
            <p:spPr>
              <a:xfrm>
                <a:off x="2510289" y="5364935"/>
                <a:ext cx="155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주문 확인</a:t>
                </a: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224B582-5695-4569-96BD-0EC17FD1DA8F}"/>
                  </a:ext>
                </a:extLst>
              </p:cNvPr>
              <p:cNvSpPr/>
              <p:nvPr/>
            </p:nvSpPr>
            <p:spPr>
              <a:xfrm>
                <a:off x="4848851" y="1662854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4A6B6BF-80FF-40FA-A78E-AEF2F4A70562}"/>
                  </a:ext>
                </a:extLst>
              </p:cNvPr>
              <p:cNvSpPr/>
              <p:nvPr/>
            </p:nvSpPr>
            <p:spPr>
              <a:xfrm>
                <a:off x="2204408" y="1671461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84D9933-3D51-498D-8383-D3D320ED3E93}"/>
                  </a:ext>
                </a:extLst>
              </p:cNvPr>
              <p:cNvSpPr/>
              <p:nvPr/>
            </p:nvSpPr>
            <p:spPr>
              <a:xfrm>
                <a:off x="3335836" y="275088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EBFE71F-D725-4B4B-AAED-F508B963C455}"/>
                  </a:ext>
                </a:extLst>
              </p:cNvPr>
              <p:cNvSpPr/>
              <p:nvPr/>
            </p:nvSpPr>
            <p:spPr>
              <a:xfrm>
                <a:off x="2926073" y="4141340"/>
                <a:ext cx="1900200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F3C3F70-1CBA-4377-A289-B05B4E98451F}"/>
                  </a:ext>
                </a:extLst>
              </p:cNvPr>
              <p:cNvSpPr/>
              <p:nvPr/>
            </p:nvSpPr>
            <p:spPr>
              <a:xfrm>
                <a:off x="2510288" y="5232042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FCAE6D52-E9ED-4CF4-8312-EFF26ED9FC4C}"/>
                  </a:ext>
                </a:extLst>
              </p:cNvPr>
              <p:cNvSpPr/>
              <p:nvPr/>
            </p:nvSpPr>
            <p:spPr>
              <a:xfrm>
                <a:off x="4027538" y="5260044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5DE337E-5389-4672-B85A-AD3CC018741B}"/>
                  </a:ext>
                </a:extLst>
              </p:cNvPr>
              <p:cNvSpPr/>
              <p:nvPr/>
            </p:nvSpPr>
            <p:spPr>
              <a:xfrm>
                <a:off x="2071154" y="1414592"/>
                <a:ext cx="243068" cy="2222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0CE4CC3-29F4-4017-9863-6539D1A21B89}"/>
                  </a:ext>
                </a:extLst>
              </p:cNvPr>
              <p:cNvSpPr/>
              <p:nvPr/>
            </p:nvSpPr>
            <p:spPr>
              <a:xfrm>
                <a:off x="4838217" y="1428578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3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E1ED2F1-C9A8-4FE2-88BB-C2C3F73FF7D6}"/>
                  </a:ext>
                </a:extLst>
              </p:cNvPr>
              <p:cNvSpPr/>
              <p:nvPr/>
            </p:nvSpPr>
            <p:spPr>
              <a:xfrm>
                <a:off x="3474549" y="2528593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ADC9727-1B1E-4387-B81D-42FC8CB42DC9}"/>
                  </a:ext>
                </a:extLst>
              </p:cNvPr>
              <p:cNvSpPr/>
              <p:nvPr/>
            </p:nvSpPr>
            <p:spPr>
              <a:xfrm>
                <a:off x="2824759" y="4069048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5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525243C-2C17-4450-85B3-5F4F7EFBA92D}"/>
                  </a:ext>
                </a:extLst>
              </p:cNvPr>
              <p:cNvSpPr/>
              <p:nvPr/>
            </p:nvSpPr>
            <p:spPr>
              <a:xfrm>
                <a:off x="2438087" y="5079465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6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224C479-4D4D-45CA-8B97-1205C16BD08C}"/>
                  </a:ext>
                </a:extLst>
              </p:cNvPr>
              <p:cNvSpPr/>
              <p:nvPr/>
            </p:nvSpPr>
            <p:spPr>
              <a:xfrm>
                <a:off x="4052394" y="5096636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7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9831001-8F3A-4E9B-B089-7A9DF0A009F5}"/>
                  </a:ext>
                </a:extLst>
              </p:cNvPr>
              <p:cNvGrpSpPr/>
              <p:nvPr/>
            </p:nvGrpSpPr>
            <p:grpSpPr>
              <a:xfrm>
                <a:off x="3330575" y="1907980"/>
                <a:ext cx="1047770" cy="173972"/>
                <a:chOff x="3774143" y="2799377"/>
                <a:chExt cx="5100920" cy="1819238"/>
              </a:xfrm>
            </p:grpSpPr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DFD10B4E-504C-4B97-A82A-6A8CC8FDE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143" y="3667957"/>
                  <a:ext cx="896469" cy="32372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F9C839D6-AF53-44DB-AF54-5E39A1A25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3" y="35613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85564CFE-AD78-4397-9335-B68F9A10E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8943" y="37137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BB05C7D4-233E-4ADC-87DA-0F5C0DB116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5814" y="3578708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06199290-8B88-4D3E-A379-AC9253004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1343" y="38661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D38AA7BA-40F6-44DE-91F6-D38ABA7A9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743" y="40185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EC0E59D5-9A4A-4294-B503-E857016B4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5107" y="35344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3AC45CE4-E1E2-494C-91BA-E6768B6F0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7507" y="36868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B0D96F65-367A-4E7F-A525-E37E9E80A3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84378" y="3551814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DA06EDFA-8422-4ABE-AB3F-37E8E6C88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9907" y="38392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0882992D-AC02-4E49-BE23-668EF9249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307" y="39916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F776BF72-5629-4040-8FCA-B57547198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5012" y="35787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D3ED137B-5A7B-40D6-872F-FDCBD6C69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7412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B0BF822F-E010-473C-B1FD-128EC1BCB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89812" y="38835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9A6071A3-D29F-4A4A-B97D-CAB0703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6683" y="3748441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D28136E8-1BE0-453D-8A75-F5A94DC3C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2212" y="40359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FDBF99B2-B0EB-41FF-A5ED-A3AFC934B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0472" y="35613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6B1C7433-4EEC-4C69-9DCE-595A2684F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82872" y="37137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C00E763B-C8C1-48A9-9BE3-943765CEB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5272" y="38661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CF058E8A-DD87-4AE0-8ACA-5CAEB4826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22143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B91E10F1-F7BC-4A8C-BCE9-B420D9D89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7672" y="40185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1F084C7B-0E0F-4FC1-92EE-768C3ABF4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518" y="4170977"/>
                  <a:ext cx="1219201" cy="43030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6B760616-AA32-449E-B9CC-B509D39417FC}"/>
                    </a:ext>
                  </a:extLst>
                </p:cNvPr>
                <p:cNvSpPr/>
                <p:nvPr/>
              </p:nvSpPr>
              <p:spPr>
                <a:xfrm>
                  <a:off x="4365814" y="3559783"/>
                  <a:ext cx="4285127" cy="1366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pic>
              <p:nvPicPr>
                <p:cNvPr id="144" name="그래픽 143" descr="낙엽수">
                  <a:extLst>
                    <a:ext uri="{FF2B5EF4-FFF2-40B4-BE49-F238E27FC236}">
                      <a16:creationId xmlns:a16="http://schemas.microsoft.com/office/drawing/2014/main" id="{BBE59BFF-2741-46C5-A6B2-7F57BCDEE9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663" y="279937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2F04ACFC-C1B9-4453-92EF-66BC23665A6E}"/>
                    </a:ext>
                  </a:extLst>
                </p:cNvPr>
                <p:cNvSpPr/>
                <p:nvPr/>
              </p:nvSpPr>
              <p:spPr>
                <a:xfrm>
                  <a:off x="4150660" y="2833981"/>
                  <a:ext cx="3980329" cy="9048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i="1" dirty="0" err="1">
                      <a:solidFill>
                        <a:schemeClr val="tx1"/>
                      </a:solidFill>
                      <a:latin typeface="a가로수" panose="02020600000000000000" pitchFamily="18" charset="-127"/>
                      <a:ea typeface="a가로수" panose="02020600000000000000" pitchFamily="18" charset="-127"/>
                    </a:rPr>
                    <a:t>C.StreeT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B2503DA3-E131-4F1C-911C-121D346504CE}"/>
                  </a:ext>
                </a:extLst>
              </p:cNvPr>
              <p:cNvSpPr/>
              <p:nvPr/>
            </p:nvSpPr>
            <p:spPr>
              <a:xfrm>
                <a:off x="3338951" y="169969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3322A6BC-B92A-4341-9D16-75A1C2E27577}"/>
                  </a:ext>
                </a:extLst>
              </p:cNvPr>
              <p:cNvSpPr/>
              <p:nvPr/>
            </p:nvSpPr>
            <p:spPr>
              <a:xfrm>
                <a:off x="3321899" y="1428729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B875762-3A5A-4D2A-8B14-34A08AFACC91}"/>
              </a:ext>
            </a:extLst>
          </p:cNvPr>
          <p:cNvSpPr txBox="1"/>
          <p:nvPr/>
        </p:nvSpPr>
        <p:spPr>
          <a:xfrm>
            <a:off x="7713631" y="1078908"/>
            <a:ext cx="30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‘Home’ before log-in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2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17878</TotalTime>
  <Words>743</Words>
  <Application>Microsoft Office PowerPoint</Application>
  <PresentationFormat>와이드스크린</PresentationFormat>
  <Paragraphs>160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a가로수</vt:lpstr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서비스상세</dc:title>
  <dc:creator>SeonWoong Lee</dc:creator>
  <cp:lastModifiedBy>SeonWoong Lee</cp:lastModifiedBy>
  <cp:revision>189</cp:revision>
  <dcterms:created xsi:type="dcterms:W3CDTF">2020-08-18T13:12:16Z</dcterms:created>
  <dcterms:modified xsi:type="dcterms:W3CDTF">2020-09-08T08:33:35Z</dcterms:modified>
</cp:coreProperties>
</file>