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4" r:id="rId12"/>
    <p:sldId id="266" r:id="rId13"/>
    <p:sldId id="270" r:id="rId14"/>
    <p:sldId id="267" r:id="rId15"/>
    <p:sldId id="268" r:id="rId16"/>
    <p:sldId id="271" r:id="rId17"/>
    <p:sldId id="272" r:id="rId18"/>
    <p:sldId id="275" r:id="rId19"/>
    <p:sldId id="269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0A92210-E44E-49CD-8787-E1D1D74AE5C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74"/>
            <p14:sldId id="266"/>
            <p14:sldId id="270"/>
            <p14:sldId id="267"/>
            <p14:sldId id="268"/>
            <p14:sldId id="271"/>
            <p14:sldId id="272"/>
            <p14:sldId id="275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2" autoAdjust="0"/>
    <p:restoredTop sz="86272" autoAdjust="0"/>
  </p:normalViewPr>
  <p:slideViewPr>
    <p:cSldViewPr snapToGrid="0">
      <p:cViewPr varScale="1">
        <p:scale>
          <a:sx n="74" d="100"/>
          <a:sy n="74" d="100"/>
        </p:scale>
        <p:origin x="9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BE87A-025A-45D7-8E71-37F4340729C0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156C7-0639-4275-896E-94D74AE620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955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ehance.net/gallery/85704677/AIMLY-iOS-App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runch.co.kr/@vivishin/44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125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제조 완료 알림 메시지는 </a:t>
            </a:r>
            <a:r>
              <a:rPr lang="en-US" altLang="ko-KR" dirty="0"/>
              <a:t>24</a:t>
            </a:r>
            <a:r>
              <a:rPr lang="ko-KR" altLang="en-US" dirty="0"/>
              <a:t>시간 이후 자동삭제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Q1. </a:t>
            </a:r>
            <a:r>
              <a:rPr lang="ko-KR" altLang="en-US" dirty="0"/>
              <a:t>관리자 프로그램 통해서 알림 메시지 생성 및 발송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푸쉬</a:t>
            </a:r>
            <a:r>
              <a:rPr lang="ko-KR" altLang="en-US" dirty="0"/>
              <a:t> 알림은 제조완료 및 특수 메시지에서만 발송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904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903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5041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2990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컬럼감</a:t>
            </a:r>
            <a:r>
              <a:rPr lang="ko-KR" altLang="en-US" dirty="0"/>
              <a:t> 예시</a:t>
            </a:r>
            <a:r>
              <a:rPr lang="en-US" altLang="ko-KR" dirty="0"/>
              <a:t>/ </a:t>
            </a:r>
            <a:r>
              <a:rPr lang="ko-KR" altLang="en-US" dirty="0"/>
              <a:t>사진과 같이 화려함 </a:t>
            </a:r>
            <a:r>
              <a:rPr lang="en-US" altLang="ko-KR" dirty="0"/>
              <a:t>X, </a:t>
            </a:r>
            <a:r>
              <a:rPr lang="ko-KR" altLang="en-US" dirty="0"/>
              <a:t>보다 모던 </a:t>
            </a:r>
            <a:r>
              <a:rPr lang="ko-KR" altLang="en-US" dirty="0" err="1"/>
              <a:t>심플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351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Reference URL : </a:t>
            </a:r>
            <a:r>
              <a:rPr lang="en-US" altLang="ko-KR" dirty="0">
                <a:hlinkClick r:id="rId3"/>
              </a:rPr>
              <a:t>https://www.behance.net/gallery/85704677/AIMLY-iOS-App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중앙 개인 포인트</a:t>
            </a:r>
            <a:r>
              <a:rPr lang="en-US" altLang="ko-KR" dirty="0"/>
              <a:t>/ </a:t>
            </a:r>
            <a:r>
              <a:rPr lang="ko-KR" altLang="en-US" dirty="0"/>
              <a:t>아래 주문</a:t>
            </a:r>
            <a:r>
              <a:rPr lang="en-US" altLang="ko-KR" dirty="0"/>
              <a:t>(</a:t>
            </a:r>
            <a:r>
              <a:rPr lang="ko-KR" altLang="en-US" dirty="0"/>
              <a:t>오른쪽</a:t>
            </a:r>
            <a:r>
              <a:rPr lang="en-US" altLang="ko-KR" dirty="0"/>
              <a:t>)/ </a:t>
            </a:r>
            <a:r>
              <a:rPr lang="ko-KR" altLang="en-US" dirty="0"/>
              <a:t>주문확인</a:t>
            </a:r>
            <a:r>
              <a:rPr lang="en-US" altLang="ko-KR" dirty="0"/>
              <a:t>(</a:t>
            </a:r>
            <a:r>
              <a:rPr lang="ko-KR" altLang="en-US" dirty="0"/>
              <a:t>왼쪽</a:t>
            </a:r>
            <a:r>
              <a:rPr lang="en-US" altLang="ko-KR" dirty="0"/>
              <a:t>) / </a:t>
            </a:r>
            <a:r>
              <a:rPr lang="ko-KR" altLang="en-US" dirty="0" err="1"/>
              <a:t>최하단</a:t>
            </a:r>
            <a:r>
              <a:rPr lang="ko-KR" altLang="en-US" dirty="0"/>
              <a:t> </a:t>
            </a:r>
            <a:r>
              <a:rPr lang="ko-KR" altLang="en-US" dirty="0" err="1"/>
              <a:t>네비게이션바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가지로 축약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032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077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카페 창업자 </a:t>
            </a:r>
            <a:r>
              <a:rPr lang="en-US" altLang="ko-KR" dirty="0"/>
              <a:t>– </a:t>
            </a:r>
            <a:r>
              <a:rPr lang="ko-KR" altLang="en-US" dirty="0"/>
              <a:t>장점 </a:t>
            </a:r>
            <a:r>
              <a:rPr lang="en-US" altLang="ko-KR" dirty="0"/>
              <a:t>: </a:t>
            </a:r>
            <a:r>
              <a:rPr lang="ko-KR" altLang="en-US" dirty="0"/>
              <a:t>주문 및 재고 관리 프로그램</a:t>
            </a:r>
            <a:r>
              <a:rPr lang="en-US" altLang="ko-KR" dirty="0"/>
              <a:t> </a:t>
            </a:r>
            <a:r>
              <a:rPr lang="ko-KR" altLang="en-US" dirty="0"/>
              <a:t>사용자 어플리케이션 자동 연동 </a:t>
            </a:r>
            <a:r>
              <a:rPr lang="en-US" altLang="ko-KR" dirty="0"/>
              <a:t>/ </a:t>
            </a:r>
            <a:r>
              <a:rPr lang="ko-KR" altLang="en-US" dirty="0"/>
              <a:t>쉬운 </a:t>
            </a:r>
            <a:r>
              <a:rPr lang="en-US" altLang="ko-KR" dirty="0"/>
              <a:t>POS</a:t>
            </a:r>
            <a:r>
              <a:rPr lang="ko-KR" altLang="en-US" dirty="0"/>
              <a:t>서비스 </a:t>
            </a:r>
            <a:r>
              <a:rPr lang="en-US" altLang="ko-KR" dirty="0"/>
              <a:t>/ </a:t>
            </a:r>
            <a:r>
              <a:rPr lang="ko-KR" altLang="en-US" dirty="0"/>
              <a:t>러쉬 시간대 주문에 소요되는 시간 단축</a:t>
            </a:r>
            <a:endParaRPr lang="en-US" altLang="ko-KR" dirty="0"/>
          </a:p>
          <a:p>
            <a:r>
              <a:rPr lang="en-US" altLang="ko-KR" dirty="0"/>
              <a:t>                           </a:t>
            </a:r>
            <a:r>
              <a:rPr lang="ko-KR" altLang="en-US" dirty="0"/>
              <a:t>편리한 근태 관리 및 발주</a:t>
            </a:r>
            <a:endParaRPr lang="en-US" altLang="ko-KR" dirty="0"/>
          </a:p>
          <a:p>
            <a:r>
              <a:rPr lang="ko-KR" altLang="en-US" dirty="0"/>
              <a:t>카페 이용자</a:t>
            </a:r>
            <a:r>
              <a:rPr lang="en-US" altLang="ko-KR" dirty="0"/>
              <a:t> – </a:t>
            </a:r>
            <a:r>
              <a:rPr lang="ko-KR" altLang="en-US" dirty="0"/>
              <a:t>장점 </a:t>
            </a:r>
            <a:r>
              <a:rPr lang="en-US" altLang="ko-KR" dirty="0"/>
              <a:t>: </a:t>
            </a:r>
            <a:r>
              <a:rPr lang="ko-KR" altLang="en-US" dirty="0"/>
              <a:t>간단한 </a:t>
            </a:r>
            <a:r>
              <a:rPr lang="ko-KR" altLang="en-US" dirty="0" err="1"/>
              <a:t>비대면</a:t>
            </a:r>
            <a:r>
              <a:rPr lang="ko-KR" altLang="en-US" dirty="0"/>
              <a:t> 주문</a:t>
            </a:r>
            <a:r>
              <a:rPr lang="en-US" altLang="ko-KR" dirty="0"/>
              <a:t> / </a:t>
            </a:r>
            <a:r>
              <a:rPr lang="ko-KR" altLang="en-US" dirty="0"/>
              <a:t>현재 주문 가능 메뉴 확인 가능 </a:t>
            </a:r>
            <a:r>
              <a:rPr lang="en-US" altLang="ko-KR" dirty="0"/>
              <a:t>Ex. </a:t>
            </a:r>
            <a:r>
              <a:rPr lang="ko-KR" altLang="en-US" dirty="0"/>
              <a:t>베이커리 재고</a:t>
            </a:r>
            <a:r>
              <a:rPr lang="en-US" altLang="ko-KR" dirty="0"/>
              <a:t> / </a:t>
            </a:r>
            <a:r>
              <a:rPr lang="ko-KR" altLang="en-US" dirty="0"/>
              <a:t>기다리지 않고 주문 가능</a:t>
            </a:r>
            <a:r>
              <a:rPr lang="en-US" altLang="ko-KR" dirty="0"/>
              <a:t> / </a:t>
            </a:r>
          </a:p>
          <a:p>
            <a:r>
              <a:rPr lang="ko-KR" altLang="en-US" dirty="0"/>
              <a:t>직관적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493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662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625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800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46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Q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스타벅스같은 경우는 서버터지는 일이 잦음</a:t>
            </a:r>
            <a:r>
              <a:rPr lang="en-US" altLang="ko-KR" dirty="0"/>
              <a:t>/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023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이미지 출처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https://brunch.co.kr/@vivishin/44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04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제조 완료 알림 메시지는 </a:t>
            </a:r>
            <a:r>
              <a:rPr lang="en-US" altLang="ko-KR" dirty="0"/>
              <a:t>24</a:t>
            </a:r>
            <a:r>
              <a:rPr lang="ko-KR" altLang="en-US" dirty="0"/>
              <a:t>시간 이후 자동삭제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Q1. </a:t>
            </a:r>
            <a:r>
              <a:rPr lang="ko-KR" altLang="en-US" dirty="0"/>
              <a:t>관리자 프로그램 통해서 알림 메시지 생성 및 발송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287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C9AB9-3F6C-4EC7-98E7-03FCE3301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52B1D6-3A31-48D2-AF79-2DE35AF66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946878-3C20-4B42-A63B-27166865F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D25B-CDBD-4949-AF90-4326CAB36ABE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8B4E40-0E11-4596-90BC-EA8300F67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021464-5A9C-4ECC-8520-8D0495D0A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960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C2FEB-363E-40FA-9056-9680E10B0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CD6C83-754B-40DE-AD9B-E13BB91E1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A5C340-72A5-4170-B7E0-49761D899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D25B-CDBD-4949-AF90-4326CAB36ABE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095C5-01C0-48C4-91AC-1A1D43757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4E2861-48C9-4153-B927-89AC55DF0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427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90EABD-092F-4185-9737-4B89F6E85D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40BEB6-18C5-46B6-AFD1-FB453B902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31CBD3-0B6C-4055-BC3A-BC11CE10C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D25B-CDBD-4949-AF90-4326CAB36ABE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2F49CF-3B22-47E6-8453-AFB2741AD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539FAC-FDEB-4618-A2B4-5BABED2CD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156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9AAD5-4F79-4DFD-8CA3-94F781038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EA7126-0D10-4860-A519-DA89DE6CE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0FAED4-4791-44D2-A246-2B516AD45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D25B-CDBD-4949-AF90-4326CAB36ABE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506569-37D1-465E-864F-C8DBE6795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CD6498-B242-469A-BACF-BCAEEC851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341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035BDC-386B-4CC9-A3FE-B63C2CE9A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5B7DF6-989D-4944-B4BD-A9E7AAD68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8DD40A-8EE4-455D-ACE9-AF8B8F3CB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D25B-CDBD-4949-AF90-4326CAB36ABE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C1A452-159E-4EDE-A96C-FF992E07D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D3F2AE-E924-4120-A0F9-52FDAF380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89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7109B-6354-4E4C-A827-D1A090792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0B344-2088-4322-AF70-8A5C5EF41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CC27BD-7AA1-44B8-A0C9-39E9BA725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AFAF45-6269-43A8-8B9F-978EFE956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D25B-CDBD-4949-AF90-4326CAB36ABE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CC3015-EAE8-4C47-969F-87FF99E85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02658C-7C59-49F6-A06E-0362D4707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927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A470E-4646-4198-B3E5-8E0C32AE9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B78DF3-6814-484F-9AFC-F8029CD5B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4A49B2-2F57-44C5-8DBD-050053A5A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AB38DA-FF07-4285-B811-78D3E217A7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7D32F5-78E3-461A-8469-09389693E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FC904F-C754-44BA-B6BF-A567781C9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D25B-CDBD-4949-AF90-4326CAB36ABE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33CC8C-733B-46AA-A2D6-A183061FC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900F5E-1E9E-4668-8D5A-52604204B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480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B584F-6DB5-49C0-A819-F303AC518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C53CA4-103A-4E6D-BB7A-9FF6DA50E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D25B-CDBD-4949-AF90-4326CAB36ABE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FAF0DB-8033-4E96-99A4-31C35FE6B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FEB721-2E89-4AD8-A5D6-CFDDFF52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74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AEFD64-83E6-4157-8209-581795760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D25B-CDBD-4949-AF90-4326CAB36ABE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C7A04C-E998-4026-B57D-63D407D52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E294C3-2D42-4D23-8859-9CE42FC63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283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BEF12-EDF4-4B6F-A12E-31CCD6A47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A9FA22-8CAD-4DA5-B13E-9DD325ACC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85570A-82AB-405D-9583-80F02F7F5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E9A089-DB9A-4741-B146-F2DD27860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D25B-CDBD-4949-AF90-4326CAB36ABE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215201-4F83-4403-B044-E375AF419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9E002B-EDE0-4782-AA78-3193E72D8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731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FD430-59F4-45AD-8B84-D139D2271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6A4EBD-BF60-4C0E-B35C-12E895CDC3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47A070-FB12-4FEB-BDBE-D85C366ED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FB8EAF-5349-43F2-943E-31946488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D25B-CDBD-4949-AF90-4326CAB36ABE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DCFB59-C358-4377-9DB4-714D1D134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FB7A35-284C-4315-BA4E-EDB3D1B97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06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C9270B-7162-410E-A9A9-C0EC47AE1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32D1C6-79A1-4EFC-A84E-03592B7F7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9F6804-8D0E-4637-9C2E-E818344BC0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0D25B-CDBD-4949-AF90-4326CAB36ABE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09743-AE48-448E-B554-EAC8C70ACB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52C007-6509-471C-9CB8-3B8AC81DFF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73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runch.co.kr/@hunjiiiiii/4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runch.co.kr/@vivishin/44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693D657-4FDD-48E2-8A54-F12205D69A8D}"/>
              </a:ext>
            </a:extLst>
          </p:cNvPr>
          <p:cNvCxnSpPr>
            <a:cxnSpLocks/>
          </p:cNvCxnSpPr>
          <p:nvPr/>
        </p:nvCxnSpPr>
        <p:spPr>
          <a:xfrm flipV="1">
            <a:off x="3658393" y="3667957"/>
            <a:ext cx="896469" cy="3237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C57DADB-9EE3-4C44-900F-8277F8720A25}"/>
              </a:ext>
            </a:extLst>
          </p:cNvPr>
          <p:cNvCxnSpPr>
            <a:cxnSpLocks/>
          </p:cNvCxnSpPr>
          <p:nvPr/>
        </p:nvCxnSpPr>
        <p:spPr>
          <a:xfrm flipV="1">
            <a:off x="3810793" y="3561376"/>
            <a:ext cx="1613647" cy="58270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28B57A3-D11E-4137-9B67-AC5B671C56A1}"/>
              </a:ext>
            </a:extLst>
          </p:cNvPr>
          <p:cNvCxnSpPr>
            <a:cxnSpLocks/>
          </p:cNvCxnSpPr>
          <p:nvPr/>
        </p:nvCxnSpPr>
        <p:spPr>
          <a:xfrm flipH="1" flipV="1">
            <a:off x="3963193" y="3713776"/>
            <a:ext cx="1613647" cy="58270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616AB16-E5AA-41EE-9ED1-59AD32002F14}"/>
              </a:ext>
            </a:extLst>
          </p:cNvPr>
          <p:cNvCxnSpPr>
            <a:cxnSpLocks/>
          </p:cNvCxnSpPr>
          <p:nvPr/>
        </p:nvCxnSpPr>
        <p:spPr>
          <a:xfrm flipH="1" flipV="1">
            <a:off x="4250064" y="3578708"/>
            <a:ext cx="1613647" cy="58270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7DBCA3B-9F83-49A0-B6D1-FBF9AD59D8B1}"/>
              </a:ext>
            </a:extLst>
          </p:cNvPr>
          <p:cNvCxnSpPr>
            <a:cxnSpLocks/>
          </p:cNvCxnSpPr>
          <p:nvPr/>
        </p:nvCxnSpPr>
        <p:spPr>
          <a:xfrm flipV="1">
            <a:off x="4115593" y="3866176"/>
            <a:ext cx="1613647" cy="58270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65FF82B-86B2-4499-AA6E-526613B57761}"/>
              </a:ext>
            </a:extLst>
          </p:cNvPr>
          <p:cNvCxnSpPr>
            <a:cxnSpLocks/>
          </p:cNvCxnSpPr>
          <p:nvPr/>
        </p:nvCxnSpPr>
        <p:spPr>
          <a:xfrm flipV="1">
            <a:off x="4267993" y="4018576"/>
            <a:ext cx="1613647" cy="58270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0FD37BD-1BFC-44BF-B621-CBB63C956618}"/>
              </a:ext>
            </a:extLst>
          </p:cNvPr>
          <p:cNvCxnSpPr>
            <a:cxnSpLocks/>
          </p:cNvCxnSpPr>
          <p:nvPr/>
        </p:nvCxnSpPr>
        <p:spPr>
          <a:xfrm flipV="1">
            <a:off x="4429357" y="3534482"/>
            <a:ext cx="1613647" cy="58270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722EE15-D249-4C1A-BFDE-6CB1BC84B3C9}"/>
              </a:ext>
            </a:extLst>
          </p:cNvPr>
          <p:cNvCxnSpPr>
            <a:cxnSpLocks/>
          </p:cNvCxnSpPr>
          <p:nvPr/>
        </p:nvCxnSpPr>
        <p:spPr>
          <a:xfrm flipH="1" flipV="1">
            <a:off x="4581757" y="3686882"/>
            <a:ext cx="1613647" cy="58270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D2A76B5-90BD-49D3-877D-75378025A094}"/>
              </a:ext>
            </a:extLst>
          </p:cNvPr>
          <p:cNvCxnSpPr>
            <a:cxnSpLocks/>
          </p:cNvCxnSpPr>
          <p:nvPr/>
        </p:nvCxnSpPr>
        <p:spPr>
          <a:xfrm flipH="1" flipV="1">
            <a:off x="4868628" y="3551814"/>
            <a:ext cx="1613647" cy="58270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2CF50E2-08FD-4266-9655-7C691678EFE6}"/>
              </a:ext>
            </a:extLst>
          </p:cNvPr>
          <p:cNvCxnSpPr>
            <a:cxnSpLocks/>
          </p:cNvCxnSpPr>
          <p:nvPr/>
        </p:nvCxnSpPr>
        <p:spPr>
          <a:xfrm flipV="1">
            <a:off x="4734157" y="3839282"/>
            <a:ext cx="1613647" cy="58270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69BF6AF-BD45-46B5-8865-1F5EB78D4CC9}"/>
              </a:ext>
            </a:extLst>
          </p:cNvPr>
          <p:cNvCxnSpPr>
            <a:cxnSpLocks/>
          </p:cNvCxnSpPr>
          <p:nvPr/>
        </p:nvCxnSpPr>
        <p:spPr>
          <a:xfrm flipV="1">
            <a:off x="4886557" y="3991682"/>
            <a:ext cx="1613647" cy="58270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FAEDD6B-7D62-486C-A252-1A60653FA9B5}"/>
              </a:ext>
            </a:extLst>
          </p:cNvPr>
          <p:cNvCxnSpPr>
            <a:cxnSpLocks/>
          </p:cNvCxnSpPr>
          <p:nvPr/>
        </p:nvCxnSpPr>
        <p:spPr>
          <a:xfrm flipV="1">
            <a:off x="5469262" y="3578709"/>
            <a:ext cx="1613647" cy="58270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222E794-5221-4D9A-A53E-D38491F455BC}"/>
              </a:ext>
            </a:extLst>
          </p:cNvPr>
          <p:cNvCxnSpPr>
            <a:cxnSpLocks/>
          </p:cNvCxnSpPr>
          <p:nvPr/>
        </p:nvCxnSpPr>
        <p:spPr>
          <a:xfrm flipV="1">
            <a:off x="5621662" y="3731109"/>
            <a:ext cx="1613647" cy="58270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9C999D2-DD2F-4A1C-B972-484C48817BFB}"/>
              </a:ext>
            </a:extLst>
          </p:cNvPr>
          <p:cNvCxnSpPr>
            <a:cxnSpLocks/>
          </p:cNvCxnSpPr>
          <p:nvPr/>
        </p:nvCxnSpPr>
        <p:spPr>
          <a:xfrm flipH="1" flipV="1">
            <a:off x="5774062" y="3883509"/>
            <a:ext cx="1613647" cy="58270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3EFD4723-CA90-4D45-B81B-19EB4F9187F9}"/>
              </a:ext>
            </a:extLst>
          </p:cNvPr>
          <p:cNvCxnSpPr>
            <a:cxnSpLocks/>
          </p:cNvCxnSpPr>
          <p:nvPr/>
        </p:nvCxnSpPr>
        <p:spPr>
          <a:xfrm flipH="1" flipV="1">
            <a:off x="6060933" y="3748441"/>
            <a:ext cx="1613647" cy="58270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B8B678D-B393-40D0-AB34-000F1F44D687}"/>
              </a:ext>
            </a:extLst>
          </p:cNvPr>
          <p:cNvCxnSpPr>
            <a:cxnSpLocks/>
          </p:cNvCxnSpPr>
          <p:nvPr/>
        </p:nvCxnSpPr>
        <p:spPr>
          <a:xfrm flipV="1">
            <a:off x="5926462" y="4035909"/>
            <a:ext cx="1613647" cy="58270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7C0FBFC-9060-486D-899D-73E81D70B00A}"/>
              </a:ext>
            </a:extLst>
          </p:cNvPr>
          <p:cNvCxnSpPr>
            <a:cxnSpLocks/>
          </p:cNvCxnSpPr>
          <p:nvPr/>
        </p:nvCxnSpPr>
        <p:spPr>
          <a:xfrm flipV="1">
            <a:off x="6114722" y="3561377"/>
            <a:ext cx="1613647" cy="58270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3652D0D9-D93D-42FF-BCF8-B71D5E3F35FC}"/>
              </a:ext>
            </a:extLst>
          </p:cNvPr>
          <p:cNvCxnSpPr>
            <a:cxnSpLocks/>
          </p:cNvCxnSpPr>
          <p:nvPr/>
        </p:nvCxnSpPr>
        <p:spPr>
          <a:xfrm flipV="1">
            <a:off x="6267122" y="3713777"/>
            <a:ext cx="1613647" cy="58270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C755257C-A7A6-468B-A813-3B481F881103}"/>
              </a:ext>
            </a:extLst>
          </p:cNvPr>
          <p:cNvCxnSpPr>
            <a:cxnSpLocks/>
          </p:cNvCxnSpPr>
          <p:nvPr/>
        </p:nvCxnSpPr>
        <p:spPr>
          <a:xfrm flipH="1" flipV="1">
            <a:off x="6419522" y="3866177"/>
            <a:ext cx="1613647" cy="58270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DE1AD32-68D4-4724-B4B8-F6B7E0368674}"/>
              </a:ext>
            </a:extLst>
          </p:cNvPr>
          <p:cNvCxnSpPr>
            <a:cxnSpLocks/>
          </p:cNvCxnSpPr>
          <p:nvPr/>
        </p:nvCxnSpPr>
        <p:spPr>
          <a:xfrm flipH="1" flipV="1">
            <a:off x="6706393" y="3731109"/>
            <a:ext cx="1613647" cy="58270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1236BA00-19C3-4458-87EF-C399E82CF5DE}"/>
              </a:ext>
            </a:extLst>
          </p:cNvPr>
          <p:cNvCxnSpPr>
            <a:cxnSpLocks/>
          </p:cNvCxnSpPr>
          <p:nvPr/>
        </p:nvCxnSpPr>
        <p:spPr>
          <a:xfrm flipV="1">
            <a:off x="6571922" y="4018577"/>
            <a:ext cx="1613647" cy="58270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6973E022-E7D2-4635-BD8C-C37D18F7C062}"/>
              </a:ext>
            </a:extLst>
          </p:cNvPr>
          <p:cNvCxnSpPr>
            <a:cxnSpLocks/>
          </p:cNvCxnSpPr>
          <p:nvPr/>
        </p:nvCxnSpPr>
        <p:spPr>
          <a:xfrm flipV="1">
            <a:off x="7118768" y="4170977"/>
            <a:ext cx="1219201" cy="43030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C733104E-0357-4CD4-A0B0-F825714831EB}"/>
              </a:ext>
            </a:extLst>
          </p:cNvPr>
          <p:cNvSpPr/>
          <p:nvPr/>
        </p:nvSpPr>
        <p:spPr>
          <a:xfrm>
            <a:off x="4250064" y="3559783"/>
            <a:ext cx="4285127" cy="13666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61" name="그래픽 60" descr="낙엽수">
            <a:extLst>
              <a:ext uri="{FF2B5EF4-FFF2-40B4-BE49-F238E27FC236}">
                <a16:creationId xmlns:a16="http://schemas.microsoft.com/office/drawing/2014/main" id="{B438D0D1-5E2B-4080-9326-9FD3899C2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44913" y="2799377"/>
            <a:ext cx="914400" cy="914400"/>
          </a:xfrm>
          <a:prstGeom prst="rect">
            <a:avLst/>
          </a:prstGeom>
        </p:spPr>
      </p:pic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1F03DD7E-D5B7-4DFF-A9F9-688DDB85C2C3}"/>
              </a:ext>
            </a:extLst>
          </p:cNvPr>
          <p:cNvSpPr/>
          <p:nvPr/>
        </p:nvSpPr>
        <p:spPr>
          <a:xfrm>
            <a:off x="4034910" y="2833981"/>
            <a:ext cx="3980329" cy="904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i="1" dirty="0" err="1">
                <a:solidFill>
                  <a:schemeClr val="tx1"/>
                </a:solidFill>
                <a:latin typeface="a가로수" panose="02020600000000000000" pitchFamily="18" charset="-127"/>
                <a:ea typeface="a가로수" panose="02020600000000000000" pitchFamily="18" charset="-127"/>
              </a:rPr>
              <a:t>C.StreeT</a:t>
            </a:r>
            <a:endParaRPr lang="ko-KR" altLang="en-US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881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 자료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51827B-903F-4910-9F95-A3821A84DDA4}"/>
              </a:ext>
            </a:extLst>
          </p:cNvPr>
          <p:cNvSpPr txBox="1"/>
          <p:nvPr/>
        </p:nvSpPr>
        <p:spPr>
          <a:xfrm>
            <a:off x="736979" y="1719618"/>
            <a:ext cx="10727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스타벅스 어플리케이션 디자이너관점 분석 </a:t>
            </a:r>
            <a:r>
              <a:rPr lang="en-US" altLang="ko-KR" dirty="0"/>
              <a:t>- </a:t>
            </a:r>
            <a:r>
              <a:rPr lang="en-US" altLang="ko-KR" dirty="0">
                <a:hlinkClick r:id="rId3"/>
              </a:rPr>
              <a:t>https://brunch.co.kr/@hunjiiiiii/4</a:t>
            </a:r>
            <a:endParaRPr lang="en-US" altLang="ko-KR" dirty="0"/>
          </a:p>
          <a:p>
            <a:r>
              <a:rPr lang="ko-KR" altLang="en-US" dirty="0"/>
              <a:t>스마트 오더 시 주문취소 문제 </a:t>
            </a:r>
            <a:r>
              <a:rPr lang="en-US" altLang="ko-KR" dirty="0"/>
              <a:t>- http://www.dailysmart.co.kr/news/articleView.html?idxno=7794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9898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알림 기능 </a:t>
            </a:r>
            <a:r>
              <a:rPr lang="en-US" altLang="ko-KR" dirty="0"/>
              <a:t>(</a:t>
            </a:r>
            <a:r>
              <a:rPr lang="ko-KR" altLang="en-US" dirty="0"/>
              <a:t>스타벅스 </a:t>
            </a:r>
            <a:r>
              <a:rPr lang="en-US" altLang="ko-KR" dirty="0"/>
              <a:t>app)</a:t>
            </a:r>
            <a:endParaRPr lang="ko-KR" altLang="en-US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12B9D73D-E776-4651-947F-A016D843E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5" y="1078905"/>
            <a:ext cx="10016829" cy="52559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0DF8FA-EC99-4AF8-ABF9-995DBF00249C}"/>
              </a:ext>
            </a:extLst>
          </p:cNvPr>
          <p:cNvSpPr txBox="1"/>
          <p:nvPr/>
        </p:nvSpPr>
        <p:spPr>
          <a:xfrm>
            <a:off x="8686800" y="5996320"/>
            <a:ext cx="2670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이미지 출처 </a:t>
            </a:r>
            <a:r>
              <a:rPr lang="en-US" altLang="ko-KR" sz="800" dirty="0"/>
              <a:t>: </a:t>
            </a:r>
            <a:r>
              <a:rPr lang="en-US" altLang="ko-KR" sz="800" dirty="0">
                <a:hlinkClick r:id="rId4"/>
              </a:rPr>
              <a:t>https://brunch.co.kr/@vivishin/44</a:t>
            </a:r>
            <a:endParaRPr lang="ko-KR" altLang="en-US" sz="800" dirty="0"/>
          </a:p>
          <a:p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828493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알림 기능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DBD3160-378E-4F89-B41F-C3D11D8BC924}"/>
              </a:ext>
            </a:extLst>
          </p:cNvPr>
          <p:cNvSpPr/>
          <p:nvPr/>
        </p:nvSpPr>
        <p:spPr>
          <a:xfrm>
            <a:off x="4932749" y="1008944"/>
            <a:ext cx="2326495" cy="6150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 </a:t>
            </a:r>
            <a:r>
              <a:rPr lang="en-US" altLang="ko-KR" dirty="0"/>
              <a:t>/ </a:t>
            </a:r>
            <a:r>
              <a:rPr lang="ko-KR" altLang="en-US" dirty="0"/>
              <a:t>홈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DD134E-A99F-4F79-9EF2-2AB63507CB71}"/>
              </a:ext>
            </a:extLst>
          </p:cNvPr>
          <p:cNvSpPr/>
          <p:nvPr/>
        </p:nvSpPr>
        <p:spPr>
          <a:xfrm>
            <a:off x="4932748" y="1943217"/>
            <a:ext cx="2326495" cy="6150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순서도: 판단 7">
            <a:extLst>
              <a:ext uri="{FF2B5EF4-FFF2-40B4-BE49-F238E27FC236}">
                <a16:creationId xmlns:a16="http://schemas.microsoft.com/office/drawing/2014/main" id="{EDB9FBD5-F3E5-4693-AF86-4EE896A2F1AC}"/>
              </a:ext>
            </a:extLst>
          </p:cNvPr>
          <p:cNvSpPr/>
          <p:nvPr/>
        </p:nvSpPr>
        <p:spPr>
          <a:xfrm>
            <a:off x="4816422" y="2877490"/>
            <a:ext cx="2559145" cy="615028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알림 목록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66F5F03-59BC-4EEE-8693-1A776FB156C3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flipH="1">
            <a:off x="6095996" y="1623972"/>
            <a:ext cx="1" cy="319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C706304B-58BB-44DB-9AF2-0C9CF59581BF}"/>
              </a:ext>
            </a:extLst>
          </p:cNvPr>
          <p:cNvCxnSpPr>
            <a:stCxn id="6" idx="2"/>
          </p:cNvCxnSpPr>
          <p:nvPr/>
        </p:nvCxnSpPr>
        <p:spPr>
          <a:xfrm flipH="1">
            <a:off x="6095995" y="2558245"/>
            <a:ext cx="1" cy="319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래픽 6" descr="벨소리">
            <a:extLst>
              <a:ext uri="{FF2B5EF4-FFF2-40B4-BE49-F238E27FC236}">
                <a16:creationId xmlns:a16="http://schemas.microsoft.com/office/drawing/2014/main" id="{D812EA69-7322-445B-B7A6-1E5A7FF4D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11329" y="2054334"/>
            <a:ext cx="369332" cy="36933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20088-A2C4-4484-8753-C663E51E8605}"/>
              </a:ext>
            </a:extLst>
          </p:cNvPr>
          <p:cNvSpPr/>
          <p:nvPr/>
        </p:nvSpPr>
        <p:spPr>
          <a:xfrm>
            <a:off x="4932747" y="3847691"/>
            <a:ext cx="2326495" cy="6150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53392E-8494-48D3-8970-FDA992C26053}"/>
              </a:ext>
            </a:extLst>
          </p:cNvPr>
          <p:cNvSpPr/>
          <p:nvPr/>
        </p:nvSpPr>
        <p:spPr>
          <a:xfrm>
            <a:off x="7714047" y="2877490"/>
            <a:ext cx="2326495" cy="6150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DF44FAD-8AAD-402B-9814-BF7E427064BF}"/>
              </a:ext>
            </a:extLst>
          </p:cNvPr>
          <p:cNvSpPr/>
          <p:nvPr/>
        </p:nvSpPr>
        <p:spPr>
          <a:xfrm>
            <a:off x="4932745" y="4817892"/>
            <a:ext cx="2326495" cy="6150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History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8149CF4-0994-4E2D-B914-D4F8ADF56D1A}"/>
              </a:ext>
            </a:extLst>
          </p:cNvPr>
          <p:cNvSpPr/>
          <p:nvPr/>
        </p:nvSpPr>
        <p:spPr>
          <a:xfrm>
            <a:off x="4932746" y="5850171"/>
            <a:ext cx="2326495" cy="6150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Back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4541722-6BD2-4725-B263-BE8996406FAA}"/>
              </a:ext>
            </a:extLst>
          </p:cNvPr>
          <p:cNvCxnSpPr>
            <a:endCxn id="11" idx="0"/>
          </p:cNvCxnSpPr>
          <p:nvPr/>
        </p:nvCxnSpPr>
        <p:spPr>
          <a:xfrm>
            <a:off x="6095995" y="3492518"/>
            <a:ext cx="0" cy="355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40E41B1-7228-41B8-84ED-4CC603F4143B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 flipH="1">
            <a:off x="6095993" y="4462719"/>
            <a:ext cx="2" cy="355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9CD3CCD-C370-4679-9656-26E5ED7577F9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6095993" y="5432920"/>
            <a:ext cx="1" cy="417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026BA791-4B9F-401A-B314-59AC02AEE361}"/>
              </a:ext>
            </a:extLst>
          </p:cNvPr>
          <p:cNvCxnSpPr>
            <a:cxnSpLocks/>
            <a:stCxn id="15" idx="1"/>
            <a:endCxn id="2" idx="1"/>
          </p:cNvCxnSpPr>
          <p:nvPr/>
        </p:nvCxnSpPr>
        <p:spPr>
          <a:xfrm rot="10800000" flipH="1">
            <a:off x="4932745" y="1316459"/>
            <a:ext cx="3" cy="4841227"/>
          </a:xfrm>
          <a:prstGeom prst="bentConnector3">
            <a:avLst>
              <a:gd name="adj1" fmla="val -762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E9F0D9A9-5720-4ABE-A59A-86DB26F8B458}"/>
              </a:ext>
            </a:extLst>
          </p:cNvPr>
          <p:cNvCxnSpPr>
            <a:stCxn id="8" idx="3"/>
            <a:endCxn id="12" idx="1"/>
          </p:cNvCxnSpPr>
          <p:nvPr/>
        </p:nvCxnSpPr>
        <p:spPr>
          <a:xfrm>
            <a:off x="7375567" y="3185004"/>
            <a:ext cx="338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706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370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알림 기능 </a:t>
            </a:r>
            <a:r>
              <a:rPr lang="en-US" altLang="ko-KR" dirty="0"/>
              <a:t>(</a:t>
            </a:r>
            <a:r>
              <a:rPr lang="ko-KR" altLang="en-US" dirty="0"/>
              <a:t>메커니즘</a:t>
            </a:r>
            <a:r>
              <a:rPr lang="en-US" altLang="ko-KR" dirty="0"/>
              <a:t>?</a:t>
            </a:r>
            <a:r>
              <a:rPr lang="ko-KR" altLang="en-US" dirty="0"/>
              <a:t>알고리즘</a:t>
            </a:r>
            <a:r>
              <a:rPr lang="en-US" altLang="ko-KR" dirty="0"/>
              <a:t>?)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DBD3160-378E-4F89-B41F-C3D11D8BC924}"/>
              </a:ext>
            </a:extLst>
          </p:cNvPr>
          <p:cNvSpPr/>
          <p:nvPr/>
        </p:nvSpPr>
        <p:spPr>
          <a:xfrm>
            <a:off x="1929907" y="1846371"/>
            <a:ext cx="2326495" cy="6150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DD134E-A99F-4F79-9EF2-2AB63507CB71}"/>
              </a:ext>
            </a:extLst>
          </p:cNvPr>
          <p:cNvSpPr/>
          <p:nvPr/>
        </p:nvSpPr>
        <p:spPr>
          <a:xfrm>
            <a:off x="1929906" y="2846481"/>
            <a:ext cx="2326495" cy="8788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알림 목록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DB9FBD5-F3E5-4693-AF86-4EE896A2F1AC}"/>
              </a:ext>
            </a:extLst>
          </p:cNvPr>
          <p:cNvSpPr/>
          <p:nvPr/>
        </p:nvSpPr>
        <p:spPr>
          <a:xfrm>
            <a:off x="1929908" y="4414168"/>
            <a:ext cx="2326495" cy="6150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알림 상세</a:t>
            </a: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C706304B-58BB-44DB-9AF2-0C9CF59581B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3093154" y="3725332"/>
            <a:ext cx="2" cy="688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54AD011-EF48-4DBA-AA93-744BFD28D085}"/>
              </a:ext>
            </a:extLst>
          </p:cNvPr>
          <p:cNvSpPr txBox="1"/>
          <p:nvPr/>
        </p:nvSpPr>
        <p:spPr>
          <a:xfrm>
            <a:off x="1921662" y="1145050"/>
            <a:ext cx="2736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 어플리케이션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CEC9E8-4879-4F57-90BA-037BBCDC19D1}"/>
              </a:ext>
            </a:extLst>
          </p:cNvPr>
          <p:cNvSpPr txBox="1"/>
          <p:nvPr/>
        </p:nvSpPr>
        <p:spPr>
          <a:xfrm>
            <a:off x="6999111" y="1161211"/>
            <a:ext cx="354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프로그램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F7373F1-5919-4AA3-9C3C-C733E8710E81}"/>
              </a:ext>
            </a:extLst>
          </p:cNvPr>
          <p:cNvSpPr/>
          <p:nvPr/>
        </p:nvSpPr>
        <p:spPr>
          <a:xfrm>
            <a:off x="6851375" y="1846371"/>
            <a:ext cx="2326495" cy="6150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주문 접수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B5132101-A0D4-40AA-BF11-90E5754C10A7}"/>
              </a:ext>
            </a:extLst>
          </p:cNvPr>
          <p:cNvCxnSpPr>
            <a:stCxn id="2" idx="3"/>
            <a:endCxn id="9" idx="1"/>
          </p:cNvCxnSpPr>
          <p:nvPr/>
        </p:nvCxnSpPr>
        <p:spPr>
          <a:xfrm>
            <a:off x="4256402" y="2153885"/>
            <a:ext cx="25949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B5C91D4-793C-4464-992A-3AE463638ECA}"/>
              </a:ext>
            </a:extLst>
          </p:cNvPr>
          <p:cNvSpPr/>
          <p:nvPr/>
        </p:nvSpPr>
        <p:spPr>
          <a:xfrm>
            <a:off x="6851374" y="2846482"/>
            <a:ext cx="2326495" cy="6150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 접수 알림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예상 제조 시간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FE57703A-E52B-4AE0-9D25-C330941CB6C6}"/>
              </a:ext>
            </a:extLst>
          </p:cNvPr>
          <p:cNvCxnSpPr>
            <a:cxnSpLocks/>
          </p:cNvCxnSpPr>
          <p:nvPr/>
        </p:nvCxnSpPr>
        <p:spPr>
          <a:xfrm flipH="1">
            <a:off x="4256389" y="3059031"/>
            <a:ext cx="2594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43F4D96A-6028-49AC-B24E-B1F5750A66B3}"/>
              </a:ext>
            </a:extLst>
          </p:cNvPr>
          <p:cNvCxnSpPr>
            <a:stCxn id="9" idx="2"/>
            <a:endCxn id="85" idx="0"/>
          </p:cNvCxnSpPr>
          <p:nvPr/>
        </p:nvCxnSpPr>
        <p:spPr>
          <a:xfrm flipH="1">
            <a:off x="8014622" y="2461399"/>
            <a:ext cx="1" cy="385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1B0E387-A486-4623-982D-3C788C348BB2}"/>
              </a:ext>
            </a:extLst>
          </p:cNvPr>
          <p:cNvSpPr/>
          <p:nvPr/>
        </p:nvSpPr>
        <p:spPr>
          <a:xfrm>
            <a:off x="6851373" y="3846591"/>
            <a:ext cx="2326495" cy="6689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제조 완료 </a:t>
            </a:r>
            <a:r>
              <a:rPr lang="en-US" altLang="ko-KR" dirty="0"/>
              <a:t>/ </a:t>
            </a:r>
            <a:r>
              <a:rPr lang="ko-KR" altLang="en-US" dirty="0"/>
              <a:t>메시지 발송</a:t>
            </a: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8ED73ADE-7818-4850-AF29-A1AA135546DB}"/>
              </a:ext>
            </a:extLst>
          </p:cNvPr>
          <p:cNvCxnSpPr>
            <a:cxnSpLocks/>
            <a:stCxn id="85" idx="2"/>
            <a:endCxn id="93" idx="0"/>
          </p:cNvCxnSpPr>
          <p:nvPr/>
        </p:nvCxnSpPr>
        <p:spPr>
          <a:xfrm flipH="1">
            <a:off x="8014621" y="3461510"/>
            <a:ext cx="1" cy="385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69BADF9F-AB07-4A52-B74C-514486B442EF}"/>
              </a:ext>
            </a:extLst>
          </p:cNvPr>
          <p:cNvCxnSpPr>
            <a:stCxn id="93" idx="1"/>
          </p:cNvCxnSpPr>
          <p:nvPr/>
        </p:nvCxnSpPr>
        <p:spPr>
          <a:xfrm rot="10800000">
            <a:off x="4256389" y="3461510"/>
            <a:ext cx="2594985" cy="7195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B28ECFD2-4C6D-4E64-B236-BBEF88A2EE8F}"/>
              </a:ext>
            </a:extLst>
          </p:cNvPr>
          <p:cNvCxnSpPr>
            <a:cxnSpLocks/>
            <a:stCxn id="93" idx="2"/>
            <a:endCxn id="108" idx="0"/>
          </p:cNvCxnSpPr>
          <p:nvPr/>
        </p:nvCxnSpPr>
        <p:spPr>
          <a:xfrm flipH="1">
            <a:off x="8003809" y="4515548"/>
            <a:ext cx="10812" cy="51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AA7ED193-4C8E-4F28-AB66-FDBE36B30A65}"/>
              </a:ext>
            </a:extLst>
          </p:cNvPr>
          <p:cNvSpPr/>
          <p:nvPr/>
        </p:nvSpPr>
        <p:spPr>
          <a:xfrm>
            <a:off x="6840561" y="5029196"/>
            <a:ext cx="2326495" cy="6150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수령 완료</a:t>
            </a:r>
          </a:p>
        </p:txBody>
      </p:sp>
    </p:spTree>
    <p:extLst>
      <p:ext uri="{BB962C8B-B14F-4D97-AF65-F5344CB8AC3E}">
        <p14:creationId xmlns:p14="http://schemas.microsoft.com/office/powerpoint/2010/main" val="683791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기능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710341D-5540-4DB1-B14C-ED8D0C17C17C}"/>
              </a:ext>
            </a:extLst>
          </p:cNvPr>
          <p:cNvSpPr/>
          <p:nvPr/>
        </p:nvSpPr>
        <p:spPr>
          <a:xfrm>
            <a:off x="4932750" y="2813972"/>
            <a:ext cx="2326495" cy="6150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A221E89-573B-484F-A5FA-93A1DFB10020}"/>
              </a:ext>
            </a:extLst>
          </p:cNvPr>
          <p:cNvSpPr/>
          <p:nvPr/>
        </p:nvSpPr>
        <p:spPr>
          <a:xfrm>
            <a:off x="4932751" y="965769"/>
            <a:ext cx="2326495" cy="6150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 </a:t>
            </a:r>
            <a:r>
              <a:rPr lang="en-US" altLang="ko-KR" dirty="0"/>
              <a:t>/ </a:t>
            </a:r>
            <a:r>
              <a:rPr lang="ko-KR" altLang="en-US" dirty="0"/>
              <a:t>홈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8B8DDC-7C3C-4E5B-B23F-61B47D14D833}"/>
              </a:ext>
            </a:extLst>
          </p:cNvPr>
          <p:cNvSpPr/>
          <p:nvPr/>
        </p:nvSpPr>
        <p:spPr>
          <a:xfrm>
            <a:off x="4932751" y="4727499"/>
            <a:ext cx="2326495" cy="6150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전화번호입력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DC7474-9120-4201-9416-041D5D83BAFA}"/>
              </a:ext>
            </a:extLst>
          </p:cNvPr>
          <p:cNvSpPr txBox="1"/>
          <p:nvPr/>
        </p:nvSpPr>
        <p:spPr>
          <a:xfrm>
            <a:off x="7806519" y="2924087"/>
            <a:ext cx="38759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입력창에 </a:t>
            </a:r>
            <a:r>
              <a:rPr lang="ko-KR" altLang="en-US" dirty="0" err="1"/>
              <a:t>로그인시</a:t>
            </a:r>
            <a:r>
              <a:rPr lang="ko-KR" altLang="en-US" dirty="0"/>
              <a:t> 개인정보수집동의로 본다는 안내문구 추가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자동 로그인 유지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개인정보는 오로지 전화번호만 </a:t>
            </a:r>
            <a:endParaRPr lang="en-US" altLang="ko-KR" dirty="0"/>
          </a:p>
          <a:p>
            <a:r>
              <a:rPr lang="ko-KR" altLang="en-US" dirty="0"/>
              <a:t>만약 포인트 오사용 및 도용 시 실무 영역에서 처리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DA6B074-B2F8-469D-A2F7-5516AF12E7BA}"/>
              </a:ext>
            </a:extLst>
          </p:cNvPr>
          <p:cNvCxnSpPr>
            <a:stCxn id="3" idx="2"/>
            <a:endCxn id="2" idx="0"/>
          </p:cNvCxnSpPr>
          <p:nvPr/>
        </p:nvCxnSpPr>
        <p:spPr>
          <a:xfrm flipH="1">
            <a:off x="6095998" y="1580797"/>
            <a:ext cx="1" cy="123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D65ABFC-BEA7-4347-AE56-F2E451637796}"/>
              </a:ext>
            </a:extLst>
          </p:cNvPr>
          <p:cNvCxnSpPr>
            <a:stCxn id="2" idx="2"/>
            <a:endCxn id="4" idx="0"/>
          </p:cNvCxnSpPr>
          <p:nvPr/>
        </p:nvCxnSpPr>
        <p:spPr>
          <a:xfrm>
            <a:off x="6095998" y="3429000"/>
            <a:ext cx="1" cy="129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69198D08-3E27-40A4-9BF4-412243F822E1}"/>
              </a:ext>
            </a:extLst>
          </p:cNvPr>
          <p:cNvCxnSpPr>
            <a:cxnSpLocks/>
            <a:stCxn id="4" idx="1"/>
            <a:endCxn id="3" idx="1"/>
          </p:cNvCxnSpPr>
          <p:nvPr/>
        </p:nvCxnSpPr>
        <p:spPr>
          <a:xfrm rot="10800000">
            <a:off x="4932751" y="1273283"/>
            <a:ext cx="12700" cy="376173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071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기능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1302754-A621-43F7-9DA8-CF53930862CE}"/>
              </a:ext>
            </a:extLst>
          </p:cNvPr>
          <p:cNvGrpSpPr/>
          <p:nvPr/>
        </p:nvGrpSpPr>
        <p:grpSpPr>
          <a:xfrm>
            <a:off x="-714939" y="1273878"/>
            <a:ext cx="6294084" cy="5299487"/>
            <a:chOff x="-231982" y="757517"/>
            <a:chExt cx="8212936" cy="6274523"/>
          </a:xfrm>
        </p:grpSpPr>
        <p:pic>
          <p:nvPicPr>
            <p:cNvPr id="15" name="그래픽 14" descr="스마트폰">
              <a:extLst>
                <a:ext uri="{FF2B5EF4-FFF2-40B4-BE49-F238E27FC236}">
                  <a16:creationId xmlns:a16="http://schemas.microsoft.com/office/drawing/2014/main" id="{515E4943-CB57-494B-BE21-D7FBD0EF5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231982" y="757517"/>
              <a:ext cx="8212936" cy="6274523"/>
            </a:xfrm>
            <a:prstGeom prst="rect">
              <a:avLst/>
            </a:prstGeom>
          </p:spPr>
        </p:pic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235D914C-CE37-4F46-A498-915E8C243496}"/>
                </a:ext>
              </a:extLst>
            </p:cNvPr>
            <p:cNvGrpSpPr/>
            <p:nvPr/>
          </p:nvGrpSpPr>
          <p:grpSpPr>
            <a:xfrm>
              <a:off x="2334669" y="1769631"/>
              <a:ext cx="3072710" cy="4330852"/>
              <a:chOff x="2334669" y="1769631"/>
              <a:chExt cx="3072710" cy="4330852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EC8C6E1F-BA86-4083-956B-16A35DA2CBFB}"/>
                  </a:ext>
                </a:extLst>
              </p:cNvPr>
              <p:cNvSpPr/>
              <p:nvPr/>
            </p:nvSpPr>
            <p:spPr>
              <a:xfrm>
                <a:off x="2334669" y="1784871"/>
                <a:ext cx="3072710" cy="42304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/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1EDA6B53-13F2-44AA-80E2-DA77B7B54A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34669" y="4998720"/>
                <a:ext cx="307270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21902C0-34FC-45ED-BE72-2C17720B26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7881" y="4998720"/>
                <a:ext cx="0" cy="110176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A3219A95-61D1-49C5-9CEA-A9BF9C2BA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34669" y="2143760"/>
                <a:ext cx="307270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783966AA-EFD1-41A6-B70E-EB6368956164}"/>
                  </a:ext>
                </a:extLst>
              </p:cNvPr>
              <p:cNvCxnSpPr/>
              <p:nvPr/>
            </p:nvCxnSpPr>
            <p:spPr>
              <a:xfrm>
                <a:off x="2334669" y="3926840"/>
                <a:ext cx="307271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D4BC2510-0D64-45EE-80C7-C6098CF7E622}"/>
                  </a:ext>
                </a:extLst>
              </p:cNvPr>
              <p:cNvGrpSpPr/>
              <p:nvPr/>
            </p:nvGrpSpPr>
            <p:grpSpPr>
              <a:xfrm>
                <a:off x="2453640" y="1880197"/>
                <a:ext cx="274320" cy="132080"/>
                <a:chOff x="9265920" y="2011680"/>
                <a:chExt cx="640080" cy="304800"/>
              </a:xfrm>
            </p:grpSpPr>
            <p:cxnSp>
              <p:nvCxnSpPr>
                <p:cNvPr id="71" name="직선 연결선 70">
                  <a:extLst>
                    <a:ext uri="{FF2B5EF4-FFF2-40B4-BE49-F238E27FC236}">
                      <a16:creationId xmlns:a16="http://schemas.microsoft.com/office/drawing/2014/main" id="{5CAF111E-AA99-4191-8ED6-282C53A3A718}"/>
                    </a:ext>
                  </a:extLst>
                </p:cNvPr>
                <p:cNvCxnSpPr/>
                <p:nvPr/>
              </p:nvCxnSpPr>
              <p:spPr>
                <a:xfrm>
                  <a:off x="9265920" y="2011680"/>
                  <a:ext cx="64008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직선 연결선 71">
                  <a:extLst>
                    <a:ext uri="{FF2B5EF4-FFF2-40B4-BE49-F238E27FC236}">
                      <a16:creationId xmlns:a16="http://schemas.microsoft.com/office/drawing/2014/main" id="{CA70B578-6011-4BC9-B613-7C591C8F9A9A}"/>
                    </a:ext>
                  </a:extLst>
                </p:cNvPr>
                <p:cNvCxnSpPr/>
                <p:nvPr/>
              </p:nvCxnSpPr>
              <p:spPr>
                <a:xfrm>
                  <a:off x="9265920" y="2159000"/>
                  <a:ext cx="64008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id="{73D4B288-F034-4EC0-A80A-3F7E15B10B28}"/>
                    </a:ext>
                  </a:extLst>
                </p:cNvPr>
                <p:cNvCxnSpPr/>
                <p:nvPr/>
              </p:nvCxnSpPr>
              <p:spPr>
                <a:xfrm>
                  <a:off x="9265920" y="2316480"/>
                  <a:ext cx="64008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6E46E03C-04C8-439C-A3A2-D8A68A0ACCF3}"/>
                  </a:ext>
                </a:extLst>
              </p:cNvPr>
              <p:cNvSpPr/>
              <p:nvPr/>
            </p:nvSpPr>
            <p:spPr>
              <a:xfrm>
                <a:off x="2544941" y="2745740"/>
                <a:ext cx="2682240" cy="579120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/>
                  <a:t>로그인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68DC3F2-EC35-4EBA-8769-0C041D55EAF0}"/>
                  </a:ext>
                </a:extLst>
              </p:cNvPr>
              <p:cNvSpPr txBox="1"/>
              <p:nvPr/>
            </p:nvSpPr>
            <p:spPr>
              <a:xfrm>
                <a:off x="2948651" y="4277738"/>
                <a:ext cx="1798459" cy="3006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주문하기</a:t>
                </a:r>
                <a:r>
                  <a:rPr lang="en-US" altLang="ko-KR" sz="1050" dirty="0"/>
                  <a:t>(Order)</a:t>
                </a:r>
                <a:endParaRPr lang="ko-KR" altLang="en-US" sz="1050" dirty="0"/>
              </a:p>
            </p:txBody>
          </p:sp>
          <p:pic>
            <p:nvPicPr>
              <p:cNvPr id="28" name="그래픽 27" descr="벨소리">
                <a:extLst>
                  <a:ext uri="{FF2B5EF4-FFF2-40B4-BE49-F238E27FC236}">
                    <a16:creationId xmlns:a16="http://schemas.microsoft.com/office/drawing/2014/main" id="{59660520-6D71-4AB2-A531-4A1260C3B4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010249" y="1769631"/>
                <a:ext cx="369332" cy="369332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83E2EDA-4F02-48A1-B8AA-7C922A65594F}"/>
                  </a:ext>
                </a:extLst>
              </p:cNvPr>
              <p:cNvSpPr txBox="1"/>
              <p:nvPr/>
            </p:nvSpPr>
            <p:spPr>
              <a:xfrm>
                <a:off x="4187151" y="5364937"/>
                <a:ext cx="1119916" cy="3006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/>
                  <a:t>이벤트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B6EA661-BC7E-4E3E-B461-E1BBC2EDF59C}"/>
                  </a:ext>
                </a:extLst>
              </p:cNvPr>
              <p:cNvSpPr txBox="1"/>
              <p:nvPr/>
            </p:nvSpPr>
            <p:spPr>
              <a:xfrm>
                <a:off x="2510290" y="5364937"/>
                <a:ext cx="1559491" cy="3006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주문 확인</a:t>
                </a:r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C0E72960-6980-4C84-91FE-344A68D2D7F0}"/>
                  </a:ext>
                </a:extLst>
              </p:cNvPr>
              <p:cNvSpPr/>
              <p:nvPr/>
            </p:nvSpPr>
            <p:spPr>
              <a:xfrm>
                <a:off x="3335836" y="2750882"/>
                <a:ext cx="1111986" cy="579114"/>
              </a:xfrm>
              <a:prstGeom prst="ellipse">
                <a:avLst/>
              </a:prstGeom>
              <a:noFill/>
              <a:ln w="603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8FE5680D-72BE-41B2-8131-78EEAF699842}"/>
                  </a:ext>
                </a:extLst>
              </p:cNvPr>
              <p:cNvGrpSpPr/>
              <p:nvPr/>
            </p:nvGrpSpPr>
            <p:grpSpPr>
              <a:xfrm>
                <a:off x="3330575" y="1907980"/>
                <a:ext cx="1047770" cy="173972"/>
                <a:chOff x="3774143" y="2799377"/>
                <a:chExt cx="5100920" cy="1819238"/>
              </a:xfrm>
            </p:grpSpPr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89007CBD-A036-49CD-A49E-6568FA114B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774143" y="3667957"/>
                  <a:ext cx="896469" cy="323725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B3F89765-0315-4E00-B359-9109D646DC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26543" y="3561376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직선 연결선 47">
                  <a:extLst>
                    <a:ext uri="{FF2B5EF4-FFF2-40B4-BE49-F238E27FC236}">
                      <a16:creationId xmlns:a16="http://schemas.microsoft.com/office/drawing/2014/main" id="{9E297B6F-6575-416D-9401-0FDF392236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078943" y="3713776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직선 연결선 48">
                  <a:extLst>
                    <a:ext uri="{FF2B5EF4-FFF2-40B4-BE49-F238E27FC236}">
                      <a16:creationId xmlns:a16="http://schemas.microsoft.com/office/drawing/2014/main" id="{4CFC9E75-DB1E-4EF7-A66A-EE7434F872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365814" y="3578708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직선 연결선 49">
                  <a:extLst>
                    <a:ext uri="{FF2B5EF4-FFF2-40B4-BE49-F238E27FC236}">
                      <a16:creationId xmlns:a16="http://schemas.microsoft.com/office/drawing/2014/main" id="{82C7C2FB-ADF4-4113-90C3-D028BA3C84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31343" y="3866176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직선 연결선 50">
                  <a:extLst>
                    <a:ext uri="{FF2B5EF4-FFF2-40B4-BE49-F238E27FC236}">
                      <a16:creationId xmlns:a16="http://schemas.microsoft.com/office/drawing/2014/main" id="{0B7CCA5C-2545-4EC6-B65C-EC1E1CDA33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383743" y="4018576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>
                  <a:extLst>
                    <a:ext uri="{FF2B5EF4-FFF2-40B4-BE49-F238E27FC236}">
                      <a16:creationId xmlns:a16="http://schemas.microsoft.com/office/drawing/2014/main" id="{B56DDF40-C0A0-4EA5-84FE-43808AEFB0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45107" y="3534482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>
                  <a:extLst>
                    <a:ext uri="{FF2B5EF4-FFF2-40B4-BE49-F238E27FC236}">
                      <a16:creationId xmlns:a16="http://schemas.microsoft.com/office/drawing/2014/main" id="{5F0B29B1-A11C-4297-B782-1D7A190CD7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697507" y="3686882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>
                  <a:extLst>
                    <a:ext uri="{FF2B5EF4-FFF2-40B4-BE49-F238E27FC236}">
                      <a16:creationId xmlns:a16="http://schemas.microsoft.com/office/drawing/2014/main" id="{2FF73E77-BD94-4B24-9108-5CD64BB015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984378" y="3551814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>
                  <a:extLst>
                    <a:ext uri="{FF2B5EF4-FFF2-40B4-BE49-F238E27FC236}">
                      <a16:creationId xmlns:a16="http://schemas.microsoft.com/office/drawing/2014/main" id="{C7891F26-29AC-4622-9C78-AB0207F53D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849907" y="3839282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55AD864E-E555-4EB3-B587-5111A05161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02307" y="3991682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AB3AE1B8-0F31-48FF-9113-5498ADA777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85012" y="3578709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>
                  <a:extLst>
                    <a:ext uri="{FF2B5EF4-FFF2-40B4-BE49-F238E27FC236}">
                      <a16:creationId xmlns:a16="http://schemas.microsoft.com/office/drawing/2014/main" id="{A6EB0857-C81E-4248-93D0-D48FE185F2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37412" y="3731109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>
                  <a:extLst>
                    <a:ext uri="{FF2B5EF4-FFF2-40B4-BE49-F238E27FC236}">
                      <a16:creationId xmlns:a16="http://schemas.microsoft.com/office/drawing/2014/main" id="{0D0E8C27-4C57-4371-89FA-83EAC6D5BA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889812" y="3883509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직선 연결선 59">
                  <a:extLst>
                    <a:ext uri="{FF2B5EF4-FFF2-40B4-BE49-F238E27FC236}">
                      <a16:creationId xmlns:a16="http://schemas.microsoft.com/office/drawing/2014/main" id="{F4854BBE-F373-4DC3-B45F-D4375D19DE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176683" y="3748441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직선 연결선 60">
                  <a:extLst>
                    <a:ext uri="{FF2B5EF4-FFF2-40B4-BE49-F238E27FC236}">
                      <a16:creationId xmlns:a16="http://schemas.microsoft.com/office/drawing/2014/main" id="{7B9C0599-117B-4E73-B5C4-1C2ABB115A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42212" y="4035909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id="{61EE9F39-3B34-4695-AE77-9F65904C12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230472" y="3561377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id="{E3E3A143-8F2B-48CE-8D02-DC280A38CC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82872" y="3713777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>
                  <a:extLst>
                    <a:ext uri="{FF2B5EF4-FFF2-40B4-BE49-F238E27FC236}">
                      <a16:creationId xmlns:a16="http://schemas.microsoft.com/office/drawing/2014/main" id="{2BE37E39-F184-41A0-8F32-DA864F6F5D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535272" y="3866177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>
                  <a:extLst>
                    <a:ext uri="{FF2B5EF4-FFF2-40B4-BE49-F238E27FC236}">
                      <a16:creationId xmlns:a16="http://schemas.microsoft.com/office/drawing/2014/main" id="{180EE4CC-1F44-4EF5-A472-8EB9AB21F8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822143" y="3731109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>
                  <a:extLst>
                    <a:ext uri="{FF2B5EF4-FFF2-40B4-BE49-F238E27FC236}">
                      <a16:creationId xmlns:a16="http://schemas.microsoft.com/office/drawing/2014/main" id="{86AF3A08-FF6C-444F-A0D9-9EF70A60F3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87672" y="4018577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직선 연결선 66">
                  <a:extLst>
                    <a:ext uri="{FF2B5EF4-FFF2-40B4-BE49-F238E27FC236}">
                      <a16:creationId xmlns:a16="http://schemas.microsoft.com/office/drawing/2014/main" id="{37EC1952-F428-4D86-968D-CB2CE0F22E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34518" y="4170977"/>
                  <a:ext cx="1219201" cy="430305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ADFA2984-EC79-4DC5-9AC6-347D8DBA4DD1}"/>
                    </a:ext>
                  </a:extLst>
                </p:cNvPr>
                <p:cNvSpPr/>
                <p:nvPr/>
              </p:nvSpPr>
              <p:spPr>
                <a:xfrm>
                  <a:off x="4365814" y="3559783"/>
                  <a:ext cx="4285127" cy="136661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pic>
              <p:nvPicPr>
                <p:cNvPr id="69" name="그래픽 68" descr="낙엽수">
                  <a:extLst>
                    <a:ext uri="{FF2B5EF4-FFF2-40B4-BE49-F238E27FC236}">
                      <a16:creationId xmlns:a16="http://schemas.microsoft.com/office/drawing/2014/main" id="{532EBA67-2D56-4619-8728-6418C064BB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60663" y="2799377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9CD14295-0F72-446C-89AD-5A43E3B4C14E}"/>
                    </a:ext>
                  </a:extLst>
                </p:cNvPr>
                <p:cNvSpPr/>
                <p:nvPr/>
              </p:nvSpPr>
              <p:spPr>
                <a:xfrm>
                  <a:off x="4150660" y="2833981"/>
                  <a:ext cx="3980329" cy="90489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i="1" dirty="0" err="1">
                      <a:solidFill>
                        <a:schemeClr val="tx1"/>
                      </a:solidFill>
                      <a:latin typeface="a가로수" panose="02020600000000000000" pitchFamily="18" charset="-127"/>
                      <a:ea typeface="a가로수" panose="02020600000000000000" pitchFamily="18" charset="-127"/>
                    </a:rPr>
                    <a:t>C.StreeT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D0555C5-D050-4447-9841-0B8730C9DAB2}"/>
              </a:ext>
            </a:extLst>
          </p:cNvPr>
          <p:cNvGrpSpPr/>
          <p:nvPr/>
        </p:nvGrpSpPr>
        <p:grpSpPr>
          <a:xfrm>
            <a:off x="6207938" y="1839916"/>
            <a:ext cx="3169378" cy="3996071"/>
            <a:chOff x="6207938" y="1839916"/>
            <a:chExt cx="3169378" cy="399607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90C0925-A60C-47BD-9B26-74F025976CCE}"/>
                </a:ext>
              </a:extLst>
            </p:cNvPr>
            <p:cNvSpPr/>
            <p:nvPr/>
          </p:nvSpPr>
          <p:spPr>
            <a:xfrm>
              <a:off x="6207938" y="1839916"/>
              <a:ext cx="3169378" cy="39960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0AAE30A-F95C-4BD1-B071-F70D311D2F8A}"/>
                </a:ext>
              </a:extLst>
            </p:cNvPr>
            <p:cNvSpPr/>
            <p:nvPr/>
          </p:nvSpPr>
          <p:spPr>
            <a:xfrm>
              <a:off x="6796627" y="4544054"/>
              <a:ext cx="2055568" cy="489127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Sign - up</a:t>
              </a:r>
              <a:endParaRPr lang="ko-KR" altLang="en-US" sz="1050" dirty="0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56558FC-579C-46EC-9EC9-D02DA3CF71A4}"/>
                </a:ext>
              </a:extLst>
            </p:cNvPr>
            <p:cNvSpPr/>
            <p:nvPr/>
          </p:nvSpPr>
          <p:spPr>
            <a:xfrm>
              <a:off x="6207938" y="1839916"/>
              <a:ext cx="3169378" cy="3522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래픽 3" descr="벨소리">
              <a:extLst>
                <a:ext uri="{FF2B5EF4-FFF2-40B4-BE49-F238E27FC236}">
                  <a16:creationId xmlns:a16="http://schemas.microsoft.com/office/drawing/2014/main" id="{D5DCB38C-F77B-4829-AEB9-0F84BB0E19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807435" y="1859255"/>
              <a:ext cx="311346" cy="343133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241F5FF-7E74-4634-B886-C5F84082D80D}"/>
                </a:ext>
              </a:extLst>
            </p:cNvPr>
            <p:cNvSpPr/>
            <p:nvPr/>
          </p:nvSpPr>
          <p:spPr>
            <a:xfrm rot="10800000" flipV="1">
              <a:off x="7511127" y="2011162"/>
              <a:ext cx="626571" cy="4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i="1" dirty="0" err="1">
                  <a:solidFill>
                    <a:schemeClr val="tx1"/>
                  </a:solidFill>
                  <a:latin typeface="a가로수" panose="02020600000000000000" pitchFamily="18" charset="-127"/>
                  <a:ea typeface="a가로수" panose="02020600000000000000" pitchFamily="18" charset="-127"/>
                </a:rPr>
                <a:t>C.StreeT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0C4B734-6E84-4087-9472-6830AA20E6D7}"/>
                </a:ext>
              </a:extLst>
            </p:cNvPr>
            <p:cNvSpPr txBox="1"/>
            <p:nvPr/>
          </p:nvSpPr>
          <p:spPr>
            <a:xfrm>
              <a:off x="7226290" y="2853894"/>
              <a:ext cx="2111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Welcome!</a:t>
              </a:r>
              <a:endParaRPr lang="ko-KR" altLang="en-US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D5B0271D-E215-4223-8403-93289B965501}"/>
                </a:ext>
              </a:extLst>
            </p:cNvPr>
            <p:cNvSpPr/>
            <p:nvPr/>
          </p:nvSpPr>
          <p:spPr>
            <a:xfrm>
              <a:off x="6661656" y="3398115"/>
              <a:ext cx="2325511" cy="34313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010-0000-0000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2E18E9-9851-4B32-BF56-E98C14D0F067}"/>
                </a:ext>
              </a:extLst>
            </p:cNvPr>
            <p:cNvSpPr txBox="1"/>
            <p:nvPr/>
          </p:nvSpPr>
          <p:spPr>
            <a:xfrm>
              <a:off x="6841783" y="3837951"/>
              <a:ext cx="2010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Sign-up</a:t>
              </a:r>
              <a:r>
                <a:rPr lang="ko-KR" altLang="en-US" sz="900" dirty="0"/>
                <a:t>을 누르시면 개인정보수집에 동의하는 걸로 간주합니다</a:t>
              </a:r>
              <a:endParaRPr lang="en-US" altLang="ko-KR" sz="800" dirty="0"/>
            </a:p>
          </p:txBody>
        </p:sp>
      </p:grp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BD9CD020-CFAD-49D7-B453-BE1AD5BCC75A}"/>
              </a:ext>
            </a:extLst>
          </p:cNvPr>
          <p:cNvCxnSpPr>
            <a:stCxn id="33" idx="7"/>
            <a:endCxn id="7" idx="1"/>
          </p:cNvCxnSpPr>
          <p:nvPr/>
        </p:nvCxnSpPr>
        <p:spPr>
          <a:xfrm rot="16200000" flipH="1">
            <a:off x="4072892" y="1702907"/>
            <a:ext cx="808840" cy="3461251"/>
          </a:xfrm>
          <a:prstGeom prst="curvedConnector4">
            <a:avLst>
              <a:gd name="adj1" fmla="val -28263"/>
              <a:gd name="adj2" fmla="val 5180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4D8F672A-7D2D-4F24-BD53-996169E7A65B}"/>
              </a:ext>
            </a:extLst>
          </p:cNvPr>
          <p:cNvSpPr/>
          <p:nvPr/>
        </p:nvSpPr>
        <p:spPr>
          <a:xfrm>
            <a:off x="7226290" y="4500986"/>
            <a:ext cx="1263083" cy="6643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E77F1519-349A-42BC-BE4C-4AAD4518FEA0}"/>
              </a:ext>
            </a:extLst>
          </p:cNvPr>
          <p:cNvCxnSpPr>
            <a:stCxn id="14" idx="3"/>
          </p:cNvCxnSpPr>
          <p:nvPr/>
        </p:nvCxnSpPr>
        <p:spPr>
          <a:xfrm rot="5400000" flipH="1">
            <a:off x="5167524" y="2824294"/>
            <a:ext cx="683069" cy="3804411"/>
          </a:xfrm>
          <a:prstGeom prst="curvedConnector4">
            <a:avLst>
              <a:gd name="adj1" fmla="val -33467"/>
              <a:gd name="adj2" fmla="val 6963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695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브랜딩 </a:t>
            </a:r>
            <a:r>
              <a:rPr lang="en-US" altLang="ko-KR" dirty="0"/>
              <a:t>PT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0E0A2A-2B15-4FBB-9D18-0ABCDF5F5B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816" y="2951653"/>
            <a:ext cx="3270867" cy="24721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EA64208-95DC-4B7E-A2B6-A9D86DC5B99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" t="24311" r="14684" b="26529"/>
          <a:stretch/>
        </p:blipFill>
        <p:spPr>
          <a:xfrm>
            <a:off x="6655077" y="2951653"/>
            <a:ext cx="4409687" cy="23278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44928-BF87-4981-AFB6-F8BB26234D4F}"/>
              </a:ext>
            </a:extLst>
          </p:cNvPr>
          <p:cNvSpPr txBox="1"/>
          <p:nvPr/>
        </p:nvSpPr>
        <p:spPr>
          <a:xfrm>
            <a:off x="5018198" y="1459282"/>
            <a:ext cx="2736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 </a:t>
            </a:r>
            <a:r>
              <a:rPr lang="en-US" altLang="ko-KR" sz="2800" dirty="0"/>
              <a:t>(Logo)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23757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브랜딩 </a:t>
            </a:r>
            <a:r>
              <a:rPr lang="en-US" altLang="ko-KR" dirty="0"/>
              <a:t>PT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C44928-BF87-4981-AFB6-F8BB26234D4F}"/>
              </a:ext>
            </a:extLst>
          </p:cNvPr>
          <p:cNvSpPr txBox="1"/>
          <p:nvPr/>
        </p:nvSpPr>
        <p:spPr>
          <a:xfrm>
            <a:off x="4560998" y="1390009"/>
            <a:ext cx="3603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인테리어 </a:t>
            </a:r>
            <a:r>
              <a:rPr lang="en-US" altLang="ko-KR" sz="2800" dirty="0"/>
              <a:t>(interior)</a:t>
            </a:r>
            <a:endParaRPr lang="ko-KR" altLang="en-US" sz="2800" dirty="0"/>
          </a:p>
        </p:txBody>
      </p:sp>
      <p:pic>
        <p:nvPicPr>
          <p:cNvPr id="4" name="그림 3" descr="실내, 파란색, 방, 테이블이(가) 표시된 사진&#10;&#10;자동 생성된 설명">
            <a:extLst>
              <a:ext uri="{FF2B5EF4-FFF2-40B4-BE49-F238E27FC236}">
                <a16:creationId xmlns:a16="http://schemas.microsoft.com/office/drawing/2014/main" id="{B629ECC4-BCB3-4196-A29F-1E762632AD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252" y="2284688"/>
            <a:ext cx="5051496" cy="395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05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모니터, 전화, 시계이(가) 표시된 사진&#10;&#10;자동 생성된 설명">
            <a:extLst>
              <a:ext uri="{FF2B5EF4-FFF2-40B4-BE49-F238E27FC236}">
                <a16:creationId xmlns:a16="http://schemas.microsoft.com/office/drawing/2014/main" id="{C0CE73C5-0189-497B-B787-1D19C31B60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302" y="1029719"/>
            <a:ext cx="3487169" cy="5633698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Home</a:t>
            </a:r>
            <a:r>
              <a:rPr lang="ko-KR" altLang="en-US" dirty="0"/>
              <a:t> </a:t>
            </a:r>
            <a:r>
              <a:rPr lang="en-US" altLang="ko-KR" dirty="0"/>
              <a:t>UI/UX reference</a:t>
            </a:r>
            <a:endParaRPr lang="ko-KR" altLang="en-US" dirty="0"/>
          </a:p>
        </p:txBody>
      </p:sp>
      <p:pic>
        <p:nvPicPr>
          <p:cNvPr id="3" name="그림 2" descr="모니터, 전화, 시계이(가) 표시된 사진&#10;&#10;자동 생성된 설명">
            <a:extLst>
              <a:ext uri="{FF2B5EF4-FFF2-40B4-BE49-F238E27FC236}">
                <a16:creationId xmlns:a16="http://schemas.microsoft.com/office/drawing/2014/main" id="{73B8F84C-B035-4C8C-B7ED-CDEC6158B0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744" y="1147482"/>
            <a:ext cx="3487169" cy="5633698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B93FEF41-32F9-4D56-B2ED-E6296DCC7A80}"/>
              </a:ext>
            </a:extLst>
          </p:cNvPr>
          <p:cNvSpPr/>
          <p:nvPr/>
        </p:nvSpPr>
        <p:spPr>
          <a:xfrm>
            <a:off x="7711150" y="2267716"/>
            <a:ext cx="1797627" cy="129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010-****-0000</a:t>
            </a:r>
            <a:r>
              <a:rPr lang="ko-KR" altLang="en-US" sz="1200" dirty="0"/>
              <a:t> </a:t>
            </a:r>
            <a:r>
              <a:rPr lang="en-US" altLang="ko-KR" sz="1200" dirty="0"/>
              <a:t>$ Point 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11BE6E-AEB8-4A05-894C-22BD523A50AE}"/>
              </a:ext>
            </a:extLst>
          </p:cNvPr>
          <p:cNvSpPr/>
          <p:nvPr/>
        </p:nvSpPr>
        <p:spPr>
          <a:xfrm>
            <a:off x="7606070" y="5537335"/>
            <a:ext cx="2007786" cy="310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네비게이션 바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A214AE6-E888-41C4-B795-DF55CD716C35}"/>
              </a:ext>
            </a:extLst>
          </p:cNvPr>
          <p:cNvSpPr/>
          <p:nvPr/>
        </p:nvSpPr>
        <p:spPr>
          <a:xfrm>
            <a:off x="7606070" y="3964331"/>
            <a:ext cx="2007787" cy="955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주문하기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6E4F3CA9-9012-4CA8-B0C9-8257A47A2FDB}"/>
              </a:ext>
            </a:extLst>
          </p:cNvPr>
          <p:cNvSpPr/>
          <p:nvPr/>
        </p:nvSpPr>
        <p:spPr>
          <a:xfrm>
            <a:off x="5361709" y="3964331"/>
            <a:ext cx="1028700" cy="150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04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네비게이션 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B60A3-278A-4E04-A622-AA23D5372EDD}"/>
              </a:ext>
            </a:extLst>
          </p:cNvPr>
          <p:cNvSpPr txBox="1"/>
          <p:nvPr/>
        </p:nvSpPr>
        <p:spPr>
          <a:xfrm>
            <a:off x="1738489" y="2970157"/>
            <a:ext cx="74055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0" i="0" dirty="0">
                <a:effectLst/>
                <a:latin typeface="Whitney"/>
              </a:rPr>
              <a:t>왼쪽에서 오른쪽으로 </a:t>
            </a:r>
            <a:r>
              <a:rPr lang="ko-KR" altLang="en-US" b="0" i="0" dirty="0" err="1">
                <a:effectLst/>
                <a:latin typeface="Whitney"/>
              </a:rPr>
              <a:t>스와이프해서</a:t>
            </a:r>
            <a:r>
              <a:rPr lang="ko-KR" altLang="en-US" b="0" i="0" dirty="0">
                <a:effectLst/>
                <a:latin typeface="Whitney"/>
              </a:rPr>
              <a:t> 햄버거바를 열게 한다</a:t>
            </a:r>
            <a:r>
              <a:rPr lang="en-US" altLang="ko-KR" b="0" i="0" dirty="0">
                <a:effectLst/>
                <a:latin typeface="Whitney"/>
              </a:rPr>
              <a:t>. </a:t>
            </a:r>
          </a:p>
          <a:p>
            <a:endParaRPr lang="en-US" altLang="ko-KR" b="0" i="0" dirty="0">
              <a:effectLst/>
              <a:latin typeface="Whitney"/>
            </a:endParaRPr>
          </a:p>
          <a:p>
            <a:pPr marL="342900" indent="-342900">
              <a:buAutoNum type="arabicPeriod"/>
            </a:pPr>
            <a:r>
              <a:rPr lang="ko-KR" altLang="en-US" b="0" i="0" dirty="0">
                <a:effectLst/>
                <a:latin typeface="Whitney"/>
              </a:rPr>
              <a:t>햄버거바 내용을 </a:t>
            </a:r>
            <a:r>
              <a:rPr lang="en-US" altLang="ko-KR" b="0" i="0" dirty="0">
                <a:effectLst/>
                <a:latin typeface="Whitney"/>
              </a:rPr>
              <a:t>5</a:t>
            </a:r>
            <a:r>
              <a:rPr lang="ko-KR" altLang="en-US" b="0" i="0" dirty="0">
                <a:effectLst/>
                <a:latin typeface="Whitney"/>
              </a:rPr>
              <a:t>개로 줄여서 아래쪽에 네비게이션 바를 만든다</a:t>
            </a:r>
            <a:r>
              <a:rPr lang="en-US" altLang="ko-KR" b="0" i="0" dirty="0">
                <a:effectLst/>
                <a:latin typeface="Whitney"/>
              </a:rPr>
              <a:t>(ex. </a:t>
            </a:r>
            <a:r>
              <a:rPr lang="ko-KR" altLang="en-US" b="0" i="0" dirty="0">
                <a:effectLst/>
                <a:latin typeface="Whitney"/>
              </a:rPr>
              <a:t>인스타</a:t>
            </a:r>
            <a:r>
              <a:rPr lang="en-US" altLang="ko-KR" b="0" i="0" dirty="0">
                <a:effectLst/>
                <a:latin typeface="Whitney"/>
              </a:rPr>
              <a:t>, </a:t>
            </a:r>
            <a:r>
              <a:rPr lang="ko-KR" altLang="en-US" b="0" i="0" dirty="0">
                <a:effectLst/>
                <a:latin typeface="Whitney"/>
              </a:rPr>
              <a:t>유튜브</a:t>
            </a:r>
            <a:r>
              <a:rPr lang="en-US" altLang="ko-KR" b="0" i="0" dirty="0">
                <a:effectLst/>
                <a:latin typeface="Whitney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7471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서비스 개요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60249E-BA84-4D03-A399-9788856BCFC8}"/>
              </a:ext>
            </a:extLst>
          </p:cNvPr>
          <p:cNvSpPr txBox="1"/>
          <p:nvPr/>
        </p:nvSpPr>
        <p:spPr>
          <a:xfrm>
            <a:off x="2855088" y="3029922"/>
            <a:ext cx="6481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커피 좋아하세요</a:t>
            </a:r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예쁜 커피</a:t>
            </a:r>
            <a:r>
              <a:rPr lang="en-US" altLang="ko-KR" dirty="0"/>
              <a:t>, </a:t>
            </a:r>
            <a:r>
              <a:rPr lang="ko-KR" altLang="en-US" dirty="0"/>
              <a:t>맛있는 거리를 더하는</a:t>
            </a:r>
            <a:r>
              <a:rPr lang="en-US" altLang="ko-KR" dirty="0"/>
              <a:t> Coffee Street.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1193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서비스 기획의도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496B4A-A0F7-433C-8F1C-6151B4E1C2F6}"/>
              </a:ext>
            </a:extLst>
          </p:cNvPr>
          <p:cNvSpPr txBox="1"/>
          <p:nvPr/>
        </p:nvSpPr>
        <p:spPr>
          <a:xfrm>
            <a:off x="1979271" y="2419109"/>
            <a:ext cx="85419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카페 창업자에겐 주문 및 재고 관리 프로그램</a:t>
            </a:r>
            <a:r>
              <a:rPr lang="en-US" altLang="ko-KR" dirty="0"/>
              <a:t> </a:t>
            </a:r>
            <a:r>
              <a:rPr lang="ko-KR" altLang="en-US" dirty="0"/>
              <a:t>사용자 어플리케이션 자동연동으로 재고파악의 편의성을 제고해주고 러쉬 시간대에 </a:t>
            </a:r>
            <a:r>
              <a:rPr lang="ko-KR" altLang="en-US" dirty="0" err="1"/>
              <a:t>비대면</a:t>
            </a:r>
            <a:r>
              <a:rPr lang="ko-KR" altLang="en-US" dirty="0"/>
              <a:t> 주문으로 음료제조에 시간을 할애할 수 있게 도와줍니다</a:t>
            </a:r>
            <a:r>
              <a:rPr lang="en-US" altLang="ko-KR" dirty="0"/>
              <a:t>.</a:t>
            </a:r>
            <a:r>
              <a:rPr lang="ko-KR" altLang="en-US" dirty="0"/>
              <a:t>ㄴ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카페 이용자는 방문 전 미리 주문을 하거나 앉은 자리에서 편하게 주문을 하고 음료를 받을 수 있습니다</a:t>
            </a:r>
            <a:r>
              <a:rPr lang="en-US" altLang="ko-KR" dirty="0"/>
              <a:t>. </a:t>
            </a:r>
            <a:r>
              <a:rPr lang="ko-KR" altLang="en-US" dirty="0"/>
              <a:t>그리고 원하는 메뉴의 재고를 어플로 확인할 수 있어서 헛걸음을 줄일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649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8" name="연결선: 구부러짐 287">
            <a:extLst>
              <a:ext uri="{FF2B5EF4-FFF2-40B4-BE49-F238E27FC236}">
                <a16:creationId xmlns:a16="http://schemas.microsoft.com/office/drawing/2014/main" id="{A8519004-9074-4F26-995A-B7E4EF95DD02}"/>
              </a:ext>
            </a:extLst>
          </p:cNvPr>
          <p:cNvCxnSpPr>
            <a:cxnSpLocks/>
            <a:stCxn id="280" idx="1"/>
            <a:endCxn id="7" idx="1"/>
          </p:cNvCxnSpPr>
          <p:nvPr/>
        </p:nvCxnSpPr>
        <p:spPr>
          <a:xfrm rot="10800000" flipH="1">
            <a:off x="3756319" y="2226718"/>
            <a:ext cx="57406" cy="4113466"/>
          </a:xfrm>
          <a:prstGeom prst="curvedConnector3">
            <a:avLst>
              <a:gd name="adj1" fmla="val -1425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Flow Chart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5F49774-3931-41D1-BD6D-C6E43D42E152}"/>
              </a:ext>
            </a:extLst>
          </p:cNvPr>
          <p:cNvSpPr/>
          <p:nvPr/>
        </p:nvSpPr>
        <p:spPr>
          <a:xfrm>
            <a:off x="5578156" y="891834"/>
            <a:ext cx="1193859" cy="3471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 </a:t>
            </a:r>
            <a:r>
              <a:rPr lang="en-US" altLang="ko-KR" dirty="0"/>
              <a:t>/ </a:t>
            </a:r>
            <a:r>
              <a:rPr lang="ko-KR" altLang="en-US" dirty="0"/>
              <a:t>홈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014FC9-809A-49C7-9F4A-FD5E58BA4A74}"/>
              </a:ext>
            </a:extLst>
          </p:cNvPr>
          <p:cNvSpPr txBox="1"/>
          <p:nvPr/>
        </p:nvSpPr>
        <p:spPr>
          <a:xfrm>
            <a:off x="10204360" y="1767348"/>
            <a:ext cx="42826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000" dirty="0"/>
              <a:t>...</a:t>
            </a:r>
            <a:endParaRPr lang="ko-KR" altLang="en-US" sz="3000" dirty="0"/>
          </a:p>
        </p:txBody>
      </p: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51FE4599-6ACC-4F64-BBA5-9B2BAAD1897F}"/>
              </a:ext>
            </a:extLst>
          </p:cNvPr>
          <p:cNvSpPr/>
          <p:nvPr/>
        </p:nvSpPr>
        <p:spPr>
          <a:xfrm>
            <a:off x="11015890" y="1767348"/>
            <a:ext cx="750738" cy="732704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01150745-41B2-4A77-8F88-5A1597E35464}"/>
              </a:ext>
            </a:extLst>
          </p:cNvPr>
          <p:cNvCxnSpPr>
            <a:cxnSpLocks/>
            <a:stCxn id="2" idx="2"/>
            <a:endCxn id="144" idx="0"/>
          </p:cNvCxnSpPr>
          <p:nvPr/>
        </p:nvCxnSpPr>
        <p:spPr>
          <a:xfrm rot="5400000">
            <a:off x="3034363" y="-1007024"/>
            <a:ext cx="894699" cy="5386749"/>
          </a:xfrm>
          <a:prstGeom prst="bentConnector3">
            <a:avLst>
              <a:gd name="adj1" fmla="val 14999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FA0C819E-4E2A-4323-8FA4-4B5309EC5F8F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rot="5400000">
            <a:off x="4139963" y="34422"/>
            <a:ext cx="830544" cy="3239702"/>
          </a:xfrm>
          <a:prstGeom prst="bentConnector3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EE7B1C5A-97A7-4A67-A6A8-11FE0188E28F}"/>
              </a:ext>
            </a:extLst>
          </p:cNvPr>
          <p:cNvSpPr/>
          <p:nvPr/>
        </p:nvSpPr>
        <p:spPr>
          <a:xfrm>
            <a:off x="3813725" y="2066047"/>
            <a:ext cx="2179376" cy="3213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주문하기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6761E8DC-D7C8-4D63-BFB5-F2641F997057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rot="5400000">
            <a:off x="5125727" y="1016688"/>
            <a:ext cx="827046" cy="1271673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B70BCB9C-3C8D-464D-B484-7C09BB4D3552}"/>
              </a:ext>
            </a:extLst>
          </p:cNvPr>
          <p:cNvSpPr/>
          <p:nvPr/>
        </p:nvSpPr>
        <p:spPr>
          <a:xfrm>
            <a:off x="6250501" y="2066272"/>
            <a:ext cx="1005068" cy="3341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주문확인</a:t>
            </a:r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B1B57DEA-08DB-49C6-A3A8-CBAF5F1CF75A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 rot="16200000" flipH="1">
            <a:off x="6050425" y="1363661"/>
            <a:ext cx="827271" cy="577949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704080-D8AD-4361-9CF2-E946A7D59EB9}"/>
              </a:ext>
            </a:extLst>
          </p:cNvPr>
          <p:cNvSpPr/>
          <p:nvPr/>
        </p:nvSpPr>
        <p:spPr>
          <a:xfrm>
            <a:off x="8823012" y="2069369"/>
            <a:ext cx="1005068" cy="3337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이벤트</a:t>
            </a:r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9DD89D60-D0B3-4D61-A251-9B94E286F203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 rot="16200000" flipH="1">
            <a:off x="7335132" y="78955"/>
            <a:ext cx="830368" cy="3150460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9570F6-E099-4754-847D-20840ACB1EA9}"/>
              </a:ext>
            </a:extLst>
          </p:cNvPr>
          <p:cNvSpPr/>
          <p:nvPr/>
        </p:nvSpPr>
        <p:spPr>
          <a:xfrm>
            <a:off x="2407665" y="2069545"/>
            <a:ext cx="1055438" cy="3366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로그인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EB8EE8D1-7F62-4A8C-917C-24872130189B}"/>
              </a:ext>
            </a:extLst>
          </p:cNvPr>
          <p:cNvSpPr txBox="1"/>
          <p:nvPr/>
        </p:nvSpPr>
        <p:spPr>
          <a:xfrm>
            <a:off x="7395878" y="595988"/>
            <a:ext cx="2736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네비게이션 바의 로고버튼을 클릭 시 어느 </a:t>
            </a:r>
            <a:r>
              <a:rPr lang="en-US" altLang="ko-KR" sz="1000" dirty="0">
                <a:solidFill>
                  <a:srgbClr val="FF0000"/>
                </a:solidFill>
              </a:rPr>
              <a:t>Flow</a:t>
            </a:r>
            <a:r>
              <a:rPr lang="ko-KR" altLang="en-US" sz="1000" dirty="0">
                <a:solidFill>
                  <a:srgbClr val="FF0000"/>
                </a:solidFill>
              </a:rPr>
              <a:t>에 있더라도 </a:t>
            </a:r>
            <a:r>
              <a:rPr lang="en-US" altLang="ko-KR" sz="1000" dirty="0">
                <a:solidFill>
                  <a:srgbClr val="FF0000"/>
                </a:solidFill>
              </a:rPr>
              <a:t>Home</a:t>
            </a:r>
            <a:r>
              <a:rPr lang="ko-KR" altLang="en-US" sz="1000" dirty="0">
                <a:solidFill>
                  <a:srgbClr val="FF0000"/>
                </a:solidFill>
              </a:rPr>
              <a:t>으로 돌아올 수 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944D30E4-3D73-4425-AEC8-E0C85E8FA0A3}"/>
              </a:ext>
            </a:extLst>
          </p:cNvPr>
          <p:cNvSpPr/>
          <p:nvPr/>
        </p:nvSpPr>
        <p:spPr>
          <a:xfrm>
            <a:off x="3878340" y="2686754"/>
            <a:ext cx="755123" cy="3968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음료 선택</a:t>
            </a:r>
          </a:p>
        </p:txBody>
      </p:sp>
      <p:cxnSp>
        <p:nvCxnSpPr>
          <p:cNvPr id="260" name="직선 화살표 연결선 259">
            <a:extLst>
              <a:ext uri="{FF2B5EF4-FFF2-40B4-BE49-F238E27FC236}">
                <a16:creationId xmlns:a16="http://schemas.microsoft.com/office/drawing/2014/main" id="{56AA3860-ADED-4DE1-98AB-A111F9FAD1C7}"/>
              </a:ext>
            </a:extLst>
          </p:cNvPr>
          <p:cNvCxnSpPr>
            <a:cxnSpLocks/>
            <a:endCxn id="258" idx="0"/>
          </p:cNvCxnSpPr>
          <p:nvPr/>
        </p:nvCxnSpPr>
        <p:spPr>
          <a:xfrm>
            <a:off x="4255902" y="2388890"/>
            <a:ext cx="0" cy="31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8697C9F5-8517-4B8D-9B17-67CFD2CBFC09}"/>
              </a:ext>
            </a:extLst>
          </p:cNvPr>
          <p:cNvSpPr/>
          <p:nvPr/>
        </p:nvSpPr>
        <p:spPr>
          <a:xfrm>
            <a:off x="3878338" y="3326759"/>
            <a:ext cx="755123" cy="3968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수량 선택</a:t>
            </a:r>
          </a:p>
        </p:txBody>
      </p:sp>
      <p:cxnSp>
        <p:nvCxnSpPr>
          <p:cNvPr id="264" name="직선 화살표 연결선 263">
            <a:extLst>
              <a:ext uri="{FF2B5EF4-FFF2-40B4-BE49-F238E27FC236}">
                <a16:creationId xmlns:a16="http://schemas.microsoft.com/office/drawing/2014/main" id="{CCD95F36-D287-497D-9D6A-AD354BA793EF}"/>
              </a:ext>
            </a:extLst>
          </p:cNvPr>
          <p:cNvCxnSpPr>
            <a:stCxn id="258" idx="2"/>
            <a:endCxn id="262" idx="0"/>
          </p:cNvCxnSpPr>
          <p:nvPr/>
        </p:nvCxnSpPr>
        <p:spPr>
          <a:xfrm flipH="1">
            <a:off x="4255900" y="3083619"/>
            <a:ext cx="2" cy="243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12B9B157-6695-45C7-BED3-68726929510F}"/>
              </a:ext>
            </a:extLst>
          </p:cNvPr>
          <p:cNvSpPr/>
          <p:nvPr/>
        </p:nvSpPr>
        <p:spPr>
          <a:xfrm>
            <a:off x="3878337" y="3966764"/>
            <a:ext cx="755123" cy="3968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컵 선택</a:t>
            </a:r>
          </a:p>
        </p:txBody>
      </p:sp>
      <p:cxnSp>
        <p:nvCxnSpPr>
          <p:cNvPr id="268" name="직선 화살표 연결선 267">
            <a:extLst>
              <a:ext uri="{FF2B5EF4-FFF2-40B4-BE49-F238E27FC236}">
                <a16:creationId xmlns:a16="http://schemas.microsoft.com/office/drawing/2014/main" id="{091811DA-776C-4AAE-BBE1-378E9A49F1E5}"/>
              </a:ext>
            </a:extLst>
          </p:cNvPr>
          <p:cNvCxnSpPr>
            <a:stCxn id="262" idx="2"/>
            <a:endCxn id="266" idx="0"/>
          </p:cNvCxnSpPr>
          <p:nvPr/>
        </p:nvCxnSpPr>
        <p:spPr>
          <a:xfrm flipH="1">
            <a:off x="4255899" y="3723624"/>
            <a:ext cx="1" cy="243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82A33D68-ECCE-401C-9E78-CC52A65E9B3F}"/>
              </a:ext>
            </a:extLst>
          </p:cNvPr>
          <p:cNvSpPr/>
          <p:nvPr/>
        </p:nvSpPr>
        <p:spPr>
          <a:xfrm>
            <a:off x="3753364" y="4621731"/>
            <a:ext cx="1005069" cy="3968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퍼스널 옵션</a:t>
            </a:r>
          </a:p>
        </p:txBody>
      </p:sp>
      <p:cxnSp>
        <p:nvCxnSpPr>
          <p:cNvPr id="272" name="직선 화살표 연결선 271">
            <a:extLst>
              <a:ext uri="{FF2B5EF4-FFF2-40B4-BE49-F238E27FC236}">
                <a16:creationId xmlns:a16="http://schemas.microsoft.com/office/drawing/2014/main" id="{D93F7498-BD08-42D7-9FCF-6ABCB7F93588}"/>
              </a:ext>
            </a:extLst>
          </p:cNvPr>
          <p:cNvCxnSpPr>
            <a:stCxn id="266" idx="2"/>
            <a:endCxn id="270" idx="0"/>
          </p:cNvCxnSpPr>
          <p:nvPr/>
        </p:nvCxnSpPr>
        <p:spPr>
          <a:xfrm>
            <a:off x="4255899" y="4363629"/>
            <a:ext cx="0" cy="258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다이아몬드 273">
            <a:extLst>
              <a:ext uri="{FF2B5EF4-FFF2-40B4-BE49-F238E27FC236}">
                <a16:creationId xmlns:a16="http://schemas.microsoft.com/office/drawing/2014/main" id="{21D8D083-10EE-40F2-A48B-8A8E14C80182}"/>
              </a:ext>
            </a:extLst>
          </p:cNvPr>
          <p:cNvSpPr/>
          <p:nvPr/>
        </p:nvSpPr>
        <p:spPr>
          <a:xfrm>
            <a:off x="4124645" y="5334662"/>
            <a:ext cx="1625269" cy="500447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장바구니</a:t>
            </a:r>
          </a:p>
        </p:txBody>
      </p:sp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FBF2A16D-34F3-4ED2-BB9B-16B326C51CF8}"/>
              </a:ext>
            </a:extLst>
          </p:cNvPr>
          <p:cNvSpPr/>
          <p:nvPr/>
        </p:nvSpPr>
        <p:spPr>
          <a:xfrm>
            <a:off x="3756319" y="6141751"/>
            <a:ext cx="755123" cy="3968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추가 주문</a:t>
            </a:r>
            <a:endParaRPr lang="ko-KR" altLang="en-US" sz="1000" dirty="0"/>
          </a:p>
        </p:txBody>
      </p:sp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0FD20742-9E72-4CC6-8BEE-8F3001F58147}"/>
              </a:ext>
            </a:extLst>
          </p:cNvPr>
          <p:cNvSpPr/>
          <p:nvPr/>
        </p:nvSpPr>
        <p:spPr>
          <a:xfrm>
            <a:off x="5374404" y="6151349"/>
            <a:ext cx="755123" cy="3968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결제</a:t>
            </a:r>
          </a:p>
        </p:txBody>
      </p:sp>
      <p:cxnSp>
        <p:nvCxnSpPr>
          <p:cNvPr id="284" name="직선 화살표 연결선 283">
            <a:extLst>
              <a:ext uri="{FF2B5EF4-FFF2-40B4-BE49-F238E27FC236}">
                <a16:creationId xmlns:a16="http://schemas.microsoft.com/office/drawing/2014/main" id="{5798538E-3075-4058-A972-764DEFDA7B89}"/>
              </a:ext>
            </a:extLst>
          </p:cNvPr>
          <p:cNvCxnSpPr>
            <a:stCxn id="274" idx="1"/>
            <a:endCxn id="280" idx="0"/>
          </p:cNvCxnSpPr>
          <p:nvPr/>
        </p:nvCxnSpPr>
        <p:spPr>
          <a:xfrm>
            <a:off x="4124645" y="5584886"/>
            <a:ext cx="9236" cy="556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화살표 연결선 285">
            <a:extLst>
              <a:ext uri="{FF2B5EF4-FFF2-40B4-BE49-F238E27FC236}">
                <a16:creationId xmlns:a16="http://schemas.microsoft.com/office/drawing/2014/main" id="{C5FAA3EA-E64A-420A-B18E-0657D720E917}"/>
              </a:ext>
            </a:extLst>
          </p:cNvPr>
          <p:cNvCxnSpPr>
            <a:cxnSpLocks/>
            <a:stCxn id="274" idx="3"/>
            <a:endCxn id="282" idx="0"/>
          </p:cNvCxnSpPr>
          <p:nvPr/>
        </p:nvCxnSpPr>
        <p:spPr>
          <a:xfrm>
            <a:off x="5749914" y="5584886"/>
            <a:ext cx="2052" cy="566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FF2B3B2A-BADF-4272-BEBB-CADBEA9059D6}"/>
              </a:ext>
            </a:extLst>
          </p:cNvPr>
          <p:cNvSpPr/>
          <p:nvPr/>
        </p:nvSpPr>
        <p:spPr>
          <a:xfrm>
            <a:off x="6377765" y="2681986"/>
            <a:ext cx="755123" cy="3968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주문 목록</a:t>
            </a:r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5274D119-E4B8-47C0-BC22-B5E09DE9A1A4}"/>
              </a:ext>
            </a:extLst>
          </p:cNvPr>
          <p:cNvSpPr/>
          <p:nvPr/>
        </p:nvSpPr>
        <p:spPr>
          <a:xfrm>
            <a:off x="6375473" y="3319448"/>
            <a:ext cx="755123" cy="3968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주문 상세</a:t>
            </a:r>
          </a:p>
        </p:txBody>
      </p:sp>
      <p:cxnSp>
        <p:nvCxnSpPr>
          <p:cNvPr id="297" name="직선 화살표 연결선 296">
            <a:extLst>
              <a:ext uri="{FF2B5EF4-FFF2-40B4-BE49-F238E27FC236}">
                <a16:creationId xmlns:a16="http://schemas.microsoft.com/office/drawing/2014/main" id="{177A4A87-1ED3-4920-9559-A415623100B3}"/>
              </a:ext>
            </a:extLst>
          </p:cNvPr>
          <p:cNvCxnSpPr>
            <a:cxnSpLocks/>
            <a:stCxn id="9" idx="2"/>
            <a:endCxn id="293" idx="0"/>
          </p:cNvCxnSpPr>
          <p:nvPr/>
        </p:nvCxnSpPr>
        <p:spPr>
          <a:xfrm>
            <a:off x="6753035" y="2400468"/>
            <a:ext cx="2292" cy="281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직선 화살표 연결선 298">
            <a:extLst>
              <a:ext uri="{FF2B5EF4-FFF2-40B4-BE49-F238E27FC236}">
                <a16:creationId xmlns:a16="http://schemas.microsoft.com/office/drawing/2014/main" id="{1F6A58E0-8C65-4DBF-B75C-FB0EBABC2470}"/>
              </a:ext>
            </a:extLst>
          </p:cNvPr>
          <p:cNvCxnSpPr>
            <a:cxnSpLocks/>
            <a:stCxn id="293" idx="2"/>
            <a:endCxn id="295" idx="0"/>
          </p:cNvCxnSpPr>
          <p:nvPr/>
        </p:nvCxnSpPr>
        <p:spPr>
          <a:xfrm flipH="1">
            <a:off x="6753035" y="3078851"/>
            <a:ext cx="2292" cy="240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직사각형 301">
            <a:extLst>
              <a:ext uri="{FF2B5EF4-FFF2-40B4-BE49-F238E27FC236}">
                <a16:creationId xmlns:a16="http://schemas.microsoft.com/office/drawing/2014/main" id="{071024FE-24A9-46F7-A676-2D1CB1D8C176}"/>
              </a:ext>
            </a:extLst>
          </p:cNvPr>
          <p:cNvSpPr/>
          <p:nvPr/>
        </p:nvSpPr>
        <p:spPr>
          <a:xfrm>
            <a:off x="8615165" y="2671313"/>
            <a:ext cx="1415325" cy="3888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공지사항 및 이벤트 목록</a:t>
            </a:r>
          </a:p>
        </p:txBody>
      </p:sp>
      <p:cxnSp>
        <p:nvCxnSpPr>
          <p:cNvPr id="304" name="직선 화살표 연결선 303">
            <a:extLst>
              <a:ext uri="{FF2B5EF4-FFF2-40B4-BE49-F238E27FC236}">
                <a16:creationId xmlns:a16="http://schemas.microsoft.com/office/drawing/2014/main" id="{B9928F3C-CB8D-40C1-A82F-E469FB7F2BD5}"/>
              </a:ext>
            </a:extLst>
          </p:cNvPr>
          <p:cNvCxnSpPr>
            <a:stCxn id="11" idx="2"/>
            <a:endCxn id="302" idx="0"/>
          </p:cNvCxnSpPr>
          <p:nvPr/>
        </p:nvCxnSpPr>
        <p:spPr>
          <a:xfrm flipH="1">
            <a:off x="9322828" y="2403119"/>
            <a:ext cx="2718" cy="26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직사각형 305">
            <a:extLst>
              <a:ext uri="{FF2B5EF4-FFF2-40B4-BE49-F238E27FC236}">
                <a16:creationId xmlns:a16="http://schemas.microsoft.com/office/drawing/2014/main" id="{742F0BD4-FA55-42A6-81BA-E883F154ACAD}"/>
              </a:ext>
            </a:extLst>
          </p:cNvPr>
          <p:cNvSpPr/>
          <p:nvPr/>
        </p:nvSpPr>
        <p:spPr>
          <a:xfrm>
            <a:off x="8605705" y="3330779"/>
            <a:ext cx="1415325" cy="3888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공지사항 및 이벤트 상세</a:t>
            </a:r>
          </a:p>
        </p:txBody>
      </p:sp>
      <p:cxnSp>
        <p:nvCxnSpPr>
          <p:cNvPr id="308" name="직선 화살표 연결선 307">
            <a:extLst>
              <a:ext uri="{FF2B5EF4-FFF2-40B4-BE49-F238E27FC236}">
                <a16:creationId xmlns:a16="http://schemas.microsoft.com/office/drawing/2014/main" id="{36BBCE16-6B65-4631-AB63-BAADF512AB1E}"/>
              </a:ext>
            </a:extLst>
          </p:cNvPr>
          <p:cNvCxnSpPr>
            <a:stCxn id="302" idx="2"/>
            <a:endCxn id="306" idx="0"/>
          </p:cNvCxnSpPr>
          <p:nvPr/>
        </p:nvCxnSpPr>
        <p:spPr>
          <a:xfrm flipH="1">
            <a:off x="9313368" y="3060136"/>
            <a:ext cx="9460" cy="270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직사각형 342">
            <a:extLst>
              <a:ext uri="{FF2B5EF4-FFF2-40B4-BE49-F238E27FC236}">
                <a16:creationId xmlns:a16="http://schemas.microsoft.com/office/drawing/2014/main" id="{E14C5017-17EA-4EAB-A89D-1AF957A90FCF}"/>
              </a:ext>
            </a:extLst>
          </p:cNvPr>
          <p:cNvSpPr/>
          <p:nvPr/>
        </p:nvSpPr>
        <p:spPr>
          <a:xfrm>
            <a:off x="5133307" y="2690047"/>
            <a:ext cx="849800" cy="3968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My</a:t>
            </a:r>
            <a:r>
              <a:rPr lang="ko-KR" altLang="en-US" sz="1000" dirty="0"/>
              <a:t> </a:t>
            </a:r>
            <a:r>
              <a:rPr lang="en-US" altLang="ko-KR" sz="1000" dirty="0"/>
              <a:t>recipe</a:t>
            </a:r>
          </a:p>
          <a:p>
            <a:pPr algn="ctr"/>
            <a:r>
              <a:rPr lang="en-US" altLang="ko-KR" sz="1000" dirty="0"/>
              <a:t>(</a:t>
            </a:r>
            <a:r>
              <a:rPr lang="ko-KR" altLang="en-US" sz="1000" dirty="0"/>
              <a:t>추후 예정</a:t>
            </a:r>
            <a:r>
              <a:rPr lang="en-US" altLang="ko-KR" sz="1000" dirty="0"/>
              <a:t>)</a:t>
            </a:r>
          </a:p>
        </p:txBody>
      </p:sp>
      <p:cxnSp>
        <p:nvCxnSpPr>
          <p:cNvPr id="345" name="직선 화살표 연결선 344">
            <a:extLst>
              <a:ext uri="{FF2B5EF4-FFF2-40B4-BE49-F238E27FC236}">
                <a16:creationId xmlns:a16="http://schemas.microsoft.com/office/drawing/2014/main" id="{70560D37-8A28-473C-9440-3DCE15AD26A5}"/>
              </a:ext>
            </a:extLst>
          </p:cNvPr>
          <p:cNvCxnSpPr>
            <a:cxnSpLocks/>
            <a:endCxn id="343" idx="0"/>
          </p:cNvCxnSpPr>
          <p:nvPr/>
        </p:nvCxnSpPr>
        <p:spPr>
          <a:xfrm flipH="1">
            <a:off x="5558207" y="2387388"/>
            <a:ext cx="7029" cy="302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연결선: 꺾임 376">
            <a:extLst>
              <a:ext uri="{FF2B5EF4-FFF2-40B4-BE49-F238E27FC236}">
                <a16:creationId xmlns:a16="http://schemas.microsoft.com/office/drawing/2014/main" id="{399A82A5-6A0D-4CFE-B4CD-AEF080A23581}"/>
              </a:ext>
            </a:extLst>
          </p:cNvPr>
          <p:cNvCxnSpPr>
            <a:cxnSpLocks/>
            <a:endCxn id="274" idx="0"/>
          </p:cNvCxnSpPr>
          <p:nvPr/>
        </p:nvCxnSpPr>
        <p:spPr>
          <a:xfrm rot="16200000" flipH="1">
            <a:off x="4540940" y="4938321"/>
            <a:ext cx="273391" cy="5192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직사각형 382">
            <a:extLst>
              <a:ext uri="{FF2B5EF4-FFF2-40B4-BE49-F238E27FC236}">
                <a16:creationId xmlns:a16="http://schemas.microsoft.com/office/drawing/2014/main" id="{46AA6365-9C4F-43E5-B6B9-5712FA258CDC}"/>
              </a:ext>
            </a:extLst>
          </p:cNvPr>
          <p:cNvSpPr/>
          <p:nvPr/>
        </p:nvSpPr>
        <p:spPr>
          <a:xfrm>
            <a:off x="7360941" y="2374129"/>
            <a:ext cx="1105575" cy="3341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주문 내역 확인 </a:t>
            </a:r>
            <a:r>
              <a:rPr lang="en-US" altLang="ko-KR" sz="1000" dirty="0"/>
              <a:t>(History)</a:t>
            </a:r>
            <a:endParaRPr lang="ko-KR" altLang="en-US" sz="1000" dirty="0"/>
          </a:p>
        </p:txBody>
      </p:sp>
      <p:cxnSp>
        <p:nvCxnSpPr>
          <p:cNvPr id="385" name="연결선: 꺾임 384">
            <a:extLst>
              <a:ext uri="{FF2B5EF4-FFF2-40B4-BE49-F238E27FC236}">
                <a16:creationId xmlns:a16="http://schemas.microsoft.com/office/drawing/2014/main" id="{E5CC76A5-D849-4F89-BFC6-BB3E85CA1CB6}"/>
              </a:ext>
            </a:extLst>
          </p:cNvPr>
          <p:cNvCxnSpPr>
            <a:stCxn id="9" idx="3"/>
            <a:endCxn id="383" idx="0"/>
          </p:cNvCxnSpPr>
          <p:nvPr/>
        </p:nvCxnSpPr>
        <p:spPr>
          <a:xfrm>
            <a:off x="7255569" y="2233370"/>
            <a:ext cx="658160" cy="1407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직사각형 387">
            <a:extLst>
              <a:ext uri="{FF2B5EF4-FFF2-40B4-BE49-F238E27FC236}">
                <a16:creationId xmlns:a16="http://schemas.microsoft.com/office/drawing/2014/main" id="{C0E77B68-12FA-4CE7-8270-054C9A0DCDB8}"/>
              </a:ext>
            </a:extLst>
          </p:cNvPr>
          <p:cNvSpPr/>
          <p:nvPr/>
        </p:nvSpPr>
        <p:spPr>
          <a:xfrm>
            <a:off x="7359225" y="2940081"/>
            <a:ext cx="1105575" cy="3611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주문 내역 목록</a:t>
            </a:r>
          </a:p>
        </p:txBody>
      </p:sp>
      <p:sp>
        <p:nvSpPr>
          <p:cNvPr id="390" name="직사각형 389">
            <a:extLst>
              <a:ext uri="{FF2B5EF4-FFF2-40B4-BE49-F238E27FC236}">
                <a16:creationId xmlns:a16="http://schemas.microsoft.com/office/drawing/2014/main" id="{094DBC2F-7DAC-4071-860D-E33799881CF5}"/>
              </a:ext>
            </a:extLst>
          </p:cNvPr>
          <p:cNvSpPr/>
          <p:nvPr/>
        </p:nvSpPr>
        <p:spPr>
          <a:xfrm>
            <a:off x="7359225" y="3551478"/>
            <a:ext cx="1105575" cy="3611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주문 내역 상세</a:t>
            </a:r>
          </a:p>
        </p:txBody>
      </p:sp>
      <p:cxnSp>
        <p:nvCxnSpPr>
          <p:cNvPr id="392" name="직선 화살표 연결선 391">
            <a:extLst>
              <a:ext uri="{FF2B5EF4-FFF2-40B4-BE49-F238E27FC236}">
                <a16:creationId xmlns:a16="http://schemas.microsoft.com/office/drawing/2014/main" id="{2D4CD7F7-9F29-4394-A4E5-3F61F816DADD}"/>
              </a:ext>
            </a:extLst>
          </p:cNvPr>
          <p:cNvCxnSpPr>
            <a:stCxn id="383" idx="2"/>
            <a:endCxn id="388" idx="0"/>
          </p:cNvCxnSpPr>
          <p:nvPr/>
        </p:nvCxnSpPr>
        <p:spPr>
          <a:xfrm flipH="1">
            <a:off x="7912013" y="2708325"/>
            <a:ext cx="1716" cy="231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직선 화살표 연결선 393">
            <a:extLst>
              <a:ext uri="{FF2B5EF4-FFF2-40B4-BE49-F238E27FC236}">
                <a16:creationId xmlns:a16="http://schemas.microsoft.com/office/drawing/2014/main" id="{D146E311-4C4D-4079-9FD8-A4A268590801}"/>
              </a:ext>
            </a:extLst>
          </p:cNvPr>
          <p:cNvCxnSpPr>
            <a:stCxn id="388" idx="2"/>
            <a:endCxn id="390" idx="0"/>
          </p:cNvCxnSpPr>
          <p:nvPr/>
        </p:nvCxnSpPr>
        <p:spPr>
          <a:xfrm>
            <a:off x="7912013" y="3301255"/>
            <a:ext cx="0" cy="250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7" name="그룹 416">
            <a:extLst>
              <a:ext uri="{FF2B5EF4-FFF2-40B4-BE49-F238E27FC236}">
                <a16:creationId xmlns:a16="http://schemas.microsoft.com/office/drawing/2014/main" id="{41EC7426-481E-43C8-A9DF-2AF360DF1A93}"/>
              </a:ext>
            </a:extLst>
          </p:cNvPr>
          <p:cNvGrpSpPr/>
          <p:nvPr/>
        </p:nvGrpSpPr>
        <p:grpSpPr>
          <a:xfrm>
            <a:off x="8057346" y="4078334"/>
            <a:ext cx="3541468" cy="2732669"/>
            <a:chOff x="-231982" y="757517"/>
            <a:chExt cx="8212936" cy="6274523"/>
          </a:xfrm>
        </p:grpSpPr>
        <p:pic>
          <p:nvPicPr>
            <p:cNvPr id="418" name="그래픽 417" descr="스마트폰">
              <a:extLst>
                <a:ext uri="{FF2B5EF4-FFF2-40B4-BE49-F238E27FC236}">
                  <a16:creationId xmlns:a16="http://schemas.microsoft.com/office/drawing/2014/main" id="{ADB82FC4-E426-4E84-B281-E58DC9D02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231982" y="757517"/>
              <a:ext cx="8212936" cy="6274523"/>
            </a:xfrm>
            <a:prstGeom prst="rect">
              <a:avLst/>
            </a:prstGeom>
          </p:spPr>
        </p:pic>
        <p:grpSp>
          <p:nvGrpSpPr>
            <p:cNvPr id="419" name="그룹 418">
              <a:extLst>
                <a:ext uri="{FF2B5EF4-FFF2-40B4-BE49-F238E27FC236}">
                  <a16:creationId xmlns:a16="http://schemas.microsoft.com/office/drawing/2014/main" id="{410FC7B9-8C20-4988-8878-B3DD989CB9B2}"/>
                </a:ext>
              </a:extLst>
            </p:cNvPr>
            <p:cNvGrpSpPr/>
            <p:nvPr/>
          </p:nvGrpSpPr>
          <p:grpSpPr>
            <a:xfrm>
              <a:off x="2071154" y="1414592"/>
              <a:ext cx="3466485" cy="4727701"/>
              <a:chOff x="2071154" y="1414592"/>
              <a:chExt cx="3466485" cy="4727701"/>
            </a:xfrm>
          </p:grpSpPr>
          <p:sp>
            <p:nvSpPr>
              <p:cNvPr id="420" name="직사각형 419">
                <a:extLst>
                  <a:ext uri="{FF2B5EF4-FFF2-40B4-BE49-F238E27FC236}">
                    <a16:creationId xmlns:a16="http://schemas.microsoft.com/office/drawing/2014/main" id="{883FE70A-D56A-46CE-AD54-1785410A1AFC}"/>
                  </a:ext>
                </a:extLst>
              </p:cNvPr>
              <p:cNvSpPr/>
              <p:nvPr/>
            </p:nvSpPr>
            <p:spPr>
              <a:xfrm>
                <a:off x="2334669" y="1784871"/>
                <a:ext cx="3072709" cy="42304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cxnSp>
            <p:nvCxnSpPr>
              <p:cNvPr id="421" name="직선 연결선 420">
                <a:extLst>
                  <a:ext uri="{FF2B5EF4-FFF2-40B4-BE49-F238E27FC236}">
                    <a16:creationId xmlns:a16="http://schemas.microsoft.com/office/drawing/2014/main" id="{52254742-54AD-4D93-94B1-AB95BD8338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34669" y="4998720"/>
                <a:ext cx="307270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2" name="직선 연결선 421">
                <a:extLst>
                  <a:ext uri="{FF2B5EF4-FFF2-40B4-BE49-F238E27FC236}">
                    <a16:creationId xmlns:a16="http://schemas.microsoft.com/office/drawing/2014/main" id="{46D55720-277B-4331-BE23-A03BE1F1D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7881" y="4998720"/>
                <a:ext cx="0" cy="110176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3" name="직선 연결선 422">
                <a:extLst>
                  <a:ext uri="{FF2B5EF4-FFF2-40B4-BE49-F238E27FC236}">
                    <a16:creationId xmlns:a16="http://schemas.microsoft.com/office/drawing/2014/main" id="{667360C5-0BA5-4B38-82AA-67C55F4ADF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34669" y="2143760"/>
                <a:ext cx="307270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4" name="직선 연결선 423">
                <a:extLst>
                  <a:ext uri="{FF2B5EF4-FFF2-40B4-BE49-F238E27FC236}">
                    <a16:creationId xmlns:a16="http://schemas.microsoft.com/office/drawing/2014/main" id="{9F86315D-6321-4186-9F2E-FCDFACCACCA9}"/>
                  </a:ext>
                </a:extLst>
              </p:cNvPr>
              <p:cNvCxnSpPr/>
              <p:nvPr/>
            </p:nvCxnSpPr>
            <p:spPr>
              <a:xfrm>
                <a:off x="2334669" y="3926840"/>
                <a:ext cx="307270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25" name="그룹 424">
                <a:extLst>
                  <a:ext uri="{FF2B5EF4-FFF2-40B4-BE49-F238E27FC236}">
                    <a16:creationId xmlns:a16="http://schemas.microsoft.com/office/drawing/2014/main" id="{6E8CF952-8AF6-497A-9EE8-5F1280AA7E15}"/>
                  </a:ext>
                </a:extLst>
              </p:cNvPr>
              <p:cNvGrpSpPr/>
              <p:nvPr/>
            </p:nvGrpSpPr>
            <p:grpSpPr>
              <a:xfrm>
                <a:off x="2453640" y="1880197"/>
                <a:ext cx="274320" cy="132080"/>
                <a:chOff x="9265920" y="2011680"/>
                <a:chExt cx="640080" cy="304800"/>
              </a:xfrm>
            </p:grpSpPr>
            <p:cxnSp>
              <p:nvCxnSpPr>
                <p:cNvPr id="471" name="직선 연결선 470">
                  <a:extLst>
                    <a:ext uri="{FF2B5EF4-FFF2-40B4-BE49-F238E27FC236}">
                      <a16:creationId xmlns:a16="http://schemas.microsoft.com/office/drawing/2014/main" id="{91FE3CC9-B067-4438-8937-5919324B49F1}"/>
                    </a:ext>
                  </a:extLst>
                </p:cNvPr>
                <p:cNvCxnSpPr/>
                <p:nvPr/>
              </p:nvCxnSpPr>
              <p:spPr>
                <a:xfrm>
                  <a:off x="9265920" y="2011680"/>
                  <a:ext cx="64008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2" name="직선 연결선 471">
                  <a:extLst>
                    <a:ext uri="{FF2B5EF4-FFF2-40B4-BE49-F238E27FC236}">
                      <a16:creationId xmlns:a16="http://schemas.microsoft.com/office/drawing/2014/main" id="{FF9B5125-5041-4283-A5DB-D1DCC3BD1184}"/>
                    </a:ext>
                  </a:extLst>
                </p:cNvPr>
                <p:cNvCxnSpPr/>
                <p:nvPr/>
              </p:nvCxnSpPr>
              <p:spPr>
                <a:xfrm>
                  <a:off x="9265920" y="2159000"/>
                  <a:ext cx="64008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3" name="직선 연결선 472">
                  <a:extLst>
                    <a:ext uri="{FF2B5EF4-FFF2-40B4-BE49-F238E27FC236}">
                      <a16:creationId xmlns:a16="http://schemas.microsoft.com/office/drawing/2014/main" id="{E2575E04-7CD6-4CEC-A59C-FCE7C8C24CA5}"/>
                    </a:ext>
                  </a:extLst>
                </p:cNvPr>
                <p:cNvCxnSpPr/>
                <p:nvPr/>
              </p:nvCxnSpPr>
              <p:spPr>
                <a:xfrm>
                  <a:off x="9265920" y="2316480"/>
                  <a:ext cx="64008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6" name="사각형: 둥근 모서리 425">
                <a:extLst>
                  <a:ext uri="{FF2B5EF4-FFF2-40B4-BE49-F238E27FC236}">
                    <a16:creationId xmlns:a16="http://schemas.microsoft.com/office/drawing/2014/main" id="{B1683223-916F-42AE-BFB6-A5324F8DF8CD}"/>
                  </a:ext>
                </a:extLst>
              </p:cNvPr>
              <p:cNvSpPr/>
              <p:nvPr/>
            </p:nvSpPr>
            <p:spPr>
              <a:xfrm>
                <a:off x="2544941" y="2745740"/>
                <a:ext cx="2682240" cy="579120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/>
                  <a:t>로그인</a:t>
                </a:r>
              </a:p>
            </p:txBody>
          </p:sp>
          <p:sp>
            <p:nvSpPr>
              <p:cNvPr id="427" name="TextBox 426">
                <a:extLst>
                  <a:ext uri="{FF2B5EF4-FFF2-40B4-BE49-F238E27FC236}">
                    <a16:creationId xmlns:a16="http://schemas.microsoft.com/office/drawing/2014/main" id="{BEB54014-A8BE-4116-B56C-590D0E6B5F05}"/>
                  </a:ext>
                </a:extLst>
              </p:cNvPr>
              <p:cNvSpPr txBox="1"/>
              <p:nvPr/>
            </p:nvSpPr>
            <p:spPr>
              <a:xfrm>
                <a:off x="2948651" y="4277740"/>
                <a:ext cx="1798458" cy="7773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/>
                  <a:t>주문하기</a:t>
                </a:r>
                <a:r>
                  <a:rPr lang="en-US" altLang="ko-KR" sz="800" dirty="0"/>
                  <a:t>(Order)</a:t>
                </a:r>
                <a:endParaRPr lang="ko-KR" altLang="en-US" sz="800" dirty="0"/>
              </a:p>
            </p:txBody>
          </p:sp>
          <p:pic>
            <p:nvPicPr>
              <p:cNvPr id="428" name="그래픽 427" descr="벨소리">
                <a:extLst>
                  <a:ext uri="{FF2B5EF4-FFF2-40B4-BE49-F238E27FC236}">
                    <a16:creationId xmlns:a16="http://schemas.microsoft.com/office/drawing/2014/main" id="{DB013F9B-6A73-485A-8C2A-BBEE151214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010249" y="1769631"/>
                <a:ext cx="369332" cy="369332"/>
              </a:xfrm>
              <a:prstGeom prst="rect">
                <a:avLst/>
              </a:prstGeom>
            </p:spPr>
          </p:pic>
          <p:sp>
            <p:nvSpPr>
              <p:cNvPr id="429" name="TextBox 428">
                <a:extLst>
                  <a:ext uri="{FF2B5EF4-FFF2-40B4-BE49-F238E27FC236}">
                    <a16:creationId xmlns:a16="http://schemas.microsoft.com/office/drawing/2014/main" id="{CA84EF8A-C78A-469B-8956-5212AA9ECD53}"/>
                  </a:ext>
                </a:extLst>
              </p:cNvPr>
              <p:cNvSpPr txBox="1"/>
              <p:nvPr/>
            </p:nvSpPr>
            <p:spPr>
              <a:xfrm>
                <a:off x="4187152" y="5364934"/>
                <a:ext cx="1119917" cy="7773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/>
                  <a:t>이벤트</a:t>
                </a:r>
              </a:p>
            </p:txBody>
          </p:sp>
          <p:sp>
            <p:nvSpPr>
              <p:cNvPr id="430" name="TextBox 429">
                <a:extLst>
                  <a:ext uri="{FF2B5EF4-FFF2-40B4-BE49-F238E27FC236}">
                    <a16:creationId xmlns:a16="http://schemas.microsoft.com/office/drawing/2014/main" id="{CCCBA439-CF16-497F-B655-ADF815920F92}"/>
                  </a:ext>
                </a:extLst>
              </p:cNvPr>
              <p:cNvSpPr txBox="1"/>
              <p:nvPr/>
            </p:nvSpPr>
            <p:spPr>
              <a:xfrm>
                <a:off x="2510288" y="5364934"/>
                <a:ext cx="1559491" cy="494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/>
                  <a:t>주문 확인</a:t>
                </a:r>
              </a:p>
            </p:txBody>
          </p:sp>
          <p:sp>
            <p:nvSpPr>
              <p:cNvPr id="431" name="타원 430">
                <a:extLst>
                  <a:ext uri="{FF2B5EF4-FFF2-40B4-BE49-F238E27FC236}">
                    <a16:creationId xmlns:a16="http://schemas.microsoft.com/office/drawing/2014/main" id="{85D545C4-EF70-4D2F-9A85-841BC7260E23}"/>
                  </a:ext>
                </a:extLst>
              </p:cNvPr>
              <p:cNvSpPr/>
              <p:nvPr/>
            </p:nvSpPr>
            <p:spPr>
              <a:xfrm>
                <a:off x="4848851" y="1662854"/>
                <a:ext cx="688788" cy="579114"/>
              </a:xfrm>
              <a:prstGeom prst="ellipse">
                <a:avLst/>
              </a:prstGeom>
              <a:noFill/>
              <a:ln w="603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432" name="타원 431">
                <a:extLst>
                  <a:ext uri="{FF2B5EF4-FFF2-40B4-BE49-F238E27FC236}">
                    <a16:creationId xmlns:a16="http://schemas.microsoft.com/office/drawing/2014/main" id="{F5DCCE2E-CE1F-4CB6-98AB-FB7962419C7A}"/>
                  </a:ext>
                </a:extLst>
              </p:cNvPr>
              <p:cNvSpPr/>
              <p:nvPr/>
            </p:nvSpPr>
            <p:spPr>
              <a:xfrm>
                <a:off x="2204408" y="1671461"/>
                <a:ext cx="688788" cy="579114"/>
              </a:xfrm>
              <a:prstGeom prst="ellipse">
                <a:avLst/>
              </a:prstGeom>
              <a:noFill/>
              <a:ln w="603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433" name="타원 432">
                <a:extLst>
                  <a:ext uri="{FF2B5EF4-FFF2-40B4-BE49-F238E27FC236}">
                    <a16:creationId xmlns:a16="http://schemas.microsoft.com/office/drawing/2014/main" id="{0DD30C30-7F33-43D0-97DB-8B76322654E2}"/>
                  </a:ext>
                </a:extLst>
              </p:cNvPr>
              <p:cNvSpPr/>
              <p:nvPr/>
            </p:nvSpPr>
            <p:spPr>
              <a:xfrm>
                <a:off x="3335836" y="2750882"/>
                <a:ext cx="1111986" cy="579114"/>
              </a:xfrm>
              <a:prstGeom prst="ellipse">
                <a:avLst/>
              </a:prstGeom>
              <a:noFill/>
              <a:ln w="603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434" name="타원 433">
                <a:extLst>
                  <a:ext uri="{FF2B5EF4-FFF2-40B4-BE49-F238E27FC236}">
                    <a16:creationId xmlns:a16="http://schemas.microsoft.com/office/drawing/2014/main" id="{23F9956A-7675-43A5-96D5-B08D42E63063}"/>
                  </a:ext>
                </a:extLst>
              </p:cNvPr>
              <p:cNvSpPr/>
              <p:nvPr/>
            </p:nvSpPr>
            <p:spPr>
              <a:xfrm>
                <a:off x="2926073" y="4141340"/>
                <a:ext cx="1900200" cy="579114"/>
              </a:xfrm>
              <a:prstGeom prst="ellipse">
                <a:avLst/>
              </a:prstGeom>
              <a:noFill/>
              <a:ln w="603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435" name="타원 434">
                <a:extLst>
                  <a:ext uri="{FF2B5EF4-FFF2-40B4-BE49-F238E27FC236}">
                    <a16:creationId xmlns:a16="http://schemas.microsoft.com/office/drawing/2014/main" id="{A8BF4873-1298-4376-B75D-E80E9CB57AFF}"/>
                  </a:ext>
                </a:extLst>
              </p:cNvPr>
              <p:cNvSpPr/>
              <p:nvPr/>
            </p:nvSpPr>
            <p:spPr>
              <a:xfrm>
                <a:off x="2510288" y="5232042"/>
                <a:ext cx="1207329" cy="579114"/>
              </a:xfrm>
              <a:prstGeom prst="ellipse">
                <a:avLst/>
              </a:prstGeom>
              <a:noFill/>
              <a:ln w="603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436" name="타원 435">
                <a:extLst>
                  <a:ext uri="{FF2B5EF4-FFF2-40B4-BE49-F238E27FC236}">
                    <a16:creationId xmlns:a16="http://schemas.microsoft.com/office/drawing/2014/main" id="{3148E442-7744-476B-B1D0-4D339AE05178}"/>
                  </a:ext>
                </a:extLst>
              </p:cNvPr>
              <p:cNvSpPr/>
              <p:nvPr/>
            </p:nvSpPr>
            <p:spPr>
              <a:xfrm>
                <a:off x="4027538" y="5260044"/>
                <a:ext cx="1207329" cy="579114"/>
              </a:xfrm>
              <a:prstGeom prst="ellipse">
                <a:avLst/>
              </a:prstGeom>
              <a:noFill/>
              <a:ln w="603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437" name="직사각형 436">
                <a:extLst>
                  <a:ext uri="{FF2B5EF4-FFF2-40B4-BE49-F238E27FC236}">
                    <a16:creationId xmlns:a16="http://schemas.microsoft.com/office/drawing/2014/main" id="{AFAFF4EF-11CD-4C64-A045-7EBD7782CD00}"/>
                  </a:ext>
                </a:extLst>
              </p:cNvPr>
              <p:cNvSpPr/>
              <p:nvPr/>
            </p:nvSpPr>
            <p:spPr>
              <a:xfrm>
                <a:off x="2071154" y="1414592"/>
                <a:ext cx="243068" cy="22228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rgbClr val="FF0000"/>
                    </a:solidFill>
                  </a:rPr>
                  <a:t>1</a:t>
                </a:r>
                <a:endParaRPr lang="ko-KR" altLang="en-US" sz="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38" name="직사각형 437">
                <a:extLst>
                  <a:ext uri="{FF2B5EF4-FFF2-40B4-BE49-F238E27FC236}">
                    <a16:creationId xmlns:a16="http://schemas.microsoft.com/office/drawing/2014/main" id="{61CC292F-9F85-407F-8F38-8345858FB0C3}"/>
                  </a:ext>
                </a:extLst>
              </p:cNvPr>
              <p:cNvSpPr/>
              <p:nvPr/>
            </p:nvSpPr>
            <p:spPr>
              <a:xfrm>
                <a:off x="4838217" y="1428578"/>
                <a:ext cx="172031" cy="21502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rgbClr val="FF0000"/>
                    </a:solidFill>
                  </a:rPr>
                  <a:t>3</a:t>
                </a:r>
                <a:endParaRPr lang="ko-KR" altLang="en-US" sz="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39" name="직사각형 438">
                <a:extLst>
                  <a:ext uri="{FF2B5EF4-FFF2-40B4-BE49-F238E27FC236}">
                    <a16:creationId xmlns:a16="http://schemas.microsoft.com/office/drawing/2014/main" id="{689A4BAF-B8C2-4DE9-BAA1-30F0BD81E380}"/>
                  </a:ext>
                </a:extLst>
              </p:cNvPr>
              <p:cNvSpPr/>
              <p:nvPr/>
            </p:nvSpPr>
            <p:spPr>
              <a:xfrm>
                <a:off x="3474549" y="2528593"/>
                <a:ext cx="243068" cy="2222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rgbClr val="FF0000"/>
                    </a:solidFill>
                  </a:rPr>
                  <a:t>4</a:t>
                </a:r>
                <a:endParaRPr lang="ko-KR" altLang="en-US" sz="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40" name="직사각형 439">
                <a:extLst>
                  <a:ext uri="{FF2B5EF4-FFF2-40B4-BE49-F238E27FC236}">
                    <a16:creationId xmlns:a16="http://schemas.microsoft.com/office/drawing/2014/main" id="{1F425A2F-132D-41EE-BEC7-D0DF08B451C8}"/>
                  </a:ext>
                </a:extLst>
              </p:cNvPr>
              <p:cNvSpPr/>
              <p:nvPr/>
            </p:nvSpPr>
            <p:spPr>
              <a:xfrm>
                <a:off x="2824759" y="4069048"/>
                <a:ext cx="243068" cy="2222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rgbClr val="FF0000"/>
                    </a:solidFill>
                  </a:rPr>
                  <a:t>5</a:t>
                </a:r>
                <a:endParaRPr lang="ko-KR" altLang="en-US" sz="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41" name="직사각형 440">
                <a:extLst>
                  <a:ext uri="{FF2B5EF4-FFF2-40B4-BE49-F238E27FC236}">
                    <a16:creationId xmlns:a16="http://schemas.microsoft.com/office/drawing/2014/main" id="{2F1025DE-22F7-49AD-A4DA-5EBD4FA926F1}"/>
                  </a:ext>
                </a:extLst>
              </p:cNvPr>
              <p:cNvSpPr/>
              <p:nvPr/>
            </p:nvSpPr>
            <p:spPr>
              <a:xfrm>
                <a:off x="2438087" y="5079465"/>
                <a:ext cx="243068" cy="2222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rgbClr val="FF0000"/>
                    </a:solidFill>
                  </a:rPr>
                  <a:t>6</a:t>
                </a:r>
                <a:endParaRPr lang="ko-KR" altLang="en-US" sz="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42" name="직사각형 441">
                <a:extLst>
                  <a:ext uri="{FF2B5EF4-FFF2-40B4-BE49-F238E27FC236}">
                    <a16:creationId xmlns:a16="http://schemas.microsoft.com/office/drawing/2014/main" id="{B7D6FACA-492F-482C-BA29-183CFA772E48}"/>
                  </a:ext>
                </a:extLst>
              </p:cNvPr>
              <p:cNvSpPr/>
              <p:nvPr/>
            </p:nvSpPr>
            <p:spPr>
              <a:xfrm>
                <a:off x="4052394" y="5096636"/>
                <a:ext cx="243068" cy="2222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rgbClr val="FF0000"/>
                    </a:solidFill>
                  </a:rPr>
                  <a:t>7</a:t>
                </a:r>
                <a:endParaRPr lang="ko-KR" altLang="en-US" sz="800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443" name="그룹 442">
                <a:extLst>
                  <a:ext uri="{FF2B5EF4-FFF2-40B4-BE49-F238E27FC236}">
                    <a16:creationId xmlns:a16="http://schemas.microsoft.com/office/drawing/2014/main" id="{20EFD58E-67B6-45F1-A75C-8A118DDAD282}"/>
                  </a:ext>
                </a:extLst>
              </p:cNvPr>
              <p:cNvGrpSpPr/>
              <p:nvPr/>
            </p:nvGrpSpPr>
            <p:grpSpPr>
              <a:xfrm>
                <a:off x="3330575" y="1907980"/>
                <a:ext cx="1047770" cy="173972"/>
                <a:chOff x="3774143" y="2799377"/>
                <a:chExt cx="5100920" cy="1819238"/>
              </a:xfrm>
            </p:grpSpPr>
            <p:cxnSp>
              <p:nvCxnSpPr>
                <p:cNvPr id="446" name="직선 연결선 445">
                  <a:extLst>
                    <a:ext uri="{FF2B5EF4-FFF2-40B4-BE49-F238E27FC236}">
                      <a16:creationId xmlns:a16="http://schemas.microsoft.com/office/drawing/2014/main" id="{701A9730-786B-4B63-BB68-6211E2D498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774143" y="3667957"/>
                  <a:ext cx="896469" cy="323725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7" name="직선 연결선 446">
                  <a:extLst>
                    <a:ext uri="{FF2B5EF4-FFF2-40B4-BE49-F238E27FC236}">
                      <a16:creationId xmlns:a16="http://schemas.microsoft.com/office/drawing/2014/main" id="{0C48305F-140A-4E50-B820-5EE6C2844F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26543" y="3561376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8" name="직선 연결선 447">
                  <a:extLst>
                    <a:ext uri="{FF2B5EF4-FFF2-40B4-BE49-F238E27FC236}">
                      <a16:creationId xmlns:a16="http://schemas.microsoft.com/office/drawing/2014/main" id="{D519C710-DE50-4D42-ADB3-247D047B96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078943" y="3713776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9" name="직선 연결선 448">
                  <a:extLst>
                    <a:ext uri="{FF2B5EF4-FFF2-40B4-BE49-F238E27FC236}">
                      <a16:creationId xmlns:a16="http://schemas.microsoft.com/office/drawing/2014/main" id="{110C4A7B-900F-4335-8A98-69C6A1CDF0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365814" y="3578708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0" name="직선 연결선 449">
                  <a:extLst>
                    <a:ext uri="{FF2B5EF4-FFF2-40B4-BE49-F238E27FC236}">
                      <a16:creationId xmlns:a16="http://schemas.microsoft.com/office/drawing/2014/main" id="{12DB0B6D-F863-4F63-82E8-492973B1FF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31343" y="3866176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1" name="직선 연결선 450">
                  <a:extLst>
                    <a:ext uri="{FF2B5EF4-FFF2-40B4-BE49-F238E27FC236}">
                      <a16:creationId xmlns:a16="http://schemas.microsoft.com/office/drawing/2014/main" id="{B029698F-0789-4CC3-86F0-F5F14EB952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383743" y="4018576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2" name="직선 연결선 451">
                  <a:extLst>
                    <a:ext uri="{FF2B5EF4-FFF2-40B4-BE49-F238E27FC236}">
                      <a16:creationId xmlns:a16="http://schemas.microsoft.com/office/drawing/2014/main" id="{0547F05D-1DD1-48B6-BF86-148303E99D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45107" y="3534482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3" name="직선 연결선 452">
                  <a:extLst>
                    <a:ext uri="{FF2B5EF4-FFF2-40B4-BE49-F238E27FC236}">
                      <a16:creationId xmlns:a16="http://schemas.microsoft.com/office/drawing/2014/main" id="{E1278918-A3F8-429F-8D22-F59C938579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697507" y="3686882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4" name="직선 연결선 453">
                  <a:extLst>
                    <a:ext uri="{FF2B5EF4-FFF2-40B4-BE49-F238E27FC236}">
                      <a16:creationId xmlns:a16="http://schemas.microsoft.com/office/drawing/2014/main" id="{E5D9C14B-A453-4979-BB87-1813F775EC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984378" y="3551814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5" name="직선 연결선 454">
                  <a:extLst>
                    <a:ext uri="{FF2B5EF4-FFF2-40B4-BE49-F238E27FC236}">
                      <a16:creationId xmlns:a16="http://schemas.microsoft.com/office/drawing/2014/main" id="{DFC07541-0E77-4D06-87E6-0E1F9BB184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849907" y="3839282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6" name="직선 연결선 455">
                  <a:extLst>
                    <a:ext uri="{FF2B5EF4-FFF2-40B4-BE49-F238E27FC236}">
                      <a16:creationId xmlns:a16="http://schemas.microsoft.com/office/drawing/2014/main" id="{330AD3BC-8083-4BA8-8EFB-556FA9F098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02307" y="3991682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7" name="직선 연결선 456">
                  <a:extLst>
                    <a:ext uri="{FF2B5EF4-FFF2-40B4-BE49-F238E27FC236}">
                      <a16:creationId xmlns:a16="http://schemas.microsoft.com/office/drawing/2014/main" id="{6963886C-05BA-4039-B775-B338F42B34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85012" y="3578709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8" name="직선 연결선 457">
                  <a:extLst>
                    <a:ext uri="{FF2B5EF4-FFF2-40B4-BE49-F238E27FC236}">
                      <a16:creationId xmlns:a16="http://schemas.microsoft.com/office/drawing/2014/main" id="{96EC7D71-C2F6-41AA-B4F4-3481F32D61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37412" y="3731109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9" name="직선 연결선 458">
                  <a:extLst>
                    <a:ext uri="{FF2B5EF4-FFF2-40B4-BE49-F238E27FC236}">
                      <a16:creationId xmlns:a16="http://schemas.microsoft.com/office/drawing/2014/main" id="{87711B70-B9DA-4D25-9891-427ACEFF96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889812" y="3883509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0" name="직선 연결선 459">
                  <a:extLst>
                    <a:ext uri="{FF2B5EF4-FFF2-40B4-BE49-F238E27FC236}">
                      <a16:creationId xmlns:a16="http://schemas.microsoft.com/office/drawing/2014/main" id="{B516A1BC-EE06-4190-B553-588C4F6C9D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176683" y="3748441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1" name="직선 연결선 460">
                  <a:extLst>
                    <a:ext uri="{FF2B5EF4-FFF2-40B4-BE49-F238E27FC236}">
                      <a16:creationId xmlns:a16="http://schemas.microsoft.com/office/drawing/2014/main" id="{ED4E6DD2-C14A-4E25-8EC3-15711AA4FA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42212" y="4035909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2" name="직선 연결선 461">
                  <a:extLst>
                    <a:ext uri="{FF2B5EF4-FFF2-40B4-BE49-F238E27FC236}">
                      <a16:creationId xmlns:a16="http://schemas.microsoft.com/office/drawing/2014/main" id="{5BE55A93-42A3-41AE-A1A4-976D079759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230472" y="3561377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3" name="직선 연결선 462">
                  <a:extLst>
                    <a:ext uri="{FF2B5EF4-FFF2-40B4-BE49-F238E27FC236}">
                      <a16:creationId xmlns:a16="http://schemas.microsoft.com/office/drawing/2014/main" id="{A78AE20E-D87C-413B-A676-AD4A9FB994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82872" y="3713777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4" name="직선 연결선 463">
                  <a:extLst>
                    <a:ext uri="{FF2B5EF4-FFF2-40B4-BE49-F238E27FC236}">
                      <a16:creationId xmlns:a16="http://schemas.microsoft.com/office/drawing/2014/main" id="{13723133-FF1E-4C97-A499-280DDBED91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535272" y="3866177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5" name="직선 연결선 464">
                  <a:extLst>
                    <a:ext uri="{FF2B5EF4-FFF2-40B4-BE49-F238E27FC236}">
                      <a16:creationId xmlns:a16="http://schemas.microsoft.com/office/drawing/2014/main" id="{E88B02AF-AE1F-49B0-9FBF-9E75125DDC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822143" y="3731109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6" name="직선 연결선 465">
                  <a:extLst>
                    <a:ext uri="{FF2B5EF4-FFF2-40B4-BE49-F238E27FC236}">
                      <a16:creationId xmlns:a16="http://schemas.microsoft.com/office/drawing/2014/main" id="{E95F18CC-DA3D-46EF-B4A5-E02BFB787D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87672" y="4018577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7" name="직선 연결선 466">
                  <a:extLst>
                    <a:ext uri="{FF2B5EF4-FFF2-40B4-BE49-F238E27FC236}">
                      <a16:creationId xmlns:a16="http://schemas.microsoft.com/office/drawing/2014/main" id="{62A6E22D-8502-441B-A37F-99AE60E938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34518" y="4170977"/>
                  <a:ext cx="1219201" cy="430305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8" name="타원 467">
                  <a:extLst>
                    <a:ext uri="{FF2B5EF4-FFF2-40B4-BE49-F238E27FC236}">
                      <a16:creationId xmlns:a16="http://schemas.microsoft.com/office/drawing/2014/main" id="{7464268E-1DCA-4B56-B260-D91EC34C4AB7}"/>
                    </a:ext>
                  </a:extLst>
                </p:cNvPr>
                <p:cNvSpPr/>
                <p:nvPr/>
              </p:nvSpPr>
              <p:spPr>
                <a:xfrm>
                  <a:off x="4365814" y="3559783"/>
                  <a:ext cx="4285127" cy="136661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pic>
              <p:nvPicPr>
                <p:cNvPr id="469" name="그래픽 468" descr="낙엽수">
                  <a:extLst>
                    <a:ext uri="{FF2B5EF4-FFF2-40B4-BE49-F238E27FC236}">
                      <a16:creationId xmlns:a16="http://schemas.microsoft.com/office/drawing/2014/main" id="{08DEDEA7-1932-46A7-A560-1B06B142F3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60663" y="2799377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470" name="직사각형 469">
                  <a:extLst>
                    <a:ext uri="{FF2B5EF4-FFF2-40B4-BE49-F238E27FC236}">
                      <a16:creationId xmlns:a16="http://schemas.microsoft.com/office/drawing/2014/main" id="{167FBB6E-8CD4-4166-AD83-33639CFF1285}"/>
                    </a:ext>
                  </a:extLst>
                </p:cNvPr>
                <p:cNvSpPr/>
                <p:nvPr/>
              </p:nvSpPr>
              <p:spPr>
                <a:xfrm>
                  <a:off x="4150660" y="2833981"/>
                  <a:ext cx="3980329" cy="90489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400" i="1" dirty="0" err="1">
                      <a:solidFill>
                        <a:schemeClr val="tx1"/>
                      </a:solidFill>
                      <a:latin typeface="a가로수" panose="02020600000000000000" pitchFamily="18" charset="-127"/>
                      <a:ea typeface="a가로수" panose="02020600000000000000" pitchFamily="18" charset="-127"/>
                    </a:rPr>
                    <a:t>C.StreeT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44" name="타원 443">
                <a:extLst>
                  <a:ext uri="{FF2B5EF4-FFF2-40B4-BE49-F238E27FC236}">
                    <a16:creationId xmlns:a16="http://schemas.microsoft.com/office/drawing/2014/main" id="{07315005-2756-4EA4-BD99-B92C6F06E9BF}"/>
                  </a:ext>
                </a:extLst>
              </p:cNvPr>
              <p:cNvSpPr/>
              <p:nvPr/>
            </p:nvSpPr>
            <p:spPr>
              <a:xfrm>
                <a:off x="3338951" y="1699692"/>
                <a:ext cx="1111986" cy="579114"/>
              </a:xfrm>
              <a:prstGeom prst="ellipse">
                <a:avLst/>
              </a:prstGeom>
              <a:noFill/>
              <a:ln w="603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445" name="직사각형 444">
                <a:extLst>
                  <a:ext uri="{FF2B5EF4-FFF2-40B4-BE49-F238E27FC236}">
                    <a16:creationId xmlns:a16="http://schemas.microsoft.com/office/drawing/2014/main" id="{1996C7BA-84A7-4CC0-8AA7-3B904ED70D73}"/>
                  </a:ext>
                </a:extLst>
              </p:cNvPr>
              <p:cNvSpPr/>
              <p:nvPr/>
            </p:nvSpPr>
            <p:spPr>
              <a:xfrm>
                <a:off x="3321899" y="1428729"/>
                <a:ext cx="172031" cy="21502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rgbClr val="FF0000"/>
                    </a:solidFill>
                  </a:rPr>
                  <a:t>2</a:t>
                </a:r>
                <a:endParaRPr lang="ko-KR" altLang="en-US" sz="80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9390662-F5C0-4A84-978F-4050A0A69EC8}"/>
              </a:ext>
            </a:extLst>
          </p:cNvPr>
          <p:cNvSpPr/>
          <p:nvPr/>
        </p:nvSpPr>
        <p:spPr>
          <a:xfrm>
            <a:off x="2407346" y="2886964"/>
            <a:ext cx="1055438" cy="3366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전화번호 입력</a:t>
            </a:r>
            <a:endParaRPr lang="ko-KR" altLang="en-US" sz="10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E5177AC-941C-456F-BB77-EB022F45F65D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2935065" y="2406176"/>
            <a:ext cx="319" cy="480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순서도: 판단 141">
            <a:extLst>
              <a:ext uri="{FF2B5EF4-FFF2-40B4-BE49-F238E27FC236}">
                <a16:creationId xmlns:a16="http://schemas.microsoft.com/office/drawing/2014/main" id="{6C59EC89-275B-4DFA-BA1A-098DA99A3B4B}"/>
              </a:ext>
            </a:extLst>
          </p:cNvPr>
          <p:cNvSpPr/>
          <p:nvPr/>
        </p:nvSpPr>
        <p:spPr>
          <a:xfrm>
            <a:off x="310581" y="2720637"/>
            <a:ext cx="896964" cy="347168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알림 목록</a:t>
            </a:r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F8DFF380-A434-476D-887C-E3E5C0438643}"/>
              </a:ext>
            </a:extLst>
          </p:cNvPr>
          <p:cNvCxnSpPr>
            <a:stCxn id="141" idx="2"/>
          </p:cNvCxnSpPr>
          <p:nvPr/>
        </p:nvCxnSpPr>
        <p:spPr>
          <a:xfrm>
            <a:off x="773724" y="2373032"/>
            <a:ext cx="1" cy="357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04EB8B9-8F4C-4BD8-A42E-C5F322E4AB8A}"/>
              </a:ext>
            </a:extLst>
          </p:cNvPr>
          <p:cNvGrpSpPr/>
          <p:nvPr/>
        </p:nvGrpSpPr>
        <p:grpSpPr>
          <a:xfrm>
            <a:off x="520567" y="2086117"/>
            <a:ext cx="506314" cy="286915"/>
            <a:chOff x="375945" y="2086117"/>
            <a:chExt cx="506314" cy="286915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16A41AE0-8229-4AE0-ADB3-ABB344E1B988}"/>
                </a:ext>
              </a:extLst>
            </p:cNvPr>
            <p:cNvSpPr/>
            <p:nvPr/>
          </p:nvSpPr>
          <p:spPr>
            <a:xfrm>
              <a:off x="375945" y="2086117"/>
              <a:ext cx="506314" cy="28691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pic>
          <p:nvPicPr>
            <p:cNvPr id="144" name="그래픽 143" descr="벨소리">
              <a:extLst>
                <a:ext uri="{FF2B5EF4-FFF2-40B4-BE49-F238E27FC236}">
                  <a16:creationId xmlns:a16="http://schemas.microsoft.com/office/drawing/2014/main" id="{DA2FDD92-C1D5-433D-AE76-B2BBF918DE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8952" y="2133700"/>
              <a:ext cx="189526" cy="189526"/>
            </a:xfrm>
            <a:prstGeom prst="rect">
              <a:avLst/>
            </a:prstGeom>
          </p:spPr>
        </p:pic>
      </p:grp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4989F887-0F30-4BBC-8DB1-C238713931B8}"/>
              </a:ext>
            </a:extLst>
          </p:cNvPr>
          <p:cNvSpPr/>
          <p:nvPr/>
        </p:nvSpPr>
        <p:spPr>
          <a:xfrm>
            <a:off x="484003" y="3606223"/>
            <a:ext cx="556945" cy="2869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877EC5CF-560E-4D5B-B305-D3B7BDE8AE8F}"/>
              </a:ext>
            </a:extLst>
          </p:cNvPr>
          <p:cNvSpPr/>
          <p:nvPr/>
        </p:nvSpPr>
        <p:spPr>
          <a:xfrm>
            <a:off x="1457634" y="2744888"/>
            <a:ext cx="741293" cy="2869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46D639BB-024F-482B-85B9-2AA8A4BA0180}"/>
              </a:ext>
            </a:extLst>
          </p:cNvPr>
          <p:cNvSpPr/>
          <p:nvPr/>
        </p:nvSpPr>
        <p:spPr>
          <a:xfrm>
            <a:off x="473625" y="4244080"/>
            <a:ext cx="556945" cy="2869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History</a:t>
            </a:r>
            <a:endParaRPr lang="ko-KR" altLang="en-US" sz="900" dirty="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151D1996-FCF7-457C-AE50-A04A232A90FB}"/>
              </a:ext>
            </a:extLst>
          </p:cNvPr>
          <p:cNvSpPr/>
          <p:nvPr/>
        </p:nvSpPr>
        <p:spPr>
          <a:xfrm>
            <a:off x="483578" y="4817248"/>
            <a:ext cx="556945" cy="2869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Back</a:t>
            </a:r>
            <a:endParaRPr lang="ko-KR" altLang="en-US" sz="1000" dirty="0"/>
          </a:p>
        </p:txBody>
      </p: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168C1064-61C4-4C50-B268-EACAEFAA1E48}"/>
              </a:ext>
            </a:extLst>
          </p:cNvPr>
          <p:cNvCxnSpPr>
            <a:stCxn id="145" idx="2"/>
            <a:endCxn id="147" idx="0"/>
          </p:cNvCxnSpPr>
          <p:nvPr/>
        </p:nvCxnSpPr>
        <p:spPr>
          <a:xfrm flipH="1">
            <a:off x="752098" y="3893138"/>
            <a:ext cx="10378" cy="350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8A59D7DC-4E2C-4672-BE3B-A87A41C591A9}"/>
              </a:ext>
            </a:extLst>
          </p:cNvPr>
          <p:cNvCxnSpPr>
            <a:stCxn id="147" idx="2"/>
            <a:endCxn id="148" idx="0"/>
          </p:cNvCxnSpPr>
          <p:nvPr/>
        </p:nvCxnSpPr>
        <p:spPr>
          <a:xfrm>
            <a:off x="752098" y="4530995"/>
            <a:ext cx="9953" cy="28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DA9A7DE-4514-4E91-8691-4BC2F6E606AD}"/>
              </a:ext>
            </a:extLst>
          </p:cNvPr>
          <p:cNvCxnSpPr>
            <a:cxnSpLocks/>
            <a:stCxn id="142" idx="2"/>
            <a:endCxn id="145" idx="0"/>
          </p:cNvCxnSpPr>
          <p:nvPr/>
        </p:nvCxnSpPr>
        <p:spPr>
          <a:xfrm>
            <a:off x="759063" y="3067805"/>
            <a:ext cx="3413" cy="538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8252FAF-3F6D-4837-990F-67A849D23AEE}"/>
              </a:ext>
            </a:extLst>
          </p:cNvPr>
          <p:cNvCxnSpPr>
            <a:cxnSpLocks/>
            <a:stCxn id="142" idx="3"/>
            <a:endCxn id="146" idx="1"/>
          </p:cNvCxnSpPr>
          <p:nvPr/>
        </p:nvCxnSpPr>
        <p:spPr>
          <a:xfrm flipV="1">
            <a:off x="1207545" y="2888346"/>
            <a:ext cx="250089" cy="5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A77609DD-E36C-47CC-891B-C2EF146C88D3}"/>
              </a:ext>
            </a:extLst>
          </p:cNvPr>
          <p:cNvCxnSpPr>
            <a:cxnSpLocks/>
            <a:stCxn id="148" idx="1"/>
            <a:endCxn id="2" idx="1"/>
          </p:cNvCxnSpPr>
          <p:nvPr/>
        </p:nvCxnSpPr>
        <p:spPr>
          <a:xfrm rot="10800000" flipH="1">
            <a:off x="483578" y="1065418"/>
            <a:ext cx="5094578" cy="3895288"/>
          </a:xfrm>
          <a:prstGeom prst="bentConnector3">
            <a:avLst>
              <a:gd name="adj1" fmla="val -44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F99C5393-3D11-4E5C-ADB5-549856FFE5CB}"/>
              </a:ext>
            </a:extLst>
          </p:cNvPr>
          <p:cNvCxnSpPr>
            <a:stCxn id="10" idx="1"/>
          </p:cNvCxnSpPr>
          <p:nvPr/>
        </p:nvCxnSpPr>
        <p:spPr>
          <a:xfrm rot="10800000" flipH="1">
            <a:off x="2407346" y="1147482"/>
            <a:ext cx="3170810" cy="1907798"/>
          </a:xfrm>
          <a:prstGeom prst="bentConnector3">
            <a:avLst>
              <a:gd name="adj1" fmla="val -22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802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타겟 유저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4A264F-2B25-494A-972E-7DC684027C36}"/>
              </a:ext>
            </a:extLst>
          </p:cNvPr>
          <p:cNvSpPr txBox="1"/>
          <p:nvPr/>
        </p:nvSpPr>
        <p:spPr>
          <a:xfrm>
            <a:off x="2326511" y="2500132"/>
            <a:ext cx="8472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카페 창업자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카페 이용자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50667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기대 효과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6572F-17DC-4BF6-9D87-DF87EA5E056B}"/>
              </a:ext>
            </a:extLst>
          </p:cNvPr>
          <p:cNvSpPr txBox="1"/>
          <p:nvPr/>
        </p:nvSpPr>
        <p:spPr>
          <a:xfrm>
            <a:off x="2031571" y="1772926"/>
            <a:ext cx="85073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카페 창업자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재고 파악 및 관리의 편의성 제고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주문 받는 시간의 감소로 보다 빠른 음료제조 가능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근무자들의 근태관리와 매출관리 용이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카페 이용자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기다리지 않고 앉은 자리에서 주문 가능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방문 전 미리 주문하여 시간을 효율적 활용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어플</a:t>
            </a:r>
            <a:r>
              <a:rPr lang="en-US" altLang="ko-KR" dirty="0"/>
              <a:t>/</a:t>
            </a:r>
            <a:r>
              <a:rPr lang="ko-KR" altLang="en-US" dirty="0"/>
              <a:t>앱을 통해 주문 가능 메뉴 확인 </a:t>
            </a:r>
            <a:r>
              <a:rPr lang="en-US" altLang="ko-KR" dirty="0"/>
              <a:t>(Ex. </a:t>
            </a:r>
            <a:r>
              <a:rPr lang="ko-KR" altLang="en-US" dirty="0"/>
              <a:t>베이커리 개수확인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01977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 가이드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A97FCFB-A650-42C4-845F-19C44E72CF12}"/>
              </a:ext>
            </a:extLst>
          </p:cNvPr>
          <p:cNvSpPr txBox="1"/>
          <p:nvPr/>
        </p:nvSpPr>
        <p:spPr>
          <a:xfrm>
            <a:off x="6498924" y="1769631"/>
            <a:ext cx="55376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메뉴</a:t>
            </a:r>
            <a:r>
              <a:rPr lang="en-US" altLang="ko-KR" dirty="0"/>
              <a:t>. </a:t>
            </a:r>
            <a:r>
              <a:rPr lang="ko-KR" altLang="en-US" dirty="0"/>
              <a:t>클릭하면 왼쪽에 메뉴 창이 나타납니다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로고</a:t>
            </a:r>
            <a:r>
              <a:rPr lang="en-US" altLang="ko-KR" dirty="0"/>
              <a:t>. </a:t>
            </a:r>
            <a:r>
              <a:rPr lang="ko-KR" altLang="en-US" dirty="0"/>
              <a:t>클릭하면 메인 화면으로 이동합니다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알림</a:t>
            </a:r>
            <a:r>
              <a:rPr lang="en-US" altLang="ko-KR" dirty="0"/>
              <a:t>. </a:t>
            </a:r>
            <a:r>
              <a:rPr lang="ko-KR" altLang="en-US" dirty="0"/>
              <a:t>클릭하면 내게 온 알림을 확인할 수 있는 화면으로 이동합니다</a:t>
            </a:r>
            <a:r>
              <a:rPr lang="en-US" altLang="ko-KR" dirty="0"/>
              <a:t>.(</a:t>
            </a:r>
            <a:r>
              <a:rPr lang="ko-KR" altLang="en-US" dirty="0"/>
              <a:t>제조완료 및 제조 지연 양해 등</a:t>
            </a:r>
            <a:r>
              <a:rPr lang="en-US" altLang="ko-KR" dirty="0"/>
              <a:t>)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로그인</a:t>
            </a:r>
            <a:r>
              <a:rPr lang="en-US" altLang="ko-KR" dirty="0"/>
              <a:t>. </a:t>
            </a:r>
            <a:r>
              <a:rPr lang="ko-KR" altLang="en-US" dirty="0"/>
              <a:t>클릭하면 로그인 및 회원가입을 할 수 있는 페이지로 이동합니다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주문</a:t>
            </a:r>
            <a:r>
              <a:rPr lang="en-US" altLang="ko-KR" dirty="0"/>
              <a:t>. </a:t>
            </a:r>
            <a:r>
              <a:rPr lang="ko-KR" altLang="en-US" dirty="0"/>
              <a:t>클릭하면 음료 주문 화면으로 이동합니다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주문 확인</a:t>
            </a:r>
            <a:r>
              <a:rPr lang="en-US" altLang="ko-KR" dirty="0"/>
              <a:t>. </a:t>
            </a:r>
            <a:r>
              <a:rPr lang="ko-KR" altLang="en-US" dirty="0"/>
              <a:t>클릭하면 주문 확인 화면으로 이동합니다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이벤트</a:t>
            </a:r>
            <a:r>
              <a:rPr lang="en-US" altLang="ko-KR" dirty="0"/>
              <a:t>. </a:t>
            </a:r>
            <a:r>
              <a:rPr lang="ko-KR" altLang="en-US" dirty="0"/>
              <a:t>클릭하면 공지사항 및 이벤트 안내 화면으로 이동합니다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F56D861A-8ADB-4D2D-BCF6-2D7241551251}"/>
              </a:ext>
            </a:extLst>
          </p:cNvPr>
          <p:cNvGrpSpPr/>
          <p:nvPr/>
        </p:nvGrpSpPr>
        <p:grpSpPr>
          <a:xfrm>
            <a:off x="-231982" y="757517"/>
            <a:ext cx="8212936" cy="6274523"/>
            <a:chOff x="-231982" y="757517"/>
            <a:chExt cx="8212936" cy="6274523"/>
          </a:xfrm>
        </p:grpSpPr>
        <p:pic>
          <p:nvPicPr>
            <p:cNvPr id="7" name="그래픽 6" descr="스마트폰">
              <a:extLst>
                <a:ext uri="{FF2B5EF4-FFF2-40B4-BE49-F238E27FC236}">
                  <a16:creationId xmlns:a16="http://schemas.microsoft.com/office/drawing/2014/main" id="{A5D85AD9-C424-4F17-B388-0310436FC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231982" y="757517"/>
              <a:ext cx="8212936" cy="6274523"/>
            </a:xfrm>
            <a:prstGeom prst="rect">
              <a:avLst/>
            </a:prstGeom>
          </p:spPr>
        </p:pic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BE1D794A-F6CF-4F3A-900D-6A335657499C}"/>
                </a:ext>
              </a:extLst>
            </p:cNvPr>
            <p:cNvGrpSpPr/>
            <p:nvPr/>
          </p:nvGrpSpPr>
          <p:grpSpPr>
            <a:xfrm>
              <a:off x="2071154" y="1414592"/>
              <a:ext cx="3466485" cy="4685891"/>
              <a:chOff x="2071154" y="1414592"/>
              <a:chExt cx="3466485" cy="4685891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063104A0-4682-42FC-AF40-19883AA5F229}"/>
                  </a:ext>
                </a:extLst>
              </p:cNvPr>
              <p:cNvSpPr/>
              <p:nvPr/>
            </p:nvSpPr>
            <p:spPr>
              <a:xfrm>
                <a:off x="2334669" y="1784871"/>
                <a:ext cx="3072709" cy="42304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77DBB930-4B51-43D5-A860-CB877FA781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34669" y="4998720"/>
                <a:ext cx="307270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F17AF700-E89D-4DA6-ADF7-FFF8A4A8A7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7881" y="4998720"/>
                <a:ext cx="0" cy="110176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16724EA3-23F2-496E-A460-E160808EB2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34669" y="2143760"/>
                <a:ext cx="307270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CD61DB94-D1B4-479F-8B4F-FCFBEF9DF941}"/>
                  </a:ext>
                </a:extLst>
              </p:cNvPr>
              <p:cNvCxnSpPr/>
              <p:nvPr/>
            </p:nvCxnSpPr>
            <p:spPr>
              <a:xfrm>
                <a:off x="2334669" y="3926840"/>
                <a:ext cx="307270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9D187722-CD5D-4E12-8CA7-351D005840A7}"/>
                  </a:ext>
                </a:extLst>
              </p:cNvPr>
              <p:cNvGrpSpPr/>
              <p:nvPr/>
            </p:nvGrpSpPr>
            <p:grpSpPr>
              <a:xfrm>
                <a:off x="2453640" y="1880197"/>
                <a:ext cx="274320" cy="132080"/>
                <a:chOff x="9265920" y="2011680"/>
                <a:chExt cx="640080" cy="304800"/>
              </a:xfrm>
            </p:grpSpPr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98FFAE24-7E3C-4FF1-90B5-0F568B4EA10A}"/>
                    </a:ext>
                  </a:extLst>
                </p:cNvPr>
                <p:cNvCxnSpPr/>
                <p:nvPr/>
              </p:nvCxnSpPr>
              <p:spPr>
                <a:xfrm>
                  <a:off x="9265920" y="2011680"/>
                  <a:ext cx="64008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6C96DCF1-476C-4868-A419-62E2F2F4AFA5}"/>
                    </a:ext>
                  </a:extLst>
                </p:cNvPr>
                <p:cNvCxnSpPr/>
                <p:nvPr/>
              </p:nvCxnSpPr>
              <p:spPr>
                <a:xfrm>
                  <a:off x="9265920" y="2159000"/>
                  <a:ext cx="64008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30D89B7E-1D5F-4C19-9F4B-0A567ED29C6C}"/>
                    </a:ext>
                  </a:extLst>
                </p:cNvPr>
                <p:cNvCxnSpPr/>
                <p:nvPr/>
              </p:nvCxnSpPr>
              <p:spPr>
                <a:xfrm>
                  <a:off x="9265920" y="2316480"/>
                  <a:ext cx="64008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EB6B9BAE-E7DA-491E-889D-51D1E34A9348}"/>
                  </a:ext>
                </a:extLst>
              </p:cNvPr>
              <p:cNvSpPr/>
              <p:nvPr/>
            </p:nvSpPr>
            <p:spPr>
              <a:xfrm>
                <a:off x="2544941" y="2745740"/>
                <a:ext cx="2682240" cy="579120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로그인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DE95456-4693-401C-A084-D37B761EC1B2}"/>
                  </a:ext>
                </a:extLst>
              </p:cNvPr>
              <p:cNvSpPr txBox="1"/>
              <p:nvPr/>
            </p:nvSpPr>
            <p:spPr>
              <a:xfrm>
                <a:off x="2948651" y="4277739"/>
                <a:ext cx="1798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주문하기</a:t>
                </a:r>
                <a:r>
                  <a:rPr lang="en-US" altLang="ko-KR" dirty="0"/>
                  <a:t>(Order)</a:t>
                </a:r>
                <a:endParaRPr lang="ko-KR" altLang="en-US" dirty="0"/>
              </a:p>
            </p:txBody>
          </p:sp>
          <p:pic>
            <p:nvPicPr>
              <p:cNvPr id="39" name="그래픽 38" descr="벨소리">
                <a:extLst>
                  <a:ext uri="{FF2B5EF4-FFF2-40B4-BE49-F238E27FC236}">
                    <a16:creationId xmlns:a16="http://schemas.microsoft.com/office/drawing/2014/main" id="{EED491AC-0A25-4A48-8309-D74A3F973C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010249" y="1769631"/>
                <a:ext cx="369332" cy="369332"/>
              </a:xfrm>
              <a:prstGeom prst="rect">
                <a:avLst/>
              </a:prstGeom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7713DCD-4EF6-47D6-9430-87075E3D4CBF}"/>
                  </a:ext>
                </a:extLst>
              </p:cNvPr>
              <p:cNvSpPr txBox="1"/>
              <p:nvPr/>
            </p:nvSpPr>
            <p:spPr>
              <a:xfrm>
                <a:off x="4187152" y="5364935"/>
                <a:ext cx="11199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/>
                  <a:t>이벤트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98996A5-4B11-4976-965B-47977E0BD032}"/>
                  </a:ext>
                </a:extLst>
              </p:cNvPr>
              <p:cNvSpPr txBox="1"/>
              <p:nvPr/>
            </p:nvSpPr>
            <p:spPr>
              <a:xfrm>
                <a:off x="2510289" y="5364935"/>
                <a:ext cx="15594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주문 확인</a:t>
                </a: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F224B582-5695-4569-96BD-0EC17FD1DA8F}"/>
                  </a:ext>
                </a:extLst>
              </p:cNvPr>
              <p:cNvSpPr/>
              <p:nvPr/>
            </p:nvSpPr>
            <p:spPr>
              <a:xfrm>
                <a:off x="4848851" y="1662854"/>
                <a:ext cx="688788" cy="579114"/>
              </a:xfrm>
              <a:prstGeom prst="ellipse">
                <a:avLst/>
              </a:prstGeom>
              <a:noFill/>
              <a:ln w="603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74A6B6BF-80FF-40FA-A78E-AEF2F4A70562}"/>
                  </a:ext>
                </a:extLst>
              </p:cNvPr>
              <p:cNvSpPr/>
              <p:nvPr/>
            </p:nvSpPr>
            <p:spPr>
              <a:xfrm>
                <a:off x="2204408" y="1671461"/>
                <a:ext cx="688788" cy="579114"/>
              </a:xfrm>
              <a:prstGeom prst="ellipse">
                <a:avLst/>
              </a:prstGeom>
              <a:noFill/>
              <a:ln w="603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484D9933-3D51-498D-8383-D3D320ED3E93}"/>
                  </a:ext>
                </a:extLst>
              </p:cNvPr>
              <p:cNvSpPr/>
              <p:nvPr/>
            </p:nvSpPr>
            <p:spPr>
              <a:xfrm>
                <a:off x="3335836" y="2750882"/>
                <a:ext cx="1111986" cy="579114"/>
              </a:xfrm>
              <a:prstGeom prst="ellipse">
                <a:avLst/>
              </a:prstGeom>
              <a:noFill/>
              <a:ln w="603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9EBFE71F-D725-4B4B-AAED-F508B963C455}"/>
                  </a:ext>
                </a:extLst>
              </p:cNvPr>
              <p:cNvSpPr/>
              <p:nvPr/>
            </p:nvSpPr>
            <p:spPr>
              <a:xfrm>
                <a:off x="2926073" y="4141340"/>
                <a:ext cx="1900200" cy="579114"/>
              </a:xfrm>
              <a:prstGeom prst="ellipse">
                <a:avLst/>
              </a:prstGeom>
              <a:noFill/>
              <a:ln w="603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FF3C3F70-1CBA-4377-A289-B05B4E98451F}"/>
                  </a:ext>
                </a:extLst>
              </p:cNvPr>
              <p:cNvSpPr/>
              <p:nvPr/>
            </p:nvSpPr>
            <p:spPr>
              <a:xfrm>
                <a:off x="2510288" y="5232042"/>
                <a:ext cx="1207329" cy="579114"/>
              </a:xfrm>
              <a:prstGeom prst="ellipse">
                <a:avLst/>
              </a:prstGeom>
              <a:noFill/>
              <a:ln w="603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FCAE6D52-E9ED-4CF4-8312-EFF26ED9FC4C}"/>
                  </a:ext>
                </a:extLst>
              </p:cNvPr>
              <p:cNvSpPr/>
              <p:nvPr/>
            </p:nvSpPr>
            <p:spPr>
              <a:xfrm>
                <a:off x="4027538" y="5260044"/>
                <a:ext cx="1207329" cy="579114"/>
              </a:xfrm>
              <a:prstGeom prst="ellipse">
                <a:avLst/>
              </a:prstGeom>
              <a:noFill/>
              <a:ln w="603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15DE337E-5389-4672-B85A-AD3CC018741B}"/>
                  </a:ext>
                </a:extLst>
              </p:cNvPr>
              <p:cNvSpPr/>
              <p:nvPr/>
            </p:nvSpPr>
            <p:spPr>
              <a:xfrm>
                <a:off x="2071154" y="1414592"/>
                <a:ext cx="243068" cy="22228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FF0000"/>
                    </a:solidFill>
                  </a:rPr>
                  <a:t>1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40CE4CC3-29F4-4017-9863-6539D1A21B89}"/>
                  </a:ext>
                </a:extLst>
              </p:cNvPr>
              <p:cNvSpPr/>
              <p:nvPr/>
            </p:nvSpPr>
            <p:spPr>
              <a:xfrm>
                <a:off x="4838217" y="1428578"/>
                <a:ext cx="172031" cy="21502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FF0000"/>
                    </a:solidFill>
                  </a:rPr>
                  <a:t>3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6E1ED2F1-C9A8-4FE2-88BB-C2C3F73FF7D6}"/>
                  </a:ext>
                </a:extLst>
              </p:cNvPr>
              <p:cNvSpPr/>
              <p:nvPr/>
            </p:nvSpPr>
            <p:spPr>
              <a:xfrm>
                <a:off x="3474549" y="2528593"/>
                <a:ext cx="243068" cy="2222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FF0000"/>
                    </a:solidFill>
                  </a:rPr>
                  <a:t>4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FADC9727-1B1E-4387-B81D-42FC8CB42DC9}"/>
                  </a:ext>
                </a:extLst>
              </p:cNvPr>
              <p:cNvSpPr/>
              <p:nvPr/>
            </p:nvSpPr>
            <p:spPr>
              <a:xfrm>
                <a:off x="2824759" y="4069048"/>
                <a:ext cx="243068" cy="2222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FF0000"/>
                    </a:solidFill>
                  </a:rPr>
                  <a:t>5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1525243C-2C17-4450-85B3-5F4F7EFBA92D}"/>
                  </a:ext>
                </a:extLst>
              </p:cNvPr>
              <p:cNvSpPr/>
              <p:nvPr/>
            </p:nvSpPr>
            <p:spPr>
              <a:xfrm>
                <a:off x="2438087" y="5079465"/>
                <a:ext cx="243068" cy="2222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FF0000"/>
                    </a:solidFill>
                  </a:rPr>
                  <a:t>6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9224C479-4D4D-45CA-8B97-1205C16BD08C}"/>
                  </a:ext>
                </a:extLst>
              </p:cNvPr>
              <p:cNvSpPr/>
              <p:nvPr/>
            </p:nvSpPr>
            <p:spPr>
              <a:xfrm>
                <a:off x="4052394" y="5096636"/>
                <a:ext cx="243068" cy="2222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FF0000"/>
                    </a:solidFill>
                  </a:rPr>
                  <a:t>7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20" name="그룹 119">
                <a:extLst>
                  <a:ext uri="{FF2B5EF4-FFF2-40B4-BE49-F238E27FC236}">
                    <a16:creationId xmlns:a16="http://schemas.microsoft.com/office/drawing/2014/main" id="{49831001-8F3A-4E9B-B089-7A9DF0A009F5}"/>
                  </a:ext>
                </a:extLst>
              </p:cNvPr>
              <p:cNvGrpSpPr/>
              <p:nvPr/>
            </p:nvGrpSpPr>
            <p:grpSpPr>
              <a:xfrm>
                <a:off x="3330575" y="1907980"/>
                <a:ext cx="1047770" cy="173972"/>
                <a:chOff x="3774143" y="2799377"/>
                <a:chExt cx="5100920" cy="1819238"/>
              </a:xfrm>
            </p:grpSpPr>
            <p:cxnSp>
              <p:nvCxnSpPr>
                <p:cNvPr id="121" name="직선 연결선 120">
                  <a:extLst>
                    <a:ext uri="{FF2B5EF4-FFF2-40B4-BE49-F238E27FC236}">
                      <a16:creationId xmlns:a16="http://schemas.microsoft.com/office/drawing/2014/main" id="{DFD10B4E-504C-4B97-A82A-6A8CC8FDE9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774143" y="3667957"/>
                  <a:ext cx="896469" cy="323725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직선 연결선 121">
                  <a:extLst>
                    <a:ext uri="{FF2B5EF4-FFF2-40B4-BE49-F238E27FC236}">
                      <a16:creationId xmlns:a16="http://schemas.microsoft.com/office/drawing/2014/main" id="{F9C839D6-AF53-44DB-AF54-5E39A1A25D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26543" y="3561376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직선 연결선 122">
                  <a:extLst>
                    <a:ext uri="{FF2B5EF4-FFF2-40B4-BE49-F238E27FC236}">
                      <a16:creationId xmlns:a16="http://schemas.microsoft.com/office/drawing/2014/main" id="{85564CFE-AD78-4397-9335-B68F9A10EB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078943" y="3713776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직선 연결선 123">
                  <a:extLst>
                    <a:ext uri="{FF2B5EF4-FFF2-40B4-BE49-F238E27FC236}">
                      <a16:creationId xmlns:a16="http://schemas.microsoft.com/office/drawing/2014/main" id="{BB05C7D4-233E-4ADC-87DA-0F5C0DB116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365814" y="3578708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직선 연결선 124">
                  <a:extLst>
                    <a:ext uri="{FF2B5EF4-FFF2-40B4-BE49-F238E27FC236}">
                      <a16:creationId xmlns:a16="http://schemas.microsoft.com/office/drawing/2014/main" id="{06199290-8B88-4D3E-A379-AC9253004E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31343" y="3866176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직선 연결선 125">
                  <a:extLst>
                    <a:ext uri="{FF2B5EF4-FFF2-40B4-BE49-F238E27FC236}">
                      <a16:creationId xmlns:a16="http://schemas.microsoft.com/office/drawing/2014/main" id="{D38AA7BA-40F6-44DE-91F6-D38ABA7A9B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383743" y="4018576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>
                  <a:extLst>
                    <a:ext uri="{FF2B5EF4-FFF2-40B4-BE49-F238E27FC236}">
                      <a16:creationId xmlns:a16="http://schemas.microsoft.com/office/drawing/2014/main" id="{EC0E59D5-9A4A-4294-B503-E857016B43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45107" y="3534482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>
                  <a:extLst>
                    <a:ext uri="{FF2B5EF4-FFF2-40B4-BE49-F238E27FC236}">
                      <a16:creationId xmlns:a16="http://schemas.microsoft.com/office/drawing/2014/main" id="{3AC45CE4-E1E2-494C-91BA-E6768B6F0E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697507" y="3686882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>
                  <a:extLst>
                    <a:ext uri="{FF2B5EF4-FFF2-40B4-BE49-F238E27FC236}">
                      <a16:creationId xmlns:a16="http://schemas.microsoft.com/office/drawing/2014/main" id="{B0D96F65-367A-4E7F-A525-E37E9E80A3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984378" y="3551814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>
                  <a:extLst>
                    <a:ext uri="{FF2B5EF4-FFF2-40B4-BE49-F238E27FC236}">
                      <a16:creationId xmlns:a16="http://schemas.microsoft.com/office/drawing/2014/main" id="{DA06EDFA-8422-4ABE-AB3F-37E8E6C88F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849907" y="3839282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직선 연결선 130">
                  <a:extLst>
                    <a:ext uri="{FF2B5EF4-FFF2-40B4-BE49-F238E27FC236}">
                      <a16:creationId xmlns:a16="http://schemas.microsoft.com/office/drawing/2014/main" id="{0882992D-AC02-4E49-BE23-668EF92495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02307" y="3991682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직선 연결선 131">
                  <a:extLst>
                    <a:ext uri="{FF2B5EF4-FFF2-40B4-BE49-F238E27FC236}">
                      <a16:creationId xmlns:a16="http://schemas.microsoft.com/office/drawing/2014/main" id="{F776BF72-5629-4040-8FCA-B575471988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85012" y="3578709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직선 연결선 132">
                  <a:extLst>
                    <a:ext uri="{FF2B5EF4-FFF2-40B4-BE49-F238E27FC236}">
                      <a16:creationId xmlns:a16="http://schemas.microsoft.com/office/drawing/2014/main" id="{D3ED137B-5A7B-40D6-872F-FDCBD6C696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37412" y="3731109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직선 연결선 133">
                  <a:extLst>
                    <a:ext uri="{FF2B5EF4-FFF2-40B4-BE49-F238E27FC236}">
                      <a16:creationId xmlns:a16="http://schemas.microsoft.com/office/drawing/2014/main" id="{B0BF822F-E010-473C-B1FD-128EC1BCB7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889812" y="3883509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직선 연결선 134">
                  <a:extLst>
                    <a:ext uri="{FF2B5EF4-FFF2-40B4-BE49-F238E27FC236}">
                      <a16:creationId xmlns:a16="http://schemas.microsoft.com/office/drawing/2014/main" id="{9A6071A3-D29F-4A4A-B97D-CAB0703958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176683" y="3748441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직선 연결선 135">
                  <a:extLst>
                    <a:ext uri="{FF2B5EF4-FFF2-40B4-BE49-F238E27FC236}">
                      <a16:creationId xmlns:a16="http://schemas.microsoft.com/office/drawing/2014/main" id="{D28136E8-1BE0-453D-8A75-F5A94DC3CF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42212" y="4035909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직선 연결선 136">
                  <a:extLst>
                    <a:ext uri="{FF2B5EF4-FFF2-40B4-BE49-F238E27FC236}">
                      <a16:creationId xmlns:a16="http://schemas.microsoft.com/office/drawing/2014/main" id="{FDBF99B2-B0EB-41FF-A5ED-A3AFC934B1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230472" y="3561377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직선 연결선 137">
                  <a:extLst>
                    <a:ext uri="{FF2B5EF4-FFF2-40B4-BE49-F238E27FC236}">
                      <a16:creationId xmlns:a16="http://schemas.microsoft.com/office/drawing/2014/main" id="{6B1C7433-4EEC-4C69-9DCE-595A2684F6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82872" y="3713777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직선 연결선 138">
                  <a:extLst>
                    <a:ext uri="{FF2B5EF4-FFF2-40B4-BE49-F238E27FC236}">
                      <a16:creationId xmlns:a16="http://schemas.microsoft.com/office/drawing/2014/main" id="{C00E763B-C8C1-48A9-9BE3-943765CEB3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535272" y="3866177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직선 연결선 139">
                  <a:extLst>
                    <a:ext uri="{FF2B5EF4-FFF2-40B4-BE49-F238E27FC236}">
                      <a16:creationId xmlns:a16="http://schemas.microsoft.com/office/drawing/2014/main" id="{CF058E8A-DD87-4AE0-8ACA-5CAEB4826D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822143" y="3731109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직선 연결선 140">
                  <a:extLst>
                    <a:ext uri="{FF2B5EF4-FFF2-40B4-BE49-F238E27FC236}">
                      <a16:creationId xmlns:a16="http://schemas.microsoft.com/office/drawing/2014/main" id="{B91E10F1-F7BC-4A8C-BCE9-B420D9D891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87672" y="4018577"/>
                  <a:ext cx="1613647" cy="58270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직선 연결선 141">
                  <a:extLst>
                    <a:ext uri="{FF2B5EF4-FFF2-40B4-BE49-F238E27FC236}">
                      <a16:creationId xmlns:a16="http://schemas.microsoft.com/office/drawing/2014/main" id="{1F084C7B-0E0F-4FC1-92EE-768C3ABF4E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34518" y="4170977"/>
                  <a:ext cx="1219201" cy="430305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3" name="타원 142">
                  <a:extLst>
                    <a:ext uri="{FF2B5EF4-FFF2-40B4-BE49-F238E27FC236}">
                      <a16:creationId xmlns:a16="http://schemas.microsoft.com/office/drawing/2014/main" id="{6B760616-AA32-449E-B9CC-B509D39417FC}"/>
                    </a:ext>
                  </a:extLst>
                </p:cNvPr>
                <p:cNvSpPr/>
                <p:nvPr/>
              </p:nvSpPr>
              <p:spPr>
                <a:xfrm>
                  <a:off x="4365814" y="3559783"/>
                  <a:ext cx="4285127" cy="136661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pic>
              <p:nvPicPr>
                <p:cNvPr id="144" name="그래픽 143" descr="낙엽수">
                  <a:extLst>
                    <a:ext uri="{FF2B5EF4-FFF2-40B4-BE49-F238E27FC236}">
                      <a16:creationId xmlns:a16="http://schemas.microsoft.com/office/drawing/2014/main" id="{BBE59BFF-2741-46C5-A6B2-7F57BCDEE9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60663" y="2799377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45" name="직사각형 144">
                  <a:extLst>
                    <a:ext uri="{FF2B5EF4-FFF2-40B4-BE49-F238E27FC236}">
                      <a16:creationId xmlns:a16="http://schemas.microsoft.com/office/drawing/2014/main" id="{2F04ACFC-C1B9-4453-92EF-66BC23665A6E}"/>
                    </a:ext>
                  </a:extLst>
                </p:cNvPr>
                <p:cNvSpPr/>
                <p:nvPr/>
              </p:nvSpPr>
              <p:spPr>
                <a:xfrm>
                  <a:off x="4150660" y="2833981"/>
                  <a:ext cx="3980329" cy="90489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i="1" dirty="0" err="1">
                      <a:solidFill>
                        <a:schemeClr val="tx1"/>
                      </a:solidFill>
                      <a:latin typeface="a가로수" panose="02020600000000000000" pitchFamily="18" charset="-127"/>
                      <a:ea typeface="a가로수" panose="02020600000000000000" pitchFamily="18" charset="-127"/>
                    </a:rPr>
                    <a:t>C.StreeT</a:t>
                  </a:r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47" name="타원 146">
                <a:extLst>
                  <a:ext uri="{FF2B5EF4-FFF2-40B4-BE49-F238E27FC236}">
                    <a16:creationId xmlns:a16="http://schemas.microsoft.com/office/drawing/2014/main" id="{B2503DA3-E131-4F1C-911C-121D346504CE}"/>
                  </a:ext>
                </a:extLst>
              </p:cNvPr>
              <p:cNvSpPr/>
              <p:nvPr/>
            </p:nvSpPr>
            <p:spPr>
              <a:xfrm>
                <a:off x="3338951" y="1699692"/>
                <a:ext cx="1111986" cy="579114"/>
              </a:xfrm>
              <a:prstGeom prst="ellipse">
                <a:avLst/>
              </a:prstGeom>
              <a:noFill/>
              <a:ln w="603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3322A6BC-B92A-4341-9D16-75A1C2E27577}"/>
                  </a:ext>
                </a:extLst>
              </p:cNvPr>
              <p:cNvSpPr/>
              <p:nvPr/>
            </p:nvSpPr>
            <p:spPr>
              <a:xfrm>
                <a:off x="3321899" y="1428729"/>
                <a:ext cx="172031" cy="21502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FF0000"/>
                    </a:solidFill>
                  </a:rPr>
                  <a:t>2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1B875762-3A5A-4D2A-8B14-34A08AFACC91}"/>
              </a:ext>
            </a:extLst>
          </p:cNvPr>
          <p:cNvSpPr txBox="1"/>
          <p:nvPr/>
        </p:nvSpPr>
        <p:spPr>
          <a:xfrm>
            <a:off x="7713631" y="1078908"/>
            <a:ext cx="305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Page</a:t>
            </a:r>
            <a:r>
              <a:rPr lang="ko-KR" altLang="en-US" dirty="0"/>
              <a:t> </a:t>
            </a:r>
            <a:r>
              <a:rPr lang="en-US" altLang="ko-KR" dirty="0"/>
              <a:t>‘Home’ before log-in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926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31681" y="429417"/>
            <a:ext cx="4006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 가이드</a:t>
            </a:r>
            <a:r>
              <a:rPr lang="en-US" altLang="ko-KR" dirty="0"/>
              <a:t>(</a:t>
            </a:r>
            <a:r>
              <a:rPr lang="ko-KR" altLang="en-US" dirty="0"/>
              <a:t>로그인 전 메뉴클릭 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B70D0ED-4483-441B-9E77-8B219E84735C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래픽 5" descr="스마트폰">
            <a:extLst>
              <a:ext uri="{FF2B5EF4-FFF2-40B4-BE49-F238E27FC236}">
                <a16:creationId xmlns:a16="http://schemas.microsoft.com/office/drawing/2014/main" id="{901EB6B3-65A3-4F32-A453-1F73D5FFBF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31982" y="757517"/>
            <a:ext cx="8212936" cy="6274523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46E8FB6E-9771-4F7B-A20F-626CFBD9C13E}"/>
              </a:ext>
            </a:extLst>
          </p:cNvPr>
          <p:cNvGrpSpPr/>
          <p:nvPr/>
        </p:nvGrpSpPr>
        <p:grpSpPr>
          <a:xfrm>
            <a:off x="2334669" y="1769631"/>
            <a:ext cx="3072709" cy="4330852"/>
            <a:chOff x="2334669" y="1769631"/>
            <a:chExt cx="3072709" cy="433085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8D33DDA-9AAE-4361-80C2-F4EBF3462182}"/>
                </a:ext>
              </a:extLst>
            </p:cNvPr>
            <p:cNvSpPr/>
            <p:nvPr/>
          </p:nvSpPr>
          <p:spPr>
            <a:xfrm>
              <a:off x="2334669" y="1784871"/>
              <a:ext cx="3072709" cy="423043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78AE786F-90C3-47D5-987D-1503D1FC243F}"/>
                </a:ext>
              </a:extLst>
            </p:cNvPr>
            <p:cNvCxnSpPr>
              <a:cxnSpLocks/>
            </p:cNvCxnSpPr>
            <p:nvPr/>
          </p:nvCxnSpPr>
          <p:spPr>
            <a:xfrm>
              <a:off x="2334669" y="4998720"/>
              <a:ext cx="307270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967E7A9-A646-435F-AFCB-360E3BA0051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881" y="4998720"/>
              <a:ext cx="0" cy="11017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BE0684BE-30B4-40C2-8580-6C857D8E39A2}"/>
                </a:ext>
              </a:extLst>
            </p:cNvPr>
            <p:cNvCxnSpPr>
              <a:cxnSpLocks/>
            </p:cNvCxnSpPr>
            <p:nvPr/>
          </p:nvCxnSpPr>
          <p:spPr>
            <a:xfrm>
              <a:off x="2334669" y="2143760"/>
              <a:ext cx="307270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85D6FE60-9479-418F-99DC-5E760C4BFAB8}"/>
                </a:ext>
              </a:extLst>
            </p:cNvPr>
            <p:cNvCxnSpPr/>
            <p:nvPr/>
          </p:nvCxnSpPr>
          <p:spPr>
            <a:xfrm>
              <a:off x="2334669" y="3926840"/>
              <a:ext cx="307270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72B400F-B6F7-4403-8BA1-34F1F63242C2}"/>
                </a:ext>
              </a:extLst>
            </p:cNvPr>
            <p:cNvGrpSpPr/>
            <p:nvPr/>
          </p:nvGrpSpPr>
          <p:grpSpPr>
            <a:xfrm>
              <a:off x="2453640" y="1880197"/>
              <a:ext cx="274320" cy="132080"/>
              <a:chOff x="9265920" y="2011680"/>
              <a:chExt cx="640080" cy="304800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67E6604D-14F2-41CF-BD17-4E29C4216B5C}"/>
                  </a:ext>
                </a:extLst>
              </p:cNvPr>
              <p:cNvCxnSpPr/>
              <p:nvPr/>
            </p:nvCxnSpPr>
            <p:spPr>
              <a:xfrm>
                <a:off x="9265920" y="2011680"/>
                <a:ext cx="64008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94BCFF18-08D6-494B-99B6-DA7355F5F016}"/>
                  </a:ext>
                </a:extLst>
              </p:cNvPr>
              <p:cNvCxnSpPr/>
              <p:nvPr/>
            </p:nvCxnSpPr>
            <p:spPr>
              <a:xfrm>
                <a:off x="9265920" y="2159000"/>
                <a:ext cx="64008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3C088A4F-461E-4F46-AF03-9499D03B901F}"/>
                  </a:ext>
                </a:extLst>
              </p:cNvPr>
              <p:cNvCxnSpPr/>
              <p:nvPr/>
            </p:nvCxnSpPr>
            <p:spPr>
              <a:xfrm>
                <a:off x="9265920" y="2316480"/>
                <a:ext cx="64008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DBC8FAA7-ED4A-4542-BF42-EE09BF92F45B}"/>
                </a:ext>
              </a:extLst>
            </p:cNvPr>
            <p:cNvSpPr/>
            <p:nvPr/>
          </p:nvSpPr>
          <p:spPr>
            <a:xfrm>
              <a:off x="2544941" y="2745740"/>
              <a:ext cx="2682240" cy="57912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로그인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1044C3C-E8B3-49A4-A383-5EE6E1C80898}"/>
                </a:ext>
              </a:extLst>
            </p:cNvPr>
            <p:cNvSpPr txBox="1"/>
            <p:nvPr/>
          </p:nvSpPr>
          <p:spPr>
            <a:xfrm>
              <a:off x="2948651" y="4277739"/>
              <a:ext cx="1798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주문하기</a:t>
              </a:r>
              <a:r>
                <a:rPr lang="en-US" altLang="ko-KR" dirty="0"/>
                <a:t>(Order)</a:t>
              </a:r>
              <a:endParaRPr lang="ko-KR" altLang="en-US" dirty="0"/>
            </a:p>
          </p:txBody>
        </p:sp>
        <p:pic>
          <p:nvPicPr>
            <p:cNvPr id="18" name="그래픽 17" descr="벨소리">
              <a:extLst>
                <a:ext uri="{FF2B5EF4-FFF2-40B4-BE49-F238E27FC236}">
                  <a16:creationId xmlns:a16="http://schemas.microsoft.com/office/drawing/2014/main" id="{6DDB6E1C-6612-4D14-80E8-818B80DD6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010249" y="1769631"/>
              <a:ext cx="369332" cy="369332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6730F24-DCF1-4E37-A4C4-32028B1C5E41}"/>
                </a:ext>
              </a:extLst>
            </p:cNvPr>
            <p:cNvSpPr txBox="1"/>
            <p:nvPr/>
          </p:nvSpPr>
          <p:spPr>
            <a:xfrm>
              <a:off x="4187152" y="5364935"/>
              <a:ext cx="1119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이벤트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5B6F3DF-7505-494B-BAE7-F5700519EA80}"/>
                </a:ext>
              </a:extLst>
            </p:cNvPr>
            <p:cNvSpPr txBox="1"/>
            <p:nvPr/>
          </p:nvSpPr>
          <p:spPr>
            <a:xfrm>
              <a:off x="2510289" y="5364935"/>
              <a:ext cx="1559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주문 확인</a:t>
              </a: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C14857AD-AE9F-4DC5-AE53-B49CCB3905D8}"/>
                </a:ext>
              </a:extLst>
            </p:cNvPr>
            <p:cNvGrpSpPr/>
            <p:nvPr/>
          </p:nvGrpSpPr>
          <p:grpSpPr>
            <a:xfrm>
              <a:off x="3330575" y="1907980"/>
              <a:ext cx="1047770" cy="173972"/>
              <a:chOff x="3774143" y="2799377"/>
              <a:chExt cx="5100920" cy="1819238"/>
            </a:xfrm>
          </p:grpSpPr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3E0BB2A1-0859-4477-AC36-B064C7B02D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74143" y="3667957"/>
                <a:ext cx="896469" cy="323725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9FD2DFB0-1BE0-490E-B21A-6044618AEF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26543" y="3561376"/>
                <a:ext cx="1613647" cy="58270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A9C3E3B8-BF10-493D-9780-187F82E2BB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78943" y="3713776"/>
                <a:ext cx="1613647" cy="58270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844C684C-B355-47CC-8C7D-9B318DC164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65814" y="3578708"/>
                <a:ext cx="1613647" cy="58270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F7A3C74C-7C86-482D-A532-B2A95B9278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31343" y="3866176"/>
                <a:ext cx="1613647" cy="58270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0006F952-A655-4914-B3C8-04B7723C8E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3743" y="4018576"/>
                <a:ext cx="1613647" cy="58270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ADD10AAF-D005-4BD6-BEEE-B66070CA58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45107" y="3534482"/>
                <a:ext cx="1613647" cy="58270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2C8AE292-D084-4385-BCAE-9797E7E371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697507" y="3686882"/>
                <a:ext cx="1613647" cy="58270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09817798-5430-4A81-8C00-381B9F554E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984378" y="3551814"/>
                <a:ext cx="1613647" cy="58270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218DB9B8-DB2F-499C-975F-E76AB2CA7D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49907" y="3839282"/>
                <a:ext cx="1613647" cy="58270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2172015F-D336-4072-A5AF-768A48B7C9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02307" y="3991682"/>
                <a:ext cx="1613647" cy="58270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F1A9DC82-90E7-46CB-B4B7-6F9253448C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85012" y="3578709"/>
                <a:ext cx="1613647" cy="58270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ADC008F6-9FF5-43BC-8533-855063BA25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37412" y="3731109"/>
                <a:ext cx="1613647" cy="58270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C496E648-3602-4A18-BF76-EE1B41FB89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889812" y="3883509"/>
                <a:ext cx="1613647" cy="58270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DBF6A918-4118-4A92-8498-03CD3AB87D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76683" y="3748441"/>
                <a:ext cx="1613647" cy="58270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3CA47234-2871-4311-98C2-05F4CCFCAE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42212" y="4035909"/>
                <a:ext cx="1613647" cy="58270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4E0CC86E-1313-4B92-986A-10BD6A9C35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30472" y="3561377"/>
                <a:ext cx="1613647" cy="58270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B9FD29F7-EDE4-4A94-B2F4-9AAF29857C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82872" y="3713777"/>
                <a:ext cx="1613647" cy="58270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CE19E8B8-2A39-47FF-A2C1-F016473225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535272" y="3866177"/>
                <a:ext cx="1613647" cy="58270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4C9D4667-36E0-4C39-A06A-7CD51C5F74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22143" y="3731109"/>
                <a:ext cx="1613647" cy="58270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BC78E953-3661-4771-A5B6-E1C07ED77C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87672" y="4018577"/>
                <a:ext cx="1613647" cy="58270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525EB565-AE39-463C-B3D3-B853A0A6A0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34518" y="4170977"/>
                <a:ext cx="1219201" cy="430305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8E0A63AF-A985-439D-8513-29FD62CC8302}"/>
                  </a:ext>
                </a:extLst>
              </p:cNvPr>
              <p:cNvSpPr/>
              <p:nvPr/>
            </p:nvSpPr>
            <p:spPr>
              <a:xfrm>
                <a:off x="4365814" y="3559783"/>
                <a:ext cx="4285127" cy="136661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pic>
            <p:nvPicPr>
              <p:cNvPr id="56" name="그래픽 55" descr="낙엽수">
                <a:extLst>
                  <a:ext uri="{FF2B5EF4-FFF2-40B4-BE49-F238E27FC236}">
                    <a16:creationId xmlns:a16="http://schemas.microsoft.com/office/drawing/2014/main" id="{0F9AA62D-F9C8-4CC5-9000-266520D6A3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960663" y="2799377"/>
                <a:ext cx="914400" cy="914400"/>
              </a:xfrm>
              <a:prstGeom prst="rect">
                <a:avLst/>
              </a:prstGeom>
            </p:spPr>
          </p:pic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8A95E0DC-A3A3-48D7-AC98-BA92AB856BBC}"/>
                  </a:ext>
                </a:extLst>
              </p:cNvPr>
              <p:cNvSpPr/>
              <p:nvPr/>
            </p:nvSpPr>
            <p:spPr>
              <a:xfrm>
                <a:off x="4150660" y="2833981"/>
                <a:ext cx="3980329" cy="90489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i="1" dirty="0" err="1">
                    <a:solidFill>
                      <a:schemeClr val="tx1"/>
                    </a:solidFill>
                    <a:latin typeface="a가로수" panose="02020600000000000000" pitchFamily="18" charset="-127"/>
                    <a:ea typeface="a가로수" panose="02020600000000000000" pitchFamily="18" charset="-127"/>
                  </a:rPr>
                  <a:t>C.StreeT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54AED318-C3EC-407C-96D8-CC1269B4CF8B}"/>
              </a:ext>
            </a:extLst>
          </p:cNvPr>
          <p:cNvGrpSpPr/>
          <p:nvPr/>
        </p:nvGrpSpPr>
        <p:grpSpPr>
          <a:xfrm>
            <a:off x="2351558" y="1772208"/>
            <a:ext cx="1695646" cy="4279623"/>
            <a:chOff x="7643407" y="1449392"/>
            <a:chExt cx="1695646" cy="4279623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B442434-98FE-4145-A403-103E4F4640D5}"/>
                </a:ext>
              </a:extLst>
            </p:cNvPr>
            <p:cNvSpPr/>
            <p:nvPr/>
          </p:nvSpPr>
          <p:spPr>
            <a:xfrm>
              <a:off x="7643407" y="1449392"/>
              <a:ext cx="1695646" cy="42744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0AEB6A2-1BD4-4B76-99A1-08B8D0485436}"/>
                </a:ext>
              </a:extLst>
            </p:cNvPr>
            <p:cNvSpPr/>
            <p:nvPr/>
          </p:nvSpPr>
          <p:spPr>
            <a:xfrm>
              <a:off x="7689667" y="1531464"/>
              <a:ext cx="914400" cy="34873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로그인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1172E1E-E3CA-4D19-A527-934D933925C7}"/>
                </a:ext>
              </a:extLst>
            </p:cNvPr>
            <p:cNvSpPr/>
            <p:nvPr/>
          </p:nvSpPr>
          <p:spPr>
            <a:xfrm>
              <a:off x="7654680" y="2469082"/>
              <a:ext cx="1673100" cy="31203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/>
                <a:t>Home</a:t>
              </a: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2E762B9-B263-4F19-9CF6-BBCFC3334615}"/>
                </a:ext>
              </a:extLst>
            </p:cNvPr>
            <p:cNvSpPr/>
            <p:nvPr/>
          </p:nvSpPr>
          <p:spPr>
            <a:xfrm>
              <a:off x="7643407" y="2781119"/>
              <a:ext cx="1692504" cy="31203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/>
                <a:t>주문하기</a:t>
              </a:r>
              <a:r>
                <a:rPr lang="en-US" altLang="ko-KR" sz="1300" dirty="0"/>
                <a:t>(Order)</a:t>
              </a:r>
              <a:endParaRPr lang="ko-KR" altLang="en-US" sz="1300" dirty="0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F6606504-822D-4B17-909C-5430F53A6F26}"/>
                </a:ext>
              </a:extLst>
            </p:cNvPr>
            <p:cNvSpPr/>
            <p:nvPr/>
          </p:nvSpPr>
          <p:spPr>
            <a:xfrm>
              <a:off x="7646246" y="3093157"/>
              <a:ext cx="1681534" cy="31203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/>
                <a:t>주문확인 </a:t>
              </a:r>
              <a:r>
                <a:rPr lang="en-US" altLang="ko-KR" sz="1300" dirty="0"/>
                <a:t>(Check)</a:t>
              </a:r>
              <a:endParaRPr lang="ko-KR" altLang="en-US" sz="1300" dirty="0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EADF5E3-6B55-427F-98CE-0CFDCFEF2DCB}"/>
                </a:ext>
              </a:extLst>
            </p:cNvPr>
            <p:cNvSpPr/>
            <p:nvPr/>
          </p:nvSpPr>
          <p:spPr>
            <a:xfrm>
              <a:off x="7648731" y="3410381"/>
              <a:ext cx="1681534" cy="34324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/>
                <a:t>주문내역확인</a:t>
              </a: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AAD1EBF7-89D0-47CF-9EB4-5B11886679CD}"/>
                </a:ext>
              </a:extLst>
            </p:cNvPr>
            <p:cNvSpPr/>
            <p:nvPr/>
          </p:nvSpPr>
          <p:spPr>
            <a:xfrm>
              <a:off x="7654374" y="4048377"/>
              <a:ext cx="1681534" cy="31203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/>
                <a:t>고객의 소리</a:t>
              </a:r>
              <a:r>
                <a:rPr lang="en-US" altLang="ko-KR" sz="1300" dirty="0"/>
                <a:t> (care)</a:t>
              </a:r>
              <a:endParaRPr lang="ko-KR" altLang="en-US" sz="1300" dirty="0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64332759-F450-4138-B198-1389EEA8A5B4}"/>
                </a:ext>
              </a:extLst>
            </p:cNvPr>
            <p:cNvSpPr/>
            <p:nvPr/>
          </p:nvSpPr>
          <p:spPr>
            <a:xfrm>
              <a:off x="7654377" y="3740864"/>
              <a:ext cx="1681534" cy="31203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/>
                <a:t>공지사항 </a:t>
              </a:r>
              <a:r>
                <a:rPr lang="en-US" altLang="ko-KR" sz="1300" dirty="0"/>
                <a:t>&amp; </a:t>
              </a:r>
              <a:r>
                <a:rPr lang="ko-KR" altLang="en-US" sz="1300" dirty="0"/>
                <a:t>이벤트</a:t>
              </a: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3FBB6D21-D56D-4521-985D-E0248E937C08}"/>
                </a:ext>
              </a:extLst>
            </p:cNvPr>
            <p:cNvSpPr/>
            <p:nvPr/>
          </p:nvSpPr>
          <p:spPr>
            <a:xfrm>
              <a:off x="7646246" y="4371820"/>
              <a:ext cx="1681534" cy="31203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/>
                <a:t>이용 안내</a:t>
              </a:r>
              <a:endParaRPr lang="ko-KR" altLang="en-US" sz="1300" dirty="0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1268043E-699E-4CBB-BA75-2D3417C3F607}"/>
                </a:ext>
              </a:extLst>
            </p:cNvPr>
            <p:cNvSpPr/>
            <p:nvPr/>
          </p:nvSpPr>
          <p:spPr>
            <a:xfrm>
              <a:off x="7654374" y="5416979"/>
              <a:ext cx="1681534" cy="31203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 err="1">
                  <a:solidFill>
                    <a:schemeClr val="tx1"/>
                  </a:solidFill>
                </a:rPr>
                <a:t>C.Street</a:t>
              </a:r>
              <a:r>
                <a:rPr lang="en-US" altLang="ko-KR" sz="1300" dirty="0">
                  <a:solidFill>
                    <a:schemeClr val="tx1"/>
                  </a:solidFill>
                </a:rPr>
                <a:t> SNS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6347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 가이드</a:t>
            </a:r>
          </a:p>
        </p:txBody>
      </p:sp>
    </p:spTree>
    <p:extLst>
      <p:ext uri="{BB962C8B-B14F-4D97-AF65-F5344CB8AC3E}">
        <p14:creationId xmlns:p14="http://schemas.microsoft.com/office/powerpoint/2010/main" val="4016749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15115</TotalTime>
  <Words>783</Words>
  <Application>Microsoft Office PowerPoint</Application>
  <PresentationFormat>와이드스크린</PresentationFormat>
  <Paragraphs>194</Paragraphs>
  <Slides>19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a가로수</vt:lpstr>
      <vt:lpstr>Whitney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서비스상세</dc:title>
  <dc:creator>SeonWoong Lee</dc:creator>
  <cp:lastModifiedBy>SeonWoong Lee</cp:lastModifiedBy>
  <cp:revision>162</cp:revision>
  <dcterms:created xsi:type="dcterms:W3CDTF">2020-08-18T13:12:16Z</dcterms:created>
  <dcterms:modified xsi:type="dcterms:W3CDTF">2020-09-06T09:26:20Z</dcterms:modified>
</cp:coreProperties>
</file>