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8" r:id="rId3"/>
    <p:sldId id="299" r:id="rId4"/>
    <p:sldId id="293" r:id="rId5"/>
    <p:sldId id="294" r:id="rId6"/>
    <p:sldId id="295" r:id="rId7"/>
    <p:sldId id="276" r:id="rId8"/>
    <p:sldId id="296" r:id="rId9"/>
    <p:sldId id="289" r:id="rId10"/>
    <p:sldId id="297" r:id="rId11"/>
    <p:sldId id="258" r:id="rId12"/>
    <p:sldId id="259" r:id="rId13"/>
    <p:sldId id="260" r:id="rId14"/>
    <p:sldId id="261" r:id="rId15"/>
    <p:sldId id="278" r:id="rId16"/>
    <p:sldId id="267" r:id="rId17"/>
    <p:sldId id="291" r:id="rId18"/>
    <p:sldId id="279" r:id="rId19"/>
    <p:sldId id="284" r:id="rId20"/>
    <p:sldId id="280" r:id="rId21"/>
    <p:sldId id="264" r:id="rId22"/>
    <p:sldId id="292" r:id="rId23"/>
    <p:sldId id="282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98"/>
            <p14:sldId id="299"/>
            <p14:sldId id="293"/>
            <p14:sldId id="294"/>
            <p14:sldId id="295"/>
            <p14:sldId id="276"/>
            <p14:sldId id="296"/>
            <p14:sldId id="289"/>
            <p14:sldId id="297"/>
            <p14:sldId id="258"/>
            <p14:sldId id="259"/>
            <p14:sldId id="260"/>
            <p14:sldId id="261"/>
            <p14:sldId id="278"/>
            <p14:sldId id="267"/>
            <p14:sldId id="291"/>
            <p14:sldId id="279"/>
            <p14:sldId id="284"/>
            <p14:sldId id="280"/>
            <p14:sldId id="264"/>
            <p14:sldId id="292"/>
            <p14:sldId id="282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BB"/>
    <a:srgbClr val="D6D2C4"/>
    <a:srgbClr val="EEEEEE"/>
    <a:srgbClr val="CFCFCF"/>
    <a:srgbClr val="9F9F9F"/>
    <a:srgbClr val="FF6600"/>
    <a:srgbClr val="064CBE"/>
    <a:srgbClr val="D9D5C7"/>
    <a:srgbClr val="DDDDDD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88667" autoAdjust="0"/>
  </p:normalViewPr>
  <p:slideViewPr>
    <p:cSldViewPr snapToGrid="0">
      <p:cViewPr varScale="1">
        <p:scale>
          <a:sx n="76" d="100"/>
          <a:sy n="76" d="100"/>
        </p:scale>
        <p:origin x="20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9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정말 </a:t>
            </a:r>
            <a:r>
              <a:rPr lang="ko-KR" altLang="en-US" dirty="0" err="1"/>
              <a:t>편한가</a:t>
            </a:r>
            <a:r>
              <a:rPr lang="en-US" altLang="ko-KR" dirty="0"/>
              <a:t>? </a:t>
            </a:r>
            <a:r>
              <a:rPr lang="ko-KR" altLang="en-US" dirty="0"/>
              <a:t>생각하며 </a:t>
            </a:r>
            <a:r>
              <a:rPr lang="en-US" altLang="ko-KR" dirty="0"/>
              <a:t>UI/UX </a:t>
            </a:r>
            <a:r>
              <a:rPr lang="ko-KR" altLang="en-US" dirty="0"/>
              <a:t>기획하기</a:t>
            </a:r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: </a:t>
            </a:r>
            <a:r>
              <a:rPr lang="ko-KR" altLang="en-US" sz="1200" dirty="0"/>
              <a:t>포인트 적립 및 사용내역</a:t>
            </a:r>
            <a:r>
              <a:rPr lang="en-US" altLang="ko-KR" sz="1200" dirty="0"/>
              <a:t>, </a:t>
            </a:r>
            <a:r>
              <a:rPr lang="ko-KR" altLang="en-US" sz="1200" dirty="0"/>
              <a:t>나만의 메뉴</a:t>
            </a:r>
            <a:r>
              <a:rPr lang="en-US" altLang="ko-KR" sz="1200" dirty="0"/>
              <a:t>, </a:t>
            </a:r>
            <a:r>
              <a:rPr lang="ko-KR" altLang="en-US" sz="1200" dirty="0"/>
              <a:t>주문내역 등 확인할 수 있는 공간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or </a:t>
            </a:r>
            <a:r>
              <a:rPr lang="ko-KR" altLang="en-US" sz="1200" dirty="0"/>
              <a:t>햄버거바에 포함 생각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햄버거바 사용하지 않도록</a:t>
            </a:r>
            <a:r>
              <a:rPr lang="en-US" altLang="ko-KR" sz="1200" dirty="0"/>
              <a:t>! </a:t>
            </a:r>
            <a:r>
              <a:rPr lang="ko-KR" altLang="en-US" sz="1200" dirty="0"/>
              <a:t>생각할 것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5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https://dribbble.com/shots/14261830-To-do-do-doo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7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82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47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6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5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25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4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직각</a:t>
            </a:r>
            <a:r>
              <a:rPr lang="en-US" altLang="ko-KR" dirty="0"/>
              <a:t>+</a:t>
            </a:r>
            <a:r>
              <a:rPr lang="ko-KR" altLang="en-US" dirty="0"/>
              <a:t>화살표 </a:t>
            </a:r>
            <a:r>
              <a:rPr lang="en-US" altLang="ko-KR" dirty="0"/>
              <a:t>: </a:t>
            </a:r>
            <a:r>
              <a:rPr lang="ko-KR" altLang="en-US" dirty="0"/>
              <a:t>정확한</a:t>
            </a:r>
            <a:r>
              <a:rPr lang="en-US" altLang="ko-KR" dirty="0"/>
              <a:t>(</a:t>
            </a:r>
            <a:r>
              <a:rPr lang="ko-KR" altLang="en-US" dirty="0"/>
              <a:t>직각의 각도는 </a:t>
            </a:r>
            <a:r>
              <a:rPr lang="en-US" altLang="ko-KR" dirty="0"/>
              <a:t>90</a:t>
            </a:r>
            <a:r>
              <a:rPr lang="ko-KR" altLang="en-US" dirty="0"/>
              <a:t>도라는 변함없는 사실</a:t>
            </a:r>
            <a:r>
              <a:rPr lang="en-US" altLang="ko-KR" dirty="0"/>
              <a:t>)=</a:t>
            </a:r>
            <a:r>
              <a:rPr lang="ko-KR" altLang="en-US" dirty="0"/>
              <a:t>한잔의 커피라도 정확하게</a:t>
            </a:r>
            <a:r>
              <a:rPr lang="en-US" altLang="ko-KR" dirty="0"/>
              <a:t>. / </a:t>
            </a:r>
            <a:r>
              <a:rPr lang="ko-KR" altLang="en-US" dirty="0"/>
              <a:t>신뢰</a:t>
            </a:r>
            <a:r>
              <a:rPr lang="en-US" altLang="ko-KR" dirty="0"/>
              <a:t>(</a:t>
            </a:r>
            <a:r>
              <a:rPr lang="ko-KR" altLang="en-US" dirty="0"/>
              <a:t>화살표의 신뢰성</a:t>
            </a:r>
            <a:r>
              <a:rPr lang="en-US" altLang="ko-KR" dirty="0"/>
              <a:t>)=</a:t>
            </a:r>
            <a:r>
              <a:rPr lang="ko-KR" altLang="en-US" dirty="0"/>
              <a:t>믿을 수 있는 커피에 대한 정보</a:t>
            </a:r>
            <a:r>
              <a:rPr lang="en-US" altLang="ko-KR" dirty="0"/>
              <a:t>/</a:t>
            </a:r>
            <a:r>
              <a:rPr lang="ko-KR" altLang="en-US" dirty="0"/>
              <a:t>맛 제공</a:t>
            </a:r>
            <a:r>
              <a:rPr lang="en-US" altLang="ko-KR" dirty="0"/>
              <a:t>. / </a:t>
            </a:r>
            <a:r>
              <a:rPr lang="ko-KR" altLang="en-US" dirty="0" err="1"/>
              <a:t>방향있는</a:t>
            </a:r>
            <a:r>
              <a:rPr lang="en-US" altLang="ko-KR" dirty="0"/>
              <a:t>(</a:t>
            </a:r>
            <a:r>
              <a:rPr lang="ko-KR" altLang="en-US" dirty="0"/>
              <a:t>화살표의 방향성</a:t>
            </a:r>
            <a:r>
              <a:rPr lang="en-US" altLang="ko-KR" dirty="0"/>
              <a:t>)=</a:t>
            </a:r>
            <a:r>
              <a:rPr lang="ko-KR" altLang="en-US" dirty="0"/>
              <a:t>소비자들에게 다양하고 맛있는 맛 제공이라는 방향성</a:t>
            </a:r>
            <a:endParaRPr lang="en-US" altLang="ko-KR" dirty="0"/>
          </a:p>
          <a:p>
            <a:r>
              <a:rPr lang="ko-KR" altLang="en-US" dirty="0"/>
              <a:t>원 </a:t>
            </a:r>
            <a:r>
              <a:rPr lang="en-US" altLang="ko-KR" dirty="0"/>
              <a:t>: </a:t>
            </a:r>
            <a:r>
              <a:rPr lang="ko-KR" altLang="en-US" dirty="0"/>
              <a:t>친근한</a:t>
            </a:r>
            <a:r>
              <a:rPr lang="en-US" altLang="ko-KR" dirty="0"/>
              <a:t>, </a:t>
            </a:r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유연함</a:t>
            </a:r>
            <a:r>
              <a:rPr lang="en-US" altLang="ko-KR" dirty="0"/>
              <a:t>(</a:t>
            </a:r>
            <a:r>
              <a:rPr lang="ko-KR" altLang="en-US" dirty="0"/>
              <a:t>동그라미의 유함</a:t>
            </a:r>
            <a:r>
              <a:rPr lang="en-US" altLang="ko-KR" dirty="0"/>
              <a:t>)=</a:t>
            </a:r>
            <a:r>
              <a:rPr lang="ko-KR" altLang="en-US" dirty="0"/>
              <a:t>접하기 쉽고 친근한 이미지</a:t>
            </a:r>
            <a:r>
              <a:rPr lang="en-US" altLang="ko-KR" dirty="0"/>
              <a:t>, </a:t>
            </a:r>
            <a:r>
              <a:rPr lang="ko-KR" altLang="en-US" dirty="0"/>
              <a:t>소비자의 니즈를 유연하게 충족하는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61A4D-3061-4E9E-A821-73BF3B6011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4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8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9/26 flow chart update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스플래쉬</a:t>
            </a:r>
            <a:r>
              <a:rPr lang="ko-KR" altLang="en-US" dirty="0"/>
              <a:t> 화면 이후 바로 로그인 화면</a:t>
            </a:r>
            <a:r>
              <a:rPr lang="en-US" altLang="ko-KR" dirty="0"/>
              <a:t>. Sign-in </a:t>
            </a:r>
            <a:r>
              <a:rPr lang="ko-KR" altLang="en-US" dirty="0"/>
              <a:t>후 홈으로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3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sv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6E91F82-C1D7-4A22-99AA-FE01225DDD9B}"/>
              </a:ext>
            </a:extLst>
          </p:cNvPr>
          <p:cNvGrpSpPr/>
          <p:nvPr/>
        </p:nvGrpSpPr>
        <p:grpSpPr>
          <a:xfrm>
            <a:off x="3400044" y="2496312"/>
            <a:ext cx="5634000" cy="1836000"/>
            <a:chOff x="3400044" y="2496312"/>
            <a:chExt cx="5634000" cy="1836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451966-6495-4960-A3A1-3F938CDD9902}"/>
                </a:ext>
              </a:extLst>
            </p:cNvPr>
            <p:cNvSpPr/>
            <p:nvPr/>
          </p:nvSpPr>
          <p:spPr>
            <a:xfrm>
              <a:off x="3400044" y="2496312"/>
              <a:ext cx="4716000" cy="18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1DFB6A-BB1D-430B-9BB7-6A981F65A0FC}"/>
                </a:ext>
              </a:extLst>
            </p:cNvPr>
            <p:cNvSpPr/>
            <p:nvPr/>
          </p:nvSpPr>
          <p:spPr>
            <a:xfrm>
              <a:off x="7198044" y="2496312"/>
              <a:ext cx="1836000" cy="18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64A352-AF04-4CE1-AE90-B1619B49A71B}"/>
              </a:ext>
            </a:extLst>
          </p:cNvPr>
          <p:cNvSpPr txBox="1"/>
          <p:nvPr/>
        </p:nvSpPr>
        <p:spPr>
          <a:xfrm>
            <a:off x="4041612" y="3091146"/>
            <a:ext cx="423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  <a:cs typeface="KoPubWorld돋움체 Medium" panose="00000600000000000000" pitchFamily="2" charset="-127"/>
              </a:rPr>
              <a:t>S T R A D A</a:t>
            </a:r>
            <a:endParaRPr lang="ko-KR" altLang="en-US" sz="3200" spc="300" dirty="0">
              <a:solidFill>
                <a:srgbClr val="0047BB"/>
              </a:solidFill>
              <a:latin typeface="DIN 2014" panose="020B0404020202020204" pitchFamily="34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-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1DD5-8C9A-4400-B89C-6047F4E128B8}"/>
              </a:ext>
            </a:extLst>
          </p:cNvPr>
          <p:cNvSpPr txBox="1"/>
          <p:nvPr/>
        </p:nvSpPr>
        <p:spPr>
          <a:xfrm>
            <a:off x="1013712" y="3013500"/>
            <a:ext cx="273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“STRADA”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07327-41A0-4263-B03F-C68FA89539A8}"/>
              </a:ext>
            </a:extLst>
          </p:cNvPr>
          <p:cNvSpPr txBox="1"/>
          <p:nvPr/>
        </p:nvSpPr>
        <p:spPr>
          <a:xfrm>
            <a:off x="5036916" y="1720839"/>
            <a:ext cx="6769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Brand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Naming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슬로건의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안내한다</a:t>
            </a:r>
            <a:r>
              <a:rPr lang="en-US" altLang="ko-KR" sz="2000" spc="-200" dirty="0"/>
              <a:t>＇</a:t>
            </a:r>
            <a:r>
              <a:rPr lang="ko-KR" altLang="en-US" sz="2000" spc="-200" dirty="0"/>
              <a:t>에서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이정표</a:t>
            </a:r>
            <a:r>
              <a:rPr lang="en-US" altLang="ko-KR" sz="2000" spc="-200" dirty="0"/>
              <a:t>’</a:t>
            </a:r>
            <a:r>
              <a:rPr lang="ko-KR" altLang="en-US" sz="2000" spc="-200" dirty="0"/>
              <a:t>와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길</a:t>
            </a:r>
            <a:r>
              <a:rPr lang="en-US" altLang="ko-KR" sz="2000" spc="-200" dirty="0"/>
              <a:t>＇</a:t>
            </a:r>
            <a:r>
              <a:rPr lang="ko-KR" altLang="en-US" sz="2000" spc="-200" dirty="0"/>
              <a:t>이라는 키워드 도출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커피 맛에 초점을 맞춰</a:t>
            </a:r>
            <a:r>
              <a:rPr lang="en-US" altLang="ko-KR" sz="2000" spc="-200" dirty="0"/>
              <a:t> </a:t>
            </a:r>
            <a:r>
              <a:rPr lang="ko-KR" altLang="en-US" sz="2000" spc="-200" dirty="0"/>
              <a:t>커피로 유명한 이탈리아의 언어를 사용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외국어와 </a:t>
            </a:r>
            <a:r>
              <a:rPr lang="en-US" altLang="ko-KR" sz="2000" spc="-200" dirty="0"/>
              <a:t>4</a:t>
            </a:r>
            <a:r>
              <a:rPr lang="ko-KR" altLang="en-US" sz="2000" spc="-200" dirty="0"/>
              <a:t>글자 길이의 단어를 선택함으로써 전문적이고 신뢰감 형성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브랜드 명에는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전문</a:t>
            </a:r>
            <a:r>
              <a:rPr lang="en-US" altLang="ko-KR" sz="2000" spc="-200" dirty="0"/>
              <a:t>,</a:t>
            </a:r>
            <a:r>
              <a:rPr lang="ko-KR" altLang="en-US" sz="2000" spc="-200" dirty="0"/>
              <a:t>신뢰</a:t>
            </a:r>
            <a:r>
              <a:rPr lang="en-US" altLang="ko-KR" sz="2000" spc="-200" dirty="0"/>
              <a:t>’</a:t>
            </a:r>
            <a:r>
              <a:rPr lang="ko-KR" altLang="en-US" sz="2000" spc="-200" dirty="0"/>
              <a:t> 라는 가치만을 넣어 정체성을 명확히</a:t>
            </a:r>
            <a:endParaRPr lang="en-US" altLang="ko-KR" sz="2000" spc="-200" dirty="0"/>
          </a:p>
          <a:p>
            <a:r>
              <a:rPr lang="en-US" altLang="ko-KR" spc="-200" dirty="0"/>
              <a:t>      (</a:t>
            </a:r>
            <a:r>
              <a:rPr lang="ko-KR" altLang="en-US" spc="-200" dirty="0"/>
              <a:t>친근함</a:t>
            </a:r>
            <a:r>
              <a:rPr lang="en-US" altLang="ko-KR" spc="-200" dirty="0"/>
              <a:t>-</a:t>
            </a:r>
            <a:r>
              <a:rPr lang="ko-KR" altLang="en-US" spc="-200" dirty="0"/>
              <a:t>친한 친구와 같은</a:t>
            </a:r>
            <a:r>
              <a:rPr lang="en-US" altLang="ko-KR" spc="-200" dirty="0"/>
              <a:t>- </a:t>
            </a:r>
            <a:r>
              <a:rPr lang="ko-KR" altLang="en-US" spc="-200" dirty="0"/>
              <a:t>은 디자인</a:t>
            </a:r>
            <a:r>
              <a:rPr lang="en-US" altLang="ko-KR" spc="-200" dirty="0"/>
              <a:t>, </a:t>
            </a:r>
            <a:r>
              <a:rPr lang="ko-KR" altLang="en-US" spc="-200" dirty="0"/>
              <a:t>폰트 등 다른 부분으로 표현</a:t>
            </a:r>
            <a:r>
              <a:rPr lang="en-US" altLang="ko-KR" spc="-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D4AF-B4EC-4BE3-8449-2A7ABDA782A1}"/>
              </a:ext>
            </a:extLst>
          </p:cNvPr>
          <p:cNvSpPr txBox="1"/>
          <p:nvPr/>
        </p:nvSpPr>
        <p:spPr>
          <a:xfrm>
            <a:off x="553286" y="385333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거리</a:t>
            </a:r>
            <a:r>
              <a:rPr lang="en-US" altLang="ko-KR" dirty="0"/>
              <a:t>,</a:t>
            </a:r>
            <a:r>
              <a:rPr lang="ko-KR" altLang="en-US" dirty="0"/>
              <a:t> 길</a:t>
            </a:r>
            <a:r>
              <a:rPr lang="en-US" altLang="ko-KR" dirty="0"/>
              <a:t>, </a:t>
            </a:r>
            <a:r>
              <a:rPr lang="ko-KR" altLang="en-US" dirty="0"/>
              <a:t>수단</a:t>
            </a:r>
            <a:r>
              <a:rPr lang="en-US" altLang="ko-KR" dirty="0"/>
              <a:t>, </a:t>
            </a:r>
            <a:r>
              <a:rPr lang="ko-KR" altLang="en-US" dirty="0"/>
              <a:t>방법의 이탈리아어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카페 창업자에겐 주문 및 재고 관리 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 어플리케이션 자동연동으로 재고파악의 편의성을 제고해주고 러쉬 시간대에 </a:t>
            </a:r>
            <a:r>
              <a:rPr lang="ko-KR" altLang="en-US" sz="2000" dirty="0" err="1"/>
              <a:t>비대면</a:t>
            </a:r>
            <a:r>
              <a:rPr lang="ko-KR" altLang="en-US" sz="2000" dirty="0"/>
              <a:t> 주문으로 음료제조에 시간을 할애할 수 있게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카페 이용자는 방문 전 미리 주문을 하거나 앉은 자리에서 편하게 주문을 하고 음료를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원하는 메뉴의 재고를 어플로 확인할 수 있어서 헛걸음을 줄일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3" name="그림 2" descr="원격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6706F8EB-7978-4592-9EEA-1C8F290B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9" y="1097566"/>
            <a:ext cx="9988258" cy="5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pic>
        <p:nvPicPr>
          <p:cNvPr id="4" name="그래픽 3" descr="웨이터">
            <a:extLst>
              <a:ext uri="{FF2B5EF4-FFF2-40B4-BE49-F238E27FC236}">
                <a16:creationId xmlns:a16="http://schemas.microsoft.com/office/drawing/2014/main" id="{DC576A78-2615-40D0-81FC-8CE2079D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473" y="2586576"/>
            <a:ext cx="1819020" cy="1819020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A02815E7-CD97-42F2-BD37-75F042601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509" y="2828420"/>
            <a:ext cx="1577176" cy="157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3A785-752B-4976-AAE3-7ECBAEE357AE}"/>
              </a:ext>
            </a:extLst>
          </p:cNvPr>
          <p:cNvSpPr txBox="1"/>
          <p:nvPr/>
        </p:nvSpPr>
        <p:spPr>
          <a:xfrm>
            <a:off x="2496299" y="4584017"/>
            <a:ext cx="245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카페 창업자 </a:t>
            </a:r>
            <a:endParaRPr lang="en-US" altLang="ko-KR" dirty="0"/>
          </a:p>
          <a:p>
            <a:pPr algn="ctr"/>
            <a:r>
              <a:rPr lang="ko-KR" altLang="en-US" dirty="0"/>
              <a:t>카페 창업예정자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91BA-18CD-4FDE-8D1B-4FE4E004EF11}"/>
              </a:ext>
            </a:extLst>
          </p:cNvPr>
          <p:cNvSpPr txBox="1"/>
          <p:nvPr/>
        </p:nvSpPr>
        <p:spPr>
          <a:xfrm>
            <a:off x="7123413" y="4584017"/>
            <a:ext cx="24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카페 이용자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래픽 48">
            <a:extLst>
              <a:ext uri="{FF2B5EF4-FFF2-40B4-BE49-F238E27FC236}">
                <a16:creationId xmlns:a16="http://schemas.microsoft.com/office/drawing/2014/main" id="{553486C7-597C-4FBC-BB06-DD485398C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1978" y="1117347"/>
            <a:ext cx="2418111" cy="523601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08674CAC-8307-458B-9291-D27C8A73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1438" y="1127394"/>
            <a:ext cx="2418111" cy="5236016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r>
              <a:rPr lang="ko-KR" altLang="en-US" dirty="0"/>
              <a:t> 화면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6BD723E-29D9-4ACA-BBC7-D4C1CA280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602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0"/>
          </a:effectLst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D8747E2A-9D22-4C6C-A6E9-E52532DC7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2068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5792445-2CD2-4822-8300-49ADE08D35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1534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12700"/>
          </a:effec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7197D7B-F676-4656-AB26-A8DD19E0E9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20" y="3152845"/>
            <a:ext cx="612649" cy="61264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CF0D695-2B62-4E4A-88C4-8820DB082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38" y="3152845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CA10F-4E30-4C1B-AA0B-AF8FEDAC9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8" y="1377069"/>
            <a:ext cx="5330930" cy="4103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E89B7-A3D4-4B69-A58A-864A2C5D4A09}"/>
              </a:ext>
            </a:extLst>
          </p:cNvPr>
          <p:cNvSpPr txBox="1"/>
          <p:nvPr/>
        </p:nvSpPr>
        <p:spPr>
          <a:xfrm>
            <a:off x="7264958" y="4330840"/>
            <a:ext cx="317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최초 </a:t>
            </a:r>
            <a:r>
              <a:rPr lang="en-US" altLang="ko-KR" sz="1400" dirty="0"/>
              <a:t>1</a:t>
            </a:r>
            <a:r>
              <a:rPr lang="ko-KR" altLang="en-US" sz="1400" dirty="0"/>
              <a:t>회 로그인 후 자동 로그인</a:t>
            </a:r>
            <a:endParaRPr lang="en-US" altLang="ko-KR" sz="1400" dirty="0"/>
          </a:p>
          <a:p>
            <a:r>
              <a:rPr lang="ko-KR" altLang="en-US" sz="1400" dirty="0"/>
              <a:t>마이페이지에서 로그아웃 가능</a:t>
            </a:r>
          </a:p>
        </p:txBody>
      </p: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64C3065-FB79-43A7-BD05-A933A90E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776" y="1243733"/>
            <a:ext cx="2343480" cy="507441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8719BF2-1060-4954-8C64-0CB7DB5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9010" y="1243733"/>
            <a:ext cx="2343480" cy="507441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DA23274A-CACE-40CD-A1A5-94221CBE5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9154" y="1273878"/>
            <a:ext cx="2343480" cy="5074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1348C-77C6-4FA4-AC5A-B3F97CDA9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3122675"/>
            <a:ext cx="612649" cy="612649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56080"/>
              </p:ext>
            </p:extLst>
          </p:nvPr>
        </p:nvGraphicFramePr>
        <p:xfrm>
          <a:off x="6922643" y="1243733"/>
          <a:ext cx="4873270" cy="202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6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4289794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개인 전화번호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이하 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입력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없이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표시는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포함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전화번호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자리를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없이 입력해주세요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(1)</a:t>
                      </a:r>
                      <a:r>
                        <a:rPr lang="ko-KR" altLang="en-US" sz="1400" dirty="0"/>
                        <a:t>에 전화번호 </a:t>
                      </a:r>
                      <a:r>
                        <a:rPr lang="en-US" altLang="ko-KR" sz="1400" dirty="0"/>
                        <a:t>010</a:t>
                      </a:r>
                      <a:r>
                        <a:rPr lang="ko-KR" altLang="en-US" sz="1400" dirty="0"/>
                        <a:t>포함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 입력완료 시 활성화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시작하기 클릭 시 홈 화면으로 이동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로그아웃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버튼을 누르지 않는 이상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로그인 유지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48360"/>
                  </a:ext>
                </a:extLst>
              </a:tr>
            </a:tbl>
          </a:graphicData>
        </a:graphic>
      </p:graphicFrame>
      <p:pic>
        <p:nvPicPr>
          <p:cNvPr id="6" name="그래픽 5">
            <a:extLst>
              <a:ext uri="{FF2B5EF4-FFF2-40B4-BE49-F238E27FC236}">
                <a16:creationId xmlns:a16="http://schemas.microsoft.com/office/drawing/2014/main" id="{661793FB-197E-4C8A-A140-8D56E9F4B6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920" y="1279690"/>
            <a:ext cx="2343479" cy="5074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1698170-71DF-498A-8161-793A265B83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1714" y="3086988"/>
            <a:ext cx="247650" cy="23812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4319B5F7-A84A-43EB-BE18-D393D886F0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1714" y="3616261"/>
            <a:ext cx="247650" cy="238125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F6D83BB-9C3C-40C1-9769-C8DDB92A3F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2988" y="3616260"/>
            <a:ext cx="247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0B695-72A1-4D73-B7EC-168FFE3868EC}"/>
              </a:ext>
            </a:extLst>
          </p:cNvPr>
          <p:cNvSpPr txBox="1"/>
          <p:nvPr/>
        </p:nvSpPr>
        <p:spPr>
          <a:xfrm>
            <a:off x="6631249" y="798749"/>
            <a:ext cx="530974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b="1" dirty="0" err="1"/>
              <a:t>피드</a:t>
            </a:r>
            <a:r>
              <a:rPr lang="ko-KR" altLang="en-US" b="1" dirty="0"/>
              <a:t> 형식 유지</a:t>
            </a:r>
            <a:endParaRPr lang="en-US" altLang="ko-KR" b="1" dirty="0"/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 startAt="2"/>
            </a:pPr>
            <a:r>
              <a:rPr lang="ko-KR" altLang="en-US" b="1" dirty="0"/>
              <a:t>하단 </a:t>
            </a:r>
            <a:r>
              <a:rPr lang="ko-KR" altLang="en-US" b="1" dirty="0" err="1"/>
              <a:t>네비게이션바</a:t>
            </a:r>
            <a:r>
              <a:rPr lang="ko-KR" altLang="en-US" b="1" dirty="0"/>
              <a:t> 고정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구성 </a:t>
            </a:r>
            <a:r>
              <a:rPr lang="en-US" altLang="ko-KR" b="1" dirty="0"/>
              <a:t>: </a:t>
            </a:r>
            <a:r>
              <a:rPr lang="ko-KR" altLang="en-US" b="1" dirty="0"/>
              <a:t>홈</a:t>
            </a:r>
            <a:r>
              <a:rPr lang="en-US" altLang="ko-KR" b="1" dirty="0"/>
              <a:t>/</a:t>
            </a:r>
            <a:r>
              <a:rPr lang="ko-KR" altLang="en-US" b="1" dirty="0"/>
              <a:t>장바구니</a:t>
            </a:r>
            <a:r>
              <a:rPr lang="en-US" altLang="ko-KR" b="1" dirty="0"/>
              <a:t>/</a:t>
            </a:r>
            <a:r>
              <a:rPr lang="ko-KR" altLang="en-US" b="1" dirty="0"/>
              <a:t>마이페이지</a:t>
            </a:r>
            <a:r>
              <a:rPr lang="en-US" altLang="ko-KR" b="1" dirty="0"/>
              <a:t>/ </a:t>
            </a:r>
            <a:r>
              <a:rPr lang="ko-KR" altLang="en-US" b="1" dirty="0"/>
              <a:t>고객의 소리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우측 상단 아이콘 검색과 알림 </a:t>
            </a:r>
            <a:r>
              <a:rPr lang="en-US" altLang="ko-KR" b="1" dirty="0"/>
              <a:t>OK</a:t>
            </a:r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알림 버튼 누르면 알림 센터로 이동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spc="-200" dirty="0"/>
              <a:t>최근 주문 메뉴</a:t>
            </a:r>
            <a:r>
              <a:rPr lang="en-US" altLang="ko-KR" b="1" spc="-200" dirty="0"/>
              <a:t>/ </a:t>
            </a:r>
            <a:r>
              <a:rPr lang="ko-KR" altLang="en-US" b="1" spc="-200" dirty="0"/>
              <a:t>많이 주문하는 메뉴</a:t>
            </a:r>
            <a:r>
              <a:rPr lang="en-US" altLang="ko-KR" b="1" spc="-200" dirty="0"/>
              <a:t> </a:t>
            </a:r>
            <a:r>
              <a:rPr lang="ko-KR" altLang="en-US" b="1" spc="-200" dirty="0" err="1"/>
              <a:t>피드</a:t>
            </a:r>
            <a:r>
              <a:rPr lang="ko-KR" altLang="en-US" b="1" spc="-200" dirty="0"/>
              <a:t> 상단 표시</a:t>
            </a:r>
            <a:endParaRPr lang="en-US" altLang="ko-KR" b="1" spc="-200" dirty="0"/>
          </a:p>
          <a:p>
            <a:endParaRPr lang="en-US" altLang="ko-KR" b="1" spc="-200" dirty="0"/>
          </a:p>
          <a:p>
            <a:r>
              <a:rPr lang="en-US" altLang="ko-KR" sz="1800" b="1" spc="-200" dirty="0"/>
              <a:t> </a:t>
            </a:r>
            <a:r>
              <a:rPr lang="en-US" altLang="ko-KR" sz="1800" spc="-200" dirty="0"/>
              <a:t>5</a:t>
            </a:r>
            <a:r>
              <a:rPr lang="en-US" altLang="ko-KR" sz="1800" spc="-150" dirty="0"/>
              <a:t>-1.  </a:t>
            </a:r>
            <a:r>
              <a:rPr lang="ko-KR" altLang="en-US" sz="1800" spc="-150" dirty="0"/>
              <a:t>메뉴 상단에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5-2.  </a:t>
            </a:r>
            <a:r>
              <a:rPr lang="ko-KR" altLang="en-US" sz="1800" spc="-150" dirty="0"/>
              <a:t>메뉴와 추가 사이에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5-3.  </a:t>
            </a:r>
            <a:r>
              <a:rPr lang="ko-KR" altLang="en-US" sz="1800" spc="-150" dirty="0"/>
              <a:t>메뉴 앞에 아이콘으로 표시 </a:t>
            </a:r>
            <a:endParaRPr lang="en-US" altLang="ko-KR" sz="1800" spc="-150" dirty="0"/>
          </a:p>
          <a:p>
            <a:r>
              <a:rPr lang="en-US" altLang="ko-KR" sz="1800" spc="-150" dirty="0"/>
              <a:t>    </a:t>
            </a:r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실물사진과의 배치</a:t>
            </a:r>
            <a:r>
              <a:rPr lang="en-US" altLang="ko-KR" b="1" dirty="0"/>
              <a:t>. </a:t>
            </a:r>
            <a:r>
              <a:rPr lang="ko-KR" altLang="en-US" b="1" dirty="0"/>
              <a:t>메뉴사진 오른쪽 하단에 </a:t>
            </a:r>
            <a:r>
              <a:rPr lang="en-US" altLang="ko-KR" b="1" dirty="0"/>
              <a:t>‘</a:t>
            </a:r>
            <a:r>
              <a:rPr lang="ko-KR" altLang="en-US" b="1" dirty="0"/>
              <a:t>스타벅스</a:t>
            </a:r>
            <a:r>
              <a:rPr lang="en-US" altLang="ko-KR" b="1" dirty="0"/>
              <a:t>’</a:t>
            </a:r>
            <a:r>
              <a:rPr lang="ko-KR" altLang="en-US" b="1" dirty="0"/>
              <a:t>와 같이 확대 버튼 추가</a:t>
            </a:r>
            <a:r>
              <a:rPr lang="en-US" altLang="ko-KR" b="1" dirty="0"/>
              <a:t>.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이미지 및 해당 제품소개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b="1" dirty="0"/>
              <a:t>7. </a:t>
            </a:r>
            <a:r>
              <a:rPr lang="en-US" altLang="ko-KR" sz="1100" b="1" dirty="0"/>
              <a:t> </a:t>
            </a:r>
            <a:r>
              <a:rPr lang="ko-KR" altLang="en-US" b="1" dirty="0"/>
              <a:t>데일리 멘트 </a:t>
            </a:r>
            <a:r>
              <a:rPr lang="en-US" altLang="ko-KR" b="1" dirty="0"/>
              <a:t>OK. </a:t>
            </a:r>
          </a:p>
          <a:p>
            <a:r>
              <a:rPr lang="en-US" altLang="ko-KR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실물사진과의 배치 고려</a:t>
            </a:r>
            <a:endParaRPr lang="en-US" altLang="ko-KR" sz="1800" dirty="0"/>
          </a:p>
          <a:p>
            <a:r>
              <a:rPr lang="en-US" altLang="ko-KR" sz="1800" dirty="0"/>
              <a:t>  - </a:t>
            </a:r>
            <a:r>
              <a:rPr lang="ko-KR" altLang="en-US" sz="1600" dirty="0"/>
              <a:t>배너 클릭 시 해당 카테고리로 이동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4B711A6-07B3-4771-A655-8A0F7DC020BA}"/>
              </a:ext>
            </a:extLst>
          </p:cNvPr>
          <p:cNvGrpSpPr/>
          <p:nvPr/>
        </p:nvGrpSpPr>
        <p:grpSpPr>
          <a:xfrm>
            <a:off x="518308" y="1147482"/>
            <a:ext cx="5042446" cy="5372584"/>
            <a:chOff x="334803" y="1147482"/>
            <a:chExt cx="5042446" cy="5372584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5713E8-5E48-4126-9713-EEF67EFA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08" y="1147482"/>
              <a:ext cx="4317841" cy="53725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5D5A849-27D1-4E50-A178-15ADA5B66B0D}"/>
                </a:ext>
              </a:extLst>
            </p:cNvPr>
            <p:cNvGrpSpPr/>
            <p:nvPr/>
          </p:nvGrpSpPr>
          <p:grpSpPr>
            <a:xfrm>
              <a:off x="1184438" y="3156304"/>
              <a:ext cx="1759732" cy="253916"/>
              <a:chOff x="1114097" y="3152001"/>
              <a:chExt cx="2332488" cy="337961"/>
            </a:xfrm>
            <a:solidFill>
              <a:srgbClr val="064CBE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72AFE3-5680-4A9D-BF47-E50D1A424F18}"/>
                  </a:ext>
                </a:extLst>
              </p:cNvPr>
              <p:cNvSpPr/>
              <p:nvPr/>
            </p:nvSpPr>
            <p:spPr>
              <a:xfrm>
                <a:off x="1114097" y="3152001"/>
                <a:ext cx="1830070" cy="276999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05CA5A-9041-4F5C-8B1F-202AB90BCC65}"/>
                  </a:ext>
                </a:extLst>
              </p:cNvPr>
              <p:cNvSpPr txBox="1"/>
              <p:nvPr/>
            </p:nvSpPr>
            <p:spPr>
              <a:xfrm>
                <a:off x="1114097" y="3152001"/>
                <a:ext cx="2332488" cy="337961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Only for you (my recipe)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8E8CF5-ABB7-4666-88B9-59CB9EF46C0E}"/>
                </a:ext>
              </a:extLst>
            </p:cNvPr>
            <p:cNvSpPr txBox="1"/>
            <p:nvPr/>
          </p:nvSpPr>
          <p:spPr>
            <a:xfrm>
              <a:off x="553286" y="3106472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5-1.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83306B-8305-41E6-9353-DB7FF5900564}"/>
                </a:ext>
              </a:extLst>
            </p:cNvPr>
            <p:cNvSpPr txBox="1"/>
            <p:nvPr/>
          </p:nvSpPr>
          <p:spPr>
            <a:xfrm>
              <a:off x="3132365" y="3777152"/>
              <a:ext cx="1858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64CBE"/>
                  </a:solidFill>
                </a:rPr>
                <a:t>Only for you !  (my recipe)</a:t>
              </a:r>
              <a:endParaRPr lang="ko-KR" altLang="en-US" sz="1050" dirty="0">
                <a:solidFill>
                  <a:srgbClr val="064CB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5467157-304D-456E-A096-22EFD5F4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272" y="4045305"/>
              <a:ext cx="321200" cy="30890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F71B1-B49E-4BDC-9079-229561C5235C}"/>
                </a:ext>
              </a:extLst>
            </p:cNvPr>
            <p:cNvSpPr txBox="1"/>
            <p:nvPr/>
          </p:nvSpPr>
          <p:spPr>
            <a:xfrm>
              <a:off x="3458935" y="35127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5-2.</a:t>
              </a:r>
              <a:endParaRPr lang="ko-KR" alt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6686C3-50B7-4B25-BD20-39BD58F8512D}"/>
                </a:ext>
              </a:extLst>
            </p:cNvPr>
            <p:cNvSpPr txBox="1"/>
            <p:nvPr/>
          </p:nvSpPr>
          <p:spPr>
            <a:xfrm>
              <a:off x="334803" y="40453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5-3.</a:t>
              </a:r>
              <a:endParaRPr lang="ko-KR" altLang="en-US" sz="1400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738082-5393-4F3D-9814-3B56CD65F027}"/>
              </a:ext>
            </a:extLst>
          </p:cNvPr>
          <p:cNvSpPr/>
          <p:nvPr/>
        </p:nvSpPr>
        <p:spPr>
          <a:xfrm>
            <a:off x="4300753" y="1147482"/>
            <a:ext cx="1048871" cy="493059"/>
          </a:xfrm>
          <a:prstGeom prst="rect">
            <a:avLst/>
          </a:prstGeom>
          <a:noFill/>
          <a:ln w="38100">
            <a:solidFill>
              <a:srgbClr val="00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9CC28-173C-4341-897C-894391BBBBC2}"/>
              </a:ext>
            </a:extLst>
          </p:cNvPr>
          <p:cNvSpPr txBox="1"/>
          <p:nvPr/>
        </p:nvSpPr>
        <p:spPr>
          <a:xfrm>
            <a:off x="3827136" y="1147482"/>
            <a:ext cx="348290" cy="338554"/>
          </a:xfrm>
          <a:prstGeom prst="rect">
            <a:avLst/>
          </a:prstGeom>
          <a:noFill/>
          <a:ln>
            <a:solidFill>
              <a:srgbClr val="064CB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endParaRPr lang="en-US" altLang="ko-KR" sz="14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43DB91-2F41-4F3C-BD6E-30B730F4E536}"/>
              </a:ext>
            </a:extLst>
          </p:cNvPr>
          <p:cNvSpPr/>
          <p:nvPr/>
        </p:nvSpPr>
        <p:spPr>
          <a:xfrm>
            <a:off x="736791" y="4417881"/>
            <a:ext cx="5677439" cy="2288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03E5152-3037-4B78-916C-882C24116C19}"/>
              </a:ext>
            </a:extLst>
          </p:cNvPr>
          <p:cNvGrpSpPr/>
          <p:nvPr/>
        </p:nvGrpSpPr>
        <p:grpSpPr>
          <a:xfrm>
            <a:off x="633342" y="4718080"/>
            <a:ext cx="5365055" cy="1984876"/>
            <a:chOff x="273535" y="3988767"/>
            <a:chExt cx="6023948" cy="2501680"/>
          </a:xfrm>
        </p:grpSpPr>
        <p:pic>
          <p:nvPicPr>
            <p:cNvPr id="44" name="그림 4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DAE5563-B97C-4127-8CE3-5BA2DD4C3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3" b="73332"/>
            <a:stretch/>
          </p:blipFill>
          <p:spPr>
            <a:xfrm>
              <a:off x="489664" y="4917254"/>
              <a:ext cx="3239765" cy="11833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541EA6-FF0C-440C-85C2-69C1B750EA50}"/>
                </a:ext>
              </a:extLst>
            </p:cNvPr>
            <p:cNvSpPr txBox="1"/>
            <p:nvPr/>
          </p:nvSpPr>
          <p:spPr>
            <a:xfrm>
              <a:off x="273535" y="4547620"/>
              <a:ext cx="432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76F930-A819-40AB-A83F-11CAFDE811C6}"/>
                </a:ext>
              </a:extLst>
            </p:cNvPr>
            <p:cNvSpPr/>
            <p:nvPr/>
          </p:nvSpPr>
          <p:spPr>
            <a:xfrm>
              <a:off x="1053464" y="5624252"/>
              <a:ext cx="494881" cy="439837"/>
            </a:xfrm>
            <a:prstGeom prst="ellipse">
              <a:avLst/>
            </a:prstGeom>
            <a:noFill/>
            <a:ln w="38100"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 descr="음식, 커피이(가) 표시된 사진&#10;&#10;자동 생성된 설명">
              <a:extLst>
                <a:ext uri="{FF2B5EF4-FFF2-40B4-BE49-F238E27FC236}">
                  <a16:creationId xmlns:a16="http://schemas.microsoft.com/office/drawing/2014/main" id="{CB54407C-57FA-463A-B605-4F376E520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4" b="12530"/>
            <a:stretch/>
          </p:blipFill>
          <p:spPr>
            <a:xfrm>
              <a:off x="4152307" y="3988767"/>
              <a:ext cx="2145176" cy="2501680"/>
            </a:xfrm>
            <a:prstGeom prst="rect">
              <a:avLst/>
            </a:prstGeom>
          </p:spPr>
        </p:pic>
        <p:sp>
          <p:nvSpPr>
            <p:cNvPr id="48" name="화살표: 굽음 47">
              <a:extLst>
                <a:ext uri="{FF2B5EF4-FFF2-40B4-BE49-F238E27FC236}">
                  <a16:creationId xmlns:a16="http://schemas.microsoft.com/office/drawing/2014/main" id="{3603CF61-52B1-42E5-9D3B-CE07B2C11D4B}"/>
                </a:ext>
              </a:extLst>
            </p:cNvPr>
            <p:cNvSpPr/>
            <p:nvPr/>
          </p:nvSpPr>
          <p:spPr>
            <a:xfrm>
              <a:off x="1308958" y="4477838"/>
              <a:ext cx="2725374" cy="1146836"/>
            </a:xfrm>
            <a:prstGeom prst="bentArrow">
              <a:avLst>
                <a:gd name="adj1" fmla="val 4452"/>
                <a:gd name="adj2" fmla="val 13275"/>
                <a:gd name="adj3" fmla="val 25000"/>
                <a:gd name="adj4" fmla="val 43750"/>
              </a:avLst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57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E6224-3A69-4AC3-92F0-098619DE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0" y="1258601"/>
            <a:ext cx="2871580" cy="47552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66053-2591-440E-81E0-74A33FA4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3" y="1248162"/>
            <a:ext cx="2967317" cy="4755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5E78D-8642-4D81-9F84-EDE0926D61F9}"/>
              </a:ext>
            </a:extLst>
          </p:cNvPr>
          <p:cNvSpPr txBox="1"/>
          <p:nvPr/>
        </p:nvSpPr>
        <p:spPr>
          <a:xfrm>
            <a:off x="1044833" y="6179257"/>
            <a:ext cx="344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https://dribbble.com/shots/14261830-To-do-do-doo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E43E9-9932-44C3-B410-75D436ECF159}"/>
              </a:ext>
            </a:extLst>
          </p:cNvPr>
          <p:cNvSpPr/>
          <p:nvPr/>
        </p:nvSpPr>
        <p:spPr>
          <a:xfrm>
            <a:off x="1446963" y="1879042"/>
            <a:ext cx="2662813" cy="974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D7BBD1-B384-410C-B694-4F9238C95A7A}"/>
              </a:ext>
            </a:extLst>
          </p:cNvPr>
          <p:cNvSpPr/>
          <p:nvPr/>
        </p:nvSpPr>
        <p:spPr>
          <a:xfrm>
            <a:off x="5067617" y="1711643"/>
            <a:ext cx="2500364" cy="3556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2DAE1-C014-4A19-8C67-72CEEC196F8D}"/>
              </a:ext>
            </a:extLst>
          </p:cNvPr>
          <p:cNvSpPr/>
          <p:nvPr/>
        </p:nvSpPr>
        <p:spPr>
          <a:xfrm>
            <a:off x="1546586" y="2922394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DEE5A-1AAF-4A1E-A990-0F6AC6AD6FB3}"/>
              </a:ext>
            </a:extLst>
          </p:cNvPr>
          <p:cNvSpPr/>
          <p:nvPr/>
        </p:nvSpPr>
        <p:spPr>
          <a:xfrm>
            <a:off x="1546586" y="3954066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40EB10A-0093-484D-85DF-D8C252865DE2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1546586" y="3038010"/>
            <a:ext cx="12700" cy="103167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35093D-5042-47F2-AAF1-195D8C61DF21}"/>
              </a:ext>
            </a:extLst>
          </p:cNvPr>
          <p:cNvSpPr txBox="1"/>
          <p:nvPr/>
        </p:nvSpPr>
        <p:spPr>
          <a:xfrm>
            <a:off x="4806655" y="6218690"/>
            <a:ext cx="34465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https://dribbble.com/shots/14270015-Synology-DS-File-App-Redesign</a:t>
            </a:r>
            <a:endParaRPr lang="ko-KR" altLang="en-US" sz="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891A24-75E1-485E-9FCC-025EC7617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220" y="1242157"/>
            <a:ext cx="2826546" cy="4749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2DE3B-FECB-421A-B3DB-71C081D0704B}"/>
              </a:ext>
            </a:extLst>
          </p:cNvPr>
          <p:cNvSpPr txBox="1"/>
          <p:nvPr/>
        </p:nvSpPr>
        <p:spPr>
          <a:xfrm>
            <a:off x="8568477" y="6210187"/>
            <a:ext cx="274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https://dribbble.com/shots/14274999-Online-Plant-Store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601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ED0F1-8C50-4A39-B31B-6403F489CC51}"/>
              </a:ext>
            </a:extLst>
          </p:cNvPr>
          <p:cNvSpPr txBox="1"/>
          <p:nvPr/>
        </p:nvSpPr>
        <p:spPr>
          <a:xfrm>
            <a:off x="2708031" y="2274838"/>
            <a:ext cx="6775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S T R A D A</a:t>
            </a:r>
          </a:p>
          <a:p>
            <a:pPr algn="ctr"/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C O F </a:t>
            </a:r>
            <a:r>
              <a:rPr lang="en-US" altLang="ko-KR" sz="7200" spc="10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F</a:t>
            </a:r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 E </a:t>
            </a:r>
            <a:r>
              <a:rPr lang="en-US" altLang="ko-KR" sz="7200" spc="10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E</a:t>
            </a:r>
            <a:endParaRPr lang="ko-KR" altLang="en-US" sz="7200" spc="1000" dirty="0">
              <a:solidFill>
                <a:srgbClr val="0047BB"/>
              </a:solidFill>
              <a:latin typeface="DIN 2014" panose="020B04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ko-KR" altLang="en-US" dirty="0" err="1"/>
              <a:t>컨셉시안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317EF42-5F72-41A9-B2C4-BB22EDB3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8" y="1207221"/>
            <a:ext cx="4317841" cy="5372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5FA6519-F6C4-438F-A646-3CBD615B2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75" y="1202167"/>
            <a:ext cx="4651217" cy="5347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06CDC03-920A-4DB5-9C4E-D2786E33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87" y="3569421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64C3065-FB79-43A7-BD05-A933A90E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352" y="1022593"/>
            <a:ext cx="2598584" cy="56268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59989"/>
              </p:ext>
            </p:extLst>
          </p:nvPr>
        </p:nvGraphicFramePr>
        <p:xfrm>
          <a:off x="5381263" y="1048411"/>
          <a:ext cx="6187346" cy="481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10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446536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고객의 소리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알림 센터</a:t>
                      </a:r>
                      <a:r>
                        <a:rPr lang="en-US" altLang="ko-KR" sz="1400" dirty="0"/>
                        <a:t>‘ 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환영 멘트와 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ko-KR" altLang="en-US" sz="1400" dirty="0"/>
                        <a:t> 노출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어서오세요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             010-0000-0000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158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보유 포인트 노출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000,000 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34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버튼 클릭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내 정보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594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배너 클릭 시 해당 메뉴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 추가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배너표시 우선순위 </a:t>
                      </a:r>
                      <a:r>
                        <a:rPr lang="en-US" altLang="ko-KR" sz="1400" dirty="0"/>
                        <a:t>: 1. </a:t>
                      </a:r>
                      <a:r>
                        <a:rPr lang="ko-KR" altLang="en-US" sz="1400" dirty="0"/>
                        <a:t>하트</a:t>
                      </a:r>
                      <a:r>
                        <a:rPr lang="en-US" altLang="ko-KR" sz="1400" dirty="0"/>
                        <a:t>(My receipt) 2.</a:t>
                      </a:r>
                      <a:r>
                        <a:rPr lang="ko-KR" altLang="en-US" sz="1400" dirty="0"/>
                        <a:t>자주 주문한 메뉴</a:t>
                      </a:r>
                      <a:r>
                        <a:rPr lang="en-US" altLang="ko-KR" sz="1400" dirty="0"/>
                        <a:t>, 3.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예외 </a:t>
                      </a:r>
                      <a:r>
                        <a:rPr lang="en-US" altLang="ko-KR" sz="1400" dirty="0"/>
                        <a:t>: 3.</a:t>
                      </a:r>
                      <a:r>
                        <a:rPr lang="ko-KR" altLang="en-US" sz="1400" dirty="0"/>
                        <a:t> 추천 메뉴의 경우 클릭 시 옵션 설정 화면으로 이동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48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개의 배너 페이지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우선순위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합쳐서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추천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 해서 총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개로 구성 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8428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주문하기 부분을 위로 </a:t>
                      </a:r>
                      <a:r>
                        <a:rPr lang="ko-KR" altLang="en-US" sz="1400" dirty="0" err="1"/>
                        <a:t>스와이프</a:t>
                      </a:r>
                      <a:r>
                        <a:rPr lang="ko-KR" altLang="en-US" sz="1400" dirty="0"/>
                        <a:t> 시 주문화면 노출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화살표 부분 클릭 시에도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주문화면 노출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29759"/>
                  </a:ext>
                </a:extLst>
              </a:tr>
            </a:tbl>
          </a:graphicData>
        </a:graphic>
      </p:graphicFrame>
      <p:pic>
        <p:nvPicPr>
          <p:cNvPr id="10" name="그래픽 9">
            <a:extLst>
              <a:ext uri="{FF2B5EF4-FFF2-40B4-BE49-F238E27FC236}">
                <a16:creationId xmlns:a16="http://schemas.microsoft.com/office/drawing/2014/main" id="{3050E424-1F84-4334-8457-E6CBAAE97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20" y="1052736"/>
            <a:ext cx="2598584" cy="562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B447D32-B434-493D-ACFB-B8C83C9BE372}"/>
              </a:ext>
            </a:extLst>
          </p:cNvPr>
          <p:cNvSpPr/>
          <p:nvPr/>
        </p:nvSpPr>
        <p:spPr>
          <a:xfrm>
            <a:off x="1633736" y="1809149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29FDC4-ACC8-4CC1-B9C2-97CD2F560725}"/>
              </a:ext>
            </a:extLst>
          </p:cNvPr>
          <p:cNvSpPr/>
          <p:nvPr/>
        </p:nvSpPr>
        <p:spPr>
          <a:xfrm>
            <a:off x="3880573" y="1145947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5FC51-705C-4415-9980-5EF7E99FAE9F}"/>
              </a:ext>
            </a:extLst>
          </p:cNvPr>
          <p:cNvSpPr/>
          <p:nvPr/>
        </p:nvSpPr>
        <p:spPr>
          <a:xfrm>
            <a:off x="3422210" y="1147482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AA93C5-08D2-48C3-B3FF-BAE24D37A4D4}"/>
              </a:ext>
            </a:extLst>
          </p:cNvPr>
          <p:cNvSpPr/>
          <p:nvPr/>
        </p:nvSpPr>
        <p:spPr>
          <a:xfrm>
            <a:off x="1633736" y="2308213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4AD04F-BFAF-4627-9959-D598A8DA90FE}"/>
              </a:ext>
            </a:extLst>
          </p:cNvPr>
          <p:cNvSpPr/>
          <p:nvPr/>
        </p:nvSpPr>
        <p:spPr>
          <a:xfrm>
            <a:off x="4121741" y="2882045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71D7E9-069D-43C3-A2B2-927CE5D87781}"/>
              </a:ext>
            </a:extLst>
          </p:cNvPr>
          <p:cNvSpPr/>
          <p:nvPr/>
        </p:nvSpPr>
        <p:spPr>
          <a:xfrm>
            <a:off x="1598568" y="4954685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40F25A9-AD72-4843-9893-4BD62246E484}"/>
              </a:ext>
            </a:extLst>
          </p:cNvPr>
          <p:cNvSpPr/>
          <p:nvPr/>
        </p:nvSpPr>
        <p:spPr>
          <a:xfrm>
            <a:off x="2500178" y="5524747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70D4A0E-184E-4FEE-8300-ADB325699DEE}"/>
              </a:ext>
            </a:extLst>
          </p:cNvPr>
          <p:cNvSpPr/>
          <p:nvPr/>
        </p:nvSpPr>
        <p:spPr>
          <a:xfrm>
            <a:off x="2375978" y="2072226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98719BF2-1060-4954-8C64-0CB7DB5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130" y="1008048"/>
            <a:ext cx="2599130" cy="562798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57157"/>
              </p:ext>
            </p:extLst>
          </p:nvPr>
        </p:nvGraphicFramePr>
        <p:xfrm>
          <a:off x="5396444" y="1038192"/>
          <a:ext cx="6100612" cy="2482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6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370186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알림 센터 내 알림 업데이트 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회 표시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알림의 멘트는 </a:t>
                      </a:r>
                      <a:r>
                        <a:rPr lang="en-US" altLang="ko-KR" sz="1400" dirty="0"/>
                        <a:t>BackOffice</a:t>
                      </a:r>
                      <a:r>
                        <a:rPr lang="ko-KR" altLang="en-US" sz="1400" dirty="0"/>
                        <a:t>에서 설정하여 보낸다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확인하지 않은 알림이 존재 시 아이콘 오른쪽 상단에 </a:t>
                      </a:r>
                      <a:r>
                        <a:rPr lang="ko-KR" altLang="en-US" sz="1400" dirty="0" err="1"/>
                        <a:t>점표시</a:t>
                      </a:r>
                      <a:r>
                        <a:rPr lang="ko-KR" altLang="en-US" sz="1400" dirty="0"/>
                        <a:t> 유지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모든 알림 확인 시 </a:t>
                      </a:r>
                      <a:r>
                        <a:rPr lang="ko-KR" altLang="en-US" sz="1400" dirty="0" err="1"/>
                        <a:t>점표시</a:t>
                      </a:r>
                      <a:r>
                        <a:rPr lang="ko-KR" altLang="en-US" sz="1400" dirty="0"/>
                        <a:t> 사라짐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로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오른쪽 상단의 숫자는 메뉴의 개수에 따라 변한다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장바구니에 메뉴가 추가되면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버튼 활성화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장바구니 내에 메뉴가 없을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버튼 비활성화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</a:tbl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825200D4-7303-4021-998B-B7229A33B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8274" y="1038192"/>
            <a:ext cx="2599130" cy="5627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F29FDC4-ACC8-4CC1-B9C2-97CD2F560725}"/>
              </a:ext>
            </a:extLst>
          </p:cNvPr>
          <p:cNvSpPr/>
          <p:nvPr/>
        </p:nvSpPr>
        <p:spPr>
          <a:xfrm>
            <a:off x="3426126" y="5612352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5FC51-705C-4415-9980-5EF7E99FAE9F}"/>
              </a:ext>
            </a:extLst>
          </p:cNvPr>
          <p:cNvSpPr/>
          <p:nvPr/>
        </p:nvSpPr>
        <p:spPr>
          <a:xfrm>
            <a:off x="3165835" y="1513111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8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AF68F-34FF-47E8-A43D-960F6F4C6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7" y="860905"/>
            <a:ext cx="10327903" cy="53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6779CC-FA76-40B3-B017-3FE3A3D0B3F2}"/>
              </a:ext>
            </a:extLst>
          </p:cNvPr>
          <p:cNvGrpSpPr/>
          <p:nvPr/>
        </p:nvGrpSpPr>
        <p:grpSpPr>
          <a:xfrm>
            <a:off x="712127" y="860905"/>
            <a:ext cx="10998293" cy="5445743"/>
            <a:chOff x="712127" y="860905"/>
            <a:chExt cx="10998293" cy="54457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951868-AC97-4FE1-9760-458B00576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8" r="3906" b="39396"/>
            <a:stretch/>
          </p:blipFill>
          <p:spPr>
            <a:xfrm>
              <a:off x="712127" y="860905"/>
              <a:ext cx="10998293" cy="544574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AB66AC-B7B7-4F46-BF28-D206F066B8A6}"/>
                </a:ext>
              </a:extLst>
            </p:cNvPr>
            <p:cNvSpPr/>
            <p:nvPr/>
          </p:nvSpPr>
          <p:spPr>
            <a:xfrm>
              <a:off x="8834718" y="5755341"/>
              <a:ext cx="2057400" cy="551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6603E-E935-4DC3-BE75-DB9EEBFE9466}"/>
                </a:ext>
              </a:extLst>
            </p:cNvPr>
            <p:cNvSpPr/>
            <p:nvPr/>
          </p:nvSpPr>
          <p:spPr>
            <a:xfrm>
              <a:off x="5970494" y="5607131"/>
              <a:ext cx="430306" cy="699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1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73E876-70DA-4EDF-9F21-325F0259C84D}"/>
              </a:ext>
            </a:extLst>
          </p:cNvPr>
          <p:cNvGrpSpPr/>
          <p:nvPr/>
        </p:nvGrpSpPr>
        <p:grpSpPr>
          <a:xfrm>
            <a:off x="684537" y="2209812"/>
            <a:ext cx="11165825" cy="3805506"/>
            <a:chOff x="684537" y="2209812"/>
            <a:chExt cx="11165825" cy="38055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E460DC8-F52D-473F-8BFC-F40A09BD6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51" r="39581"/>
            <a:stretch/>
          </p:blipFill>
          <p:spPr>
            <a:xfrm>
              <a:off x="684537" y="2209812"/>
              <a:ext cx="10822926" cy="380550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0D238A-39FE-4942-A924-2F7A5298C74D}"/>
                </a:ext>
              </a:extLst>
            </p:cNvPr>
            <p:cNvSpPr/>
            <p:nvPr/>
          </p:nvSpPr>
          <p:spPr>
            <a:xfrm>
              <a:off x="10260106" y="2209812"/>
              <a:ext cx="632012" cy="291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0F737F-400D-469A-AA41-01F80D66BDF5}"/>
                </a:ext>
              </a:extLst>
            </p:cNvPr>
            <p:cNvSpPr/>
            <p:nvPr/>
          </p:nvSpPr>
          <p:spPr>
            <a:xfrm>
              <a:off x="11228293" y="2653553"/>
              <a:ext cx="622069" cy="264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83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D0C7ED-552C-4BC9-BE2B-527828FD3927}"/>
              </a:ext>
            </a:extLst>
          </p:cNvPr>
          <p:cNvGrpSpPr/>
          <p:nvPr/>
        </p:nvGrpSpPr>
        <p:grpSpPr>
          <a:xfrm>
            <a:off x="1052427" y="1488636"/>
            <a:ext cx="9987603" cy="4764246"/>
            <a:chOff x="1052427" y="1488636"/>
            <a:chExt cx="9987603" cy="47642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632488-6626-4BAB-9285-1D3531291E65}"/>
                </a:ext>
              </a:extLst>
            </p:cNvPr>
            <p:cNvGrpSpPr/>
            <p:nvPr/>
          </p:nvGrpSpPr>
          <p:grpSpPr>
            <a:xfrm>
              <a:off x="1052428" y="1488636"/>
              <a:ext cx="9987602" cy="4764246"/>
              <a:chOff x="1052428" y="1488636"/>
              <a:chExt cx="9987602" cy="476424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113AF4-2D08-4F24-8262-F6D024698D06}"/>
                  </a:ext>
                </a:extLst>
              </p:cNvPr>
              <p:cNvGrpSpPr/>
              <p:nvPr/>
            </p:nvGrpSpPr>
            <p:grpSpPr>
              <a:xfrm>
                <a:off x="1052428" y="1488636"/>
                <a:ext cx="9987602" cy="4764246"/>
                <a:chOff x="1052428" y="1488636"/>
                <a:chExt cx="9987602" cy="476424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6E4E7F1A-261A-4E4D-BD2A-B669351A7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93" t="56310" b="-1262"/>
                <a:stretch/>
              </p:blipFill>
              <p:spPr>
                <a:xfrm>
                  <a:off x="1052428" y="1586754"/>
                  <a:ext cx="9987602" cy="466612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9713CB6-92D5-467C-8024-D8634634D0C7}"/>
                    </a:ext>
                  </a:extLst>
                </p:cNvPr>
                <p:cNvSpPr/>
                <p:nvPr/>
              </p:nvSpPr>
              <p:spPr>
                <a:xfrm>
                  <a:off x="1151970" y="1488636"/>
                  <a:ext cx="3832412" cy="8377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18B009-A0AF-4AB3-A7CE-DE5CEBAB7F90}"/>
                  </a:ext>
                </a:extLst>
              </p:cNvPr>
              <p:cNvSpPr/>
              <p:nvPr/>
            </p:nvSpPr>
            <p:spPr>
              <a:xfrm>
                <a:off x="1052428" y="2595282"/>
                <a:ext cx="126436" cy="242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7466C5-1121-4BB5-863B-B8A153298009}"/>
                </a:ext>
              </a:extLst>
            </p:cNvPr>
            <p:cNvSpPr/>
            <p:nvPr/>
          </p:nvSpPr>
          <p:spPr>
            <a:xfrm>
              <a:off x="1052427" y="3213844"/>
              <a:ext cx="789819" cy="63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03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ED0F1-8C50-4A39-B31B-6403F489CC51}"/>
              </a:ext>
            </a:extLst>
          </p:cNvPr>
          <p:cNvSpPr txBox="1"/>
          <p:nvPr/>
        </p:nvSpPr>
        <p:spPr>
          <a:xfrm>
            <a:off x="6071616" y="2841027"/>
            <a:ext cx="389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S T R A D A</a:t>
            </a:r>
          </a:p>
          <a:p>
            <a:pPr algn="ctr"/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C O F </a:t>
            </a:r>
            <a:r>
              <a:rPr lang="en-US" altLang="ko-KR" sz="3600" spc="4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F</a:t>
            </a:r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 E </a:t>
            </a:r>
            <a:r>
              <a:rPr lang="en-US" altLang="ko-KR" sz="3600" spc="4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E</a:t>
            </a:r>
            <a:endParaRPr lang="ko-KR" altLang="en-US" sz="3600" spc="400" dirty="0">
              <a:solidFill>
                <a:srgbClr val="0047BB"/>
              </a:solidFill>
              <a:latin typeface="DIN 2014" panose="020B04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6A7CD6EA-FF10-40A3-AC0A-BBB259F7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2210" y="2819915"/>
            <a:ext cx="1825474" cy="12425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DF7E-FA32-4B5D-BA1A-D9397F88E1DD}"/>
              </a:ext>
            </a:extLst>
          </p:cNvPr>
          <p:cNvCxnSpPr>
            <a:cxnSpLocks/>
          </p:cNvCxnSpPr>
          <p:nvPr/>
        </p:nvCxnSpPr>
        <p:spPr>
          <a:xfrm>
            <a:off x="5640543" y="2633472"/>
            <a:ext cx="0" cy="165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Slogan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C6C74F9-9A1A-45A0-B4DD-560CD9A7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5191"/>
            <a:ext cx="10515600" cy="930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3200" dirty="0"/>
              <a:t>카페를 이용하는 소비자가 </a:t>
            </a:r>
            <a:r>
              <a:rPr lang="ko-KR" altLang="en-US" sz="3200" dirty="0">
                <a:solidFill>
                  <a:srgbClr val="0047BB"/>
                </a:solidFill>
              </a:rPr>
              <a:t>다양한 원두의 정보와 맛을 쉽게 접할 수 있도록</a:t>
            </a:r>
            <a:r>
              <a:rPr lang="ko-KR" altLang="en-US" sz="3200" dirty="0"/>
              <a:t> 하여 좋아하는 맛의 커피를 찾도록 도와준다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4F64-57BE-4EA9-9CB9-D5248DAC934D}"/>
              </a:ext>
            </a:extLst>
          </p:cNvPr>
          <p:cNvSpPr txBox="1"/>
          <p:nvPr/>
        </p:nvSpPr>
        <p:spPr>
          <a:xfrm>
            <a:off x="1308652" y="2224216"/>
            <a:ext cx="9574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“</a:t>
            </a:r>
            <a:r>
              <a:rPr lang="ko-KR" altLang="en-US" sz="4400" dirty="0"/>
              <a:t>당신에게 맞는 커피 길로 안내한다</a:t>
            </a:r>
            <a:r>
              <a:rPr lang="en-US" altLang="ko-KR" sz="4400" dirty="0"/>
              <a:t>＂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164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38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Mood</a:t>
            </a:r>
            <a:r>
              <a:rPr lang="ko-KR" altLang="en-US" b="1" dirty="0"/>
              <a:t> </a:t>
            </a:r>
            <a:r>
              <a:rPr lang="en-US" altLang="ko-KR" b="1" dirty="0"/>
              <a:t>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4F64-57BE-4EA9-9CB9-D5248DAC934D}"/>
              </a:ext>
            </a:extLst>
          </p:cNvPr>
          <p:cNvSpPr txBox="1"/>
          <p:nvPr/>
        </p:nvSpPr>
        <p:spPr>
          <a:xfrm>
            <a:off x="1308652" y="1147482"/>
            <a:ext cx="9574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“</a:t>
            </a:r>
            <a:r>
              <a:rPr lang="ko-KR" altLang="en-US" sz="4400" dirty="0"/>
              <a:t>당신에게 맞는 커피 길로 </a:t>
            </a:r>
            <a:r>
              <a:rPr lang="ko-KR" altLang="en-US" sz="4400" u="heavy" dirty="0">
                <a:uFill>
                  <a:solidFill>
                    <a:srgbClr val="0047BB"/>
                  </a:solidFill>
                </a:uFill>
              </a:rPr>
              <a:t>안내한다</a:t>
            </a:r>
            <a:r>
              <a:rPr lang="en-US" altLang="ko-KR" sz="4400" dirty="0"/>
              <a:t>＂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83712-1935-4CA9-A1A9-7671A0D1F0D4}"/>
              </a:ext>
            </a:extLst>
          </p:cNvPr>
          <p:cNvSpPr txBox="1"/>
          <p:nvPr/>
        </p:nvSpPr>
        <p:spPr>
          <a:xfrm>
            <a:off x="8521149" y="1852390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47BB"/>
                </a:solidFill>
              </a:rPr>
              <a:t>이정표</a:t>
            </a:r>
            <a:r>
              <a:rPr lang="en-US" altLang="ko-KR" dirty="0">
                <a:solidFill>
                  <a:srgbClr val="0047BB"/>
                </a:solidFill>
              </a:rPr>
              <a:t>, </a:t>
            </a:r>
            <a:r>
              <a:rPr lang="ko-KR" altLang="en-US" dirty="0">
                <a:solidFill>
                  <a:srgbClr val="0047BB"/>
                </a:solidFill>
              </a:rPr>
              <a:t>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F9E9D9-C052-4EDE-9CB5-7737669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73" y="4077580"/>
            <a:ext cx="958564" cy="958564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76B25C-EBC6-4120-A0F1-553A042F345C}"/>
              </a:ext>
            </a:extLst>
          </p:cNvPr>
          <p:cNvGrpSpPr/>
          <p:nvPr/>
        </p:nvGrpSpPr>
        <p:grpSpPr>
          <a:xfrm>
            <a:off x="388737" y="2503357"/>
            <a:ext cx="6299690" cy="4107011"/>
            <a:chOff x="251012" y="2127569"/>
            <a:chExt cx="6627201" cy="43628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06C350-4900-492A-B574-53CD32241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80" t="13146" r="3894" b="11152"/>
            <a:stretch/>
          </p:blipFill>
          <p:spPr>
            <a:xfrm>
              <a:off x="251012" y="2127569"/>
              <a:ext cx="6627201" cy="4362878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CFA4BE-9759-4721-915E-A991E4712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1212" y="4616456"/>
              <a:ext cx="154006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93FDDB6-8E21-4F77-A7A8-9E1B21794BCC}"/>
                </a:ext>
              </a:extLst>
            </p:cNvPr>
            <p:cNvCxnSpPr>
              <a:cxnSpLocks/>
            </p:cNvCxnSpPr>
            <p:nvPr/>
          </p:nvCxnSpPr>
          <p:spPr>
            <a:xfrm>
              <a:off x="891920" y="3095763"/>
              <a:ext cx="16854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170BBE9-0AAE-4F5A-8C78-2E09FA8D4D63}"/>
                </a:ext>
              </a:extLst>
            </p:cNvPr>
            <p:cNvCxnSpPr>
              <a:cxnSpLocks/>
            </p:cNvCxnSpPr>
            <p:nvPr/>
          </p:nvCxnSpPr>
          <p:spPr>
            <a:xfrm>
              <a:off x="891920" y="3302319"/>
              <a:ext cx="16854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43F5D72-6BF8-4A06-8337-4B6E6E50D3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8652" y="2533341"/>
              <a:ext cx="0" cy="14178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A65A181-710F-4B41-AFA9-7B614437E06F}"/>
                </a:ext>
              </a:extLst>
            </p:cNvPr>
            <p:cNvCxnSpPr>
              <a:cxnSpLocks/>
            </p:cNvCxnSpPr>
            <p:nvPr/>
          </p:nvCxnSpPr>
          <p:spPr>
            <a:xfrm>
              <a:off x="1734669" y="2533341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D3F87C0-6EAF-474C-A743-71F6D135A5C2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10" y="2540212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52A1132-BA80-432F-9AD9-6486DCD11A0E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67" y="2555202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76FF2D-FC6F-4B9E-9C8B-E24FD424FF6A}"/>
                </a:ext>
              </a:extLst>
            </p:cNvPr>
            <p:cNvSpPr/>
            <p:nvPr/>
          </p:nvSpPr>
          <p:spPr>
            <a:xfrm>
              <a:off x="2991977" y="4460406"/>
              <a:ext cx="702895" cy="6557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B2CCA04-130F-4D20-BA04-28FC350A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317" y="3692512"/>
              <a:ext cx="702895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8D8B2BB-9D09-4C42-982A-DC30E61BBC8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881" y="4878229"/>
              <a:ext cx="2" cy="1044215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87DBEF-B7FB-4A43-A448-0F0B04B74881}"/>
              </a:ext>
            </a:extLst>
          </p:cNvPr>
          <p:cNvGrpSpPr/>
          <p:nvPr/>
        </p:nvGrpSpPr>
        <p:grpSpPr>
          <a:xfrm>
            <a:off x="8026563" y="3027241"/>
            <a:ext cx="3533588" cy="3046988"/>
            <a:chOff x="8026563" y="2785514"/>
            <a:chExt cx="3533588" cy="30469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D9A16-0D77-455A-A3AD-D80AF9CA1A3A}"/>
                </a:ext>
              </a:extLst>
            </p:cNvPr>
            <p:cNvSpPr txBox="1"/>
            <p:nvPr/>
          </p:nvSpPr>
          <p:spPr>
            <a:xfrm>
              <a:off x="8026563" y="2785514"/>
              <a:ext cx="353358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47BB"/>
                  </a:solidFill>
                </a:rPr>
                <a:t>무드보드 이미지를 통해 디자인 </a:t>
              </a:r>
              <a:r>
                <a:rPr lang="ko-KR" altLang="en-US" sz="2400" b="1" dirty="0" err="1">
                  <a:solidFill>
                    <a:srgbClr val="0047BB"/>
                  </a:solidFill>
                </a:rPr>
                <a:t>엘리먼트</a:t>
              </a:r>
              <a:r>
                <a:rPr lang="ko-KR" altLang="en-US" sz="2400" b="1" dirty="0">
                  <a:solidFill>
                    <a:srgbClr val="0047BB"/>
                  </a:solidFill>
                </a:rPr>
                <a:t> 도출</a:t>
              </a:r>
              <a:endParaRPr lang="en-US" altLang="ko-KR" sz="2400" b="1" dirty="0">
                <a:solidFill>
                  <a:srgbClr val="0047BB"/>
                </a:solidFill>
              </a:endParaRPr>
            </a:p>
            <a:p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화살표 </a:t>
              </a:r>
              <a:r>
                <a:rPr lang="en-US" altLang="ko-KR" sz="2400" dirty="0"/>
                <a:t>(Arrow)</a:t>
              </a:r>
            </a:p>
            <a:p>
              <a:pPr marL="342900" indent="-342900">
                <a:buAutoNum type="arabicPeriod"/>
              </a:pPr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직각 </a:t>
              </a:r>
              <a:r>
                <a:rPr lang="en-US" altLang="ko-KR" sz="2400" dirty="0"/>
                <a:t>(Right Angle)</a:t>
              </a:r>
            </a:p>
            <a:p>
              <a:pPr marL="342900" indent="-342900">
                <a:buAutoNum type="arabicPeriod"/>
              </a:pPr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원 </a:t>
              </a:r>
              <a:r>
                <a:rPr lang="en-US" altLang="ko-KR" sz="2400" dirty="0"/>
                <a:t>(Circle)</a:t>
              </a:r>
              <a:endParaRPr lang="ko-KR" altLang="en-US" sz="2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532CF2-E542-425B-9EBF-75A10850343D}"/>
                </a:ext>
              </a:extLst>
            </p:cNvPr>
            <p:cNvCxnSpPr>
              <a:cxnSpLocks/>
            </p:cNvCxnSpPr>
            <p:nvPr/>
          </p:nvCxnSpPr>
          <p:spPr>
            <a:xfrm>
              <a:off x="8026563" y="3692512"/>
              <a:ext cx="3533588" cy="0"/>
            </a:xfrm>
            <a:prstGeom prst="line">
              <a:avLst/>
            </a:prstGeom>
            <a:ln w="19050">
              <a:solidFill>
                <a:srgbClr val="0047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2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Branding – Graphic Motif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B3D00C-A42B-4B9B-AAE7-1F4B941EC6B1}"/>
              </a:ext>
            </a:extLst>
          </p:cNvPr>
          <p:cNvGrpSpPr/>
          <p:nvPr/>
        </p:nvGrpSpPr>
        <p:grpSpPr>
          <a:xfrm>
            <a:off x="760687" y="2331457"/>
            <a:ext cx="10904694" cy="2262397"/>
            <a:chOff x="760687" y="2331457"/>
            <a:chExt cx="10904694" cy="226239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CCB5C2A-05DA-4B34-A0CD-38608BEFF67E}"/>
                </a:ext>
              </a:extLst>
            </p:cNvPr>
            <p:cNvGrpSpPr/>
            <p:nvPr/>
          </p:nvGrpSpPr>
          <p:grpSpPr>
            <a:xfrm>
              <a:off x="760687" y="2331457"/>
              <a:ext cx="10904694" cy="2262397"/>
              <a:chOff x="955016" y="2603599"/>
              <a:chExt cx="10904694" cy="226239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D0722E4-D17B-405A-BDAA-2DEA46ADC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9978" y="2603599"/>
                <a:ext cx="2949732" cy="2194487"/>
              </a:xfrm>
              <a:prstGeom prst="rect">
                <a:avLst/>
              </a:prstGeom>
            </p:spPr>
          </p:pic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2F1664F-A9BA-4D8A-9C55-859442078913}"/>
                  </a:ext>
                </a:extLst>
              </p:cNvPr>
              <p:cNvGrpSpPr/>
              <p:nvPr/>
            </p:nvGrpSpPr>
            <p:grpSpPr>
              <a:xfrm>
                <a:off x="955016" y="2786364"/>
                <a:ext cx="6498765" cy="2079632"/>
                <a:chOff x="2862296" y="1556277"/>
                <a:chExt cx="6498765" cy="207963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9BB4991-75E9-4773-8564-B17332B43C20}"/>
                    </a:ext>
                  </a:extLst>
                </p:cNvPr>
                <p:cNvGrpSpPr/>
                <p:nvPr/>
              </p:nvGrpSpPr>
              <p:grpSpPr>
                <a:xfrm>
                  <a:off x="4103094" y="1614397"/>
                  <a:ext cx="1240798" cy="1560810"/>
                  <a:chOff x="2775232" y="2394802"/>
                  <a:chExt cx="1240798" cy="1560810"/>
                </a:xfrm>
              </p:grpSpPr>
              <p:pic>
                <p:nvPicPr>
                  <p:cNvPr id="3" name="그림 2">
                    <a:extLst>
                      <a:ext uri="{FF2B5EF4-FFF2-40B4-BE49-F238E27FC236}">
                        <a16:creationId xmlns:a16="http://schemas.microsoft.com/office/drawing/2014/main" id="{00D07C31-8889-489C-81F4-9CF69FF12C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14458" y="2394802"/>
                    <a:ext cx="1001572" cy="914479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9E8F554-A3FF-44EB-A109-014507AC1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75232" y="3309281"/>
                    <a:ext cx="12407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화살표</a:t>
                    </a:r>
                    <a:r>
                      <a:rPr lang="en-US" altLang="ko-KR" dirty="0"/>
                      <a:t>(Arrow)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036EE95-92B7-47CF-AA9D-FB30BF408348}"/>
                    </a:ext>
                  </a:extLst>
                </p:cNvPr>
                <p:cNvGrpSpPr/>
                <p:nvPr/>
              </p:nvGrpSpPr>
              <p:grpSpPr>
                <a:xfrm>
                  <a:off x="2862296" y="1614397"/>
                  <a:ext cx="1240797" cy="1499254"/>
                  <a:chOff x="4611143" y="2394802"/>
                  <a:chExt cx="1240797" cy="1499254"/>
                </a:xfrm>
              </p:grpSpPr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1D3DF966-B290-4EC1-A789-CC8A96A063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67613" y="2394802"/>
                    <a:ext cx="1127858" cy="914479"/>
                  </a:xfrm>
                  <a:prstGeom prst="rect">
                    <a:avLst/>
                  </a:prstGeom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8530C61-7B01-43BF-A1E2-C415854C45E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143" y="3309281"/>
                    <a:ext cx="124079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직각</a:t>
                    </a:r>
                    <a:endParaRPr lang="en-US" altLang="ko-KR" dirty="0"/>
                  </a:p>
                  <a:p>
                    <a:pPr algn="ctr"/>
                    <a:r>
                      <a:rPr lang="en-US" altLang="ko-KR" sz="1400" dirty="0"/>
                      <a:t>(Right Angle)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ABF206E-2BA8-494B-A14D-AAA5A46E5399}"/>
                    </a:ext>
                  </a:extLst>
                </p:cNvPr>
                <p:cNvGrpSpPr/>
                <p:nvPr/>
              </p:nvGrpSpPr>
              <p:grpSpPr>
                <a:xfrm>
                  <a:off x="7528101" y="1556277"/>
                  <a:ext cx="1240797" cy="1568199"/>
                  <a:chOff x="7433197" y="2336682"/>
                  <a:chExt cx="1240797" cy="1568199"/>
                </a:xfrm>
              </p:grpSpPr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8B85A6DD-0808-43F6-9382-4C49158086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603914" y="2336682"/>
                    <a:ext cx="899364" cy="914479"/>
                  </a:xfrm>
                  <a:prstGeom prst="rect">
                    <a:avLst/>
                  </a:prstGeom>
                </p:spPr>
              </p:pic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2EE587F-5C54-4E9A-AF17-FD69F90E31DA}"/>
                      </a:ext>
                    </a:extLst>
                  </p:cNvPr>
                  <p:cNvSpPr txBox="1"/>
                  <p:nvPr/>
                </p:nvSpPr>
                <p:spPr>
                  <a:xfrm>
                    <a:off x="7433197" y="3258550"/>
                    <a:ext cx="12407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원</a:t>
                    </a:r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(Circle)</a:t>
                    </a:r>
                    <a:endParaRPr lang="ko-KR" altLang="en-US" dirty="0"/>
                  </a:p>
                </p:txBody>
              </p:sp>
            </p:grp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B8A1EAC-2972-4085-8135-42FF0B9C9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6881" y="2209847"/>
                  <a:ext cx="612649" cy="609601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4AB67AE-37EC-47D9-9452-01804C674753}"/>
                    </a:ext>
                  </a:extLst>
                </p:cNvPr>
                <p:cNvSpPr txBox="1"/>
                <p:nvPr/>
              </p:nvSpPr>
              <p:spPr>
                <a:xfrm>
                  <a:off x="2918766" y="3266278"/>
                  <a:ext cx="2425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신뢰</a:t>
                  </a:r>
                  <a:endParaRPr lang="en-US" altLang="ko-KR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276FEA-B4E0-4181-858F-519FDEF1F07D}"/>
                    </a:ext>
                  </a:extLst>
                </p:cNvPr>
                <p:cNvSpPr txBox="1"/>
                <p:nvPr/>
              </p:nvSpPr>
              <p:spPr>
                <a:xfrm>
                  <a:off x="6935936" y="3266577"/>
                  <a:ext cx="2425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친근한</a:t>
                  </a:r>
                  <a:r>
                    <a:rPr lang="en-US" altLang="ko-KR" dirty="0"/>
                    <a:t>, </a:t>
                  </a:r>
                  <a:r>
                    <a:rPr lang="ko-KR" altLang="en-US" dirty="0"/>
                    <a:t>유연한</a:t>
                  </a:r>
                  <a:endParaRPr lang="en-US" altLang="ko-KR" dirty="0"/>
                </a:p>
              </p:txBody>
            </p:sp>
          </p:grp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B2A5B99-AFB6-4AB2-B5FB-2CE4AAC92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9473" y="3390395"/>
                <a:ext cx="612649" cy="609601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29635C-FED8-4283-88F9-31AE7A8709B2}"/>
                </a:ext>
              </a:extLst>
            </p:cNvPr>
            <p:cNvSpPr txBox="1"/>
            <p:nvPr/>
          </p:nvSpPr>
          <p:spPr>
            <a:xfrm>
              <a:off x="9242916" y="3176046"/>
              <a:ext cx="189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Graphic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Motif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E9C4EAD-D969-4AA2-B252-CF6695B4D805}"/>
              </a:ext>
            </a:extLst>
          </p:cNvPr>
          <p:cNvSpPr txBox="1"/>
          <p:nvPr/>
        </p:nvSpPr>
        <p:spPr>
          <a:xfrm>
            <a:off x="8592846" y="4295111"/>
            <a:ext cx="30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개발된 그래픽 모티프는 로고타입부터 아이콘 등 전반적인 브랜드 디자인에 사용</a:t>
            </a:r>
          </a:p>
        </p:txBody>
      </p:sp>
    </p:spTree>
    <p:extLst>
      <p:ext uri="{BB962C8B-B14F-4D97-AF65-F5344CB8AC3E}">
        <p14:creationId xmlns:p14="http://schemas.microsoft.com/office/powerpoint/2010/main" val="225617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Branding – Tone &amp; Manner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AA8D1-3ACF-4811-8199-07F37C3A7EFC}"/>
              </a:ext>
            </a:extLst>
          </p:cNvPr>
          <p:cNvSpPr txBox="1"/>
          <p:nvPr/>
        </p:nvSpPr>
        <p:spPr>
          <a:xfrm>
            <a:off x="2192252" y="1624817"/>
            <a:ext cx="8488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 다양한 커피를 맛있게 제공하기 위해선 </a:t>
            </a:r>
            <a:r>
              <a:rPr lang="ko-KR" altLang="en-US" b="1" dirty="0">
                <a:solidFill>
                  <a:srgbClr val="0047BB"/>
                </a:solidFill>
              </a:rPr>
              <a:t>전문적</a:t>
            </a:r>
            <a:r>
              <a:rPr lang="ko-KR" altLang="en-US" dirty="0"/>
              <a:t>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47BB"/>
                </a:solidFill>
              </a:rPr>
              <a:t> </a:t>
            </a:r>
            <a:r>
              <a:rPr lang="ko-KR" altLang="en-US" b="1" dirty="0" err="1">
                <a:solidFill>
                  <a:srgbClr val="0047BB"/>
                </a:solidFill>
              </a:rPr>
              <a:t>신뢰감</a:t>
            </a:r>
            <a:r>
              <a:rPr lang="ko-KR" altLang="en-US" dirty="0" err="1"/>
              <a:t>있는</a:t>
            </a:r>
            <a:r>
              <a:rPr lang="ko-KR" altLang="en-US" dirty="0"/>
              <a:t> 인상으로 전문성을 표현한다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다양한 사람들이 다양한 커피를 쉽게 접할 수 있는 </a:t>
            </a:r>
            <a:r>
              <a:rPr lang="ko-KR" altLang="en-US" b="1" dirty="0">
                <a:solidFill>
                  <a:srgbClr val="0047BB"/>
                </a:solidFill>
              </a:rPr>
              <a:t>친근한</a:t>
            </a:r>
            <a:r>
              <a:rPr lang="ko-KR" altLang="en-US" dirty="0"/>
              <a:t> 인상이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F90A7-6D12-453C-91C5-6AD299572D75}"/>
              </a:ext>
            </a:extLst>
          </p:cNvPr>
          <p:cNvSpPr/>
          <p:nvPr/>
        </p:nvSpPr>
        <p:spPr>
          <a:xfrm>
            <a:off x="2375647" y="3881718"/>
            <a:ext cx="3218329" cy="1407458"/>
          </a:xfrm>
          <a:prstGeom prst="ellipse">
            <a:avLst/>
          </a:prstGeom>
          <a:solidFill>
            <a:srgbClr val="0047B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전문성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신뢰감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BEF5CC-2374-4A9B-BBD3-47A665E1A631}"/>
              </a:ext>
            </a:extLst>
          </p:cNvPr>
          <p:cNvSpPr/>
          <p:nvPr/>
        </p:nvSpPr>
        <p:spPr>
          <a:xfrm>
            <a:off x="6598026" y="3881718"/>
            <a:ext cx="3218329" cy="1407458"/>
          </a:xfrm>
          <a:prstGeom prst="ellipse">
            <a:avLst/>
          </a:prstGeom>
          <a:solidFill>
            <a:srgbClr val="D6D2C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접근성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친근함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C681C-034F-4B86-9B6C-013D326F3C91}"/>
              </a:ext>
            </a:extLst>
          </p:cNvPr>
          <p:cNvSpPr txBox="1"/>
          <p:nvPr/>
        </p:nvSpPr>
        <p:spPr>
          <a:xfrm>
            <a:off x="4007224" y="5791200"/>
            <a:ext cx="405204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Tone &amp; Manner : </a:t>
            </a:r>
            <a:r>
              <a:rPr lang="ko-KR" altLang="en-US" b="1" dirty="0"/>
              <a:t>신뢰감</a:t>
            </a:r>
            <a:r>
              <a:rPr lang="en-US" altLang="ko-KR" b="1" dirty="0"/>
              <a:t> &amp; </a:t>
            </a:r>
            <a:r>
              <a:rPr lang="ko-KR" altLang="en-US" b="1" dirty="0"/>
              <a:t>친근함</a:t>
            </a:r>
          </a:p>
        </p:txBody>
      </p:sp>
    </p:spTree>
    <p:extLst>
      <p:ext uri="{BB962C8B-B14F-4D97-AF65-F5344CB8AC3E}">
        <p14:creationId xmlns:p14="http://schemas.microsoft.com/office/powerpoint/2010/main" val="4261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41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Color Palette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AB1AA5F-7A47-4B7B-AFE4-292C81A56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1" y="961566"/>
            <a:ext cx="11129377" cy="4350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77896-0A00-4CBE-8E7F-AFEF3365FD55}"/>
              </a:ext>
            </a:extLst>
          </p:cNvPr>
          <p:cNvSpPr txBox="1"/>
          <p:nvPr/>
        </p:nvSpPr>
        <p:spPr>
          <a:xfrm>
            <a:off x="1749660" y="5426668"/>
            <a:ext cx="890124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“</a:t>
            </a:r>
            <a:r>
              <a:rPr lang="ko-KR" altLang="en-US" sz="2800" b="1" dirty="0">
                <a:solidFill>
                  <a:srgbClr val="064CBE"/>
                </a:solidFill>
              </a:rPr>
              <a:t>파란</a:t>
            </a:r>
            <a:r>
              <a:rPr lang="ko-KR" altLang="en-US" sz="2800" dirty="0"/>
              <a:t>계열의 컬러를 포인트로 </a:t>
            </a:r>
            <a:r>
              <a:rPr lang="ko-KR" altLang="en-US" sz="2800" b="1" dirty="0"/>
              <a:t>신뢰감</a:t>
            </a:r>
            <a:r>
              <a:rPr lang="ko-KR" altLang="en-US" sz="2800" dirty="0"/>
              <a:t>을 주면서 </a:t>
            </a:r>
            <a:r>
              <a:rPr lang="ko-KR" altLang="en-US" sz="2800" b="1" dirty="0">
                <a:solidFill>
                  <a:schemeClr val="bg1"/>
                </a:solidFill>
              </a:rPr>
              <a:t>흰색</a:t>
            </a:r>
            <a:r>
              <a:rPr lang="ko-KR" altLang="en-US" sz="2800" dirty="0"/>
              <a:t>과 </a:t>
            </a:r>
            <a:r>
              <a:rPr lang="ko-KR" altLang="en-US" sz="2800" b="1" dirty="0" err="1">
                <a:solidFill>
                  <a:srgbClr val="D9D5C7"/>
                </a:solidFill>
              </a:rPr>
              <a:t>웜톤</a:t>
            </a:r>
            <a:r>
              <a:rPr lang="ko-KR" altLang="en-US" sz="2800" dirty="0"/>
              <a:t> 컬러를 </a:t>
            </a:r>
            <a:r>
              <a:rPr lang="ko-KR" altLang="en-US" sz="2800" dirty="0" err="1"/>
              <a:t>비중있게</a:t>
            </a:r>
            <a:r>
              <a:rPr lang="ko-KR" altLang="en-US" sz="2800" dirty="0"/>
              <a:t> 사용해 </a:t>
            </a:r>
            <a:r>
              <a:rPr lang="ko-KR" altLang="en-US" sz="2800" b="1" dirty="0"/>
              <a:t>친근한</a:t>
            </a:r>
            <a:r>
              <a:rPr lang="ko-KR" altLang="en-US" sz="2800" dirty="0"/>
              <a:t> 이미지까지</a:t>
            </a:r>
            <a:r>
              <a:rPr lang="en-US" altLang="ko-KR" sz="2800" b="1" dirty="0"/>
              <a:t>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342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디야, 국내 커피프랜차이즈 최초 3000호점 열어 - Korea IT Times">
            <a:extLst>
              <a:ext uri="{FF2B5EF4-FFF2-40B4-BE49-F238E27FC236}">
                <a16:creationId xmlns:a16="http://schemas.microsoft.com/office/drawing/2014/main" id="{B080BD54-F445-459D-AB59-3918AD5C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04" y="4347459"/>
            <a:ext cx="4490576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- Name </a:t>
            </a:r>
          </a:p>
        </p:txBody>
      </p:sp>
      <p:pic>
        <p:nvPicPr>
          <p:cNvPr id="2" name="Picture 2" descr="인천 부평 오멜라스 커피(Omelas Coffee) : 네이버 블로그">
            <a:extLst>
              <a:ext uri="{FF2B5EF4-FFF2-40B4-BE49-F238E27FC236}">
                <a16:creationId xmlns:a16="http://schemas.microsoft.com/office/drawing/2014/main" id="{BCD57C19-C956-4447-B6E0-FBA9F6240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4" y="1273878"/>
            <a:ext cx="3800096" cy="21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스타벅스, 지난해 매출 1조8700억원... 사상 최대 실적 - Chosunbiz &gt; 산업">
            <a:extLst>
              <a:ext uri="{FF2B5EF4-FFF2-40B4-BE49-F238E27FC236}">
                <a16:creationId xmlns:a16="http://schemas.microsoft.com/office/drawing/2014/main" id="{C7585B4D-178F-45EB-B3DA-FE282859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02" y="3628319"/>
            <a:ext cx="29337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오펜슈페너 Instagram posts (photos and videos) - Picuki.com">
            <a:extLst>
              <a:ext uri="{FF2B5EF4-FFF2-40B4-BE49-F238E27FC236}">
                <a16:creationId xmlns:a16="http://schemas.microsoft.com/office/drawing/2014/main" id="{3C82614E-0FA6-468A-919F-0AFC1DA9E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4707" r="3810" b="53866"/>
          <a:stretch/>
        </p:blipFill>
        <p:spPr bwMode="auto">
          <a:xfrm>
            <a:off x="3732792" y="1657740"/>
            <a:ext cx="373020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BFE22-DE54-458F-9511-215A48CE955E}"/>
              </a:ext>
            </a:extLst>
          </p:cNvPr>
          <p:cNvSpPr txBox="1"/>
          <p:nvPr/>
        </p:nvSpPr>
        <p:spPr>
          <a:xfrm>
            <a:off x="8060880" y="1956543"/>
            <a:ext cx="3889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많은 카페들이 </a:t>
            </a:r>
            <a:r>
              <a:rPr lang="en-US" altLang="ko-KR" sz="2400" dirty="0"/>
              <a:t>‘</a:t>
            </a:r>
            <a:r>
              <a:rPr lang="ko-KR" altLang="en-US" sz="2400" dirty="0"/>
              <a:t>한 단어</a:t>
            </a:r>
            <a:r>
              <a:rPr lang="en-US" altLang="ko-KR" sz="2400" dirty="0"/>
              <a:t>’</a:t>
            </a:r>
            <a:r>
              <a:rPr lang="ko-KR" altLang="en-US" sz="2400" dirty="0"/>
              <a:t>의 브랜드 네임을 사용</a:t>
            </a:r>
            <a:endParaRPr lang="en-US" altLang="ko-KR" sz="2400" dirty="0"/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F9B23-FD4B-4635-BC8D-9D0A061B7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51" y="3793462"/>
            <a:ext cx="612649" cy="6126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70306-9D9D-4398-89A2-8CB0B0E9B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88" y="2036330"/>
            <a:ext cx="612649" cy="612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36248-8FD8-4AFA-8403-9CD19F037F55}"/>
              </a:ext>
            </a:extLst>
          </p:cNvPr>
          <p:cNvSpPr txBox="1"/>
          <p:nvPr/>
        </p:nvSpPr>
        <p:spPr>
          <a:xfrm>
            <a:off x="8060880" y="3685017"/>
            <a:ext cx="388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Coffee/café </a:t>
            </a:r>
            <a:r>
              <a:rPr lang="ko-KR" altLang="en-US" sz="2400" dirty="0"/>
              <a:t>를 수식어처럼 사용</a:t>
            </a:r>
            <a:endParaRPr lang="en-US" altLang="ko-KR" sz="24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2969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1624</Words>
  <Application>Microsoft Office PowerPoint</Application>
  <PresentationFormat>와이드스크린</PresentationFormat>
  <Paragraphs>248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DIN 2014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SeonWoong Lee</dc:creator>
  <cp:lastModifiedBy>SeonWoong Lee</cp:lastModifiedBy>
  <cp:revision>5</cp:revision>
  <dcterms:created xsi:type="dcterms:W3CDTF">2020-10-29T10:30:12Z</dcterms:created>
  <dcterms:modified xsi:type="dcterms:W3CDTF">2020-10-29T10:50:29Z</dcterms:modified>
</cp:coreProperties>
</file>