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58" r:id="rId2"/>
    <p:sldId id="751" r:id="rId3"/>
    <p:sldId id="759" r:id="rId4"/>
    <p:sldId id="760" r:id="rId5"/>
    <p:sldId id="761" r:id="rId6"/>
    <p:sldId id="762" r:id="rId7"/>
    <p:sldId id="763" r:id="rId8"/>
    <p:sldId id="764" r:id="rId9"/>
    <p:sldId id="765" r:id="rId10"/>
    <p:sldId id="766" r:id="rId11"/>
    <p:sldId id="767" r:id="rId12"/>
    <p:sldId id="768" r:id="rId13"/>
    <p:sldId id="769" r:id="rId14"/>
    <p:sldId id="770" r:id="rId15"/>
    <p:sldId id="771" r:id="rId16"/>
    <p:sldId id="772" r:id="rId17"/>
    <p:sldId id="773" r:id="rId18"/>
  </p:sldIdLst>
  <p:sldSz cx="9144000" cy="6858000" type="screen4x3"/>
  <p:notesSz cx="9875838" cy="6743700"/>
  <p:defaultTextStyle>
    <a:defPPr>
      <a:defRPr lang="en-GB"/>
    </a:defPPr>
    <a:lvl1pPr algn="l" defTabSz="449263" rtl="0" fontAlgn="base">
      <a:lnSpc>
        <a:spcPct val="130000"/>
      </a:lnSpc>
      <a:spcBef>
        <a:spcPct val="0"/>
      </a:spcBef>
      <a:spcAft>
        <a:spcPct val="0"/>
      </a:spcAft>
      <a:buClr>
        <a:srgbClr val="FFFFFF"/>
      </a:buClr>
      <a:buSzPct val="100000"/>
      <a:buFont typeface="Wingdings" panose="05000000000000000000" pitchFamily="2" charset="2"/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49263" rtl="0" fontAlgn="base">
      <a:lnSpc>
        <a:spcPct val="130000"/>
      </a:lnSpc>
      <a:spcBef>
        <a:spcPct val="0"/>
      </a:spcBef>
      <a:spcAft>
        <a:spcPct val="0"/>
      </a:spcAft>
      <a:buClr>
        <a:srgbClr val="FFFFFF"/>
      </a:buClr>
      <a:buSzPct val="100000"/>
      <a:buFont typeface="Wingdings" panose="05000000000000000000" pitchFamily="2" charset="2"/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49263" rtl="0" fontAlgn="base">
      <a:lnSpc>
        <a:spcPct val="130000"/>
      </a:lnSpc>
      <a:spcBef>
        <a:spcPct val="0"/>
      </a:spcBef>
      <a:spcAft>
        <a:spcPct val="0"/>
      </a:spcAft>
      <a:buClr>
        <a:srgbClr val="FFFFFF"/>
      </a:buClr>
      <a:buSzPct val="100000"/>
      <a:buFont typeface="Wingdings" panose="05000000000000000000" pitchFamily="2" charset="2"/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49263" rtl="0" fontAlgn="base">
      <a:lnSpc>
        <a:spcPct val="130000"/>
      </a:lnSpc>
      <a:spcBef>
        <a:spcPct val="0"/>
      </a:spcBef>
      <a:spcAft>
        <a:spcPct val="0"/>
      </a:spcAft>
      <a:buClr>
        <a:srgbClr val="FFFFFF"/>
      </a:buClr>
      <a:buSzPct val="100000"/>
      <a:buFont typeface="Wingdings" panose="05000000000000000000" pitchFamily="2" charset="2"/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49263" rtl="0" fontAlgn="base">
      <a:lnSpc>
        <a:spcPct val="130000"/>
      </a:lnSpc>
      <a:spcBef>
        <a:spcPct val="0"/>
      </a:spcBef>
      <a:spcAft>
        <a:spcPct val="0"/>
      </a:spcAft>
      <a:buClr>
        <a:srgbClr val="FFFFFF"/>
      </a:buClr>
      <a:buSzPct val="100000"/>
      <a:buFont typeface="Wingdings" panose="05000000000000000000" pitchFamily="2" charset="2"/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ahoma" panose="020B060403050404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6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F3A5"/>
    <a:srgbClr val="F9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7" autoAdjust="0"/>
    <p:restoredTop sz="94660"/>
  </p:normalViewPr>
  <p:slideViewPr>
    <p:cSldViewPr>
      <p:cViewPr varScale="1">
        <p:scale>
          <a:sx n="74" d="100"/>
          <a:sy n="74" d="100"/>
        </p:scale>
        <p:origin x="-163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46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6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78000"/>
              </a:lnSpc>
              <a:buFont typeface="Times New Roman" pitchFamily="18" charset="0"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0225" y="0"/>
            <a:ext cx="4246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8000"/>
              </a:lnSpc>
              <a:buFont typeface="Times New Roman" pitchFamily="18" charset="0"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9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4450"/>
            <a:ext cx="42449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78000"/>
              </a:lnSpc>
              <a:buFont typeface="Times New Roman" pitchFamily="18" charset="0"/>
              <a:buNone/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9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0225" y="6394450"/>
            <a:ext cx="42465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78000"/>
              </a:lnSpc>
              <a:buFont typeface="Times New Roman" panose="02020603050405020304" pitchFamily="18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9C366CB7-91CE-4982-859F-690110A40E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9682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875838" cy="6743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8000"/>
              </a:lnSpc>
              <a:buFont typeface="Times New Roman" pitchFamily="18" charset="0"/>
              <a:buNone/>
              <a:defRPr/>
            </a:pPr>
            <a:endParaRPr lang="pt-BR" u="sng">
              <a:latin typeface="Times New Roman" pitchFamily="18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9875838" cy="6743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8000"/>
              </a:lnSpc>
              <a:buFont typeface="Times New Roman" pitchFamily="18" charset="0"/>
              <a:buNone/>
              <a:defRPr/>
            </a:pPr>
            <a:endParaRPr lang="pt-BR" u="sng">
              <a:latin typeface="Times New Roman" pitchFamily="18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9875838" cy="6743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8000"/>
              </a:lnSpc>
              <a:buFont typeface="Times New Roman" pitchFamily="18" charset="0"/>
              <a:buNone/>
              <a:defRPr/>
            </a:pPr>
            <a:endParaRPr lang="pt-BR" u="sng">
              <a:latin typeface="Times New Roman" pitchFamily="18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9875838" cy="6743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8000"/>
              </a:lnSpc>
              <a:buFont typeface="Times New Roman" pitchFamily="18" charset="0"/>
              <a:buNone/>
              <a:defRPr/>
            </a:pPr>
            <a:endParaRPr lang="pt-BR" u="sng">
              <a:latin typeface="Times New Roman" pitchFamily="18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9875838" cy="67437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8000"/>
              </a:lnSpc>
              <a:buFont typeface="Times New Roman" pitchFamily="18" charset="0"/>
              <a:buNone/>
              <a:defRPr/>
            </a:pPr>
            <a:endParaRPr lang="pt-BR" u="sng">
              <a:latin typeface="Times New Roman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273550" cy="33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300"/>
              </a:spcBef>
              <a:buClr>
                <a:srgbClr val="CCCCFF"/>
              </a:buClr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 u="none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5595938" y="0"/>
            <a:ext cx="4273550" cy="33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300"/>
              </a:spcBef>
              <a:buClr>
                <a:srgbClr val="CCCCFF"/>
              </a:buClr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 u="none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7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1200" y="504825"/>
            <a:ext cx="3367088" cy="25257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1317625" y="3201988"/>
            <a:ext cx="7234238" cy="303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6405563"/>
            <a:ext cx="42735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300"/>
              </a:spcBef>
              <a:buClr>
                <a:srgbClr val="CCCCFF"/>
              </a:buClr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 u="none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5595938" y="6405563"/>
            <a:ext cx="4273550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300"/>
              </a:spcBef>
              <a:buClr>
                <a:srgbClr val="CCCCFF"/>
              </a:buClr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359D9BCC-FB60-421C-B95F-487958B1A5D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555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12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14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3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4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5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701033D-1B44-4D75-B7D7-FEE4A8220D38}" type="slidenum">
              <a:rPr lang="pt-BR" altLang="pt-BR" sz="1200">
                <a:solidFill>
                  <a:srgbClr val="000000"/>
                </a:solidFill>
              </a:rPr>
              <a:pPr eaLnBrk="1" hangingPunct="1"/>
              <a:t>10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79775" y="504825"/>
            <a:ext cx="3316288" cy="2528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8000"/>
              </a:lnSpc>
              <a:buFont typeface="Times New Roman" panose="02020603050405020304" pitchFamily="18" charset="0"/>
              <a:buNone/>
            </a:pPr>
            <a:endParaRPr lang="pt-BR" altLang="pt-BR" u="sng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1317625" y="3201988"/>
            <a:ext cx="7235825" cy="3036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D8363-1928-490C-97F9-22A90DE3114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019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84069-7C05-4191-97F8-CFCB6D5C73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99288" y="-274638"/>
            <a:ext cx="1947862" cy="63992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-274638"/>
            <a:ext cx="5695950" cy="63992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4FB08-DFD2-4749-A604-C3C63E490E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680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-274638"/>
            <a:ext cx="7785100" cy="148590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182688" y="1447800"/>
            <a:ext cx="7764462" cy="4676775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88C61-1086-41CA-8157-FEDB39D218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1976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-274638"/>
            <a:ext cx="7785100" cy="148590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82688" y="1447800"/>
            <a:ext cx="7764462" cy="22621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82688" y="3862388"/>
            <a:ext cx="7764462" cy="22621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036A3-D3E0-47B2-802B-D0DFD0F69FC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9288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-274638"/>
            <a:ext cx="7785100" cy="148590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047B7-4E24-439D-AFFE-967DE30BA0E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85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E6474-0C14-4332-A764-E3678473DD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403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FA75A-7BC9-4583-956B-2C007794905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04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1447800"/>
            <a:ext cx="3805237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0325" y="1447800"/>
            <a:ext cx="3806825" cy="4676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10B0D-3EEF-4A86-8B0A-CFC56FEDF5A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949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149E5-0039-4DF9-94E5-6DDBC8E1B1D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135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8653C-4495-4F1A-B6C2-1995D4806CD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80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81F72-76E9-4A80-843E-D57645C360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481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432EA-2E49-423D-B4CE-520F18586A8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53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B4E84-ED94-4150-9A8C-84CFB3E5282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264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4"/>
            </a:gs>
            <a:gs pos="100000">
              <a:srgbClr val="0000C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381000"/>
            <a:ext cx="31750" cy="1052513"/>
          </a:xfrm>
          <a:prstGeom prst="rect">
            <a:avLst/>
          </a:prstGeom>
          <a:solidFill>
            <a:srgbClr val="00009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8000"/>
              </a:lnSpc>
              <a:buFont typeface="Times New Roman" pitchFamily="18" charset="0"/>
              <a:buNone/>
              <a:defRPr/>
            </a:pPr>
            <a:endParaRPr lang="pt-BR" u="sng">
              <a:latin typeface="Times New Roman" pitchFamily="18" charset="0"/>
            </a:endParaRP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0" y="533400"/>
            <a:ext cx="8537575" cy="892175"/>
            <a:chOff x="0" y="336"/>
            <a:chExt cx="5378" cy="56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83" y="336"/>
              <a:ext cx="276" cy="298"/>
            </a:xfrm>
            <a:prstGeom prst="rect">
              <a:avLst/>
            </a:prstGeom>
            <a:solidFill>
              <a:srgbClr val="99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8000"/>
                </a:lnSpc>
                <a:buFont typeface="Times New Roman" pitchFamily="18" charset="0"/>
                <a:buNone/>
                <a:defRPr/>
              </a:pPr>
              <a:endParaRPr lang="pt-BR" u="sng">
                <a:latin typeface="Times New Roman" pitchFamily="18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24" y="336"/>
              <a:ext cx="207" cy="298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rgbClr val="9900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8000"/>
                </a:lnSpc>
                <a:buFont typeface="Times New Roman" pitchFamily="18" charset="0"/>
                <a:buNone/>
                <a:defRPr/>
              </a:pPr>
              <a:endParaRPr lang="pt-BR" u="sng">
                <a:latin typeface="Times New Roman" pitchFamily="18" charset="0"/>
              </a:endParaRP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61" y="601"/>
              <a:ext cx="266" cy="298"/>
            </a:xfrm>
            <a:prstGeom prst="rect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8000"/>
                </a:lnSpc>
                <a:buFont typeface="Times New Roman" pitchFamily="18" charset="0"/>
                <a:buNone/>
                <a:defRPr/>
              </a:pPr>
              <a:endParaRPr lang="pt-BR" u="sng">
                <a:latin typeface="Times New Roman" pitchFamily="18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494" y="601"/>
              <a:ext cx="232" cy="298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rgbClr val="FFCC00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8000"/>
                </a:lnSpc>
                <a:buFont typeface="Times New Roman" pitchFamily="18" charset="0"/>
                <a:buNone/>
                <a:defRPr/>
              </a:pPr>
              <a:endParaRPr lang="pt-BR" u="sng">
                <a:latin typeface="Times New Roman" pitchFamily="18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0" y="556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100000">
                  <a:srgbClr val="0000CC"/>
                </a:gs>
              </a:gsLst>
              <a:lin ang="81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8000"/>
                </a:lnSpc>
                <a:buFont typeface="Times New Roman" pitchFamily="18" charset="0"/>
                <a:buNone/>
                <a:defRPr/>
              </a:pPr>
              <a:endParaRPr lang="pt-BR" u="sng">
                <a:latin typeface="Times New Roman" pitchFamily="18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9" y="764"/>
              <a:ext cx="5180" cy="20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rgbClr val="000094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78000"/>
                </a:lnSpc>
                <a:buFont typeface="Times New Roman" pitchFamily="18" charset="0"/>
                <a:buNone/>
                <a:defRPr/>
              </a:pPr>
              <a:endParaRPr lang="pt-BR" u="sng">
                <a:latin typeface="Times New Roman" pitchFamily="18" charset="0"/>
              </a:endParaRPr>
            </a:p>
          </p:txBody>
        </p:sp>
      </p:grp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título de texto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47800"/>
            <a:ext cx="7764462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em estrutura de tópicos</a:t>
            </a:r>
          </a:p>
          <a:p>
            <a:pPr lvl="1"/>
            <a:r>
              <a:rPr lang="en-GB" altLang="pt-BR" smtClean="0"/>
              <a:t>Segundo Nível da Estrutura de Tópicos</a:t>
            </a:r>
          </a:p>
          <a:p>
            <a:pPr lvl="2"/>
            <a:r>
              <a:rPr lang="en-GB" altLang="pt-BR" smtClean="0"/>
              <a:t>Terceiro Nível da Estrutura de Tópicos</a:t>
            </a:r>
          </a:p>
          <a:p>
            <a:pPr lvl="3"/>
            <a:r>
              <a:rPr lang="en-GB" altLang="pt-BR" smtClean="0"/>
              <a:t>Quarto Nível da Estrutura de Tópicos</a:t>
            </a:r>
          </a:p>
          <a:p>
            <a:pPr lvl="4"/>
            <a:r>
              <a:rPr lang="en-GB" altLang="pt-BR" smtClean="0"/>
              <a:t>Quinto Nível da Estrutura de Tópicos</a:t>
            </a:r>
          </a:p>
          <a:p>
            <a:pPr lvl="4"/>
            <a:r>
              <a:rPr lang="en-GB" altLang="pt-BR" smtClean="0"/>
              <a:t>Sexto Nível da Estrutura de Tópicos</a:t>
            </a:r>
          </a:p>
          <a:p>
            <a:pPr lvl="4"/>
            <a:r>
              <a:rPr lang="en-GB" altLang="pt-BR" smtClean="0"/>
              <a:t>Sétimo Nível da Estrutura de Tópicos</a:t>
            </a:r>
          </a:p>
          <a:p>
            <a:pPr lvl="4"/>
            <a:r>
              <a:rPr lang="en-GB" altLang="pt-BR" smtClean="0"/>
              <a:t>Oitavo Nível da Estrutura de Tópicos</a:t>
            </a:r>
          </a:p>
          <a:p>
            <a:pPr lvl="4"/>
            <a:r>
              <a:rPr lang="en-GB" altLang="pt-BR" smtClean="0"/>
              <a:t>Nono Nível da Estrutura de Tópicos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914400" y="6324600"/>
            <a:ext cx="189706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u="none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352800" y="6324600"/>
            <a:ext cx="288766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ahoma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u="none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24600"/>
            <a:ext cx="189706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Tahoma" panose="020B0604030504040204" pitchFamily="34" charset="0"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fld id="{37FAF494-2DF7-4BD2-8AA8-BEC5B2488191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anose="020B0604030504040204" pitchFamily="34" charset="0"/>
        <a:defRPr sz="4400">
          <a:solidFill>
            <a:srgbClr val="FFFFCC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anose="020B0604030504040204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anose="020B0604030504040204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anose="020B0604030504040204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anose="020B0604030504040204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lnSpc>
          <a:spcPct val="105000"/>
        </a:lnSpc>
        <a:spcBef>
          <a:spcPct val="0"/>
        </a:spcBef>
        <a:spcAft>
          <a:spcPct val="0"/>
        </a:spcAft>
        <a:buClr>
          <a:srgbClr val="FFFFCC"/>
        </a:buClr>
        <a:buSzPct val="100000"/>
        <a:buFont typeface="Tahoma" pitchFamily="34" charset="0"/>
        <a:defRPr sz="4400">
          <a:solidFill>
            <a:srgbClr val="FFFFCC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105000"/>
        </a:lnSpc>
        <a:spcBef>
          <a:spcPts val="800"/>
        </a:spcBef>
        <a:spcAft>
          <a:spcPct val="0"/>
        </a:spcAft>
        <a:buClr>
          <a:srgbClr val="FFCC00"/>
        </a:buClr>
        <a:buSzPct val="60000"/>
        <a:buFont typeface="Wingdings" panose="05000000000000000000" pitchFamily="2" charset="2"/>
        <a:buChar char="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105000"/>
        </a:lnSpc>
        <a:spcBef>
          <a:spcPts val="700"/>
        </a:spcBef>
        <a:spcAft>
          <a:spcPct val="0"/>
        </a:spcAft>
        <a:buClr>
          <a:srgbClr val="FF3399"/>
        </a:buClr>
        <a:buSzPct val="55000"/>
        <a:buFont typeface="Wingdings" panose="05000000000000000000" pitchFamily="2" charset="2"/>
        <a:buChar char="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5000"/>
        </a:lnSpc>
        <a:spcBef>
          <a:spcPts val="600"/>
        </a:spcBef>
        <a:spcAft>
          <a:spcPct val="0"/>
        </a:spcAft>
        <a:buClr>
          <a:srgbClr val="FFCC00"/>
        </a:buClr>
        <a:buSzPct val="50000"/>
        <a:buFont typeface="Wingdings" panose="05000000000000000000" pitchFamily="2" charset="2"/>
        <a:buChar char="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9900FF"/>
        </a:buClr>
        <a:buSzPct val="55000"/>
        <a:buFont typeface="Wingdings" panose="05000000000000000000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9900FF"/>
        </a:buClr>
        <a:buSzPct val="50000"/>
        <a:buFont typeface="Wingdings" panose="05000000000000000000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05000"/>
        </a:lnSpc>
        <a:spcBef>
          <a:spcPts val="500"/>
        </a:spcBef>
        <a:spcAft>
          <a:spcPct val="0"/>
        </a:spcAft>
        <a:buClr>
          <a:srgbClr val="9900FF"/>
        </a:buClr>
        <a:buSzPct val="50000"/>
        <a:buFont typeface="Wingding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05000"/>
        </a:lnSpc>
        <a:spcBef>
          <a:spcPts val="500"/>
        </a:spcBef>
        <a:spcAft>
          <a:spcPct val="0"/>
        </a:spcAft>
        <a:buClr>
          <a:srgbClr val="9900FF"/>
        </a:buClr>
        <a:buSzPct val="50000"/>
        <a:buFont typeface="Wingding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05000"/>
        </a:lnSpc>
        <a:spcBef>
          <a:spcPts val="500"/>
        </a:spcBef>
        <a:spcAft>
          <a:spcPct val="0"/>
        </a:spcAft>
        <a:buClr>
          <a:srgbClr val="9900FF"/>
        </a:buClr>
        <a:buSzPct val="50000"/>
        <a:buFont typeface="Wingding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05000"/>
        </a:lnSpc>
        <a:spcBef>
          <a:spcPts val="500"/>
        </a:spcBef>
        <a:spcAft>
          <a:spcPct val="0"/>
        </a:spcAft>
        <a:buClr>
          <a:srgbClr val="9900FF"/>
        </a:buClr>
        <a:buSzPct val="50000"/>
        <a:buFont typeface="Wingding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90465"/>
            <a:ext cx="7772400" cy="1442591"/>
          </a:xfrm>
        </p:spPr>
        <p:txBody>
          <a:bodyPr/>
          <a:lstStyle/>
          <a:p>
            <a:pPr algn="ctr"/>
            <a:r>
              <a:rPr lang="pt-BR" altLang="pt-BR" dirty="0" smtClean="0"/>
              <a:t>Introdução a Sistemas Operacionais</a:t>
            </a:r>
            <a:br>
              <a:rPr lang="pt-BR" altLang="pt-BR" dirty="0" smtClean="0"/>
            </a:br>
            <a:r>
              <a:rPr lang="pt-BR" altLang="pt-BR" sz="2800" dirty="0" smtClean="0"/>
              <a:t>Com foco em Desenvolvimento de Sistemas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417712"/>
          </a:xfrm>
        </p:spPr>
        <p:txBody>
          <a:bodyPr/>
          <a:lstStyle/>
          <a:p>
            <a:r>
              <a:rPr lang="pt-BR" sz="2800" dirty="0" smtClean="0"/>
              <a:t>2020</a:t>
            </a:r>
          </a:p>
          <a:p>
            <a:r>
              <a:rPr lang="pt-BR" dirty="0" smtClean="0"/>
              <a:t>Marcos Mendes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47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10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/>
              <a:t>Conceitos de </a:t>
            </a:r>
            <a:r>
              <a:rPr lang="pt-BR" altLang="pt-BR" sz="3600" dirty="0" smtClean="0"/>
              <a:t>Sistemas Operacionais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Arquivo</a:t>
            </a:r>
            <a:endParaRPr lang="pt-BR" kern="0" dirty="0">
              <a:solidFill>
                <a:srgbClr val="FFFFFF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Todo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conteúdo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armazenado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em</a:t>
            </a:r>
            <a:r>
              <a:rPr lang="en-US" sz="2000" kern="0" dirty="0" smtClean="0">
                <a:solidFill>
                  <a:srgbClr val="FFFFFF"/>
                </a:solidFill>
              </a:rPr>
              <a:t> disco é </a:t>
            </a:r>
            <a:r>
              <a:rPr lang="en-US" sz="2000" kern="0" dirty="0" err="1" smtClean="0">
                <a:solidFill>
                  <a:srgbClr val="FFFFFF"/>
                </a:solidFill>
              </a:rPr>
              <a:t>na</a:t>
            </a:r>
            <a:r>
              <a:rPr lang="en-US" sz="2000" kern="0" dirty="0" smtClean="0">
                <a:solidFill>
                  <a:srgbClr val="FFFFFF"/>
                </a:solidFill>
              </a:rPr>
              <a:t> forma de um </a:t>
            </a:r>
            <a:r>
              <a:rPr lang="en-US" sz="2000" kern="0" dirty="0" err="1" smtClean="0">
                <a:solidFill>
                  <a:srgbClr val="FFFFFF"/>
                </a:solidFill>
              </a:rPr>
              <a:t>arquivo</a:t>
            </a:r>
            <a:r>
              <a:rPr lang="pt-BR" sz="2000" kern="0" dirty="0" smtClean="0">
                <a:solidFill>
                  <a:srgbClr val="FFFFFF"/>
                </a:solidFill>
              </a:rPr>
              <a:t>. Arquivos são agrupados no disco em diretórios/pastas. Cada processo possui um diretório atual, também chamado diretório de trabalho, que inicialmente é o mesmo diretório em que o programa se encontra armazenado. A sequência hierárquica em que um arquivo se encontra é chamada de caminho (path).</a:t>
            </a:r>
          </a:p>
          <a:p>
            <a:pPr marL="334963" indent="-334963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Sistema de Arquivos</a:t>
            </a:r>
            <a:endParaRPr lang="pt-BR" kern="0" dirty="0">
              <a:solidFill>
                <a:srgbClr val="FFFFFF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Serviço do sistema operacional que controla o acesso aos arquivos.</a:t>
            </a:r>
          </a:p>
        </p:txBody>
      </p:sp>
    </p:spTree>
    <p:extLst>
      <p:ext uri="{BB962C8B-B14F-4D97-AF65-F5344CB8AC3E}">
        <p14:creationId xmlns:p14="http://schemas.microsoft.com/office/powerpoint/2010/main" val="404091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11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/>
              <a:t>Conceitos de </a:t>
            </a:r>
            <a:r>
              <a:rPr lang="pt-BR" altLang="pt-BR" sz="3600" dirty="0" smtClean="0"/>
              <a:t>Sistemas Operacionais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lvl="1" indent="-334963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Memória Virtual</a:t>
            </a:r>
            <a:endParaRPr lang="de-DE" kern="0" dirty="0">
              <a:solidFill>
                <a:srgbClr val="FFFFFF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Área do disco para alocação de processos durante sua execução, utilizada quando a necessidade de memória por um processo excede a quantidade de memória física da máquina.</a:t>
            </a:r>
          </a:p>
          <a:p>
            <a:pPr marL="334963" lvl="1" indent="-334963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Interpretador </a:t>
            </a:r>
            <a:r>
              <a:rPr lang="pt-BR" kern="0" dirty="0">
                <a:solidFill>
                  <a:srgbClr val="FFFFFF"/>
                </a:solidFill>
              </a:rPr>
              <a:t>de comandos (</a:t>
            </a:r>
            <a:r>
              <a:rPr lang="pt-BR" kern="0" dirty="0" err="1">
                <a:solidFill>
                  <a:srgbClr val="FFFFFF"/>
                </a:solidFill>
              </a:rPr>
              <a:t>shell</a:t>
            </a:r>
            <a:r>
              <a:rPr lang="pt-BR" kern="0" dirty="0">
                <a:solidFill>
                  <a:srgbClr val="FFFFFF"/>
                </a:solidFill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É uma interface </a:t>
            </a:r>
            <a:r>
              <a:rPr lang="pt-BR" sz="2000" kern="0" dirty="0" smtClean="0">
                <a:solidFill>
                  <a:srgbClr val="FFFFFF"/>
                </a:solidFill>
              </a:rPr>
              <a:t>em </a:t>
            </a:r>
            <a:r>
              <a:rPr lang="pt-BR" sz="2000" kern="0" dirty="0">
                <a:solidFill>
                  <a:srgbClr val="FFFFFF"/>
                </a:solidFill>
              </a:rPr>
              <a:t>modo </a:t>
            </a:r>
            <a:r>
              <a:rPr lang="pt-BR" sz="2000" kern="0" dirty="0" smtClean="0">
                <a:solidFill>
                  <a:srgbClr val="FFFFFF"/>
                </a:solidFill>
              </a:rPr>
              <a:t>texto </a:t>
            </a:r>
            <a:r>
              <a:rPr lang="pt-BR" sz="2000" kern="0" dirty="0">
                <a:solidFill>
                  <a:srgbClr val="FFFFFF"/>
                </a:solidFill>
              </a:rPr>
              <a:t>entre o usuário e o sistema </a:t>
            </a:r>
            <a:r>
              <a:rPr lang="pt-BR" sz="2000" kern="0" dirty="0" smtClean="0">
                <a:solidFill>
                  <a:srgbClr val="FFFFFF"/>
                </a:solidFill>
              </a:rPr>
              <a:t>operacional, simula um terminal TTY </a:t>
            </a:r>
            <a:r>
              <a:rPr lang="pt-BR" sz="2000" kern="0" dirty="0">
                <a:solidFill>
                  <a:srgbClr val="FFFFFF"/>
                </a:solidFill>
              </a:rPr>
              <a:t>(</a:t>
            </a:r>
            <a:r>
              <a:rPr lang="pt-BR" sz="2000" kern="0" dirty="0" err="1">
                <a:solidFill>
                  <a:srgbClr val="FFFFFF"/>
                </a:solidFill>
              </a:rPr>
              <a:t>TeleTYpe</a:t>
            </a:r>
            <a:r>
              <a:rPr lang="pt-BR" sz="2000" kern="0" dirty="0" smtClean="0">
                <a:solidFill>
                  <a:srgbClr val="FFFFFF"/>
                </a:solidFill>
              </a:rPr>
              <a:t>)</a:t>
            </a:r>
            <a:r>
              <a:rPr lang="pt-BR" sz="2000" kern="0" dirty="0" smtClean="0">
                <a:solidFill>
                  <a:srgbClr val="FFFFFF"/>
                </a:solidFill>
              </a:rPr>
              <a:t>. </a:t>
            </a:r>
            <a:r>
              <a:rPr lang="pt-BR" sz="2000" kern="0" dirty="0" smtClean="0">
                <a:solidFill>
                  <a:srgbClr val="FFFFFF"/>
                </a:solidFill>
              </a:rPr>
              <a:t>É através dele que o usuário solicita ações ao sistema por meio de </a:t>
            </a:r>
            <a:r>
              <a:rPr lang="pt-BR" sz="2000" kern="0" dirty="0" smtClean="0">
                <a:solidFill>
                  <a:srgbClr val="FFFFFF"/>
                </a:solidFill>
              </a:rPr>
              <a:t>comandos. </a:t>
            </a:r>
            <a:r>
              <a:rPr lang="pt-BR" sz="2000" kern="0" dirty="0" smtClean="0">
                <a:solidFill>
                  <a:srgbClr val="FFFFFF"/>
                </a:solidFill>
              </a:rPr>
              <a:t>Essas ações também podem ser solicitadas através de interfaces gráficas (GUI), como a KDE e a GNOME no Linux, e o Windows Explorer no Windows. </a:t>
            </a:r>
            <a:r>
              <a:rPr lang="pt-BR" sz="2000" kern="0" dirty="0" smtClean="0">
                <a:solidFill>
                  <a:srgbClr val="F3F3A5"/>
                </a:solidFill>
              </a:rPr>
              <a:t>Se existe uma interface gráfica, por que usar o </a:t>
            </a:r>
            <a:r>
              <a:rPr lang="pt-BR" sz="2000" kern="0" dirty="0" err="1" smtClean="0">
                <a:solidFill>
                  <a:srgbClr val="F3F3A5"/>
                </a:solidFill>
              </a:rPr>
              <a:t>shell</a:t>
            </a:r>
            <a:r>
              <a:rPr lang="pt-BR" sz="2000" kern="0" dirty="0" smtClean="0">
                <a:solidFill>
                  <a:srgbClr val="F3F3A5"/>
                </a:solidFill>
              </a:rPr>
              <a:t>?</a:t>
            </a:r>
            <a:endParaRPr lang="de-DE" sz="2000" kern="0" dirty="0" smtClean="0">
              <a:solidFill>
                <a:srgbClr val="F3F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68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12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/>
              <a:t>Estrutura de sistemas operacionais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monolíticos</a:t>
            </a:r>
            <a:endParaRPr lang="pt-BR" kern="0" dirty="0" smtClean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Todo </a:t>
            </a:r>
            <a:r>
              <a:rPr lang="pt-BR" sz="2000" kern="0" dirty="0">
                <a:solidFill>
                  <a:srgbClr val="FFFFFF"/>
                </a:solidFill>
              </a:rPr>
              <a:t>o sistema operacional é </a:t>
            </a:r>
            <a:r>
              <a:rPr lang="pt-BR" sz="2000" kern="0" dirty="0" smtClean="0">
                <a:solidFill>
                  <a:srgbClr val="FFFFFF"/>
                </a:solidFill>
              </a:rPr>
              <a:t>executado como </a:t>
            </a:r>
            <a:r>
              <a:rPr lang="pt-BR" sz="2000" kern="0" dirty="0">
                <a:solidFill>
                  <a:srgbClr val="FFFFFF"/>
                </a:solidFill>
              </a:rPr>
              <a:t>um único </a:t>
            </a:r>
            <a:r>
              <a:rPr lang="pt-BR" sz="2000" kern="0" dirty="0" smtClean="0">
                <a:solidFill>
                  <a:srgbClr val="FFFFFF"/>
                </a:solidFill>
              </a:rPr>
              <a:t>grande programa </a:t>
            </a:r>
            <a:r>
              <a:rPr lang="pt-BR" sz="2000" kern="0" dirty="0">
                <a:solidFill>
                  <a:srgbClr val="FFFFFF"/>
                </a:solidFill>
              </a:rPr>
              <a:t>em modo núcleo.</a:t>
            </a:r>
          </a:p>
          <a:p>
            <a:pPr marL="334963" indent="-334963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de camadas</a:t>
            </a:r>
            <a:endParaRPr lang="pt-BR" kern="0" dirty="0" smtClean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Permite uma certa separação de responsabilidade. Uma camada inferior serve de base para uma outra superior.</a:t>
            </a:r>
          </a:p>
          <a:p>
            <a:pPr marL="334963" indent="-334963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Micronúcleos</a:t>
            </a:r>
            <a:endParaRPr lang="pt-BR" kern="0" dirty="0" smtClean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Divisão do sistema </a:t>
            </a:r>
            <a:r>
              <a:rPr lang="pt-BR" sz="2000" kern="0" dirty="0">
                <a:solidFill>
                  <a:srgbClr val="FFFFFF"/>
                </a:solidFill>
              </a:rPr>
              <a:t>operacional em módulos pequenos e bem definidos</a:t>
            </a:r>
            <a:r>
              <a:rPr lang="pt-BR" sz="2000" kern="0" dirty="0" smtClean="0">
                <a:solidFill>
                  <a:srgbClr val="FFFFFF"/>
                </a:solidFill>
              </a:rPr>
              <a:t>. Assim, um erro ocorrido em um módulo, pode não afetar os demais.</a:t>
            </a:r>
          </a:p>
        </p:txBody>
      </p:sp>
    </p:spTree>
    <p:extLst>
      <p:ext uri="{BB962C8B-B14F-4D97-AF65-F5344CB8AC3E}">
        <p14:creationId xmlns:p14="http://schemas.microsoft.com/office/powerpoint/2010/main" val="866532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13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/>
              <a:t>Estrutura de sistemas operacionais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M</a:t>
            </a:r>
            <a:r>
              <a:rPr lang="pt-BR" kern="0" dirty="0" smtClean="0">
                <a:solidFill>
                  <a:srgbClr val="FFFFFF"/>
                </a:solidFill>
              </a:rPr>
              <a:t>odelo </a:t>
            </a:r>
            <a:r>
              <a:rPr lang="pt-BR" kern="0" dirty="0">
                <a:solidFill>
                  <a:srgbClr val="FFFFFF"/>
                </a:solidFill>
              </a:rPr>
              <a:t>cliente-servidor</a:t>
            </a:r>
            <a:endParaRPr lang="pt-BR" kern="0" dirty="0" smtClean="0">
              <a:solidFill>
                <a:srgbClr val="FFFFFF"/>
              </a:solidFill>
            </a:endParaRPr>
          </a:p>
          <a:p>
            <a:pPr marL="792163" lvl="1" indent="-334963" algn="just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Distinção dos processos que prestam algum serviço (servidores) dos processos que utilizam esses serviços (clientes), podendo estarem em máquinas diferentes. Um processo cliente solicita um serviço a um processo servidor através de uma mensagem.</a:t>
            </a:r>
            <a:endParaRPr lang="pt-BR" sz="2000" kern="0" dirty="0">
              <a:solidFill>
                <a:srgbClr val="FFFFFF"/>
              </a:solidFill>
            </a:endParaRPr>
          </a:p>
          <a:p>
            <a:pPr marL="334963" indent="-334963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Máquinas virtuais</a:t>
            </a:r>
            <a:endParaRPr lang="pt-BR" kern="0" dirty="0" smtClean="0">
              <a:solidFill>
                <a:srgbClr val="FFFFFF"/>
              </a:solidFill>
            </a:endParaRPr>
          </a:p>
          <a:p>
            <a:pPr marL="792163" lvl="1" indent="-334963" algn="just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Várias máquinas virtuais (clones da máquina real) em uma mesma máquina real, podendo até executar sistemas operacionais diferentes em cada uma. Com a virtualização, o travamento de uma máquina virtual não afeta a máquina real. É muito comum em hospedagem de sites, evitando a hospedagem compartilhada . </a:t>
            </a:r>
            <a:r>
              <a:rPr lang="de-DE" sz="2000" kern="0" dirty="0">
                <a:solidFill>
                  <a:srgbClr val="FFFFFF"/>
                </a:solidFill>
              </a:rPr>
              <a:t>Exemplos: VMware , Xen, VirtualBox </a:t>
            </a:r>
            <a:r>
              <a:rPr lang="de-DE" sz="2000" kern="0" dirty="0" smtClean="0">
                <a:solidFill>
                  <a:srgbClr val="FFFFFF"/>
                </a:solidFill>
              </a:rPr>
              <a:t>e Hyper-V.</a:t>
            </a:r>
          </a:p>
        </p:txBody>
      </p:sp>
    </p:spTree>
    <p:extLst>
      <p:ext uri="{BB962C8B-B14F-4D97-AF65-F5344CB8AC3E}">
        <p14:creationId xmlns:p14="http://schemas.microsoft.com/office/powerpoint/2010/main" val="857184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14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/>
              <a:t>Estrutura de sistemas operacionais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err="1" smtClean="0">
                <a:solidFill>
                  <a:srgbClr val="FFFFFF"/>
                </a:solidFill>
              </a:rPr>
              <a:t>Exonúcleos</a:t>
            </a:r>
            <a:endParaRPr lang="pt-BR" kern="0" dirty="0" smtClean="0">
              <a:solidFill>
                <a:srgbClr val="FFFFFF"/>
              </a:solidFill>
            </a:endParaRPr>
          </a:p>
          <a:p>
            <a:pPr marL="792163" lvl="1" indent="-334963" algn="just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1900" kern="0" dirty="0" smtClean="0">
                <a:solidFill>
                  <a:srgbClr val="FFFFFF"/>
                </a:solidFill>
              </a:rPr>
              <a:t>Semelhante à Máquinas Virtuais, mas ocorrendo um subdivisão clara dos recursos para cada máquina virtual.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Containers </a:t>
            </a:r>
            <a:r>
              <a:rPr lang="pt-BR" kern="0" dirty="0">
                <a:solidFill>
                  <a:srgbClr val="FFFFFF"/>
                </a:solidFill>
              </a:rPr>
              <a:t>- LXC (</a:t>
            </a:r>
            <a:r>
              <a:rPr lang="pt-BR" kern="0" dirty="0" err="1">
                <a:solidFill>
                  <a:srgbClr val="FFFFFF"/>
                </a:solidFill>
              </a:rPr>
              <a:t>LinuX</a:t>
            </a:r>
            <a:r>
              <a:rPr lang="pt-BR" kern="0" dirty="0">
                <a:solidFill>
                  <a:srgbClr val="FFFFFF"/>
                </a:solidFill>
              </a:rPr>
              <a:t> Containers)</a:t>
            </a:r>
            <a:endParaRPr lang="pt-BR" kern="0" dirty="0" smtClean="0">
              <a:solidFill>
                <a:srgbClr val="FFFFFF"/>
              </a:solidFill>
            </a:endParaRPr>
          </a:p>
          <a:p>
            <a:pPr marL="792163" lvl="1" indent="-334963" algn="just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1900" kern="0" dirty="0" smtClean="0">
                <a:solidFill>
                  <a:srgbClr val="FFFFFF"/>
                </a:solidFill>
              </a:rPr>
              <a:t>Técnica mais leve que virtualização</a:t>
            </a:r>
            <a:r>
              <a:rPr lang="pt-BR" sz="1900" kern="0" dirty="0">
                <a:solidFill>
                  <a:srgbClr val="FFFFFF"/>
                </a:solidFill>
              </a:rPr>
              <a:t>, pois </a:t>
            </a:r>
            <a:r>
              <a:rPr lang="pt-BR" sz="1900" kern="0" dirty="0" smtClean="0">
                <a:solidFill>
                  <a:srgbClr val="FFFFFF"/>
                </a:solidFill>
              </a:rPr>
              <a:t>usa o mesmo </a:t>
            </a:r>
            <a:r>
              <a:rPr lang="pt-BR" sz="1900" kern="0" dirty="0">
                <a:solidFill>
                  <a:srgbClr val="FFFFFF"/>
                </a:solidFill>
              </a:rPr>
              <a:t>Linux </a:t>
            </a:r>
            <a:r>
              <a:rPr lang="pt-BR" sz="1900" kern="0" dirty="0" err="1">
                <a:solidFill>
                  <a:srgbClr val="FFFFFF"/>
                </a:solidFill>
              </a:rPr>
              <a:t>Kernel</a:t>
            </a:r>
            <a:r>
              <a:rPr lang="pt-BR" sz="1900" kern="0" dirty="0">
                <a:solidFill>
                  <a:srgbClr val="FFFFFF"/>
                </a:solidFill>
              </a:rPr>
              <a:t> do servidor host, não </a:t>
            </a:r>
            <a:r>
              <a:rPr lang="pt-BR" sz="1900" kern="0" dirty="0" smtClean="0">
                <a:solidFill>
                  <a:srgbClr val="FFFFFF"/>
                </a:solidFill>
              </a:rPr>
              <a:t>precisando de um ambiente </a:t>
            </a:r>
            <a:r>
              <a:rPr lang="pt-BR" sz="1900" kern="0" dirty="0">
                <a:solidFill>
                  <a:srgbClr val="FFFFFF"/>
                </a:solidFill>
              </a:rPr>
              <a:t>virtual completo.</a:t>
            </a:r>
          </a:p>
          <a:p>
            <a:pPr marL="334963" indent="-334963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JVM </a:t>
            </a:r>
            <a:r>
              <a:rPr lang="pt-BR" kern="0" dirty="0">
                <a:solidFill>
                  <a:srgbClr val="FFFFFF"/>
                </a:solidFill>
              </a:rPr>
              <a:t>(Java </a:t>
            </a:r>
            <a:r>
              <a:rPr lang="pt-BR" kern="0" dirty="0" smtClean="0">
                <a:solidFill>
                  <a:srgbClr val="FFFFFF"/>
                </a:solidFill>
              </a:rPr>
              <a:t>Virtual </a:t>
            </a:r>
            <a:r>
              <a:rPr lang="pt-BR" kern="0" dirty="0" err="1" smtClean="0">
                <a:solidFill>
                  <a:srgbClr val="FFFFFF"/>
                </a:solidFill>
              </a:rPr>
              <a:t>Machine</a:t>
            </a:r>
            <a:r>
              <a:rPr lang="pt-BR" kern="0" dirty="0" smtClean="0">
                <a:solidFill>
                  <a:srgbClr val="FFFFFF"/>
                </a:solidFill>
              </a:rPr>
              <a:t>)</a:t>
            </a:r>
          </a:p>
          <a:p>
            <a:pPr marL="792163" lvl="1" indent="-334963" algn="just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1900" kern="0" dirty="0" smtClean="0">
                <a:solidFill>
                  <a:srgbClr val="FFFFFF"/>
                </a:solidFill>
              </a:rPr>
              <a:t>Executa/interpreta aquivos binários chamados de bytecode. Os bytecodes podem ser compilados em tempo de execução por JIT (Just-in-time compilers). A JVM libera a memória ocupada por objetos dereferenciados através do GC (Garbage Collector). </a:t>
            </a:r>
            <a:r>
              <a:rPr lang="pt-BR" sz="1900" kern="0" dirty="0">
                <a:solidFill>
                  <a:srgbClr val="FFFFFF"/>
                </a:solidFill>
              </a:rPr>
              <a:t>Como a especificação da máquina virtual é pública</a:t>
            </a:r>
            <a:r>
              <a:rPr lang="pt-BR" sz="1900" kern="0" dirty="0" smtClean="0">
                <a:solidFill>
                  <a:srgbClr val="FFFFFF"/>
                </a:solidFill>
              </a:rPr>
              <a:t>, m</a:t>
            </a:r>
            <a:r>
              <a:rPr lang="de-DE" sz="1900" kern="0" dirty="0" smtClean="0">
                <a:solidFill>
                  <a:srgbClr val="FFFFFF"/>
                </a:solidFill>
              </a:rPr>
              <a:t>ais de 20 linguagens diferentes como Scala, Groove, Jython, JRuby, etc. geram bytecodes que são executados na JVM.</a:t>
            </a:r>
          </a:p>
        </p:txBody>
      </p:sp>
    </p:spTree>
    <p:extLst>
      <p:ext uri="{BB962C8B-B14F-4D97-AF65-F5344CB8AC3E}">
        <p14:creationId xmlns:p14="http://schemas.microsoft.com/office/powerpoint/2010/main" val="141267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15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err="1" smtClean="0"/>
              <a:t>VirtualBox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 algn="just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Baixe uma imagem do </a:t>
            </a:r>
            <a:r>
              <a:rPr lang="pt-BR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 endereço: https://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ubuntu.com/download/server, no meu caso, baixei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imagem: 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ubuntu-20.04.1-live-server-amd64.iso.</a:t>
            </a:r>
            <a:endParaRPr lang="pt-BR" sz="20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34963" indent="-334963" algn="just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Baixe o </a:t>
            </a:r>
            <a:r>
              <a:rPr lang="pt-BR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VirtualBox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em: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https://www.virtualbox.org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/. Faça a instalação, é um processo do tipo "</a:t>
            </a:r>
            <a:r>
              <a:rPr lang="pt-BR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finish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". Após a instalação o programa será executado.</a:t>
            </a:r>
            <a:endParaRPr lang="pt-BR" sz="20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34963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Clique no botão "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</a:t>
            </a:r>
            <a:r>
              <a:rPr lang="pt-BR" sz="2000" kern="0" dirty="0" smtClean="0">
                <a:solidFill>
                  <a:srgbClr val="FFFFFF"/>
                </a:solidFill>
              </a:rPr>
              <a:t>", defina um nome para a máquina virtual, eu escolhi "</a:t>
            </a:r>
            <a:r>
              <a:rPr lang="pt-BR" sz="2000" b="1" kern="0" dirty="0" err="1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LinuxVM</a:t>
            </a:r>
            <a:r>
              <a:rPr lang="pt-BR" sz="2000" kern="0" dirty="0" smtClean="0">
                <a:solidFill>
                  <a:srgbClr val="FFFFFF"/>
                </a:solidFill>
              </a:rPr>
              <a:t>", selecione o tipo "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pt-BR" sz="2000" kern="0" dirty="0" smtClean="0">
                <a:solidFill>
                  <a:srgbClr val="FFFFFF"/>
                </a:solidFill>
              </a:rPr>
              <a:t>" e a versão "</a:t>
            </a:r>
            <a:r>
              <a:rPr lang="pt-BR" sz="2000" b="1" kern="0" dirty="0" err="1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2000" b="1" kern="0" dirty="0" err="1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sz="2000" b="1" kern="0" dirty="0" err="1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-bit)</a:t>
            </a:r>
            <a:r>
              <a:rPr lang="pt-BR" sz="2000" kern="0" dirty="0" smtClean="0">
                <a:solidFill>
                  <a:srgbClr val="FFFFFF"/>
                </a:solidFill>
              </a:rPr>
              <a:t>", clique em "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2000" kern="0" dirty="0" smtClean="0">
                <a:solidFill>
                  <a:srgbClr val="FFFFFF"/>
                </a:solidFill>
              </a:rPr>
              <a:t>", na opção de memória, aceite o sugerido e clique em "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2000" kern="0" dirty="0" smtClean="0">
                <a:solidFill>
                  <a:srgbClr val="FFFFFF"/>
                </a:solidFill>
              </a:rPr>
              <a:t>", em "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 rígido</a:t>
            </a:r>
            <a:r>
              <a:rPr lang="pt-BR" sz="2000" kern="0" dirty="0" smtClean="0">
                <a:solidFill>
                  <a:srgbClr val="FFFFFF"/>
                </a:solidFill>
              </a:rPr>
              <a:t>", dê um nome para o disco e clique em "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2000" kern="0" dirty="0" smtClean="0">
                <a:solidFill>
                  <a:srgbClr val="FFFFFF"/>
                </a:solidFill>
              </a:rPr>
              <a:t>", nos próximos itens, aceite as sugestões e </a:t>
            </a:r>
            <a:r>
              <a:rPr lang="pt-BR" sz="2000" kern="0" dirty="0">
                <a:solidFill>
                  <a:srgbClr val="FFFFFF"/>
                </a:solidFill>
              </a:rPr>
              <a:t>"</a:t>
            </a:r>
            <a:r>
              <a:rPr lang="pt-BR" sz="2000" kern="0" dirty="0" err="1">
                <a:solidFill>
                  <a:srgbClr val="FFFFFF"/>
                </a:solidFill>
              </a:rPr>
              <a:t>next</a:t>
            </a:r>
            <a:r>
              <a:rPr lang="pt-BR" sz="2000" kern="0" dirty="0">
                <a:solidFill>
                  <a:srgbClr val="FFFFFF"/>
                </a:solidFill>
              </a:rPr>
              <a:t>, </a:t>
            </a:r>
            <a:r>
              <a:rPr lang="pt-BR" sz="2000" kern="0" dirty="0" err="1">
                <a:solidFill>
                  <a:srgbClr val="FFFFFF"/>
                </a:solidFill>
              </a:rPr>
              <a:t>next</a:t>
            </a:r>
            <a:r>
              <a:rPr lang="pt-BR" sz="2000" kern="0" dirty="0">
                <a:solidFill>
                  <a:srgbClr val="FFFFFF"/>
                </a:solidFill>
              </a:rPr>
              <a:t>, </a:t>
            </a:r>
            <a:r>
              <a:rPr lang="pt-BR" sz="2000" kern="0" dirty="0" err="1">
                <a:solidFill>
                  <a:srgbClr val="FFFFFF"/>
                </a:solidFill>
              </a:rPr>
              <a:t>finish</a:t>
            </a:r>
            <a:r>
              <a:rPr lang="pt-BR" sz="2000" kern="0" dirty="0">
                <a:solidFill>
                  <a:srgbClr val="FFFFFF"/>
                </a:solidFill>
              </a:rPr>
              <a:t>". </a:t>
            </a:r>
          </a:p>
          <a:p>
            <a:pPr marL="334963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Dê um duplo clique sobre o nome da sua máquina virtual no painel à esquerda ou clique em "</a:t>
            </a:r>
            <a:r>
              <a:rPr lang="pt-BR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</a:t>
            </a:r>
            <a:r>
              <a:rPr lang="pt-BR" sz="2000" kern="0" dirty="0" smtClean="0">
                <a:solidFill>
                  <a:srgbClr val="FFFFFF"/>
                </a:solidFill>
              </a:rPr>
              <a:t>".</a:t>
            </a:r>
            <a:endParaRPr lang="pt-BR" sz="20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7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16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err="1" smtClean="0"/>
              <a:t>VirtualBox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>
                <a:solidFill>
                  <a:srgbClr val="FFFFFF"/>
                </a:solidFill>
              </a:rPr>
              <a:t>Será</a:t>
            </a:r>
            <a:r>
              <a:rPr lang="en-US" sz="2000" kern="0" dirty="0">
                <a:solidFill>
                  <a:srgbClr val="FFFFFF"/>
                </a:solidFill>
              </a:rPr>
              <a:t> </a:t>
            </a:r>
            <a:r>
              <a:rPr lang="en-US" sz="2000" kern="0" dirty="0" err="1">
                <a:solidFill>
                  <a:srgbClr val="FFFFFF"/>
                </a:solidFill>
              </a:rPr>
              <a:t>solicitado</a:t>
            </a:r>
            <a:r>
              <a:rPr lang="en-US" sz="2000" kern="0" dirty="0">
                <a:solidFill>
                  <a:srgbClr val="FFFFFF"/>
                </a:solidFill>
              </a:rPr>
              <a:t> o disco </a:t>
            </a:r>
            <a:r>
              <a:rPr lang="en-US" sz="2000" kern="0" dirty="0" err="1">
                <a:solidFill>
                  <a:srgbClr val="FFFFFF"/>
                </a:solidFill>
              </a:rPr>
              <a:t>rígido</a:t>
            </a:r>
            <a:r>
              <a:rPr lang="en-US" sz="2000" kern="0" dirty="0">
                <a:solidFill>
                  <a:srgbClr val="FFFFFF"/>
                </a:solidFill>
              </a:rPr>
              <a:t> de boot, </a:t>
            </a:r>
            <a:r>
              <a:rPr lang="en-US" sz="2000" kern="0" dirty="0" err="1">
                <a:solidFill>
                  <a:srgbClr val="FFFFFF"/>
                </a:solidFill>
              </a:rPr>
              <a:t>indique</a:t>
            </a:r>
            <a:r>
              <a:rPr lang="en-US" sz="2000" kern="0" dirty="0">
                <a:solidFill>
                  <a:srgbClr val="FFFFFF"/>
                </a:solidFill>
              </a:rPr>
              <a:t> o </a:t>
            </a:r>
            <a:r>
              <a:rPr lang="en-US" sz="2000" kern="0" dirty="0" err="1">
                <a:solidFill>
                  <a:srgbClr val="FFFFFF"/>
                </a:solidFill>
              </a:rPr>
              <a:t>arquivo</a:t>
            </a:r>
            <a:r>
              <a:rPr lang="en-US" sz="2000" kern="0" dirty="0">
                <a:solidFill>
                  <a:srgbClr val="FFFFFF"/>
                </a:solidFill>
              </a:rPr>
              <a:t> de </a:t>
            </a:r>
            <a:r>
              <a:rPr lang="en-US" sz="2000" kern="0" dirty="0" err="1">
                <a:solidFill>
                  <a:srgbClr val="FFFFFF"/>
                </a:solidFill>
              </a:rPr>
              <a:t>imagem</a:t>
            </a:r>
            <a:r>
              <a:rPr lang="en-US" sz="2000" kern="0" dirty="0">
                <a:solidFill>
                  <a:srgbClr val="FFFFFF"/>
                </a:solidFill>
              </a:rPr>
              <a:t> do Ubuntu que </a:t>
            </a:r>
            <a:r>
              <a:rPr lang="en-US" sz="2000" kern="0" dirty="0" err="1">
                <a:solidFill>
                  <a:srgbClr val="FFFFFF"/>
                </a:solidFill>
              </a:rPr>
              <a:t>foi</a:t>
            </a:r>
            <a:r>
              <a:rPr lang="en-US" sz="2000" kern="0" dirty="0">
                <a:solidFill>
                  <a:srgbClr val="FFFFFF"/>
                </a:solidFill>
              </a:rPr>
              <a:t> </a:t>
            </a:r>
            <a:r>
              <a:rPr lang="en-US" sz="2000" kern="0" dirty="0" err="1">
                <a:solidFill>
                  <a:srgbClr val="FFFFFF"/>
                </a:solidFill>
              </a:rPr>
              <a:t>baixado</a:t>
            </a:r>
            <a:r>
              <a:rPr lang="en-US" sz="2000" kern="0" dirty="0">
                <a:solidFill>
                  <a:srgbClr val="FFFFFF"/>
                </a:solidFill>
              </a:rPr>
              <a:t> e clique </a:t>
            </a:r>
            <a:r>
              <a:rPr lang="en-US" sz="2000" kern="0" dirty="0" err="1">
                <a:solidFill>
                  <a:srgbClr val="FFFFFF"/>
                </a:solidFill>
              </a:rPr>
              <a:t>em</a:t>
            </a:r>
            <a:r>
              <a:rPr lang="en-US" sz="2000" kern="0" dirty="0">
                <a:solidFill>
                  <a:srgbClr val="FFFFFF"/>
                </a:solidFill>
              </a:rPr>
              <a:t> "</a:t>
            </a:r>
            <a:r>
              <a:rPr lang="en-US" sz="2000" b="1" kern="0" dirty="0" err="1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</a:t>
            </a:r>
            <a:r>
              <a:rPr lang="en-US" sz="2000" kern="0" dirty="0">
                <a:solidFill>
                  <a:srgbClr val="FFFFFF"/>
                </a:solidFill>
              </a:rPr>
              <a:t>".</a:t>
            </a:r>
          </a:p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Aguarde</a:t>
            </a:r>
            <a:r>
              <a:rPr lang="en-US" sz="2000" kern="0" dirty="0" smtClean="0">
                <a:solidFill>
                  <a:srgbClr val="FFFFFF"/>
                </a:solidFill>
              </a:rPr>
              <a:t> a </a:t>
            </a:r>
            <a:r>
              <a:rPr lang="en-US" sz="2000" kern="0" dirty="0" err="1" smtClean="0">
                <a:solidFill>
                  <a:srgbClr val="FFFFFF"/>
                </a:solidFill>
              </a:rPr>
              <a:t>instalação</a:t>
            </a:r>
            <a:r>
              <a:rPr lang="en-US" sz="2000" kern="0" dirty="0" smtClean="0">
                <a:solidFill>
                  <a:srgbClr val="FFFFFF"/>
                </a:solidFill>
              </a:rPr>
              <a:t> do </a:t>
            </a:r>
            <a:r>
              <a:rPr lang="en-US" sz="2000" kern="0" dirty="0" err="1" smtClean="0">
                <a:solidFill>
                  <a:srgbClr val="FFFFFF"/>
                </a:solidFill>
              </a:rPr>
              <a:t>sistema</a:t>
            </a:r>
            <a:r>
              <a:rPr lang="en-US" sz="2000" kern="0" dirty="0" smtClean="0">
                <a:solidFill>
                  <a:srgbClr val="FFFFFF"/>
                </a:solidFill>
              </a:rPr>
              <a:t>.</a:t>
            </a:r>
          </a:p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Será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solicitado</a:t>
            </a:r>
            <a:r>
              <a:rPr lang="en-US" sz="2000" kern="0" dirty="0" smtClean="0">
                <a:solidFill>
                  <a:srgbClr val="FFFFFF"/>
                </a:solidFill>
              </a:rPr>
              <a:t> o </a:t>
            </a:r>
            <a:r>
              <a:rPr lang="en-US" sz="2000" kern="0" dirty="0" err="1" smtClean="0">
                <a:solidFill>
                  <a:srgbClr val="FFFFFF"/>
                </a:solidFill>
              </a:rPr>
              <a:t>idioma</a:t>
            </a:r>
            <a:r>
              <a:rPr lang="en-US" sz="2000" kern="0" dirty="0" smtClean="0">
                <a:solidFill>
                  <a:srgbClr val="FFFFFF"/>
                </a:solidFill>
              </a:rPr>
              <a:t>, layout do </a:t>
            </a:r>
            <a:r>
              <a:rPr lang="en-US" sz="2000" kern="0" dirty="0" err="1" smtClean="0">
                <a:solidFill>
                  <a:srgbClr val="FFFFFF"/>
                </a:solidFill>
              </a:rPr>
              <a:t>teclado</a:t>
            </a:r>
            <a:r>
              <a:rPr lang="en-US" sz="2000" kern="0" dirty="0" smtClean="0">
                <a:solidFill>
                  <a:srgbClr val="FFFFFF"/>
                </a:solidFill>
              </a:rPr>
              <a:t> (</a:t>
            </a:r>
            <a:r>
              <a:rPr lang="en-US" sz="2000" kern="0" dirty="0" err="1" smtClean="0">
                <a:solidFill>
                  <a:srgbClr val="FFFFFF"/>
                </a:solidFill>
              </a:rPr>
              <a:t>faça</a:t>
            </a:r>
            <a:r>
              <a:rPr lang="en-US" sz="2000" kern="0" dirty="0" smtClean="0">
                <a:solidFill>
                  <a:srgbClr val="FFFFFF"/>
                </a:solidFill>
              </a:rPr>
              <a:t> o </a:t>
            </a:r>
            <a:r>
              <a:rPr lang="en-US" sz="2000" kern="0" dirty="0" err="1" smtClean="0">
                <a:solidFill>
                  <a:srgbClr val="FFFFFF"/>
                </a:solidFill>
              </a:rPr>
              <a:t>processo</a:t>
            </a:r>
            <a:r>
              <a:rPr lang="en-US" sz="2000" kern="0" dirty="0" smtClean="0">
                <a:solidFill>
                  <a:srgbClr val="FFFFFF"/>
                </a:solidFill>
              </a:rPr>
              <a:t> de </a:t>
            </a:r>
            <a:r>
              <a:rPr lang="en-US" sz="2000" kern="0" dirty="0" err="1" smtClean="0">
                <a:solidFill>
                  <a:srgbClr val="FFFFFF"/>
                </a:solidFill>
              </a:rPr>
              <a:t>identificação</a:t>
            </a:r>
            <a:r>
              <a:rPr lang="en-US" sz="2000" kern="0" dirty="0" smtClean="0">
                <a:solidFill>
                  <a:srgbClr val="FFFFFF"/>
                </a:solidFill>
              </a:rPr>
              <a:t>) e </a:t>
            </a:r>
            <a:r>
              <a:rPr lang="en-US" sz="2000" kern="0" dirty="0" err="1" smtClean="0">
                <a:solidFill>
                  <a:srgbClr val="FFFFFF"/>
                </a:solidFill>
              </a:rPr>
              <a:t>vários</a:t>
            </a:r>
            <a:r>
              <a:rPr lang="en-US" sz="2000" kern="0" dirty="0" smtClean="0">
                <a:solidFill>
                  <a:srgbClr val="FFFFFF"/>
                </a:solidFill>
              </a:rPr>
              <a:t> outros </a:t>
            </a:r>
            <a:r>
              <a:rPr lang="en-US" sz="2000" kern="0" dirty="0" err="1" smtClean="0">
                <a:solidFill>
                  <a:srgbClr val="FFFFFF"/>
                </a:solidFill>
              </a:rPr>
              <a:t>itens</a:t>
            </a:r>
            <a:r>
              <a:rPr lang="en-US" sz="2000" kern="0" dirty="0" smtClean="0">
                <a:solidFill>
                  <a:srgbClr val="FFFFFF"/>
                </a:solidFill>
              </a:rPr>
              <a:t>. </a:t>
            </a:r>
            <a:r>
              <a:rPr lang="en-US" sz="2000" kern="0" dirty="0" err="1" smtClean="0">
                <a:solidFill>
                  <a:srgbClr val="FFFFFF"/>
                </a:solidFill>
              </a:rPr>
              <a:t>Defina</a:t>
            </a:r>
            <a:r>
              <a:rPr lang="en-US" sz="2000" kern="0" dirty="0" smtClean="0">
                <a:solidFill>
                  <a:srgbClr val="FFFFFF"/>
                </a:solidFill>
              </a:rPr>
              <a:t> um </a:t>
            </a:r>
            <a:r>
              <a:rPr lang="en-US" sz="2000" kern="0" dirty="0" err="1" smtClean="0">
                <a:solidFill>
                  <a:srgbClr val="FFFFFF"/>
                </a:solidFill>
              </a:rPr>
              <a:t>nome</a:t>
            </a:r>
            <a:r>
              <a:rPr lang="en-US" sz="2000" kern="0" dirty="0" smtClean="0">
                <a:solidFill>
                  <a:srgbClr val="FFFFFF"/>
                </a:solidFill>
              </a:rPr>
              <a:t> de </a:t>
            </a:r>
            <a:r>
              <a:rPr lang="en-US" sz="2000" kern="0" dirty="0" err="1" smtClean="0">
                <a:solidFill>
                  <a:srgbClr val="FFFFFF"/>
                </a:solidFill>
              </a:rPr>
              <a:t>usuário</a:t>
            </a:r>
            <a:r>
              <a:rPr lang="en-US" sz="2000" kern="0" dirty="0" smtClean="0">
                <a:solidFill>
                  <a:srgbClr val="FFFFFF"/>
                </a:solidFill>
              </a:rPr>
              <a:t> e </a:t>
            </a:r>
            <a:r>
              <a:rPr lang="en-US" sz="2000" kern="0" dirty="0" err="1" smtClean="0">
                <a:solidFill>
                  <a:srgbClr val="FFFFFF"/>
                </a:solidFill>
              </a:rPr>
              <a:t>senha</a:t>
            </a:r>
            <a:r>
              <a:rPr lang="en-US" sz="2000" kern="0" dirty="0" smtClean="0">
                <a:solidFill>
                  <a:srgbClr val="FFFFFF"/>
                </a:solidFill>
              </a:rPr>
              <a:t> que </a:t>
            </a:r>
            <a:r>
              <a:rPr lang="en-US" sz="2000" kern="0" dirty="0" err="1" smtClean="0">
                <a:solidFill>
                  <a:srgbClr val="FFFFFF"/>
                </a:solidFill>
              </a:rPr>
              <a:t>você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não</a:t>
            </a:r>
            <a:r>
              <a:rPr lang="en-US" sz="2000" kern="0" dirty="0" smtClean="0">
                <a:solidFill>
                  <a:srgbClr val="FFFFFF"/>
                </a:solidFill>
              </a:rPr>
              <a:t> se </a:t>
            </a:r>
            <a:r>
              <a:rPr lang="en-US" sz="2000" kern="0" dirty="0" err="1" smtClean="0">
                <a:solidFill>
                  <a:srgbClr val="FFFFFF"/>
                </a:solidFill>
              </a:rPr>
              <a:t>esqueça</a:t>
            </a:r>
            <a:r>
              <a:rPr lang="en-US" sz="2000" kern="0" dirty="0" smtClean="0">
                <a:solidFill>
                  <a:srgbClr val="FFFFFF"/>
                </a:solidFill>
              </a:rPr>
              <a:t>. No item "</a:t>
            </a:r>
            <a:r>
              <a:rPr lang="en-US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Setup</a:t>
            </a:r>
            <a:r>
              <a:rPr lang="en-US" sz="2000" kern="0" dirty="0" smtClean="0">
                <a:solidFill>
                  <a:srgbClr val="FFFFFF"/>
                </a:solidFill>
              </a:rPr>
              <a:t>", marque a </a:t>
            </a:r>
            <a:r>
              <a:rPr lang="en-US" sz="2000" kern="0" dirty="0" err="1" smtClean="0">
                <a:solidFill>
                  <a:srgbClr val="FFFFFF"/>
                </a:solidFill>
              </a:rPr>
              <a:t>opção</a:t>
            </a:r>
            <a:r>
              <a:rPr lang="en-US" sz="2000" kern="0" dirty="0" smtClean="0">
                <a:solidFill>
                  <a:srgbClr val="FFFFFF"/>
                </a:solidFill>
              </a:rPr>
              <a:t> "</a:t>
            </a:r>
            <a:r>
              <a:rPr lang="en-US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</a:t>
            </a:r>
            <a:r>
              <a:rPr lang="en-US" sz="2000" b="1" kern="0" dirty="0" err="1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OpenSSH</a:t>
            </a:r>
            <a:r>
              <a:rPr lang="en-US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r>
              <a:rPr lang="en-US" sz="2000" kern="0" dirty="0" smtClean="0">
                <a:solidFill>
                  <a:srgbClr val="FFFFFF"/>
                </a:solidFill>
              </a:rPr>
              <a:t>".</a:t>
            </a:r>
          </a:p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Aguarde</a:t>
            </a:r>
            <a:r>
              <a:rPr lang="en-US" sz="2000" kern="0" dirty="0" smtClean="0">
                <a:solidFill>
                  <a:srgbClr val="FFFFFF"/>
                </a:solidFill>
              </a:rPr>
              <a:t> a </a:t>
            </a:r>
            <a:r>
              <a:rPr lang="en-US" sz="2000" kern="0" dirty="0" err="1" smtClean="0">
                <a:solidFill>
                  <a:srgbClr val="FFFFFF"/>
                </a:solidFill>
              </a:rPr>
              <a:t>configuração</a:t>
            </a:r>
            <a:r>
              <a:rPr lang="en-US" sz="2000" kern="0" dirty="0" smtClean="0">
                <a:solidFill>
                  <a:srgbClr val="FFFFFF"/>
                </a:solidFill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</a:rPr>
              <a:t>demora</a:t>
            </a:r>
            <a:r>
              <a:rPr lang="en-US" sz="2000" kern="0" dirty="0" smtClean="0">
                <a:solidFill>
                  <a:srgbClr val="FFFFFF"/>
                </a:solidFill>
              </a:rPr>
              <a:t> um </a:t>
            </a:r>
            <a:r>
              <a:rPr lang="en-US" sz="2000" kern="0" dirty="0" err="1" smtClean="0">
                <a:solidFill>
                  <a:srgbClr val="FFFFFF"/>
                </a:solidFill>
              </a:rPr>
              <a:t>pouco</a:t>
            </a:r>
            <a:r>
              <a:rPr lang="en-US" sz="2000" kern="0" dirty="0" smtClean="0">
                <a:solidFill>
                  <a:srgbClr val="FFFFFF"/>
                </a:solidFill>
              </a:rPr>
              <a:t>.</a:t>
            </a:r>
          </a:p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Após</a:t>
            </a:r>
            <a:r>
              <a:rPr lang="en-US" sz="2000" kern="0" dirty="0" smtClean="0">
                <a:solidFill>
                  <a:srgbClr val="FFFFFF"/>
                </a:solidFill>
              </a:rPr>
              <a:t> a </a:t>
            </a:r>
            <a:r>
              <a:rPr lang="en-US" sz="2000" kern="0" dirty="0" err="1" smtClean="0">
                <a:solidFill>
                  <a:srgbClr val="FFFFFF"/>
                </a:solidFill>
              </a:rPr>
              <a:t>configuração</a:t>
            </a:r>
            <a:r>
              <a:rPr lang="en-US" sz="2000" kern="0" dirty="0" smtClean="0">
                <a:solidFill>
                  <a:srgbClr val="FFFFFF"/>
                </a:solidFill>
              </a:rPr>
              <a:t> do </a:t>
            </a:r>
            <a:r>
              <a:rPr lang="en-US" sz="2000" kern="0" dirty="0" err="1" smtClean="0">
                <a:solidFill>
                  <a:srgbClr val="FFFFFF"/>
                </a:solidFill>
              </a:rPr>
              <a:t>sistema</a:t>
            </a:r>
            <a:r>
              <a:rPr lang="en-US" sz="2000" kern="0" dirty="0" smtClean="0">
                <a:solidFill>
                  <a:srgbClr val="FFFFFF"/>
                </a:solidFill>
              </a:rPr>
              <a:t> da </a:t>
            </a:r>
            <a:r>
              <a:rPr lang="en-US" sz="2000" kern="0" dirty="0" err="1" smtClean="0">
                <a:solidFill>
                  <a:srgbClr val="FFFFFF"/>
                </a:solidFill>
              </a:rPr>
              <a:t>máquina</a:t>
            </a:r>
            <a:r>
              <a:rPr lang="en-US" sz="2000" kern="0" dirty="0" smtClean="0">
                <a:solidFill>
                  <a:srgbClr val="FFFFFF"/>
                </a:solidFill>
              </a:rPr>
              <a:t> virtual, </a:t>
            </a:r>
            <a:r>
              <a:rPr lang="en-US" sz="2000" kern="0" dirty="0" err="1" smtClean="0">
                <a:solidFill>
                  <a:srgbClr val="FFFFFF"/>
                </a:solidFill>
              </a:rPr>
              <a:t>selecione</a:t>
            </a:r>
            <a:r>
              <a:rPr lang="en-US" sz="2000" kern="0" dirty="0" smtClean="0">
                <a:solidFill>
                  <a:srgbClr val="FFFFFF"/>
                </a:solidFill>
              </a:rPr>
              <a:t> "</a:t>
            </a:r>
            <a:r>
              <a:rPr lang="en-US" sz="2000" b="1" kern="0" dirty="0" err="1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Rebbot</a:t>
            </a:r>
            <a:r>
              <a:rPr lang="en-US" sz="2000" kern="0" dirty="0" smtClean="0">
                <a:solidFill>
                  <a:srgbClr val="FFFFFF"/>
                </a:solidFill>
              </a:rPr>
              <a:t>" </a:t>
            </a:r>
            <a:r>
              <a:rPr lang="en-US" sz="2000" kern="0" dirty="0" err="1" smtClean="0">
                <a:solidFill>
                  <a:srgbClr val="FFFFFF"/>
                </a:solidFill>
              </a:rPr>
              <a:t>pressionando</a:t>
            </a:r>
            <a:r>
              <a:rPr lang="en-US" sz="2000" kern="0" dirty="0" smtClean="0">
                <a:solidFill>
                  <a:srgbClr val="FFFFFF"/>
                </a:solidFill>
              </a:rPr>
              <a:t> a </a:t>
            </a:r>
            <a:r>
              <a:rPr lang="en-US" sz="2000" kern="0" dirty="0" err="1" smtClean="0">
                <a:solidFill>
                  <a:srgbClr val="FFFFFF"/>
                </a:solidFill>
              </a:rPr>
              <a:t>tecla</a:t>
            </a:r>
            <a:r>
              <a:rPr lang="en-US" sz="2000" kern="0" dirty="0" smtClean="0">
                <a:solidFill>
                  <a:srgbClr val="FFFFFF"/>
                </a:solidFill>
              </a:rPr>
              <a:t> "</a:t>
            </a:r>
            <a:r>
              <a:rPr lang="en-US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&lt;Enter&gt;</a:t>
            </a:r>
            <a:r>
              <a:rPr lang="en-US" sz="2000" kern="0" dirty="0" smtClean="0">
                <a:solidFill>
                  <a:srgbClr val="FFFFFF"/>
                </a:solidFill>
              </a:rPr>
              <a:t>".</a:t>
            </a:r>
          </a:p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Vai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demorar</a:t>
            </a:r>
            <a:r>
              <a:rPr lang="en-US" sz="2000" kern="0" dirty="0" smtClean="0">
                <a:solidFill>
                  <a:srgbClr val="FFFFFF"/>
                </a:solidFill>
              </a:rPr>
              <a:t> um </a:t>
            </a:r>
            <a:r>
              <a:rPr lang="en-US" sz="2000" kern="0" dirty="0" err="1" smtClean="0">
                <a:solidFill>
                  <a:srgbClr val="FFFFFF"/>
                </a:solidFill>
              </a:rPr>
              <a:t>pouco</a:t>
            </a:r>
            <a:r>
              <a:rPr lang="en-US" sz="2000" kern="0" dirty="0" smtClean="0">
                <a:solidFill>
                  <a:srgbClr val="FFFFFF"/>
                </a:solidFill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</a:rPr>
              <a:t>em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seguida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aparecerá</a:t>
            </a:r>
            <a:r>
              <a:rPr lang="en-US" sz="2000" kern="0" dirty="0" smtClean="0">
                <a:solidFill>
                  <a:srgbClr val="FFFFFF"/>
                </a:solidFill>
              </a:rPr>
              <a:t> a </a:t>
            </a:r>
            <a:r>
              <a:rPr lang="en-US" sz="2000" kern="0" dirty="0" err="1" smtClean="0">
                <a:solidFill>
                  <a:srgbClr val="FFFFFF"/>
                </a:solidFill>
              </a:rPr>
              <a:t>janela</a:t>
            </a:r>
            <a:r>
              <a:rPr lang="en-US" sz="2000" kern="0" dirty="0" smtClean="0">
                <a:solidFill>
                  <a:srgbClr val="FFFFFF"/>
                </a:solidFill>
              </a:rPr>
              <a:t> do </a:t>
            </a:r>
            <a:r>
              <a:rPr lang="en-US" sz="2000" kern="0" dirty="0" smtClean="0"/>
              <a:t>shell com o prompt de </a:t>
            </a:r>
            <a:r>
              <a:rPr lang="en-US" sz="2000" kern="0" dirty="0" err="1" smtClean="0"/>
              <a:t>comando</a:t>
            </a:r>
            <a:r>
              <a:rPr lang="en-US" sz="2000" kern="0" dirty="0" smtClean="0">
                <a:solidFill>
                  <a:srgbClr val="FFFFFF"/>
                </a:solidFill>
              </a:rPr>
              <a:t>.</a:t>
            </a:r>
            <a:endParaRPr lang="en-US" sz="2000" kern="0" dirty="0">
              <a:solidFill>
                <a:srgbClr val="FFFFFF"/>
              </a:solidFill>
            </a:endParaRPr>
          </a:p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64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17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err="1" smtClean="0"/>
              <a:t>VirtualBox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/>
              <a:t>Faça</a:t>
            </a:r>
            <a:r>
              <a:rPr lang="en-US" sz="2000" kern="0" dirty="0"/>
              <a:t> o login com </a:t>
            </a:r>
            <a:r>
              <a:rPr lang="en-US" sz="2000" kern="0" dirty="0" err="1"/>
              <a:t>suas</a:t>
            </a:r>
            <a:r>
              <a:rPr lang="en-US" sz="2000" kern="0" dirty="0"/>
              <a:t> </a:t>
            </a:r>
            <a:r>
              <a:rPr lang="en-US" sz="2000" kern="0" dirty="0" err="1"/>
              <a:t>credenciais</a:t>
            </a:r>
            <a:r>
              <a:rPr lang="en-US" sz="2000" kern="0" dirty="0"/>
              <a:t>.</a:t>
            </a:r>
          </a:p>
          <a:p>
            <a:pPr marL="334963" lvl="1" indent="-334963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/>
              <a:t>Aparecerá</a:t>
            </a:r>
            <a:r>
              <a:rPr lang="en-US" sz="2000" kern="0" dirty="0" smtClean="0"/>
              <a:t> o prompt de </a:t>
            </a:r>
            <a:r>
              <a:rPr lang="en-US" sz="2000" kern="0" dirty="0" err="1" smtClean="0"/>
              <a:t>comando</a:t>
            </a:r>
            <a:r>
              <a:rPr lang="en-US" sz="2000" kern="0" dirty="0" smtClean="0"/>
              <a:t>, que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indica</a:t>
            </a:r>
            <a:r>
              <a:rPr lang="en-US" sz="2000" kern="0" dirty="0" smtClean="0">
                <a:solidFill>
                  <a:srgbClr val="FFFFFF"/>
                </a:solidFill>
              </a:rPr>
              <a:t> que o </a:t>
            </a:r>
            <a:r>
              <a:rPr lang="en-US" sz="2000" kern="0" dirty="0" err="1" smtClean="0">
                <a:solidFill>
                  <a:srgbClr val="FFFFFF"/>
                </a:solidFill>
              </a:rPr>
              <a:t>sistema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está</a:t>
            </a:r>
            <a:r>
              <a:rPr lang="en-US" sz="2000" kern="0" dirty="0" smtClean="0">
                <a:solidFill>
                  <a:srgbClr val="FFFFFF"/>
                </a:solidFill>
              </a:rPr>
              <a:t> pronto para </a:t>
            </a:r>
            <a:r>
              <a:rPr lang="en-US" sz="2000" kern="0" dirty="0" err="1" smtClean="0">
                <a:solidFill>
                  <a:srgbClr val="FFFFFF"/>
                </a:solidFill>
              </a:rPr>
              <a:t>receber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comandos</a:t>
            </a:r>
            <a:r>
              <a:rPr lang="en-US" sz="2000" kern="0" dirty="0" smtClean="0">
                <a:solidFill>
                  <a:srgbClr val="FFFFFF"/>
                </a:solidFill>
              </a:rPr>
              <a:t>. É </a:t>
            </a:r>
            <a:r>
              <a:rPr lang="en-US" sz="2000" kern="0" dirty="0" err="1" smtClean="0">
                <a:solidFill>
                  <a:srgbClr val="FFFFFF"/>
                </a:solidFill>
              </a:rPr>
              <a:t>composto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pelo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seguinte</a:t>
            </a:r>
            <a:r>
              <a:rPr lang="en-US" sz="2000" kern="0" dirty="0" smtClean="0">
                <a:solidFill>
                  <a:srgbClr val="FFFFFF"/>
                </a:solidFill>
              </a:rPr>
              <a:t>:</a:t>
            </a:r>
          </a:p>
          <a:p>
            <a:pPr marL="334800" lvl="1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nomeDoUsuário</a:t>
            </a:r>
            <a:r>
              <a:rPr lang="en-US" b="1" kern="0" dirty="0" err="1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000" kern="0" dirty="0" err="1" smtClean="0">
                <a:solidFill>
                  <a:srgbClr val="FFFFFF"/>
                </a:solidFill>
              </a:rPr>
              <a:t>nomeDoServidor</a:t>
            </a:r>
            <a:r>
              <a:rPr lang="en-US" b="1" kern="0" dirty="0" err="1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000" kern="0" dirty="0" err="1" smtClean="0"/>
              <a:t>caminhoAtual</a:t>
            </a:r>
            <a:r>
              <a:rPr lang="en-US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  <a:p>
            <a:pPr marL="334800" lvl="1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</a:rPr>
              <a:t>Onde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após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os</a:t>
            </a:r>
            <a:r>
              <a:rPr lang="en-US" sz="2000" kern="0" dirty="0" smtClean="0">
                <a:solidFill>
                  <a:srgbClr val="FFFFFF"/>
                </a:solidFill>
              </a:rPr>
              <a:t> ":" é </a:t>
            </a:r>
            <a:r>
              <a:rPr lang="en-US" sz="2000" kern="0" dirty="0" err="1" smtClean="0">
                <a:solidFill>
                  <a:srgbClr val="FFFFFF"/>
                </a:solidFill>
              </a:rPr>
              <a:t>exibo</a:t>
            </a:r>
            <a:r>
              <a:rPr lang="en-US" sz="2000" kern="0" dirty="0" smtClean="0">
                <a:solidFill>
                  <a:srgbClr val="FFFFFF"/>
                </a:solidFill>
              </a:rPr>
              <a:t> o path (</a:t>
            </a:r>
            <a:r>
              <a:rPr lang="en-US" sz="2000" kern="0" dirty="0" err="1" smtClean="0">
                <a:solidFill>
                  <a:srgbClr val="FFFFFF"/>
                </a:solidFill>
              </a:rPr>
              <a:t>caminho</a:t>
            </a:r>
            <a:r>
              <a:rPr lang="en-US" sz="2000" kern="0" dirty="0" smtClean="0">
                <a:solidFill>
                  <a:srgbClr val="FFFFFF"/>
                </a:solidFill>
              </a:rPr>
              <a:t> de </a:t>
            </a:r>
            <a:r>
              <a:rPr lang="en-US" sz="2000" kern="0" dirty="0" err="1" smtClean="0">
                <a:solidFill>
                  <a:srgbClr val="FFFFFF"/>
                </a:solidFill>
              </a:rPr>
              <a:t>diretórios</a:t>
            </a:r>
            <a:r>
              <a:rPr lang="en-US" sz="2000" kern="0" dirty="0" smtClean="0">
                <a:solidFill>
                  <a:srgbClr val="FFFFFF"/>
                </a:solidFill>
              </a:rPr>
              <a:t>) </a:t>
            </a:r>
            <a:r>
              <a:rPr lang="en-US" sz="2000" kern="0" dirty="0" err="1" smtClean="0">
                <a:solidFill>
                  <a:srgbClr val="FFFFFF"/>
                </a:solidFill>
              </a:rPr>
              <a:t>atual</a:t>
            </a:r>
            <a:r>
              <a:rPr lang="en-US" sz="2000" kern="0" dirty="0" smtClean="0">
                <a:solidFill>
                  <a:srgbClr val="FFFFFF"/>
                </a:solidFill>
              </a:rPr>
              <a:t>. O </a:t>
            </a:r>
            <a:r>
              <a:rPr lang="en-US" sz="2000" kern="0" dirty="0" err="1" smtClean="0">
                <a:solidFill>
                  <a:srgbClr val="FFFFFF"/>
                </a:solidFill>
              </a:rPr>
              <a:t>sinal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en-US" sz="2000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kern="0" dirty="0" smtClean="0">
                <a:solidFill>
                  <a:srgbClr val="FFFFFF"/>
                </a:solidFill>
              </a:rPr>
              <a:t>é a </a:t>
            </a:r>
            <a:r>
              <a:rPr lang="en-US" sz="2000" kern="0" dirty="0" err="1" smtClean="0">
                <a:solidFill>
                  <a:srgbClr val="FFFFFF"/>
                </a:solidFill>
              </a:rPr>
              <a:t>abreviação</a:t>
            </a:r>
            <a:r>
              <a:rPr lang="en-US" sz="2000" kern="0" dirty="0" smtClean="0">
                <a:solidFill>
                  <a:srgbClr val="FFFFFF"/>
                </a:solidFill>
              </a:rPr>
              <a:t> para o </a:t>
            </a:r>
            <a:r>
              <a:rPr lang="en-US" sz="2000" kern="0" dirty="0" err="1" smtClean="0">
                <a:solidFill>
                  <a:srgbClr val="FFFFFF"/>
                </a:solidFill>
              </a:rPr>
              <a:t>diretório</a:t>
            </a:r>
            <a:r>
              <a:rPr lang="en-US" sz="2000" kern="0" dirty="0" smtClean="0">
                <a:solidFill>
                  <a:srgbClr val="FFFFFF"/>
                </a:solidFill>
              </a:rPr>
              <a:t> do </a:t>
            </a:r>
            <a:r>
              <a:rPr lang="en-US" sz="2000" kern="0" dirty="0" err="1" smtClean="0">
                <a:solidFill>
                  <a:srgbClr val="FFFFFF"/>
                </a:solidFill>
              </a:rPr>
              <a:t>usuário</a:t>
            </a:r>
            <a:r>
              <a:rPr lang="en-US" sz="2000" kern="0" dirty="0" smtClean="0">
                <a:solidFill>
                  <a:srgbClr val="FFFFFF"/>
                </a:solidFill>
              </a:rPr>
              <a:t>. </a:t>
            </a:r>
          </a:p>
          <a:p>
            <a:pPr marL="334800" lvl="1" algn="just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solidFill>
                  <a:srgbClr val="FFFFFF"/>
                </a:solidFill>
              </a:rPr>
              <a:t>O </a:t>
            </a:r>
            <a:r>
              <a:rPr lang="en-US" sz="2000" kern="0" dirty="0" err="1" smtClean="0">
                <a:solidFill>
                  <a:srgbClr val="FFFFFF"/>
                </a:solidFill>
              </a:rPr>
              <a:t>sinal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b="1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indica</a:t>
            </a:r>
            <a:r>
              <a:rPr lang="en-US" sz="2000" kern="0" dirty="0" smtClean="0">
                <a:solidFill>
                  <a:srgbClr val="FFFFFF"/>
                </a:solidFill>
              </a:rPr>
              <a:t> que o </a:t>
            </a:r>
            <a:r>
              <a:rPr lang="en-US" sz="2000" kern="0" dirty="0" err="1" smtClean="0">
                <a:solidFill>
                  <a:srgbClr val="FFFFFF"/>
                </a:solidFill>
              </a:rPr>
              <a:t>usuário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corrente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não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possui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previlégios</a:t>
            </a:r>
            <a:r>
              <a:rPr lang="en-US" sz="2000" kern="0" dirty="0" smtClean="0">
                <a:solidFill>
                  <a:srgbClr val="FFFFFF"/>
                </a:solidFill>
              </a:rPr>
              <a:t> de </a:t>
            </a:r>
            <a:r>
              <a:rPr lang="en-US" sz="2000" kern="0" dirty="0" err="1" smtClean="0">
                <a:solidFill>
                  <a:srgbClr val="FFFFFF"/>
                </a:solidFill>
              </a:rPr>
              <a:t>adminstrador</a:t>
            </a:r>
            <a:r>
              <a:rPr lang="en-US" sz="2000" kern="0" dirty="0" smtClean="0">
                <a:solidFill>
                  <a:srgbClr val="FFFFFF"/>
                </a:solidFill>
              </a:rPr>
              <a:t> (root).</a:t>
            </a:r>
          </a:p>
        </p:txBody>
      </p:sp>
    </p:spTree>
    <p:extLst>
      <p:ext uri="{BB962C8B-B14F-4D97-AF65-F5344CB8AC3E}">
        <p14:creationId xmlns:p14="http://schemas.microsoft.com/office/powerpoint/2010/main" val="4047209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2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smtClean="0"/>
              <a:t>Bibliografia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565776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100000"/>
              </a:lnSpc>
              <a:spcBef>
                <a:spcPts val="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Sistemas </a:t>
            </a:r>
            <a:r>
              <a:rPr lang="pt-BR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Operacionais Modernos – 4ªed.</a:t>
            </a:r>
            <a:endParaRPr lang="pt-BR" sz="20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Andrew S. Tanenbaum, </a:t>
            </a:r>
            <a:r>
              <a:rPr lang="de-DE" sz="18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Herbert Bos</a:t>
            </a: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Pearson Education do </a:t>
            </a:r>
            <a:r>
              <a:rPr lang="en-US" sz="1800" kern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Brasil</a:t>
            </a:r>
            <a:r>
              <a:rPr lang="en-US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2016</a:t>
            </a:r>
            <a:r>
              <a:rPr lang="en-US" sz="18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pt-BR" sz="18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34963" indent="-334963">
              <a:lnSpc>
                <a:spcPct val="100000"/>
              </a:lnSpc>
              <a:spcBef>
                <a:spcPts val="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Fundamentos de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Sistemas Operacionais – 9ªed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Abraham Silberschatz, Peter Baer Galvin, Greg </a:t>
            </a:r>
            <a:r>
              <a:rPr lang="de-DE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Gagne</a:t>
            </a: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LTC, 2015.</a:t>
            </a:r>
            <a:endParaRPr lang="pt-BR" sz="18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34963" indent="-334963">
              <a:lnSpc>
                <a:spcPct val="100000"/>
              </a:lnSpc>
              <a:spcBef>
                <a:spcPts val="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Sistemas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Operacionais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Conceitos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 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Aplicações com Java - 6ªed</a:t>
            </a:r>
            <a:r>
              <a:rPr lang="pt-BR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Abraham Sberschatz, Peter Baer Gavin, Greg Gagrne</a:t>
            </a: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Elsevier, 2004</a:t>
            </a:r>
            <a:r>
              <a:rPr lang="en-US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34963" lvl="1" indent="-334963">
              <a:lnSpc>
                <a:spcPct val="100000"/>
              </a:lnSpc>
              <a:spcBef>
                <a:spcPts val="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>
                <a:solidFill>
                  <a:srgbClr val="FFFFFF"/>
                </a:solidFill>
              </a:rPr>
              <a:t>Começando</a:t>
            </a:r>
            <a:r>
              <a:rPr lang="en-US" sz="2000" kern="0" dirty="0">
                <a:solidFill>
                  <a:srgbClr val="FFFFFF"/>
                </a:solidFill>
              </a:rPr>
              <a:t> com Linux </a:t>
            </a:r>
            <a:r>
              <a:rPr lang="en-US" sz="1800" kern="0" dirty="0">
                <a:solidFill>
                  <a:srgbClr val="FFFFFF"/>
                </a:solidFill>
              </a:rPr>
              <a:t>– </a:t>
            </a:r>
            <a:r>
              <a:rPr lang="en-US" sz="1800" kern="0" dirty="0" err="1">
                <a:solidFill>
                  <a:srgbClr val="FFFFFF"/>
                </a:solidFill>
              </a:rPr>
              <a:t>Comandos</a:t>
            </a:r>
            <a:r>
              <a:rPr lang="en-US" sz="1800" kern="0" dirty="0">
                <a:solidFill>
                  <a:srgbClr val="FFFFFF"/>
                </a:solidFill>
              </a:rPr>
              <a:t>, </a:t>
            </a:r>
            <a:r>
              <a:rPr lang="en-US" sz="1800" kern="0" dirty="0" err="1">
                <a:solidFill>
                  <a:srgbClr val="FFFFFF"/>
                </a:solidFill>
              </a:rPr>
              <a:t>serviços</a:t>
            </a:r>
            <a:r>
              <a:rPr lang="en-US" sz="1800" kern="0" dirty="0">
                <a:solidFill>
                  <a:srgbClr val="FFFFFF"/>
                </a:solidFill>
              </a:rPr>
              <a:t> e </a:t>
            </a:r>
            <a:r>
              <a:rPr lang="en-US" sz="1800" kern="0" dirty="0" err="1">
                <a:solidFill>
                  <a:srgbClr val="FFFFFF"/>
                </a:solidFill>
              </a:rPr>
              <a:t>administração</a:t>
            </a:r>
            <a:endParaRPr lang="en-US" sz="1800" kern="0" dirty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Daniel Romero</a:t>
            </a:r>
            <a:endParaRPr lang="en-US" sz="20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Editora</a:t>
            </a:r>
            <a:r>
              <a:rPr lang="en-US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Casa do </a:t>
            </a:r>
            <a:r>
              <a:rPr lang="en-US" sz="2000" kern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20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pt-BR" sz="20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334963" lvl="1" indent="-334963">
              <a:lnSpc>
                <a:spcPct val="100000"/>
              </a:lnSpc>
              <a:spcBef>
                <a:spcPts val="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Caixa</a:t>
            </a:r>
            <a:r>
              <a:rPr lang="en-US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Ferramentas</a:t>
            </a:r>
            <a:r>
              <a:rPr lang="en-US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DevOps – </a:t>
            </a:r>
            <a:r>
              <a:rPr lang="en-US" sz="16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Um </a:t>
            </a:r>
            <a:r>
              <a:rPr lang="en-US" sz="16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guia</a:t>
            </a:r>
            <a:r>
              <a:rPr lang="en-US" sz="16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6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construção</a:t>
            </a:r>
            <a:r>
              <a:rPr lang="en-US" sz="16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administração</a:t>
            </a:r>
            <a:r>
              <a:rPr lang="en-US" sz="16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6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arquitetura</a:t>
            </a:r>
            <a:r>
              <a:rPr lang="en-US" sz="16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6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sistemas</a:t>
            </a:r>
            <a:r>
              <a:rPr lang="en-US" sz="16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modernos</a:t>
            </a:r>
            <a:endParaRPr lang="en-US" sz="1600" kern="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Gleicon</a:t>
            </a:r>
            <a:r>
              <a:rPr lang="en-US" sz="18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Moraes</a:t>
            </a:r>
            <a:endParaRPr lang="en-US" sz="18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792163" lvl="1" indent="-334963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Editora</a:t>
            </a:r>
            <a:r>
              <a:rPr lang="en-US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Casa do </a:t>
            </a:r>
            <a:r>
              <a:rPr lang="en-US" sz="1800" kern="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1800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pt-BR" sz="1800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kern="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kern="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3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smtClean="0"/>
              <a:t>Introdução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3853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"Um 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computador moderno consiste em um ou 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mais processadores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alguma memória principal, discos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impressoras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um teclado, um mouse, um monitor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interfaces 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 rede e vários outros dispositivos 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 entrada 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 saída. Como um todo, trata-se de 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um sistema 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complexo. </a:t>
            </a:r>
            <a:r>
              <a:rPr lang="pt-BR" kern="0" dirty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Se todo programador de </a:t>
            </a:r>
            <a:r>
              <a:rPr lang="pt-BR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aplicativos tivesse </a:t>
            </a:r>
            <a:r>
              <a:rPr lang="pt-BR" kern="0" dirty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de compreender como todas essas partes </a:t>
            </a:r>
            <a:r>
              <a:rPr lang="pt-BR" kern="0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funcionam em </a:t>
            </a:r>
            <a:r>
              <a:rPr lang="pt-BR" kern="0" dirty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detalhe, nenhum código jamais seria escrito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."</a:t>
            </a:r>
          </a:p>
          <a:p>
            <a:pPr algn="r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Tanenbaum &amp; </a:t>
            </a:r>
            <a:r>
              <a:rPr lang="en-US" sz="2000" kern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Bos</a:t>
            </a:r>
            <a:endParaRPr lang="en-US" sz="2000" kern="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66" y="5820189"/>
            <a:ext cx="580611" cy="58061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95936" y="5301208"/>
            <a:ext cx="1825693" cy="51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Abstração!!!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87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4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smtClean="0"/>
              <a:t>Introdução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14771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Sistema Operacional é, resumidamente,  o software que serve de base para a execução de 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programas aplicativos, 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ao mesmo tempo, impedindo 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 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esses programas interfiram na </a:t>
            </a:r>
            <a:r>
              <a:rPr lang="pt-BR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operação apropriada do </a:t>
            </a:r>
            <a:r>
              <a:rPr lang="pt-BR" kern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sistema, e que controla/gerencia os recursos de hardware da máquina.</a:t>
            </a:r>
            <a:endParaRPr lang="en-US" sz="2000" kern="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2000" kern="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332309" y="3848962"/>
            <a:ext cx="5264027" cy="2748390"/>
            <a:chOff x="2260301" y="3416915"/>
            <a:chExt cx="5264027" cy="2748390"/>
          </a:xfrm>
        </p:grpSpPr>
        <p:sp>
          <p:nvSpPr>
            <p:cNvPr id="2" name="Retângulo 1"/>
            <p:cNvSpPr/>
            <p:nvPr/>
          </p:nvSpPr>
          <p:spPr bwMode="auto">
            <a:xfrm>
              <a:off x="2260301" y="4077073"/>
              <a:ext cx="2952328" cy="648072"/>
            </a:xfrm>
            <a:prstGeom prst="rect">
              <a:avLst/>
            </a:prstGeom>
            <a:solidFill>
              <a:srgbClr val="F3F3A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pt-BR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Software</a:t>
              </a:r>
              <a:r>
                <a:rPr kumimoji="0" lang="pt-BR" sz="2000" b="0" i="0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 Básico</a:t>
              </a:r>
              <a:endParaRPr kumimoji="0" lang="pt-BR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ctr" defTabSz="449263" rtl="0" eaLnBrk="1" fontAlgn="base" latinLnBrk="0" hangingPunct="1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pt-BR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Sistema Operacional</a:t>
              </a:r>
            </a:p>
          </p:txBody>
        </p:sp>
        <p:sp>
          <p:nvSpPr>
            <p:cNvPr id="6" name="Retângulo 5"/>
            <p:cNvSpPr/>
            <p:nvPr/>
          </p:nvSpPr>
          <p:spPr bwMode="auto">
            <a:xfrm>
              <a:off x="2260301" y="3416915"/>
              <a:ext cx="1476164" cy="66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pt-BR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Software</a:t>
              </a:r>
              <a:r>
                <a:rPr kumimoji="0" lang="pt-BR" sz="2000" b="0" i="0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 Aplicativo</a:t>
              </a:r>
              <a:endParaRPr kumimoji="0" lang="pt-BR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3736465" y="3416915"/>
              <a:ext cx="1476164" cy="66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pt-BR" sz="20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Software</a:t>
              </a:r>
              <a:r>
                <a:rPr kumimoji="0" lang="pt-BR" sz="2000" b="0" i="0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 Utilitário</a:t>
              </a:r>
              <a:endParaRPr kumimoji="0" lang="pt-BR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etângulo 8"/>
            <p:cNvSpPr/>
            <p:nvPr/>
          </p:nvSpPr>
          <p:spPr bwMode="auto">
            <a:xfrm>
              <a:off x="2260301" y="4725145"/>
              <a:ext cx="2952328" cy="1440160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pt-BR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Hardware</a:t>
              </a:r>
            </a:p>
            <a:p>
              <a:pPr algn="ctr">
                <a:lnSpc>
                  <a:spcPct val="78000"/>
                </a:lnSpc>
              </a:pPr>
              <a:r>
                <a:rPr lang="pt-BR" sz="2000" dirty="0" smtClean="0">
                  <a:solidFill>
                    <a:schemeClr val="tx1"/>
                  </a:solidFill>
                  <a:latin typeface="Times New Roman" pitchFamily="18" charset="0"/>
                </a:rPr>
                <a:t>processadores, memórias,  </a:t>
              </a:r>
              <a:r>
                <a:rPr lang="pt-BR" sz="2000" dirty="0">
                  <a:solidFill>
                    <a:schemeClr val="tx1"/>
                  </a:solidFill>
                  <a:latin typeface="Times New Roman" pitchFamily="18" charset="0"/>
                </a:rPr>
                <a:t>discos</a:t>
              </a:r>
              <a:r>
                <a:rPr lang="pt-BR" sz="2000" dirty="0" smtClean="0">
                  <a:solidFill>
                    <a:schemeClr val="tx1"/>
                  </a:solidFill>
                  <a:latin typeface="Times New Roman" pitchFamily="18" charset="0"/>
                </a:rPr>
                <a:t>, mouse</a:t>
              </a:r>
              <a:r>
                <a:rPr lang="pt-BR" sz="2000" dirty="0">
                  <a:solidFill>
                    <a:schemeClr val="tx1"/>
                  </a:solidFill>
                  <a:latin typeface="Times New Roman" pitchFamily="18" charset="0"/>
                </a:rPr>
                <a:t>, </a:t>
              </a:r>
              <a:r>
                <a:rPr lang="pt-BR" sz="2000" dirty="0" smtClean="0">
                  <a:solidFill>
                    <a:schemeClr val="tx1"/>
                  </a:solidFill>
                  <a:latin typeface="Times New Roman" pitchFamily="18" charset="0"/>
                </a:rPr>
                <a:t>teclado, interfaces de rede,  impressoras, etc. </a:t>
              </a:r>
              <a:endParaRPr kumimoji="0" lang="pt-BR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" name="Chave direita 3"/>
            <p:cNvSpPr/>
            <p:nvPr/>
          </p:nvSpPr>
          <p:spPr bwMode="auto">
            <a:xfrm>
              <a:off x="5359113" y="3416915"/>
              <a:ext cx="288032" cy="636458"/>
            </a:xfrm>
            <a:prstGeom prst="rightBrace">
              <a:avLst/>
            </a:prstGeom>
            <a:noFill/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pt-BR" sz="2400" b="0" i="0" u="sng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1161" y="3512621"/>
              <a:ext cx="17331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Modo Usuário</a:t>
              </a:r>
              <a:endParaRPr lang="pt-BR" sz="2000" dirty="0"/>
            </a:p>
          </p:txBody>
        </p:sp>
        <p:sp>
          <p:nvSpPr>
            <p:cNvPr id="12" name="Chave direita 11"/>
            <p:cNvSpPr/>
            <p:nvPr/>
          </p:nvSpPr>
          <p:spPr bwMode="auto">
            <a:xfrm>
              <a:off x="5367497" y="4119616"/>
              <a:ext cx="279648" cy="605530"/>
            </a:xfrm>
            <a:prstGeom prst="rightBrace">
              <a:avLst/>
            </a:prstGeom>
            <a:noFill/>
            <a:ln w="381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pt-BR" sz="2400" b="0" i="0" u="sng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799545" y="4209003"/>
              <a:ext cx="1648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Modo Núcleo</a:t>
              </a:r>
              <a:endParaRPr lang="pt-B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253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5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smtClean="0"/>
              <a:t>Evolução dos </a:t>
            </a:r>
            <a:r>
              <a:rPr lang="pt-BR" altLang="pt-BR" sz="3600" dirty="0" err="1" smtClean="0"/>
              <a:t>SOs</a:t>
            </a:r>
            <a:r>
              <a:rPr lang="pt-BR" altLang="pt-BR" sz="3600" dirty="0" smtClean="0"/>
              <a:t> / Computadores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P</a:t>
            </a:r>
            <a:r>
              <a:rPr lang="pt-BR" kern="0" dirty="0" smtClean="0">
                <a:solidFill>
                  <a:srgbClr val="FFFFFF"/>
                </a:solidFill>
              </a:rPr>
              <a:t>rimeira </a:t>
            </a:r>
            <a:r>
              <a:rPr lang="pt-BR" kern="0" dirty="0">
                <a:solidFill>
                  <a:srgbClr val="FFFFFF"/>
                </a:solidFill>
              </a:rPr>
              <a:t>geração (</a:t>
            </a:r>
            <a:r>
              <a:rPr lang="pt-BR" kern="0" dirty="0" smtClean="0">
                <a:solidFill>
                  <a:srgbClr val="FFFFFF"/>
                </a:solidFill>
              </a:rPr>
              <a:t>1945-1955)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</a:rPr>
              <a:t>V</a:t>
            </a:r>
            <a:r>
              <a:rPr lang="pt-BR" sz="2000" kern="0" dirty="0" smtClean="0">
                <a:solidFill>
                  <a:srgbClr val="FFFFFF"/>
                </a:solidFill>
              </a:rPr>
              <a:t>álvulas</a:t>
            </a:r>
            <a:r>
              <a:rPr lang="pt-BR" sz="2000" kern="0" dirty="0">
                <a:solidFill>
                  <a:srgbClr val="FFFFFF"/>
                </a:solidFill>
              </a:rPr>
              <a:t>.</a:t>
            </a:r>
          </a:p>
          <a:p>
            <a:pPr marL="334963" indent="-334963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</a:t>
            </a:r>
            <a:r>
              <a:rPr lang="pt-BR" kern="0" dirty="0" smtClean="0">
                <a:solidFill>
                  <a:srgbClr val="FFFFFF"/>
                </a:solidFill>
              </a:rPr>
              <a:t>egunda </a:t>
            </a:r>
            <a:r>
              <a:rPr lang="pt-BR" kern="0" dirty="0">
                <a:solidFill>
                  <a:srgbClr val="FFFFFF"/>
                </a:solidFill>
              </a:rPr>
              <a:t>geração (1955-1965</a:t>
            </a:r>
            <a:r>
              <a:rPr lang="pt-BR" kern="0" dirty="0" smtClean="0">
                <a:solidFill>
                  <a:srgbClr val="FFFFFF"/>
                </a:solidFill>
              </a:rPr>
              <a:t>)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Transistores 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Computadores de grande porte (mainframes).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Processamento em lote </a:t>
            </a:r>
            <a:r>
              <a:rPr lang="pt-BR" sz="2000" kern="0" dirty="0">
                <a:solidFill>
                  <a:srgbClr val="FFFFFF"/>
                </a:solidFill>
              </a:rPr>
              <a:t>(batch</a:t>
            </a:r>
            <a:r>
              <a:rPr lang="pt-BR" sz="2000" kern="0" dirty="0" smtClean="0">
                <a:solidFill>
                  <a:srgbClr val="FFFFFF"/>
                </a:solidFill>
              </a:rPr>
              <a:t>).</a:t>
            </a:r>
            <a:endParaRPr lang="pt-BR" sz="2000" kern="0" dirty="0">
              <a:solidFill>
                <a:srgbClr val="FFFFFF"/>
              </a:solidFill>
            </a:endParaRPr>
          </a:p>
          <a:p>
            <a:pPr marL="334963" indent="-334963">
              <a:lnSpc>
                <a:spcPct val="90000"/>
              </a:lnSpc>
              <a:spcBef>
                <a:spcPts val="1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Terceira </a:t>
            </a:r>
            <a:r>
              <a:rPr lang="pt-BR" kern="0" dirty="0">
                <a:solidFill>
                  <a:srgbClr val="FFFFFF"/>
                </a:solidFill>
              </a:rPr>
              <a:t>geração (</a:t>
            </a:r>
            <a:r>
              <a:rPr lang="pt-BR" kern="0" dirty="0" smtClean="0">
                <a:solidFill>
                  <a:srgbClr val="FFFFFF"/>
                </a:solidFill>
              </a:rPr>
              <a:t>1965-1980)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err="1" smtClean="0">
                <a:solidFill>
                  <a:srgbClr val="FFFFFF"/>
                </a:solidFill>
              </a:rPr>
              <a:t>Timesharing</a:t>
            </a:r>
            <a:r>
              <a:rPr lang="pt-BR" sz="2000" kern="0" dirty="0" smtClean="0">
                <a:solidFill>
                  <a:srgbClr val="FFFFFF"/>
                </a:solidFill>
              </a:rPr>
              <a:t>.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Circuitos Integrados  </a:t>
            </a:r>
            <a:r>
              <a:rPr lang="pt-BR" sz="2000" kern="0" dirty="0">
                <a:solidFill>
                  <a:srgbClr val="FFFFFF"/>
                </a:solidFill>
              </a:rPr>
              <a:t>e </a:t>
            </a:r>
            <a:r>
              <a:rPr lang="pt-BR" sz="2000" kern="0" dirty="0" smtClean="0">
                <a:solidFill>
                  <a:srgbClr val="FFFFFF"/>
                </a:solidFill>
              </a:rPr>
              <a:t>multiprogramação.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Minicomputadores.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UNIX / POSIX</a:t>
            </a:r>
            <a:endParaRPr lang="pt-BR" sz="20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6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6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smtClean="0"/>
              <a:t>Evolução dos </a:t>
            </a:r>
            <a:r>
              <a:rPr lang="pt-BR" altLang="pt-BR" sz="3600" dirty="0" err="1" smtClean="0"/>
              <a:t>SOs</a:t>
            </a:r>
            <a:r>
              <a:rPr lang="pt-BR" altLang="pt-BR" sz="3600" dirty="0" smtClean="0"/>
              <a:t> / Computadores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100000"/>
              </a:lnSpc>
              <a:spcBef>
                <a:spcPts val="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Quarta </a:t>
            </a:r>
            <a:r>
              <a:rPr lang="pt-BR" kern="0" dirty="0">
                <a:solidFill>
                  <a:srgbClr val="FFFFFF"/>
                </a:solidFill>
              </a:rPr>
              <a:t>geração (1980-presente</a:t>
            </a:r>
            <a:r>
              <a:rPr lang="pt-BR" kern="0" dirty="0" smtClean="0">
                <a:solidFill>
                  <a:srgbClr val="FFFFFF"/>
                </a:solidFill>
              </a:rPr>
              <a:t>)</a:t>
            </a:r>
            <a:endParaRPr lang="pt-BR" kern="0" dirty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</a:rPr>
              <a:t>computadores </a:t>
            </a:r>
            <a:r>
              <a:rPr lang="pt-BR" sz="2000" kern="0" dirty="0" smtClean="0">
                <a:solidFill>
                  <a:srgbClr val="FFFFFF"/>
                </a:solidFill>
              </a:rPr>
              <a:t>pessoais  / microcomputadores.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</a:rPr>
              <a:t>circuitos integrados </a:t>
            </a:r>
            <a:r>
              <a:rPr lang="pt-BR" sz="2000" kern="0" dirty="0" smtClean="0">
                <a:solidFill>
                  <a:srgbClr val="FFFFFF"/>
                </a:solidFill>
              </a:rPr>
              <a:t>em larga </a:t>
            </a:r>
            <a:r>
              <a:rPr lang="pt-BR" sz="2000" kern="0" dirty="0">
                <a:solidFill>
                  <a:srgbClr val="FFFFFF"/>
                </a:solidFill>
              </a:rPr>
              <a:t>escala (</a:t>
            </a:r>
            <a:r>
              <a:rPr lang="pt-BR" sz="2000" kern="0" dirty="0" smtClean="0">
                <a:solidFill>
                  <a:srgbClr val="FFFFFF"/>
                </a:solidFill>
              </a:rPr>
              <a:t>LSI).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CP/M (Control Program for </a:t>
            </a:r>
            <a:r>
              <a:rPr lang="de-DE" sz="2000" kern="0" dirty="0" smtClean="0">
                <a:solidFill>
                  <a:srgbClr val="FFFFFF"/>
                </a:solidFill>
              </a:rPr>
              <a:t>Microcomputers).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IBM-PC - DOS (Disk Operating </a:t>
            </a:r>
            <a:r>
              <a:rPr lang="de-DE" sz="2000" kern="0" dirty="0" smtClean="0">
                <a:solidFill>
                  <a:srgbClr val="FFFFFF"/>
                </a:solidFill>
              </a:rPr>
              <a:t>System) – MS-DOS.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Apple Macintosh - MAC OS X </a:t>
            </a:r>
            <a:r>
              <a:rPr lang="de-DE" sz="2000" kern="0" dirty="0" smtClean="0">
                <a:solidFill>
                  <a:srgbClr val="FFFFFF"/>
                </a:solidFill>
              </a:rPr>
              <a:t>– UNIX FreeBSD – Linux.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Windows – Windows for WorkGroups - Windows95/98/NT/2000/ME/XP/Server2003/Vista/7/8/10.</a:t>
            </a:r>
          </a:p>
          <a:p>
            <a:pPr marL="334963" lvl="1" indent="-334963">
              <a:lnSpc>
                <a:spcPct val="100000"/>
              </a:lnSpc>
              <a:spcBef>
                <a:spcPts val="12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Quinta geração (1990-presente):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</a:rPr>
              <a:t>Computadores móveis - PDA (</a:t>
            </a:r>
            <a:r>
              <a:rPr lang="pt-BR" sz="2000" kern="0" dirty="0" err="1">
                <a:solidFill>
                  <a:srgbClr val="FFFFFF"/>
                </a:solidFill>
              </a:rPr>
              <a:t>Personal</a:t>
            </a:r>
            <a:r>
              <a:rPr lang="pt-BR" sz="2000" kern="0" dirty="0">
                <a:solidFill>
                  <a:srgbClr val="FFFFFF"/>
                </a:solidFill>
              </a:rPr>
              <a:t> Digital </a:t>
            </a:r>
            <a:r>
              <a:rPr lang="pt-BR" sz="2000" kern="0" dirty="0" err="1" smtClean="0">
                <a:solidFill>
                  <a:srgbClr val="FFFFFF"/>
                </a:solidFill>
              </a:rPr>
              <a:t>Assistant</a:t>
            </a:r>
            <a:r>
              <a:rPr lang="pt-BR" sz="2000" kern="0" dirty="0">
                <a:solidFill>
                  <a:srgbClr val="FFFFFF"/>
                </a:solidFill>
              </a:rPr>
              <a:t>) </a:t>
            </a:r>
            <a:r>
              <a:rPr lang="pt-BR" sz="2000" kern="0" dirty="0" smtClean="0">
                <a:solidFill>
                  <a:srgbClr val="FFFFFF"/>
                </a:solidFill>
              </a:rPr>
              <a:t>– Smartphones.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err="1">
                <a:solidFill>
                  <a:srgbClr val="FFFFFF"/>
                </a:solidFill>
              </a:rPr>
              <a:t>Symbian</a:t>
            </a:r>
            <a:r>
              <a:rPr lang="pt-BR" sz="2000" kern="0" dirty="0">
                <a:solidFill>
                  <a:srgbClr val="FFFFFF"/>
                </a:solidFill>
              </a:rPr>
              <a:t> </a:t>
            </a:r>
            <a:r>
              <a:rPr lang="pt-BR" sz="2000" kern="0" dirty="0" smtClean="0">
                <a:solidFill>
                  <a:srgbClr val="FFFFFF"/>
                </a:solidFill>
              </a:rPr>
              <a:t>OS – </a:t>
            </a:r>
            <a:r>
              <a:rPr lang="pt-BR" sz="2000" kern="0" dirty="0" err="1" smtClean="0">
                <a:solidFill>
                  <a:srgbClr val="FFFFFF"/>
                </a:solidFill>
              </a:rPr>
              <a:t>Blackberry</a:t>
            </a:r>
            <a:r>
              <a:rPr lang="pt-BR" sz="2000" kern="0" dirty="0" smtClean="0">
                <a:solidFill>
                  <a:srgbClr val="FFFFFF"/>
                </a:solidFill>
              </a:rPr>
              <a:t> </a:t>
            </a:r>
            <a:r>
              <a:rPr lang="pt-BR" sz="2000" kern="0" dirty="0">
                <a:solidFill>
                  <a:srgbClr val="FFFFFF"/>
                </a:solidFill>
              </a:rPr>
              <a:t>OS </a:t>
            </a:r>
            <a:r>
              <a:rPr lang="pt-BR" sz="2000" kern="0" dirty="0" smtClean="0">
                <a:solidFill>
                  <a:srgbClr val="FFFFFF"/>
                </a:solidFill>
              </a:rPr>
              <a:t>– Windows Phone.</a:t>
            </a:r>
          </a:p>
          <a:p>
            <a:pPr marL="792163" lvl="1" indent="-334963">
              <a:lnSpc>
                <a:spcPct val="100000"/>
              </a:lnSpc>
              <a:spcBef>
                <a:spcPts val="1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iOS </a:t>
            </a:r>
            <a:r>
              <a:rPr lang="de-DE" sz="2000" kern="0" dirty="0" smtClean="0">
                <a:solidFill>
                  <a:srgbClr val="FFFFFF"/>
                </a:solidFill>
              </a:rPr>
              <a:t>– Android.</a:t>
            </a:r>
            <a:endParaRPr lang="de-DE" sz="2000" kern="0" dirty="0">
              <a:solidFill>
                <a:srgbClr val="FFFF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31640" y="6008278"/>
            <a:ext cx="630653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evolui mais rápido, o software ou o hardware?</a:t>
            </a:r>
            <a:endParaRPr lang="pt-BR" sz="1800" b="1" dirty="0">
              <a:solidFill>
                <a:srgbClr val="F3F3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10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7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smtClean="0"/>
              <a:t>Tipos </a:t>
            </a:r>
            <a:r>
              <a:rPr lang="pt-BR" altLang="pt-BR" sz="3600" dirty="0"/>
              <a:t>de Sistemas Operacionais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de computadores de</a:t>
            </a:r>
          </a:p>
          <a:p>
            <a:pPr marL="355600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grande </a:t>
            </a:r>
            <a:r>
              <a:rPr lang="pt-BR" kern="0" dirty="0" smtClean="0">
                <a:solidFill>
                  <a:srgbClr val="FFFFFF"/>
                </a:solidFill>
              </a:rPr>
              <a:t>porte</a:t>
            </a:r>
            <a:endParaRPr lang="pt-BR" kern="0" dirty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OS/390 – UNIX - Linux.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de servidores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Solaris, FreeBSD, Linux e </a:t>
            </a:r>
            <a:r>
              <a:rPr lang="de-DE" sz="2000" kern="0" dirty="0" smtClean="0">
                <a:solidFill>
                  <a:srgbClr val="FFFFFF"/>
                </a:solidFill>
              </a:rPr>
              <a:t>Windows Server </a:t>
            </a:r>
            <a:r>
              <a:rPr lang="de-DE" sz="2000" kern="0" dirty="0">
                <a:solidFill>
                  <a:srgbClr val="FFFFFF"/>
                </a:solidFill>
              </a:rPr>
              <a:t>201x</a:t>
            </a:r>
            <a:r>
              <a:rPr lang="de-DE" sz="2000" kern="0" dirty="0" smtClean="0">
                <a:solidFill>
                  <a:srgbClr val="FFFFFF"/>
                </a:solidFill>
              </a:rPr>
              <a:t>.</a:t>
            </a:r>
          </a:p>
          <a:p>
            <a:pPr marL="334963" lvl="1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kern="0" dirty="0">
                <a:solidFill>
                  <a:srgbClr val="FFFFFF"/>
                </a:solidFill>
              </a:rPr>
              <a:t>Sistemas operacionais de multiprocessadores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Windows e Linux.</a:t>
            </a:r>
            <a:endParaRPr lang="de-DE" sz="2000" kern="0" dirty="0" smtClean="0">
              <a:solidFill>
                <a:srgbClr val="FFFFFF"/>
              </a:solidFill>
            </a:endParaRPr>
          </a:p>
          <a:p>
            <a:pPr marL="334963" lvl="1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de </a:t>
            </a:r>
            <a:r>
              <a:rPr lang="pt-BR" kern="0" dirty="0" smtClean="0">
                <a:solidFill>
                  <a:srgbClr val="FFFFFF"/>
                </a:solidFill>
              </a:rPr>
              <a:t>computadores pessoais</a:t>
            </a:r>
            <a:endParaRPr lang="pt-BR" kern="0" dirty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>
                <a:solidFill>
                  <a:srgbClr val="FFFFFF"/>
                </a:solidFill>
              </a:rPr>
              <a:t>Linux, </a:t>
            </a:r>
            <a:r>
              <a:rPr lang="pt-BR" sz="2000" kern="0" dirty="0" err="1" smtClean="0">
                <a:solidFill>
                  <a:srgbClr val="FFFFFF"/>
                </a:solidFill>
              </a:rPr>
              <a:t>FreeBSD</a:t>
            </a:r>
            <a:r>
              <a:rPr lang="pt-BR" sz="2000" kern="0" dirty="0">
                <a:solidFill>
                  <a:srgbClr val="FFFFFF"/>
                </a:solidFill>
              </a:rPr>
              <a:t>, </a:t>
            </a:r>
            <a:r>
              <a:rPr lang="pt-BR" sz="2000" kern="0" dirty="0" smtClean="0">
                <a:solidFill>
                  <a:srgbClr val="FFFFFF"/>
                </a:solidFill>
              </a:rPr>
              <a:t>Windows e </a:t>
            </a:r>
            <a:r>
              <a:rPr lang="pt-BR" sz="2000" kern="0" dirty="0">
                <a:solidFill>
                  <a:srgbClr val="FFFFFF"/>
                </a:solidFill>
              </a:rPr>
              <a:t>o OS X</a:t>
            </a:r>
            <a:endParaRPr lang="pt-BR" sz="2000" kern="0" dirty="0" smtClean="0">
              <a:solidFill>
                <a:srgbClr val="FFFFFF"/>
              </a:solidFill>
            </a:endParaRPr>
          </a:p>
          <a:p>
            <a:pPr marL="334963" lvl="1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de computadores portáteis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iOS </a:t>
            </a:r>
            <a:r>
              <a:rPr lang="de-DE" sz="2000" kern="0" dirty="0" smtClean="0">
                <a:solidFill>
                  <a:srgbClr val="FFFFFF"/>
                </a:solidFill>
              </a:rPr>
              <a:t>- </a:t>
            </a:r>
            <a:r>
              <a:rPr lang="de-DE" sz="2000" kern="0" dirty="0">
                <a:solidFill>
                  <a:srgbClr val="FFFFFF"/>
                </a:solidFill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53683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8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 smtClean="0"/>
              <a:t>Tipos </a:t>
            </a:r>
            <a:r>
              <a:rPr lang="pt-BR" altLang="pt-BR" sz="3600" dirty="0"/>
              <a:t>de Sistemas Operacionais</a:t>
            </a:r>
            <a:endParaRPr lang="pt-BR" altLang="pt-BR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embarcados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solidFill>
                  <a:srgbClr val="FFFFFF"/>
                </a:solidFill>
              </a:rPr>
              <a:t>Embedded Linux, QNX </a:t>
            </a:r>
            <a:r>
              <a:rPr lang="en-US" sz="2000" kern="0" dirty="0" smtClean="0">
                <a:solidFill>
                  <a:srgbClr val="FFFFFF"/>
                </a:solidFill>
              </a:rPr>
              <a:t>e VxWorks</a:t>
            </a:r>
            <a:r>
              <a:rPr lang="pt-BR" sz="2000" kern="0" dirty="0" smtClean="0">
                <a:solidFill>
                  <a:srgbClr val="FFFFFF"/>
                </a:solidFill>
              </a:rPr>
              <a:t>.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de nós sensores</a:t>
            </a: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TinyOS.</a:t>
            </a:r>
            <a:endParaRPr lang="de-DE" sz="2000" kern="0" dirty="0" smtClean="0">
              <a:solidFill>
                <a:srgbClr val="FFFFFF"/>
              </a:solidFill>
            </a:endParaRPr>
          </a:p>
          <a:p>
            <a:pPr marL="334963" lvl="1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de tempo real</a:t>
            </a:r>
            <a:endParaRPr lang="de-DE" kern="0" dirty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>
                <a:solidFill>
                  <a:srgbClr val="FFFFFF"/>
                </a:solidFill>
              </a:rPr>
              <a:t>eCos.</a:t>
            </a:r>
            <a:endParaRPr lang="de-DE" sz="2000" kern="0" dirty="0" smtClean="0">
              <a:solidFill>
                <a:srgbClr val="FFFFFF"/>
              </a:solidFill>
            </a:endParaRPr>
          </a:p>
          <a:p>
            <a:pPr marL="334963" lvl="1" indent="-334963">
              <a:lnSpc>
                <a:spcPct val="9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>
                <a:solidFill>
                  <a:srgbClr val="FFFFFF"/>
                </a:solidFill>
              </a:rPr>
              <a:t>Sistemas operacionais de </a:t>
            </a:r>
            <a:r>
              <a:rPr lang="pt-BR" kern="0" dirty="0" smtClean="0">
                <a:solidFill>
                  <a:srgbClr val="FFFFFF"/>
                </a:solidFill>
              </a:rPr>
              <a:t>cartões inteligentes</a:t>
            </a:r>
            <a:endParaRPr lang="pt-BR" kern="0" dirty="0">
              <a:solidFill>
                <a:srgbClr val="FFFFFF"/>
              </a:solidFill>
            </a:endParaRPr>
          </a:p>
          <a:p>
            <a:pPr marL="792163" lvl="1" indent="-334963">
              <a:lnSpc>
                <a:spcPct val="90000"/>
              </a:lnSpc>
              <a:spcBef>
                <a:spcPts val="800"/>
              </a:spcBef>
              <a:buClr>
                <a:srgbClr val="D60093"/>
              </a:buClr>
              <a:buSzPct val="4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000" kern="0" dirty="0" smtClean="0">
                <a:solidFill>
                  <a:srgbClr val="FFFFFF"/>
                </a:solidFill>
              </a:rPr>
              <a:t>Proprietário do fabricante – ROM DOS.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00617" y="5229200"/>
            <a:ext cx="586891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rgbClr val="F3F3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Aumento e redução de recursos, parece um ciclo!</a:t>
            </a:r>
            <a:endParaRPr lang="pt-BR" sz="1800" b="1" dirty="0">
              <a:solidFill>
                <a:srgbClr val="F3F3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279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65E6FCC-9731-4D23-B3E5-11425E190647}" type="slidenum">
              <a:rPr lang="pt-BR" altLang="pt-BR" sz="1600">
                <a:solidFill>
                  <a:srgbClr val="FFFFFF"/>
                </a:solidFill>
              </a:rPr>
              <a:pPr eaLnBrk="1" hangingPunct="1"/>
              <a:t>9</a:t>
            </a:fld>
            <a:endParaRPr lang="pt-BR" altLang="pt-BR" sz="1600">
              <a:solidFill>
                <a:srgbClr val="FFFFFF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15938"/>
            <a:ext cx="7793037" cy="7048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3600" dirty="0"/>
              <a:t>Conceitos de </a:t>
            </a:r>
            <a:r>
              <a:rPr lang="pt-BR" altLang="pt-BR" sz="3600" dirty="0" smtClean="0"/>
              <a:t>Sistemas Operacionais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2688" y="1447800"/>
            <a:ext cx="7493768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4963" indent="-334963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Processo</a:t>
            </a:r>
            <a:endParaRPr lang="pt-BR" kern="0" dirty="0">
              <a:solidFill>
                <a:srgbClr val="FFFFFF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solidFill>
                  <a:srgbClr val="FFFFFF"/>
                </a:solidFill>
              </a:rPr>
              <a:t>É um </a:t>
            </a:r>
            <a:r>
              <a:rPr lang="en-US" sz="2000" kern="0" dirty="0" err="1" smtClean="0">
                <a:solidFill>
                  <a:srgbClr val="FFFFFF"/>
                </a:solidFill>
              </a:rPr>
              <a:t>programa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em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execução</a:t>
            </a:r>
            <a:r>
              <a:rPr lang="en-US" sz="2000" kern="0" dirty="0" smtClean="0">
                <a:solidFill>
                  <a:srgbClr val="FFFFFF"/>
                </a:solidFill>
              </a:rPr>
              <a:t>, com </a:t>
            </a:r>
            <a:r>
              <a:rPr lang="en-US" sz="2000" kern="0" dirty="0" err="1" smtClean="0">
                <a:solidFill>
                  <a:srgbClr val="FFFFFF"/>
                </a:solidFill>
              </a:rPr>
              <a:t>uma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área</a:t>
            </a:r>
            <a:r>
              <a:rPr lang="en-US" sz="2000" kern="0" dirty="0" smtClean="0">
                <a:solidFill>
                  <a:srgbClr val="FFFFFF"/>
                </a:solidFill>
              </a:rPr>
              <a:t> de </a:t>
            </a:r>
            <a:r>
              <a:rPr lang="en-US" sz="2000" kern="0" dirty="0" err="1" smtClean="0">
                <a:solidFill>
                  <a:srgbClr val="FFFFFF"/>
                </a:solidFill>
              </a:rPr>
              <a:t>memória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específica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alocada</a:t>
            </a:r>
            <a:r>
              <a:rPr lang="en-US" sz="2000" kern="0" dirty="0" smtClean="0">
                <a:solidFill>
                  <a:srgbClr val="FFFFFF"/>
                </a:solidFill>
              </a:rPr>
              <a:t>, para </a:t>
            </a:r>
            <a:r>
              <a:rPr lang="en-US" sz="2000" kern="0" dirty="0" err="1" smtClean="0">
                <a:solidFill>
                  <a:srgbClr val="FFFFFF"/>
                </a:solidFill>
              </a:rPr>
              <a:t>armazernar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seu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código</a:t>
            </a:r>
            <a:r>
              <a:rPr lang="en-US" sz="2000" kern="0" dirty="0" smtClean="0">
                <a:solidFill>
                  <a:srgbClr val="FFFFFF"/>
                </a:solidFill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</a:rPr>
              <a:t>executável</a:t>
            </a:r>
            <a:r>
              <a:rPr lang="en-US" sz="2000" kern="0" dirty="0" smtClean="0">
                <a:solidFill>
                  <a:srgbClr val="FFFFFF"/>
                </a:solidFill>
              </a:rPr>
              <a:t> e </a:t>
            </a:r>
            <a:r>
              <a:rPr lang="en-US" sz="2000" kern="0" dirty="0" err="1" smtClean="0">
                <a:solidFill>
                  <a:srgbClr val="FFFFFF"/>
                </a:solidFill>
              </a:rPr>
              <a:t>seus</a:t>
            </a:r>
            <a:r>
              <a:rPr lang="en-US" sz="2000" kern="0" dirty="0" smtClean="0">
                <a:solidFill>
                  <a:srgbClr val="FFFFFF"/>
                </a:solidFill>
              </a:rPr>
              <a:t> dados</a:t>
            </a:r>
            <a:r>
              <a:rPr lang="pt-BR" sz="2000" kern="0" dirty="0" smtClean="0">
                <a:solidFill>
                  <a:srgbClr val="FFFFFF"/>
                </a:solidFill>
              </a:rPr>
              <a:t>.</a:t>
            </a:r>
          </a:p>
          <a:p>
            <a:pPr marL="334963" indent="-334963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Memória Principal</a:t>
            </a:r>
            <a:endParaRPr lang="pt-BR" kern="0" dirty="0">
              <a:solidFill>
                <a:srgbClr val="FFFFFF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Área onde os processos em execução e seus dados são alocados.</a:t>
            </a:r>
          </a:p>
          <a:p>
            <a:pPr marL="334963" lvl="1" indent="-334963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0000"/>
              <a:buFont typeface="Wingdings" panose="05000000000000000000" pitchFamily="2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kern="0" dirty="0" smtClean="0">
                <a:solidFill>
                  <a:srgbClr val="FFFFFF"/>
                </a:solidFill>
              </a:rPr>
              <a:t>Memória Virtual</a:t>
            </a:r>
            <a:endParaRPr lang="de-DE" kern="0" dirty="0">
              <a:solidFill>
                <a:srgbClr val="FFFFFF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800"/>
              </a:spcBef>
              <a:buClr>
                <a:srgbClr val="D60093"/>
              </a:buClr>
              <a:buSzPct val="40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de-DE" sz="2000" kern="0" dirty="0" smtClean="0">
                <a:solidFill>
                  <a:srgbClr val="FFFFFF"/>
                </a:solidFill>
              </a:rPr>
              <a:t>Área do disco usada para alocação de processos durante sua execução, utilizada quando a necessidade de memória por um processo excede a quantidade de memória física da máquina.</a:t>
            </a:r>
          </a:p>
        </p:txBody>
      </p:sp>
    </p:spTree>
    <p:extLst>
      <p:ext uri="{BB962C8B-B14F-4D97-AF65-F5344CB8AC3E}">
        <p14:creationId xmlns:p14="http://schemas.microsoft.com/office/powerpoint/2010/main" val="2824169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8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8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/>
          <a:defRPr kumimoji="0" lang="en-GB" sz="24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1503</Words>
  <Application>Microsoft Office PowerPoint</Application>
  <PresentationFormat>Apresentação na tela (4:3)</PresentationFormat>
  <Paragraphs>166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Design padrão</vt:lpstr>
      <vt:lpstr>Introdução a Sistemas Operacionais Com foco em Desenvolvimento de Sistemas</vt:lpstr>
      <vt:lpstr>Bibliografia</vt:lpstr>
      <vt:lpstr>Introdução</vt:lpstr>
      <vt:lpstr>Introdução</vt:lpstr>
      <vt:lpstr>Evolução dos SOs / Computadores</vt:lpstr>
      <vt:lpstr>Evolução dos SOs / Computadores</vt:lpstr>
      <vt:lpstr>Tipos de Sistemas Operacionais</vt:lpstr>
      <vt:lpstr>Tipos de Sistemas Operacionais</vt:lpstr>
      <vt:lpstr>Conceitos de Sistemas Operacionais</vt:lpstr>
      <vt:lpstr>Conceitos de Sistemas Operacionais</vt:lpstr>
      <vt:lpstr>Conceitos de Sistemas Operacionais</vt:lpstr>
      <vt:lpstr>Estrutura de sistemas operacionais</vt:lpstr>
      <vt:lpstr>Estrutura de sistemas operacionais</vt:lpstr>
      <vt:lpstr>Estrutura de sistemas operacionais</vt:lpstr>
      <vt:lpstr>VirtualBox</vt:lpstr>
      <vt:lpstr>VirtualBox</vt:lpstr>
      <vt:lpstr>VirtualBox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Linguagem Java</dc:title>
  <dc:creator>Oficinas</dc:creator>
  <cp:lastModifiedBy>Lenovo</cp:lastModifiedBy>
  <cp:revision>332</cp:revision>
  <dcterms:modified xsi:type="dcterms:W3CDTF">2020-08-10T17:29:21Z</dcterms:modified>
</cp:coreProperties>
</file>