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758" r:id="rId2"/>
    <p:sldId id="759" r:id="rId3"/>
    <p:sldId id="789" r:id="rId4"/>
    <p:sldId id="791" r:id="rId5"/>
    <p:sldId id="795" r:id="rId6"/>
    <p:sldId id="782" r:id="rId7"/>
    <p:sldId id="783" r:id="rId8"/>
    <p:sldId id="784" r:id="rId9"/>
    <p:sldId id="786" r:id="rId10"/>
    <p:sldId id="787" r:id="rId11"/>
    <p:sldId id="803" r:id="rId12"/>
    <p:sldId id="788" r:id="rId13"/>
    <p:sldId id="792" r:id="rId14"/>
    <p:sldId id="793" r:id="rId15"/>
    <p:sldId id="796" r:id="rId16"/>
    <p:sldId id="798" r:id="rId17"/>
    <p:sldId id="797" r:id="rId18"/>
    <p:sldId id="802" r:id="rId19"/>
    <p:sldId id="800" r:id="rId20"/>
    <p:sldId id="801" r:id="rId21"/>
    <p:sldId id="799" r:id="rId22"/>
    <p:sldId id="794" r:id="rId23"/>
    <p:sldId id="785" r:id="rId24"/>
    <p:sldId id="781" r:id="rId25"/>
    <p:sldId id="764" r:id="rId26"/>
    <p:sldId id="765" r:id="rId27"/>
    <p:sldId id="766" r:id="rId28"/>
    <p:sldId id="768" r:id="rId29"/>
    <p:sldId id="769" r:id="rId30"/>
    <p:sldId id="770" r:id="rId31"/>
    <p:sldId id="777" r:id="rId32"/>
    <p:sldId id="778" r:id="rId33"/>
    <p:sldId id="763" r:id="rId34"/>
    <p:sldId id="771" r:id="rId35"/>
    <p:sldId id="772" r:id="rId36"/>
    <p:sldId id="767" r:id="rId37"/>
    <p:sldId id="774" r:id="rId38"/>
    <p:sldId id="775" r:id="rId39"/>
    <p:sldId id="780" r:id="rId40"/>
    <p:sldId id="776" r:id="rId41"/>
    <p:sldId id="779" r:id="rId42"/>
  </p:sldIdLst>
  <p:sldSz cx="9144000" cy="6858000" type="screen4x3"/>
  <p:notesSz cx="9875838" cy="6743700"/>
  <p:defaultTextStyle>
    <a:defPPr>
      <a:defRPr lang="en-GB"/>
    </a:defPPr>
    <a:lvl1pPr algn="l" defTabSz="449263" rtl="0" fontAlgn="base">
      <a:lnSpc>
        <a:spcPct val="130000"/>
      </a:lnSpc>
      <a:spcBef>
        <a:spcPct val="0"/>
      </a:spcBef>
      <a:spcAft>
        <a:spcPct val="0"/>
      </a:spcAft>
      <a:buClr>
        <a:srgbClr val="FFFFFF"/>
      </a:buClr>
      <a:buSzPct val="100000"/>
      <a:buFont typeface="Wingdings" panose="05000000000000000000" pitchFamily="2" charset="2"/>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457200" algn="l" defTabSz="449263" rtl="0" fontAlgn="base">
      <a:lnSpc>
        <a:spcPct val="130000"/>
      </a:lnSpc>
      <a:spcBef>
        <a:spcPct val="0"/>
      </a:spcBef>
      <a:spcAft>
        <a:spcPct val="0"/>
      </a:spcAft>
      <a:buClr>
        <a:srgbClr val="FFFFFF"/>
      </a:buClr>
      <a:buSzPct val="100000"/>
      <a:buFont typeface="Wingdings" panose="05000000000000000000" pitchFamily="2" charset="2"/>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914400" algn="l" defTabSz="449263" rtl="0" fontAlgn="base">
      <a:lnSpc>
        <a:spcPct val="130000"/>
      </a:lnSpc>
      <a:spcBef>
        <a:spcPct val="0"/>
      </a:spcBef>
      <a:spcAft>
        <a:spcPct val="0"/>
      </a:spcAft>
      <a:buClr>
        <a:srgbClr val="FFFFFF"/>
      </a:buClr>
      <a:buSzPct val="100000"/>
      <a:buFont typeface="Wingdings" panose="05000000000000000000" pitchFamily="2" charset="2"/>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371600" algn="l" defTabSz="449263" rtl="0" fontAlgn="base">
      <a:lnSpc>
        <a:spcPct val="130000"/>
      </a:lnSpc>
      <a:spcBef>
        <a:spcPct val="0"/>
      </a:spcBef>
      <a:spcAft>
        <a:spcPct val="0"/>
      </a:spcAft>
      <a:buClr>
        <a:srgbClr val="FFFFFF"/>
      </a:buClr>
      <a:buSzPct val="100000"/>
      <a:buFont typeface="Wingdings" panose="05000000000000000000" pitchFamily="2" charset="2"/>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1828800" algn="l" defTabSz="449263" rtl="0" fontAlgn="base">
      <a:lnSpc>
        <a:spcPct val="130000"/>
      </a:lnSpc>
      <a:spcBef>
        <a:spcPct val="0"/>
      </a:spcBef>
      <a:spcAft>
        <a:spcPct val="0"/>
      </a:spcAft>
      <a:buClr>
        <a:srgbClr val="FFFFFF"/>
      </a:buClr>
      <a:buSzPct val="100000"/>
      <a:buFont typeface="Wingdings" panose="05000000000000000000" pitchFamily="2" charset="2"/>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2400" kern="12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6">
          <p15:clr>
            <a:srgbClr val="A4A3A4"/>
          </p15:clr>
        </p15:guide>
        <p15:guide id="2"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F3A5"/>
    <a:srgbClr val="F9F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7" autoAdjust="0"/>
    <p:restoredTop sz="94660"/>
  </p:normalViewPr>
  <p:slideViewPr>
    <p:cSldViewPr>
      <p:cViewPr varScale="1">
        <p:scale>
          <a:sx n="74" d="100"/>
          <a:sy n="74" d="100"/>
        </p:scale>
        <p:origin x="-1638"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62466"/>
    </p:cViewPr>
  </p:sorterViewPr>
  <p:notesViewPr>
    <p:cSldViewPr>
      <p:cViewPr varScale="1">
        <p:scale>
          <a:sx n="59" d="100"/>
          <a:sy n="59" d="100"/>
        </p:scale>
        <p:origin x="-1752" y="-72"/>
      </p:cViewPr>
      <p:guideLst>
        <p:guide orient="horz" pos="2886"/>
        <p:guide pos="211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1554" name="Rectangle 2"/>
          <p:cNvSpPr>
            <a:spLocks noGrp="1" noChangeArrowheads="1"/>
          </p:cNvSpPr>
          <p:nvPr>
            <p:ph type="hdr" sz="quarter"/>
          </p:nvPr>
        </p:nvSpPr>
        <p:spPr bwMode="auto">
          <a:xfrm>
            <a:off x="0" y="0"/>
            <a:ext cx="4244975"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78000"/>
              </a:lnSpc>
              <a:buFont typeface="Times New Roman" pitchFamily="18" charset="0"/>
              <a:buNone/>
              <a:defRPr sz="1200" u="none">
                <a:latin typeface="Times New Roman" pitchFamily="18" charset="0"/>
              </a:defRPr>
            </a:lvl1pPr>
          </a:lstStyle>
          <a:p>
            <a:pPr>
              <a:defRPr/>
            </a:pPr>
            <a:endParaRPr lang="pt-BR"/>
          </a:p>
        </p:txBody>
      </p:sp>
      <p:sp>
        <p:nvSpPr>
          <p:cNvPr id="791555" name="Rectangle 3"/>
          <p:cNvSpPr>
            <a:spLocks noGrp="1" noChangeArrowheads="1"/>
          </p:cNvSpPr>
          <p:nvPr>
            <p:ph type="dt" sz="quarter" idx="1"/>
          </p:nvPr>
        </p:nvSpPr>
        <p:spPr bwMode="auto">
          <a:xfrm>
            <a:off x="5610225" y="0"/>
            <a:ext cx="4246563"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78000"/>
              </a:lnSpc>
              <a:buFont typeface="Times New Roman" pitchFamily="18" charset="0"/>
              <a:buNone/>
              <a:defRPr sz="1200" u="none">
                <a:latin typeface="Times New Roman" pitchFamily="18" charset="0"/>
              </a:defRPr>
            </a:lvl1pPr>
          </a:lstStyle>
          <a:p>
            <a:pPr>
              <a:defRPr/>
            </a:pPr>
            <a:endParaRPr lang="pt-BR"/>
          </a:p>
        </p:txBody>
      </p:sp>
      <p:sp>
        <p:nvSpPr>
          <p:cNvPr id="791556" name="Rectangle 4"/>
          <p:cNvSpPr>
            <a:spLocks noGrp="1" noChangeArrowheads="1"/>
          </p:cNvSpPr>
          <p:nvPr>
            <p:ph type="ftr" sz="quarter" idx="2"/>
          </p:nvPr>
        </p:nvSpPr>
        <p:spPr bwMode="auto">
          <a:xfrm>
            <a:off x="0" y="6394450"/>
            <a:ext cx="4244975" cy="3857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78000"/>
              </a:lnSpc>
              <a:buFont typeface="Times New Roman" pitchFamily="18" charset="0"/>
              <a:buNone/>
              <a:defRPr sz="1200" u="none">
                <a:latin typeface="Times New Roman" pitchFamily="18" charset="0"/>
              </a:defRPr>
            </a:lvl1pPr>
          </a:lstStyle>
          <a:p>
            <a:pPr>
              <a:defRPr/>
            </a:pPr>
            <a:endParaRPr lang="pt-BR"/>
          </a:p>
        </p:txBody>
      </p:sp>
      <p:sp>
        <p:nvSpPr>
          <p:cNvPr id="791557" name="Rectangle 5"/>
          <p:cNvSpPr>
            <a:spLocks noGrp="1" noChangeArrowheads="1"/>
          </p:cNvSpPr>
          <p:nvPr>
            <p:ph type="sldNum" sz="quarter" idx="3"/>
          </p:nvPr>
        </p:nvSpPr>
        <p:spPr bwMode="auto">
          <a:xfrm>
            <a:off x="5610225" y="6394450"/>
            <a:ext cx="4246563" cy="3857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78000"/>
              </a:lnSpc>
              <a:buFont typeface="Times New Roman" panose="02020603050405020304" pitchFamily="18" charset="0"/>
              <a:buNone/>
              <a:defRPr sz="1200">
                <a:latin typeface="Times New Roman" panose="02020603050405020304" pitchFamily="18" charset="0"/>
              </a:defRPr>
            </a:lvl1pPr>
          </a:lstStyle>
          <a:p>
            <a:fld id="{9C366CB7-91CE-4982-859F-690110A40E17}" type="slidenum">
              <a:rPr lang="pt-BR" altLang="pt-BR"/>
              <a:pPr/>
              <a:t>‹nº›</a:t>
            </a:fld>
            <a:endParaRPr lang="pt-BR" altLang="pt-BR"/>
          </a:p>
        </p:txBody>
      </p:sp>
    </p:spTree>
    <p:extLst>
      <p:ext uri="{BB962C8B-B14F-4D97-AF65-F5344CB8AC3E}">
        <p14:creationId xmlns:p14="http://schemas.microsoft.com/office/powerpoint/2010/main" val="1679682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9875838" cy="6743700"/>
          </a:xfrm>
          <a:prstGeom prst="roundRect">
            <a:avLst>
              <a:gd name="adj" fmla="val 23"/>
            </a:avLst>
          </a:prstGeom>
          <a:solidFill>
            <a:srgbClr val="FFFFFF"/>
          </a:solidFill>
          <a:ln w="9360">
            <a:noFill/>
            <a:miter lim="800000"/>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074" name="AutoShape 2"/>
          <p:cNvSpPr>
            <a:spLocks noChangeArrowheads="1"/>
          </p:cNvSpPr>
          <p:nvPr/>
        </p:nvSpPr>
        <p:spPr bwMode="auto">
          <a:xfrm>
            <a:off x="0" y="0"/>
            <a:ext cx="9875838" cy="6743700"/>
          </a:xfrm>
          <a:prstGeom prst="roundRect">
            <a:avLst>
              <a:gd name="adj" fmla="val 23"/>
            </a:avLst>
          </a:prstGeom>
          <a:solidFill>
            <a:srgbClr val="FFFFFF"/>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075" name="AutoShape 3"/>
          <p:cNvSpPr>
            <a:spLocks noChangeArrowheads="1"/>
          </p:cNvSpPr>
          <p:nvPr/>
        </p:nvSpPr>
        <p:spPr bwMode="auto">
          <a:xfrm>
            <a:off x="0" y="0"/>
            <a:ext cx="9875838" cy="6743700"/>
          </a:xfrm>
          <a:prstGeom prst="roundRect">
            <a:avLst>
              <a:gd name="adj" fmla="val 23"/>
            </a:avLst>
          </a:prstGeom>
          <a:solidFill>
            <a:srgbClr val="FFFFFF"/>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076" name="AutoShape 4"/>
          <p:cNvSpPr>
            <a:spLocks noChangeArrowheads="1"/>
          </p:cNvSpPr>
          <p:nvPr/>
        </p:nvSpPr>
        <p:spPr bwMode="auto">
          <a:xfrm>
            <a:off x="0" y="0"/>
            <a:ext cx="9875838" cy="6743700"/>
          </a:xfrm>
          <a:prstGeom prst="roundRect">
            <a:avLst>
              <a:gd name="adj" fmla="val 23"/>
            </a:avLst>
          </a:prstGeom>
          <a:solidFill>
            <a:srgbClr val="FFFFFF"/>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077" name="AutoShape 5"/>
          <p:cNvSpPr>
            <a:spLocks noChangeArrowheads="1"/>
          </p:cNvSpPr>
          <p:nvPr/>
        </p:nvSpPr>
        <p:spPr bwMode="auto">
          <a:xfrm>
            <a:off x="0" y="0"/>
            <a:ext cx="9875838" cy="6743700"/>
          </a:xfrm>
          <a:prstGeom prst="roundRect">
            <a:avLst>
              <a:gd name="adj" fmla="val 23"/>
            </a:avLst>
          </a:prstGeom>
          <a:solidFill>
            <a:srgbClr val="FFFFFF"/>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078" name="Rectangle 6"/>
          <p:cNvSpPr>
            <a:spLocks noGrp="1" noChangeArrowheads="1"/>
          </p:cNvSpPr>
          <p:nvPr>
            <p:ph type="hdr"/>
          </p:nvPr>
        </p:nvSpPr>
        <p:spPr bwMode="auto">
          <a:xfrm>
            <a:off x="0" y="0"/>
            <a:ext cx="4273550" cy="3349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spcBef>
                <a:spcPts val="300"/>
              </a:spcBef>
              <a:buClr>
                <a:srgbClr val="CCCCFF"/>
              </a:buClr>
              <a:buFont typeface="Wingdings" pitchFamily="2" charset="2"/>
              <a:buChar char=""/>
              <a:tabLst>
                <a:tab pos="723900" algn="l"/>
                <a:tab pos="1447800" algn="l"/>
                <a:tab pos="2171700" algn="l"/>
                <a:tab pos="2895600" algn="l"/>
                <a:tab pos="3619500" algn="l"/>
              </a:tabLst>
              <a:defRPr sz="1200" u="none">
                <a:solidFill>
                  <a:srgbClr val="000000"/>
                </a:solidFill>
                <a:latin typeface="Tahoma" pitchFamily="34" charset="0"/>
              </a:defRPr>
            </a:lvl1pPr>
          </a:lstStyle>
          <a:p>
            <a:pPr>
              <a:defRPr/>
            </a:pPr>
            <a:endParaRPr lang="pt-BR"/>
          </a:p>
        </p:txBody>
      </p:sp>
      <p:sp>
        <p:nvSpPr>
          <p:cNvPr id="3079" name="Rectangle 7"/>
          <p:cNvSpPr>
            <a:spLocks noGrp="1" noChangeArrowheads="1"/>
          </p:cNvSpPr>
          <p:nvPr>
            <p:ph type="dt"/>
          </p:nvPr>
        </p:nvSpPr>
        <p:spPr bwMode="auto">
          <a:xfrm>
            <a:off x="5595938" y="0"/>
            <a:ext cx="4273550" cy="3349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spcBef>
                <a:spcPts val="300"/>
              </a:spcBef>
              <a:buClr>
                <a:srgbClr val="CCCCFF"/>
              </a:buClr>
              <a:buFont typeface="Wingdings" pitchFamily="2" charset="2"/>
              <a:buChar char=""/>
              <a:tabLst>
                <a:tab pos="723900" algn="l"/>
                <a:tab pos="1447800" algn="l"/>
                <a:tab pos="2171700" algn="l"/>
                <a:tab pos="2895600" algn="l"/>
                <a:tab pos="3619500" algn="l"/>
              </a:tabLst>
              <a:defRPr sz="1200" u="none">
                <a:solidFill>
                  <a:srgbClr val="000000"/>
                </a:solidFill>
                <a:latin typeface="Tahoma" pitchFamily="34" charset="0"/>
              </a:defRPr>
            </a:lvl1pPr>
          </a:lstStyle>
          <a:p>
            <a:pPr>
              <a:defRPr/>
            </a:pPr>
            <a:endParaRPr lang="pt-BR"/>
          </a:p>
        </p:txBody>
      </p:sp>
      <p:sp>
        <p:nvSpPr>
          <p:cNvPr id="11273" name="Rectangle 8"/>
          <p:cNvSpPr>
            <a:spLocks noGrp="1" noRot="1" noChangeAspect="1" noChangeArrowheads="1"/>
          </p:cNvSpPr>
          <p:nvPr>
            <p:ph type="sldImg"/>
          </p:nvPr>
        </p:nvSpPr>
        <p:spPr bwMode="auto">
          <a:xfrm>
            <a:off x="3251200" y="504825"/>
            <a:ext cx="3367088" cy="2525713"/>
          </a:xfrm>
          <a:prstGeom prst="rect">
            <a:avLst/>
          </a:prstGeom>
          <a:solidFill>
            <a:srgbClr val="FFFFFF"/>
          </a:solidFill>
          <a:ln w="9360">
            <a:solidFill>
              <a:srgbClr val="000000"/>
            </a:solidFill>
            <a:miter lim="800000"/>
            <a:headEnd/>
            <a:tailEnd/>
          </a:ln>
        </p:spPr>
      </p:sp>
      <p:sp>
        <p:nvSpPr>
          <p:cNvPr id="3081" name="Rectangle 9"/>
          <p:cNvSpPr>
            <a:spLocks noGrp="1" noChangeArrowheads="1"/>
          </p:cNvSpPr>
          <p:nvPr>
            <p:ph type="body"/>
          </p:nvPr>
        </p:nvSpPr>
        <p:spPr bwMode="auto">
          <a:xfrm>
            <a:off x="1317625" y="3201988"/>
            <a:ext cx="7234238" cy="30353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pt-BR" noProof="0" smtClean="0"/>
          </a:p>
        </p:txBody>
      </p:sp>
      <p:sp>
        <p:nvSpPr>
          <p:cNvPr id="3082" name="Rectangle 10"/>
          <p:cNvSpPr>
            <a:spLocks noGrp="1" noChangeArrowheads="1"/>
          </p:cNvSpPr>
          <p:nvPr>
            <p:ph type="ftr"/>
          </p:nvPr>
        </p:nvSpPr>
        <p:spPr bwMode="auto">
          <a:xfrm>
            <a:off x="0" y="6405563"/>
            <a:ext cx="4273550" cy="3349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spcBef>
                <a:spcPts val="300"/>
              </a:spcBef>
              <a:buClr>
                <a:srgbClr val="CCCCFF"/>
              </a:buClr>
              <a:buFont typeface="Wingdings" pitchFamily="2" charset="2"/>
              <a:buChar char=""/>
              <a:tabLst>
                <a:tab pos="723900" algn="l"/>
                <a:tab pos="1447800" algn="l"/>
                <a:tab pos="2171700" algn="l"/>
                <a:tab pos="2895600" algn="l"/>
                <a:tab pos="3619500" algn="l"/>
              </a:tabLst>
              <a:defRPr sz="1200" u="none">
                <a:solidFill>
                  <a:srgbClr val="000000"/>
                </a:solidFill>
                <a:latin typeface="Tahoma" pitchFamily="34" charset="0"/>
              </a:defRPr>
            </a:lvl1pPr>
          </a:lstStyle>
          <a:p>
            <a:pPr>
              <a:defRPr/>
            </a:pPr>
            <a:endParaRPr lang="pt-BR"/>
          </a:p>
        </p:txBody>
      </p:sp>
      <p:sp>
        <p:nvSpPr>
          <p:cNvPr id="3083" name="Rectangle 11"/>
          <p:cNvSpPr>
            <a:spLocks noGrp="1" noChangeArrowheads="1"/>
          </p:cNvSpPr>
          <p:nvPr>
            <p:ph type="sldNum"/>
          </p:nvPr>
        </p:nvSpPr>
        <p:spPr bwMode="auto">
          <a:xfrm>
            <a:off x="5595938" y="6405563"/>
            <a:ext cx="4273550" cy="3349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spcBef>
                <a:spcPts val="300"/>
              </a:spcBef>
              <a:buClr>
                <a:srgbClr val="CCCCFF"/>
              </a:buClr>
              <a:buFont typeface="Wingdings" panose="05000000000000000000" pitchFamily="2" charset="2"/>
              <a:buChar char=""/>
              <a:tabLst>
                <a:tab pos="723900" algn="l"/>
                <a:tab pos="1447800" algn="l"/>
                <a:tab pos="2171700" algn="l"/>
                <a:tab pos="2895600" algn="l"/>
                <a:tab pos="3619500" algn="l"/>
              </a:tabLst>
              <a:defRPr sz="1200">
                <a:solidFill>
                  <a:srgbClr val="000000"/>
                </a:solidFill>
              </a:defRPr>
            </a:lvl1pPr>
          </a:lstStyle>
          <a:p>
            <a:fld id="{359D9BCC-FB60-421C-B95F-487958B1A5DE}" type="slidenum">
              <a:rPr lang="pt-BR" altLang="pt-BR"/>
              <a:pPr/>
              <a:t>‹nº›</a:t>
            </a:fld>
            <a:endParaRPr lang="pt-BR" altLang="pt-BR"/>
          </a:p>
        </p:txBody>
      </p:sp>
    </p:spTree>
    <p:extLst>
      <p:ext uri="{BB962C8B-B14F-4D97-AF65-F5344CB8AC3E}">
        <p14:creationId xmlns:p14="http://schemas.microsoft.com/office/powerpoint/2010/main" val="355555889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11</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12</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13</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14</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15</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16</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17</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18</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19</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20</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21</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22</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24</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25</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26</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27</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28</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29</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30</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31</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4</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32</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33</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34</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35</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36</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37</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38</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39</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40</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41</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5</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6</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7</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8</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9</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723900" algn="l"/>
                <a:tab pos="1447800" algn="l"/>
                <a:tab pos="2171700" algn="l"/>
                <a:tab pos="2895600" algn="l"/>
                <a:tab pos="3619500"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3701033D-1B44-4D75-B7D7-FEE4A8220D38}" type="slidenum">
              <a:rPr lang="pt-BR" altLang="pt-BR" sz="1200">
                <a:solidFill>
                  <a:srgbClr val="000000"/>
                </a:solidFill>
              </a:rPr>
              <a:pPr eaLnBrk="1" hangingPunct="1"/>
              <a:t>10</a:t>
            </a:fld>
            <a:endParaRPr lang="pt-BR" altLang="pt-BR" sz="1200">
              <a:solidFill>
                <a:srgbClr val="000000"/>
              </a:solidFill>
            </a:endParaRPr>
          </a:p>
        </p:txBody>
      </p:sp>
      <p:sp>
        <p:nvSpPr>
          <p:cNvPr id="14339" name="Text Box 2"/>
          <p:cNvSpPr txBox="1">
            <a:spLocks noChangeArrowheads="1"/>
          </p:cNvSpPr>
          <p:nvPr/>
        </p:nvSpPr>
        <p:spPr bwMode="auto">
          <a:xfrm>
            <a:off x="3279775" y="504825"/>
            <a:ext cx="3316288" cy="2528888"/>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lnSpc>
                <a:spcPct val="78000"/>
              </a:lnSpc>
              <a:buFont typeface="Times New Roman" panose="02020603050405020304" pitchFamily="18" charset="0"/>
              <a:buNone/>
            </a:pPr>
            <a:endParaRPr lang="pt-BR" altLang="pt-BR" u="sng">
              <a:latin typeface="Times New Roman" panose="02020603050405020304" pitchFamily="18" charset="0"/>
            </a:endParaRPr>
          </a:p>
        </p:txBody>
      </p:sp>
      <p:sp>
        <p:nvSpPr>
          <p:cNvPr id="14340" name="Rectangle 3"/>
          <p:cNvSpPr>
            <a:spLocks noGrp="1" noChangeArrowheads="1"/>
          </p:cNvSpPr>
          <p:nvPr>
            <p:ph type="body"/>
          </p:nvPr>
        </p:nvSpPr>
        <p:spPr>
          <a:xfrm>
            <a:off x="1317625" y="3201988"/>
            <a:ext cx="7235825" cy="303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307D8363-1928-490C-97F9-22A90DE31146}" type="slidenum">
              <a:rPr lang="pt-BR" altLang="pt-BR"/>
              <a:pPr/>
              <a:t>‹nº›</a:t>
            </a:fld>
            <a:endParaRPr lang="pt-BR" altLang="pt-BR"/>
          </a:p>
        </p:txBody>
      </p:sp>
    </p:spTree>
    <p:extLst>
      <p:ext uri="{BB962C8B-B14F-4D97-AF65-F5344CB8AC3E}">
        <p14:creationId xmlns:p14="http://schemas.microsoft.com/office/powerpoint/2010/main" val="77019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95084069-7C05-4191-97F8-CFCB6D5C73EB}" type="slidenum">
              <a:rPr lang="pt-BR" altLang="pt-BR"/>
              <a:pPr/>
              <a:t>‹nº›</a:t>
            </a:fld>
            <a:endParaRPr lang="pt-BR" altLang="pt-BR"/>
          </a:p>
        </p:txBody>
      </p:sp>
    </p:spTree>
    <p:extLst>
      <p:ext uri="{BB962C8B-B14F-4D97-AF65-F5344CB8AC3E}">
        <p14:creationId xmlns:p14="http://schemas.microsoft.com/office/powerpoint/2010/main" val="257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999288" y="-274638"/>
            <a:ext cx="1947862" cy="63992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1150938" y="-274638"/>
            <a:ext cx="5695950" cy="63992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B7A4FB08-DFD2-4749-A604-C3C63E490E4F}" type="slidenum">
              <a:rPr lang="pt-BR" altLang="pt-BR"/>
              <a:pPr/>
              <a:t>‹nº›</a:t>
            </a:fld>
            <a:endParaRPr lang="pt-BR" altLang="pt-BR"/>
          </a:p>
        </p:txBody>
      </p:sp>
    </p:spTree>
    <p:extLst>
      <p:ext uri="{BB962C8B-B14F-4D97-AF65-F5344CB8AC3E}">
        <p14:creationId xmlns:p14="http://schemas.microsoft.com/office/powerpoint/2010/main" val="58680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1150938" y="-274638"/>
            <a:ext cx="7785100" cy="1485901"/>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1182688" y="1447800"/>
            <a:ext cx="7764462" cy="4676775"/>
          </a:xfrm>
        </p:spPr>
        <p:txBody>
          <a:bodyPr/>
          <a:lstStyle/>
          <a:p>
            <a:pPr lvl="0"/>
            <a:endParaRPr lang="pt-BR" noProof="0" smtClean="0"/>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48C88C61-1086-41CA-8157-FEDB39D2184E}" type="slidenum">
              <a:rPr lang="pt-BR" altLang="pt-BR"/>
              <a:pPr/>
              <a:t>‹nº›</a:t>
            </a:fld>
            <a:endParaRPr lang="pt-BR" altLang="pt-BR"/>
          </a:p>
        </p:txBody>
      </p:sp>
    </p:spTree>
    <p:extLst>
      <p:ext uri="{BB962C8B-B14F-4D97-AF65-F5344CB8AC3E}">
        <p14:creationId xmlns:p14="http://schemas.microsoft.com/office/powerpoint/2010/main" val="2841976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ítulo e texto em cima do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150938" y="-274638"/>
            <a:ext cx="7785100" cy="1485901"/>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1182688" y="1447800"/>
            <a:ext cx="7764462" cy="22621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1182688" y="3862388"/>
            <a:ext cx="7764462" cy="2262187"/>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1"/>
          <p:cNvSpPr>
            <a:spLocks noGrp="1" noChangeArrowheads="1"/>
          </p:cNvSpPr>
          <p:nvPr>
            <p:ph type="dt" idx="10"/>
          </p:nvPr>
        </p:nvSpPr>
        <p:spPr>
          <a:ln/>
        </p:spPr>
        <p:txBody>
          <a:bodyPr/>
          <a:lstStyle>
            <a:lvl1pPr>
              <a:defRPr/>
            </a:lvl1pPr>
          </a:lstStyle>
          <a:p>
            <a:pPr>
              <a:defRPr/>
            </a:pPr>
            <a:endParaRPr lang="pt-BR"/>
          </a:p>
        </p:txBody>
      </p:sp>
      <p:sp>
        <p:nvSpPr>
          <p:cNvPr id="6" name="Rectangle 12"/>
          <p:cNvSpPr>
            <a:spLocks noGrp="1" noChangeArrowheads="1"/>
          </p:cNvSpPr>
          <p:nvPr>
            <p:ph type="ftr" idx="11"/>
          </p:nvPr>
        </p:nvSpPr>
        <p:spPr>
          <a:ln/>
        </p:spPr>
        <p:txBody>
          <a:bodyPr/>
          <a:lstStyle>
            <a:lvl1pPr>
              <a:defRPr/>
            </a:lvl1pPr>
          </a:lstStyle>
          <a:p>
            <a:pPr>
              <a:defRPr/>
            </a:pPr>
            <a:endParaRPr lang="pt-BR"/>
          </a:p>
        </p:txBody>
      </p:sp>
      <p:sp>
        <p:nvSpPr>
          <p:cNvPr id="7" name="Rectangle 13"/>
          <p:cNvSpPr>
            <a:spLocks noGrp="1" noChangeArrowheads="1"/>
          </p:cNvSpPr>
          <p:nvPr>
            <p:ph type="sldNum" idx="12"/>
          </p:nvPr>
        </p:nvSpPr>
        <p:spPr>
          <a:ln/>
        </p:spPr>
        <p:txBody>
          <a:bodyPr/>
          <a:lstStyle>
            <a:lvl1pPr>
              <a:defRPr/>
            </a:lvl1pPr>
          </a:lstStyle>
          <a:p>
            <a:fld id="{D44036A3-D3E0-47B2-802B-D0DFD0F69FCE}" type="slidenum">
              <a:rPr lang="pt-BR" altLang="pt-BR"/>
              <a:pPr/>
              <a:t>‹nº›</a:t>
            </a:fld>
            <a:endParaRPr lang="pt-BR" altLang="pt-BR"/>
          </a:p>
        </p:txBody>
      </p:sp>
    </p:spTree>
    <p:extLst>
      <p:ext uri="{BB962C8B-B14F-4D97-AF65-F5344CB8AC3E}">
        <p14:creationId xmlns:p14="http://schemas.microsoft.com/office/powerpoint/2010/main" val="3089288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150938" y="-274638"/>
            <a:ext cx="7785100" cy="1485901"/>
          </a:xfrm>
        </p:spPr>
        <p:txBody>
          <a:bodyPr/>
          <a:lstStyle/>
          <a:p>
            <a:r>
              <a:rPr lang="pt-BR" smtClean="0"/>
              <a:t>Clique para editar o estilo do título mestre</a:t>
            </a:r>
            <a:endParaRPr lang="pt-BR"/>
          </a:p>
        </p:txBody>
      </p:sp>
      <p:sp>
        <p:nvSpPr>
          <p:cNvPr id="3" name="Rectangle 11"/>
          <p:cNvSpPr>
            <a:spLocks noGrp="1" noChangeArrowheads="1"/>
          </p:cNvSpPr>
          <p:nvPr>
            <p:ph type="dt" idx="10"/>
          </p:nvPr>
        </p:nvSpPr>
        <p:spPr>
          <a:ln/>
        </p:spPr>
        <p:txBody>
          <a:bodyPr/>
          <a:lstStyle>
            <a:lvl1pPr>
              <a:defRPr/>
            </a:lvl1pPr>
          </a:lstStyle>
          <a:p>
            <a:pPr>
              <a:defRPr/>
            </a:pPr>
            <a:endParaRPr lang="pt-BR"/>
          </a:p>
        </p:txBody>
      </p:sp>
      <p:sp>
        <p:nvSpPr>
          <p:cNvPr id="4" name="Rectangle 12"/>
          <p:cNvSpPr>
            <a:spLocks noGrp="1" noChangeArrowheads="1"/>
          </p:cNvSpPr>
          <p:nvPr>
            <p:ph type="ftr" idx="11"/>
          </p:nvPr>
        </p:nvSpPr>
        <p:spPr>
          <a:ln/>
        </p:spPr>
        <p:txBody>
          <a:bodyPr/>
          <a:lstStyle>
            <a:lvl1pPr>
              <a:defRPr/>
            </a:lvl1pPr>
          </a:lstStyle>
          <a:p>
            <a:pPr>
              <a:defRPr/>
            </a:pPr>
            <a:endParaRPr lang="pt-BR"/>
          </a:p>
        </p:txBody>
      </p:sp>
      <p:sp>
        <p:nvSpPr>
          <p:cNvPr id="5" name="Rectangle 13"/>
          <p:cNvSpPr>
            <a:spLocks noGrp="1" noChangeArrowheads="1"/>
          </p:cNvSpPr>
          <p:nvPr>
            <p:ph type="sldNum" idx="12"/>
          </p:nvPr>
        </p:nvSpPr>
        <p:spPr>
          <a:ln/>
        </p:spPr>
        <p:txBody>
          <a:bodyPr/>
          <a:lstStyle>
            <a:lvl1pPr>
              <a:defRPr/>
            </a:lvl1pPr>
          </a:lstStyle>
          <a:p>
            <a:fld id="{CE1047B7-4E24-439D-AFFE-967DE30BA0EE}" type="slidenum">
              <a:rPr lang="pt-BR" altLang="pt-BR"/>
              <a:pPr/>
              <a:t>‹nº›</a:t>
            </a:fld>
            <a:endParaRPr lang="pt-BR" altLang="pt-BR"/>
          </a:p>
        </p:txBody>
      </p:sp>
    </p:spTree>
    <p:extLst>
      <p:ext uri="{BB962C8B-B14F-4D97-AF65-F5344CB8AC3E}">
        <p14:creationId xmlns:p14="http://schemas.microsoft.com/office/powerpoint/2010/main" val="129856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E92E6474-0C14-4332-A764-E3678473DD4C}" type="slidenum">
              <a:rPr lang="pt-BR" altLang="pt-BR"/>
              <a:pPr/>
              <a:t>‹nº›</a:t>
            </a:fld>
            <a:endParaRPr lang="pt-BR" altLang="pt-BR"/>
          </a:p>
        </p:txBody>
      </p:sp>
    </p:spTree>
    <p:extLst>
      <p:ext uri="{BB962C8B-B14F-4D97-AF65-F5344CB8AC3E}">
        <p14:creationId xmlns:p14="http://schemas.microsoft.com/office/powerpoint/2010/main" val="88403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11"/>
          <p:cNvSpPr>
            <a:spLocks noGrp="1" noChangeArrowheads="1"/>
          </p:cNvSpPr>
          <p:nvPr>
            <p:ph type="dt" idx="10"/>
          </p:nvPr>
        </p:nvSpPr>
        <p:spPr>
          <a:ln/>
        </p:spPr>
        <p:txBody>
          <a:bodyPr/>
          <a:lstStyle>
            <a:lvl1pPr>
              <a:defRPr/>
            </a:lvl1pPr>
          </a:lstStyle>
          <a:p>
            <a:pPr>
              <a:defRPr/>
            </a:pPr>
            <a:endParaRPr lang="pt-BR"/>
          </a:p>
        </p:txBody>
      </p:sp>
      <p:sp>
        <p:nvSpPr>
          <p:cNvPr id="5" name="Rectangle 12"/>
          <p:cNvSpPr>
            <a:spLocks noGrp="1" noChangeArrowheads="1"/>
          </p:cNvSpPr>
          <p:nvPr>
            <p:ph type="ftr" idx="11"/>
          </p:nvPr>
        </p:nvSpPr>
        <p:spPr>
          <a:ln/>
        </p:spPr>
        <p:txBody>
          <a:bodyPr/>
          <a:lstStyle>
            <a:lvl1pPr>
              <a:defRPr/>
            </a:lvl1pPr>
          </a:lstStyle>
          <a:p>
            <a:pPr>
              <a:defRPr/>
            </a:pPr>
            <a:endParaRPr lang="pt-BR"/>
          </a:p>
        </p:txBody>
      </p:sp>
      <p:sp>
        <p:nvSpPr>
          <p:cNvPr id="6" name="Rectangle 13"/>
          <p:cNvSpPr>
            <a:spLocks noGrp="1" noChangeArrowheads="1"/>
          </p:cNvSpPr>
          <p:nvPr>
            <p:ph type="sldNum" idx="12"/>
          </p:nvPr>
        </p:nvSpPr>
        <p:spPr>
          <a:ln/>
        </p:spPr>
        <p:txBody>
          <a:bodyPr/>
          <a:lstStyle>
            <a:lvl1pPr>
              <a:defRPr/>
            </a:lvl1pPr>
          </a:lstStyle>
          <a:p>
            <a:fld id="{B0EFA75A-7BC9-4583-956B-2C007794905B}" type="slidenum">
              <a:rPr lang="pt-BR" altLang="pt-BR"/>
              <a:pPr/>
              <a:t>‹nº›</a:t>
            </a:fld>
            <a:endParaRPr lang="pt-BR" altLang="pt-BR"/>
          </a:p>
        </p:txBody>
      </p:sp>
    </p:spTree>
    <p:extLst>
      <p:ext uri="{BB962C8B-B14F-4D97-AF65-F5344CB8AC3E}">
        <p14:creationId xmlns:p14="http://schemas.microsoft.com/office/powerpoint/2010/main" val="322043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1182688" y="1447800"/>
            <a:ext cx="3805237" cy="4676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40325" y="1447800"/>
            <a:ext cx="3806825" cy="4676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1"/>
          <p:cNvSpPr>
            <a:spLocks noGrp="1" noChangeArrowheads="1"/>
          </p:cNvSpPr>
          <p:nvPr>
            <p:ph type="dt" idx="10"/>
          </p:nvPr>
        </p:nvSpPr>
        <p:spPr>
          <a:ln/>
        </p:spPr>
        <p:txBody>
          <a:bodyPr/>
          <a:lstStyle>
            <a:lvl1pPr>
              <a:defRPr/>
            </a:lvl1pPr>
          </a:lstStyle>
          <a:p>
            <a:pPr>
              <a:defRPr/>
            </a:pPr>
            <a:endParaRPr lang="pt-BR"/>
          </a:p>
        </p:txBody>
      </p:sp>
      <p:sp>
        <p:nvSpPr>
          <p:cNvPr id="6" name="Rectangle 12"/>
          <p:cNvSpPr>
            <a:spLocks noGrp="1" noChangeArrowheads="1"/>
          </p:cNvSpPr>
          <p:nvPr>
            <p:ph type="ftr" idx="11"/>
          </p:nvPr>
        </p:nvSpPr>
        <p:spPr>
          <a:ln/>
        </p:spPr>
        <p:txBody>
          <a:bodyPr/>
          <a:lstStyle>
            <a:lvl1pPr>
              <a:defRPr/>
            </a:lvl1pPr>
          </a:lstStyle>
          <a:p>
            <a:pPr>
              <a:defRPr/>
            </a:pPr>
            <a:endParaRPr lang="pt-BR"/>
          </a:p>
        </p:txBody>
      </p:sp>
      <p:sp>
        <p:nvSpPr>
          <p:cNvPr id="7" name="Rectangle 13"/>
          <p:cNvSpPr>
            <a:spLocks noGrp="1" noChangeArrowheads="1"/>
          </p:cNvSpPr>
          <p:nvPr>
            <p:ph type="sldNum" idx="12"/>
          </p:nvPr>
        </p:nvSpPr>
        <p:spPr>
          <a:ln/>
        </p:spPr>
        <p:txBody>
          <a:bodyPr/>
          <a:lstStyle>
            <a:lvl1pPr>
              <a:defRPr/>
            </a:lvl1pPr>
          </a:lstStyle>
          <a:p>
            <a:fld id="{69110B0D-3EEF-4A86-8B0A-CFC56FEDF5A8}" type="slidenum">
              <a:rPr lang="pt-BR" altLang="pt-BR"/>
              <a:pPr/>
              <a:t>‹nº›</a:t>
            </a:fld>
            <a:endParaRPr lang="pt-BR" altLang="pt-BR"/>
          </a:p>
        </p:txBody>
      </p:sp>
    </p:spTree>
    <p:extLst>
      <p:ext uri="{BB962C8B-B14F-4D97-AF65-F5344CB8AC3E}">
        <p14:creationId xmlns:p14="http://schemas.microsoft.com/office/powerpoint/2010/main" val="365949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1"/>
          <p:cNvSpPr>
            <a:spLocks noGrp="1" noChangeArrowheads="1"/>
          </p:cNvSpPr>
          <p:nvPr>
            <p:ph type="dt" idx="10"/>
          </p:nvPr>
        </p:nvSpPr>
        <p:spPr>
          <a:ln/>
        </p:spPr>
        <p:txBody>
          <a:bodyPr/>
          <a:lstStyle>
            <a:lvl1pPr>
              <a:defRPr/>
            </a:lvl1pPr>
          </a:lstStyle>
          <a:p>
            <a:pPr>
              <a:defRPr/>
            </a:pPr>
            <a:endParaRPr lang="pt-BR"/>
          </a:p>
        </p:txBody>
      </p:sp>
      <p:sp>
        <p:nvSpPr>
          <p:cNvPr id="8" name="Rectangle 12"/>
          <p:cNvSpPr>
            <a:spLocks noGrp="1" noChangeArrowheads="1"/>
          </p:cNvSpPr>
          <p:nvPr>
            <p:ph type="ftr" idx="11"/>
          </p:nvPr>
        </p:nvSpPr>
        <p:spPr>
          <a:ln/>
        </p:spPr>
        <p:txBody>
          <a:bodyPr/>
          <a:lstStyle>
            <a:lvl1pPr>
              <a:defRPr/>
            </a:lvl1pPr>
          </a:lstStyle>
          <a:p>
            <a:pPr>
              <a:defRPr/>
            </a:pPr>
            <a:endParaRPr lang="pt-BR"/>
          </a:p>
        </p:txBody>
      </p:sp>
      <p:sp>
        <p:nvSpPr>
          <p:cNvPr id="9" name="Rectangle 13"/>
          <p:cNvSpPr>
            <a:spLocks noGrp="1" noChangeArrowheads="1"/>
          </p:cNvSpPr>
          <p:nvPr>
            <p:ph type="sldNum" idx="12"/>
          </p:nvPr>
        </p:nvSpPr>
        <p:spPr>
          <a:ln/>
        </p:spPr>
        <p:txBody>
          <a:bodyPr/>
          <a:lstStyle>
            <a:lvl1pPr>
              <a:defRPr/>
            </a:lvl1pPr>
          </a:lstStyle>
          <a:p>
            <a:fld id="{57F149E5-0039-4DF9-94E5-6DDBC8E1B1DC}" type="slidenum">
              <a:rPr lang="pt-BR" altLang="pt-BR"/>
              <a:pPr/>
              <a:t>‹nº›</a:t>
            </a:fld>
            <a:endParaRPr lang="pt-BR" altLang="pt-BR"/>
          </a:p>
        </p:txBody>
      </p:sp>
    </p:spTree>
    <p:extLst>
      <p:ext uri="{BB962C8B-B14F-4D97-AF65-F5344CB8AC3E}">
        <p14:creationId xmlns:p14="http://schemas.microsoft.com/office/powerpoint/2010/main" val="104135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11"/>
          <p:cNvSpPr>
            <a:spLocks noGrp="1" noChangeArrowheads="1"/>
          </p:cNvSpPr>
          <p:nvPr>
            <p:ph type="dt" idx="10"/>
          </p:nvPr>
        </p:nvSpPr>
        <p:spPr>
          <a:ln/>
        </p:spPr>
        <p:txBody>
          <a:bodyPr/>
          <a:lstStyle>
            <a:lvl1pPr>
              <a:defRPr/>
            </a:lvl1pPr>
          </a:lstStyle>
          <a:p>
            <a:pPr>
              <a:defRPr/>
            </a:pPr>
            <a:endParaRPr lang="pt-BR"/>
          </a:p>
        </p:txBody>
      </p:sp>
      <p:sp>
        <p:nvSpPr>
          <p:cNvPr id="4" name="Rectangle 12"/>
          <p:cNvSpPr>
            <a:spLocks noGrp="1" noChangeArrowheads="1"/>
          </p:cNvSpPr>
          <p:nvPr>
            <p:ph type="ftr" idx="11"/>
          </p:nvPr>
        </p:nvSpPr>
        <p:spPr>
          <a:ln/>
        </p:spPr>
        <p:txBody>
          <a:bodyPr/>
          <a:lstStyle>
            <a:lvl1pPr>
              <a:defRPr/>
            </a:lvl1pPr>
          </a:lstStyle>
          <a:p>
            <a:pPr>
              <a:defRPr/>
            </a:pPr>
            <a:endParaRPr lang="pt-BR"/>
          </a:p>
        </p:txBody>
      </p:sp>
      <p:sp>
        <p:nvSpPr>
          <p:cNvPr id="5" name="Rectangle 13"/>
          <p:cNvSpPr>
            <a:spLocks noGrp="1" noChangeArrowheads="1"/>
          </p:cNvSpPr>
          <p:nvPr>
            <p:ph type="sldNum" idx="12"/>
          </p:nvPr>
        </p:nvSpPr>
        <p:spPr>
          <a:ln/>
        </p:spPr>
        <p:txBody>
          <a:bodyPr/>
          <a:lstStyle>
            <a:lvl1pPr>
              <a:defRPr/>
            </a:lvl1pPr>
          </a:lstStyle>
          <a:p>
            <a:fld id="{A2F8653C-4495-4F1A-B6C2-1995D4806CDA}" type="slidenum">
              <a:rPr lang="pt-BR" altLang="pt-BR"/>
              <a:pPr/>
              <a:t>‹nº›</a:t>
            </a:fld>
            <a:endParaRPr lang="pt-BR" altLang="pt-BR"/>
          </a:p>
        </p:txBody>
      </p:sp>
    </p:spTree>
    <p:extLst>
      <p:ext uri="{BB962C8B-B14F-4D97-AF65-F5344CB8AC3E}">
        <p14:creationId xmlns:p14="http://schemas.microsoft.com/office/powerpoint/2010/main" val="244804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1"/>
          <p:cNvSpPr>
            <a:spLocks noGrp="1" noChangeArrowheads="1"/>
          </p:cNvSpPr>
          <p:nvPr>
            <p:ph type="dt" idx="10"/>
          </p:nvPr>
        </p:nvSpPr>
        <p:spPr>
          <a:ln/>
        </p:spPr>
        <p:txBody>
          <a:bodyPr/>
          <a:lstStyle>
            <a:lvl1pPr>
              <a:defRPr/>
            </a:lvl1pPr>
          </a:lstStyle>
          <a:p>
            <a:pPr>
              <a:defRPr/>
            </a:pPr>
            <a:endParaRPr lang="pt-BR"/>
          </a:p>
        </p:txBody>
      </p:sp>
      <p:sp>
        <p:nvSpPr>
          <p:cNvPr id="3" name="Rectangle 12"/>
          <p:cNvSpPr>
            <a:spLocks noGrp="1" noChangeArrowheads="1"/>
          </p:cNvSpPr>
          <p:nvPr>
            <p:ph type="ftr" idx="11"/>
          </p:nvPr>
        </p:nvSpPr>
        <p:spPr>
          <a:ln/>
        </p:spPr>
        <p:txBody>
          <a:bodyPr/>
          <a:lstStyle>
            <a:lvl1pPr>
              <a:defRPr/>
            </a:lvl1pPr>
          </a:lstStyle>
          <a:p>
            <a:pPr>
              <a:defRPr/>
            </a:pPr>
            <a:endParaRPr lang="pt-BR"/>
          </a:p>
        </p:txBody>
      </p:sp>
      <p:sp>
        <p:nvSpPr>
          <p:cNvPr id="4" name="Rectangle 13"/>
          <p:cNvSpPr>
            <a:spLocks noGrp="1" noChangeArrowheads="1"/>
          </p:cNvSpPr>
          <p:nvPr>
            <p:ph type="sldNum" idx="12"/>
          </p:nvPr>
        </p:nvSpPr>
        <p:spPr>
          <a:ln/>
        </p:spPr>
        <p:txBody>
          <a:bodyPr/>
          <a:lstStyle>
            <a:lvl1pPr>
              <a:defRPr/>
            </a:lvl1pPr>
          </a:lstStyle>
          <a:p>
            <a:fld id="{A3A81F72-76E9-4A80-843E-D57645C36041}" type="slidenum">
              <a:rPr lang="pt-BR" altLang="pt-BR"/>
              <a:pPr/>
              <a:t>‹nº›</a:t>
            </a:fld>
            <a:endParaRPr lang="pt-BR" altLang="pt-BR"/>
          </a:p>
        </p:txBody>
      </p:sp>
    </p:spTree>
    <p:extLst>
      <p:ext uri="{BB962C8B-B14F-4D97-AF65-F5344CB8AC3E}">
        <p14:creationId xmlns:p14="http://schemas.microsoft.com/office/powerpoint/2010/main" val="187481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1"/>
          <p:cNvSpPr>
            <a:spLocks noGrp="1" noChangeArrowheads="1"/>
          </p:cNvSpPr>
          <p:nvPr>
            <p:ph type="dt" idx="10"/>
          </p:nvPr>
        </p:nvSpPr>
        <p:spPr>
          <a:ln/>
        </p:spPr>
        <p:txBody>
          <a:bodyPr/>
          <a:lstStyle>
            <a:lvl1pPr>
              <a:defRPr/>
            </a:lvl1pPr>
          </a:lstStyle>
          <a:p>
            <a:pPr>
              <a:defRPr/>
            </a:pPr>
            <a:endParaRPr lang="pt-BR"/>
          </a:p>
        </p:txBody>
      </p:sp>
      <p:sp>
        <p:nvSpPr>
          <p:cNvPr id="6" name="Rectangle 12"/>
          <p:cNvSpPr>
            <a:spLocks noGrp="1" noChangeArrowheads="1"/>
          </p:cNvSpPr>
          <p:nvPr>
            <p:ph type="ftr" idx="11"/>
          </p:nvPr>
        </p:nvSpPr>
        <p:spPr>
          <a:ln/>
        </p:spPr>
        <p:txBody>
          <a:bodyPr/>
          <a:lstStyle>
            <a:lvl1pPr>
              <a:defRPr/>
            </a:lvl1pPr>
          </a:lstStyle>
          <a:p>
            <a:pPr>
              <a:defRPr/>
            </a:pPr>
            <a:endParaRPr lang="pt-BR"/>
          </a:p>
        </p:txBody>
      </p:sp>
      <p:sp>
        <p:nvSpPr>
          <p:cNvPr id="7" name="Rectangle 13"/>
          <p:cNvSpPr>
            <a:spLocks noGrp="1" noChangeArrowheads="1"/>
          </p:cNvSpPr>
          <p:nvPr>
            <p:ph type="sldNum" idx="12"/>
          </p:nvPr>
        </p:nvSpPr>
        <p:spPr>
          <a:ln/>
        </p:spPr>
        <p:txBody>
          <a:bodyPr/>
          <a:lstStyle>
            <a:lvl1pPr>
              <a:defRPr/>
            </a:lvl1pPr>
          </a:lstStyle>
          <a:p>
            <a:fld id="{2FE432EA-2E49-423D-B4CE-520F18586A83}" type="slidenum">
              <a:rPr lang="pt-BR" altLang="pt-BR"/>
              <a:pPr/>
              <a:t>‹nº›</a:t>
            </a:fld>
            <a:endParaRPr lang="pt-BR" altLang="pt-BR"/>
          </a:p>
        </p:txBody>
      </p:sp>
    </p:spTree>
    <p:extLst>
      <p:ext uri="{BB962C8B-B14F-4D97-AF65-F5344CB8AC3E}">
        <p14:creationId xmlns:p14="http://schemas.microsoft.com/office/powerpoint/2010/main" val="99538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11"/>
          <p:cNvSpPr>
            <a:spLocks noGrp="1" noChangeArrowheads="1"/>
          </p:cNvSpPr>
          <p:nvPr>
            <p:ph type="dt" idx="10"/>
          </p:nvPr>
        </p:nvSpPr>
        <p:spPr>
          <a:ln/>
        </p:spPr>
        <p:txBody>
          <a:bodyPr/>
          <a:lstStyle>
            <a:lvl1pPr>
              <a:defRPr/>
            </a:lvl1pPr>
          </a:lstStyle>
          <a:p>
            <a:pPr>
              <a:defRPr/>
            </a:pPr>
            <a:endParaRPr lang="pt-BR"/>
          </a:p>
        </p:txBody>
      </p:sp>
      <p:sp>
        <p:nvSpPr>
          <p:cNvPr id="6" name="Rectangle 12"/>
          <p:cNvSpPr>
            <a:spLocks noGrp="1" noChangeArrowheads="1"/>
          </p:cNvSpPr>
          <p:nvPr>
            <p:ph type="ftr" idx="11"/>
          </p:nvPr>
        </p:nvSpPr>
        <p:spPr>
          <a:ln/>
        </p:spPr>
        <p:txBody>
          <a:bodyPr/>
          <a:lstStyle>
            <a:lvl1pPr>
              <a:defRPr/>
            </a:lvl1pPr>
          </a:lstStyle>
          <a:p>
            <a:pPr>
              <a:defRPr/>
            </a:pPr>
            <a:endParaRPr lang="pt-BR"/>
          </a:p>
        </p:txBody>
      </p:sp>
      <p:sp>
        <p:nvSpPr>
          <p:cNvPr id="7" name="Rectangle 13"/>
          <p:cNvSpPr>
            <a:spLocks noGrp="1" noChangeArrowheads="1"/>
          </p:cNvSpPr>
          <p:nvPr>
            <p:ph type="sldNum" idx="12"/>
          </p:nvPr>
        </p:nvSpPr>
        <p:spPr>
          <a:ln/>
        </p:spPr>
        <p:txBody>
          <a:bodyPr/>
          <a:lstStyle>
            <a:lvl1pPr>
              <a:defRPr/>
            </a:lvl1pPr>
          </a:lstStyle>
          <a:p>
            <a:fld id="{0CBB4E84-ED94-4150-9A8C-84CFB3E52825}" type="slidenum">
              <a:rPr lang="pt-BR" altLang="pt-BR"/>
              <a:pPr/>
              <a:t>‹nº›</a:t>
            </a:fld>
            <a:endParaRPr lang="pt-BR" altLang="pt-BR"/>
          </a:p>
        </p:txBody>
      </p:sp>
    </p:spTree>
    <p:extLst>
      <p:ext uri="{BB962C8B-B14F-4D97-AF65-F5344CB8AC3E}">
        <p14:creationId xmlns:p14="http://schemas.microsoft.com/office/powerpoint/2010/main" val="426264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4"/>
            </a:gs>
            <a:gs pos="100000">
              <a:srgbClr val="0000C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381000"/>
            <a:ext cx="31750" cy="1052513"/>
          </a:xfrm>
          <a:prstGeom prst="rect">
            <a:avLst/>
          </a:prstGeom>
          <a:solidFill>
            <a:srgbClr val="000094"/>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grpSp>
        <p:nvGrpSpPr>
          <p:cNvPr id="1027" name="Group 2"/>
          <p:cNvGrpSpPr>
            <a:grpSpLocks/>
          </p:cNvGrpSpPr>
          <p:nvPr/>
        </p:nvGrpSpPr>
        <p:grpSpPr bwMode="auto">
          <a:xfrm>
            <a:off x="0" y="533400"/>
            <a:ext cx="8537575" cy="892175"/>
            <a:chOff x="0" y="336"/>
            <a:chExt cx="5378" cy="562"/>
          </a:xfrm>
        </p:grpSpPr>
        <p:sp>
          <p:nvSpPr>
            <p:cNvPr id="2" name="Rectangle 3"/>
            <p:cNvSpPr>
              <a:spLocks noChangeArrowheads="1"/>
            </p:cNvSpPr>
            <p:nvPr/>
          </p:nvSpPr>
          <p:spPr bwMode="auto">
            <a:xfrm>
              <a:off x="183" y="336"/>
              <a:ext cx="276" cy="298"/>
            </a:xfrm>
            <a:prstGeom prst="rect">
              <a:avLst/>
            </a:prstGeom>
            <a:solidFill>
              <a:srgbClr val="9900FF"/>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3" name="Rectangle 4"/>
            <p:cNvSpPr>
              <a:spLocks noChangeArrowheads="1"/>
            </p:cNvSpPr>
            <p:nvPr/>
          </p:nvSpPr>
          <p:spPr bwMode="auto">
            <a:xfrm>
              <a:off x="424" y="336"/>
              <a:ext cx="207" cy="298"/>
            </a:xfrm>
            <a:prstGeom prst="rect">
              <a:avLst/>
            </a:prstGeom>
            <a:gradFill rotWithShape="0">
              <a:gsLst>
                <a:gs pos="0">
                  <a:srgbClr val="0000CC"/>
                </a:gs>
                <a:gs pos="100000">
                  <a:srgbClr val="9900FF"/>
                </a:gs>
              </a:gsLst>
              <a:lin ang="10800000" scaled="1"/>
            </a:gra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4" name="Rectangle 5"/>
            <p:cNvSpPr>
              <a:spLocks noChangeArrowheads="1"/>
            </p:cNvSpPr>
            <p:nvPr/>
          </p:nvSpPr>
          <p:spPr bwMode="auto">
            <a:xfrm>
              <a:off x="261" y="601"/>
              <a:ext cx="266" cy="298"/>
            </a:xfrm>
            <a:prstGeom prst="rect">
              <a:avLst/>
            </a:prstGeom>
            <a:solidFill>
              <a:srgbClr val="FFCC00"/>
            </a:soli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1030" name="Rectangle 6"/>
            <p:cNvSpPr>
              <a:spLocks noChangeArrowheads="1"/>
            </p:cNvSpPr>
            <p:nvPr/>
          </p:nvSpPr>
          <p:spPr bwMode="auto">
            <a:xfrm>
              <a:off x="494" y="601"/>
              <a:ext cx="232" cy="298"/>
            </a:xfrm>
            <a:prstGeom prst="rect">
              <a:avLst/>
            </a:prstGeom>
            <a:gradFill rotWithShape="0">
              <a:gsLst>
                <a:gs pos="0">
                  <a:srgbClr val="0000CC"/>
                </a:gs>
                <a:gs pos="100000">
                  <a:srgbClr val="FFCC00"/>
                </a:gs>
              </a:gsLst>
              <a:lin ang="10800000" scaled="1"/>
            </a:gra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1031" name="Rectangle 7"/>
            <p:cNvSpPr>
              <a:spLocks noChangeArrowheads="1"/>
            </p:cNvSpPr>
            <p:nvPr/>
          </p:nvSpPr>
          <p:spPr bwMode="auto">
            <a:xfrm>
              <a:off x="0" y="556"/>
              <a:ext cx="353" cy="266"/>
            </a:xfrm>
            <a:prstGeom prst="rect">
              <a:avLst/>
            </a:prstGeom>
            <a:gradFill rotWithShape="0">
              <a:gsLst>
                <a:gs pos="0">
                  <a:srgbClr val="FF3399"/>
                </a:gs>
                <a:gs pos="100000">
                  <a:srgbClr val="0000CC"/>
                </a:gs>
              </a:gsLst>
              <a:lin ang="8100000" scaled="1"/>
            </a:gra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sp>
          <p:nvSpPr>
            <p:cNvPr id="1032" name="Rectangle 8"/>
            <p:cNvSpPr>
              <a:spLocks noChangeArrowheads="1"/>
            </p:cNvSpPr>
            <p:nvPr/>
          </p:nvSpPr>
          <p:spPr bwMode="auto">
            <a:xfrm>
              <a:off x="199" y="764"/>
              <a:ext cx="5180" cy="20"/>
            </a:xfrm>
            <a:prstGeom prst="rect">
              <a:avLst/>
            </a:prstGeom>
            <a:gradFill rotWithShape="0">
              <a:gsLst>
                <a:gs pos="0">
                  <a:srgbClr val="0000CC"/>
                </a:gs>
                <a:gs pos="100000">
                  <a:srgbClr val="000094"/>
                </a:gs>
              </a:gsLst>
              <a:lin ang="10800000" scaled="1"/>
            </a:gradFill>
            <a:ln w="9525">
              <a:noFill/>
              <a:round/>
              <a:headEnd/>
              <a:tailEnd/>
            </a:ln>
            <a:effectLst/>
          </p:spPr>
          <p:txBody>
            <a:bodyPr wrap="none" anchor="ctr"/>
            <a:lstStyle/>
            <a:p>
              <a:pPr>
                <a:lnSpc>
                  <a:spcPct val="78000"/>
                </a:lnSpc>
                <a:buFont typeface="Times New Roman" pitchFamily="18" charset="0"/>
                <a:buNone/>
                <a:defRPr/>
              </a:pPr>
              <a:endParaRPr lang="pt-BR" u="sng">
                <a:latin typeface="Times New Roman" pitchFamily="18" charset="0"/>
              </a:endParaRPr>
            </a:p>
          </p:txBody>
        </p:sp>
      </p:grpSp>
      <p:sp>
        <p:nvSpPr>
          <p:cNvPr id="1028" name="Rectangle 9"/>
          <p:cNvSpPr>
            <a:spLocks noGrp="1" noChangeArrowheads="1"/>
          </p:cNvSpPr>
          <p:nvPr>
            <p:ph type="title"/>
          </p:nvPr>
        </p:nvSpPr>
        <p:spPr bwMode="auto">
          <a:xfrm>
            <a:off x="1150938" y="-274638"/>
            <a:ext cx="7785100" cy="1485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pt-BR" smtClean="0"/>
              <a:t>Clique para editar o formato do título de texto</a:t>
            </a:r>
          </a:p>
        </p:txBody>
      </p:sp>
      <p:sp>
        <p:nvSpPr>
          <p:cNvPr id="1029" name="Rectangle 10"/>
          <p:cNvSpPr>
            <a:spLocks noGrp="1" noChangeArrowheads="1"/>
          </p:cNvSpPr>
          <p:nvPr>
            <p:ph type="body" idx="1"/>
          </p:nvPr>
        </p:nvSpPr>
        <p:spPr bwMode="auto">
          <a:xfrm>
            <a:off x="1182688" y="1447800"/>
            <a:ext cx="7764462"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pt-BR" smtClean="0"/>
              <a:t>Clique para editar o formato do texto em estrutura de tópicos</a:t>
            </a:r>
          </a:p>
          <a:p>
            <a:pPr lvl="1"/>
            <a:r>
              <a:rPr lang="en-GB" altLang="pt-BR" smtClean="0"/>
              <a:t>Segundo Nível da Estrutura de Tópicos</a:t>
            </a:r>
          </a:p>
          <a:p>
            <a:pPr lvl="2"/>
            <a:r>
              <a:rPr lang="en-GB" altLang="pt-BR" smtClean="0"/>
              <a:t>Terceiro Nível da Estrutura de Tópicos</a:t>
            </a:r>
          </a:p>
          <a:p>
            <a:pPr lvl="3"/>
            <a:r>
              <a:rPr lang="en-GB" altLang="pt-BR" smtClean="0"/>
              <a:t>Quarto Nível da Estrutura de Tópicos</a:t>
            </a:r>
          </a:p>
          <a:p>
            <a:pPr lvl="4"/>
            <a:r>
              <a:rPr lang="en-GB" altLang="pt-BR" smtClean="0"/>
              <a:t>Quinto Nível da Estrutura de Tópicos</a:t>
            </a:r>
          </a:p>
          <a:p>
            <a:pPr lvl="4"/>
            <a:r>
              <a:rPr lang="en-GB" altLang="pt-BR" smtClean="0"/>
              <a:t>Sexto Nível da Estrutura de Tópicos</a:t>
            </a:r>
          </a:p>
          <a:p>
            <a:pPr lvl="4"/>
            <a:r>
              <a:rPr lang="en-GB" altLang="pt-BR" smtClean="0"/>
              <a:t>Sétimo Nível da Estrutura de Tópicos</a:t>
            </a:r>
          </a:p>
          <a:p>
            <a:pPr lvl="4"/>
            <a:r>
              <a:rPr lang="en-GB" altLang="pt-BR" smtClean="0"/>
              <a:t>Oitavo Nível da Estrutura de Tópicos</a:t>
            </a:r>
          </a:p>
          <a:p>
            <a:pPr lvl="4"/>
            <a:r>
              <a:rPr lang="en-GB" altLang="pt-BR" smtClean="0"/>
              <a:t>Nono Nível da Estrutura de Tópicos</a:t>
            </a:r>
          </a:p>
        </p:txBody>
      </p:sp>
      <p:sp>
        <p:nvSpPr>
          <p:cNvPr id="1035" name="Rectangle 11"/>
          <p:cNvSpPr>
            <a:spLocks noGrp="1" noChangeArrowheads="1"/>
          </p:cNvSpPr>
          <p:nvPr>
            <p:ph type="dt"/>
          </p:nvPr>
        </p:nvSpPr>
        <p:spPr bwMode="auto">
          <a:xfrm>
            <a:off x="914400" y="6324600"/>
            <a:ext cx="189706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u="none">
                <a:solidFill>
                  <a:srgbClr val="FFFFFF"/>
                </a:solidFill>
                <a:latin typeface="+mn-lt"/>
              </a:defRPr>
            </a:lvl1pPr>
          </a:lstStyle>
          <a:p>
            <a:pPr>
              <a:defRPr/>
            </a:pPr>
            <a:endParaRPr lang="pt-BR"/>
          </a:p>
        </p:txBody>
      </p:sp>
      <p:sp>
        <p:nvSpPr>
          <p:cNvPr id="1036" name="Rectangle 12"/>
          <p:cNvSpPr>
            <a:spLocks noGrp="1" noChangeArrowheads="1"/>
          </p:cNvSpPr>
          <p:nvPr>
            <p:ph type="ftr"/>
          </p:nvPr>
        </p:nvSpPr>
        <p:spPr bwMode="auto">
          <a:xfrm>
            <a:off x="3352800" y="6324600"/>
            <a:ext cx="288766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u="none">
                <a:solidFill>
                  <a:srgbClr val="FFFFFF"/>
                </a:solidFill>
                <a:latin typeface="+mn-lt"/>
              </a:defRPr>
            </a:lvl1pPr>
          </a:lstStyle>
          <a:p>
            <a:pPr>
              <a:defRPr/>
            </a:pPr>
            <a:endParaRPr lang="pt-BR"/>
          </a:p>
        </p:txBody>
      </p:sp>
      <p:sp>
        <p:nvSpPr>
          <p:cNvPr id="1037" name="Rectangle 13"/>
          <p:cNvSpPr>
            <a:spLocks noGrp="1" noChangeArrowheads="1"/>
          </p:cNvSpPr>
          <p:nvPr>
            <p:ph type="sldNum"/>
          </p:nvPr>
        </p:nvSpPr>
        <p:spPr bwMode="auto">
          <a:xfrm>
            <a:off x="6781800" y="6324600"/>
            <a:ext cx="189706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Font typeface="Tahoma" panose="020B0604030504040204" pitchFamily="34" charset="0"/>
              <a:buNone/>
              <a:defRPr sz="1600" b="1">
                <a:solidFill>
                  <a:srgbClr val="FFFFFF"/>
                </a:solidFill>
              </a:defRPr>
            </a:lvl1pPr>
          </a:lstStyle>
          <a:p>
            <a:fld id="{37FAF494-2DF7-4BD2-8AA8-BEC5B2488191}"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defTabSz="449263" rtl="0" eaLnBrk="0" fontAlgn="base" hangingPunct="0">
        <a:lnSpc>
          <a:spcPct val="105000"/>
        </a:lnSpc>
        <a:spcBef>
          <a:spcPct val="0"/>
        </a:spcBef>
        <a:spcAft>
          <a:spcPct val="0"/>
        </a:spcAft>
        <a:buClr>
          <a:srgbClr val="FFFFCC"/>
        </a:buClr>
        <a:buSzPct val="100000"/>
        <a:buFont typeface="Tahoma" panose="020B0604030504040204" pitchFamily="34" charset="0"/>
        <a:defRPr sz="4400">
          <a:solidFill>
            <a:srgbClr val="FFFFCC"/>
          </a:solidFill>
          <a:latin typeface="+mj-lt"/>
          <a:ea typeface="+mj-ea"/>
          <a:cs typeface="+mj-cs"/>
        </a:defRPr>
      </a:lvl1pPr>
      <a:lvl2pPr algn="l" defTabSz="449263" rtl="0" eaLnBrk="0" fontAlgn="base" hangingPunct="0">
        <a:lnSpc>
          <a:spcPct val="105000"/>
        </a:lnSpc>
        <a:spcBef>
          <a:spcPct val="0"/>
        </a:spcBef>
        <a:spcAft>
          <a:spcPct val="0"/>
        </a:spcAft>
        <a:buClr>
          <a:srgbClr val="FFFFCC"/>
        </a:buClr>
        <a:buSzPct val="100000"/>
        <a:buFont typeface="Tahoma" panose="020B0604030504040204" pitchFamily="34" charset="0"/>
        <a:defRPr sz="4400">
          <a:solidFill>
            <a:srgbClr val="FFFFCC"/>
          </a:solidFill>
          <a:latin typeface="Tahoma" pitchFamily="34" charset="0"/>
          <a:ea typeface="Arial Unicode MS" pitchFamily="34" charset="-128"/>
          <a:cs typeface="Arial Unicode MS" pitchFamily="34" charset="-128"/>
        </a:defRPr>
      </a:lvl2pPr>
      <a:lvl3pPr algn="l" defTabSz="449263" rtl="0" eaLnBrk="0" fontAlgn="base" hangingPunct="0">
        <a:lnSpc>
          <a:spcPct val="105000"/>
        </a:lnSpc>
        <a:spcBef>
          <a:spcPct val="0"/>
        </a:spcBef>
        <a:spcAft>
          <a:spcPct val="0"/>
        </a:spcAft>
        <a:buClr>
          <a:srgbClr val="FFFFCC"/>
        </a:buClr>
        <a:buSzPct val="100000"/>
        <a:buFont typeface="Tahoma" panose="020B0604030504040204" pitchFamily="34" charset="0"/>
        <a:defRPr sz="4400">
          <a:solidFill>
            <a:srgbClr val="FFFFCC"/>
          </a:solidFill>
          <a:latin typeface="Tahoma" pitchFamily="34" charset="0"/>
          <a:ea typeface="Arial Unicode MS" pitchFamily="34" charset="-128"/>
          <a:cs typeface="Arial Unicode MS" pitchFamily="34" charset="-128"/>
        </a:defRPr>
      </a:lvl3pPr>
      <a:lvl4pPr algn="l" defTabSz="449263" rtl="0" eaLnBrk="0" fontAlgn="base" hangingPunct="0">
        <a:lnSpc>
          <a:spcPct val="105000"/>
        </a:lnSpc>
        <a:spcBef>
          <a:spcPct val="0"/>
        </a:spcBef>
        <a:spcAft>
          <a:spcPct val="0"/>
        </a:spcAft>
        <a:buClr>
          <a:srgbClr val="FFFFCC"/>
        </a:buClr>
        <a:buSzPct val="100000"/>
        <a:buFont typeface="Tahoma" panose="020B0604030504040204" pitchFamily="34" charset="0"/>
        <a:defRPr sz="4400">
          <a:solidFill>
            <a:srgbClr val="FFFFCC"/>
          </a:solidFill>
          <a:latin typeface="Tahoma" pitchFamily="34" charset="0"/>
          <a:ea typeface="Arial Unicode MS" pitchFamily="34" charset="-128"/>
          <a:cs typeface="Arial Unicode MS" pitchFamily="34" charset="-128"/>
        </a:defRPr>
      </a:lvl4pPr>
      <a:lvl5pPr algn="l" defTabSz="449263" rtl="0" eaLnBrk="0" fontAlgn="base" hangingPunct="0">
        <a:lnSpc>
          <a:spcPct val="105000"/>
        </a:lnSpc>
        <a:spcBef>
          <a:spcPct val="0"/>
        </a:spcBef>
        <a:spcAft>
          <a:spcPct val="0"/>
        </a:spcAft>
        <a:buClr>
          <a:srgbClr val="FFFFCC"/>
        </a:buClr>
        <a:buSzPct val="100000"/>
        <a:buFont typeface="Tahoma" panose="020B0604030504040204" pitchFamily="34" charset="0"/>
        <a:defRPr sz="4400">
          <a:solidFill>
            <a:srgbClr val="FFFFCC"/>
          </a:solidFill>
          <a:latin typeface="Tahoma" pitchFamily="34" charset="0"/>
          <a:ea typeface="Arial Unicode MS" pitchFamily="34" charset="-128"/>
          <a:cs typeface="Arial Unicode MS" pitchFamily="34" charset="-128"/>
        </a:defRPr>
      </a:lvl5pPr>
      <a:lvl6pPr marL="457200" algn="l" defTabSz="449263" rtl="0" fontAlgn="base">
        <a:lnSpc>
          <a:spcPct val="105000"/>
        </a:lnSpc>
        <a:spcBef>
          <a:spcPct val="0"/>
        </a:spcBef>
        <a:spcAft>
          <a:spcPct val="0"/>
        </a:spcAft>
        <a:buClr>
          <a:srgbClr val="FFFFCC"/>
        </a:buClr>
        <a:buSzPct val="100000"/>
        <a:buFont typeface="Tahoma" pitchFamily="34" charset="0"/>
        <a:defRPr sz="4400">
          <a:solidFill>
            <a:srgbClr val="FFFFCC"/>
          </a:solidFill>
          <a:latin typeface="Tahoma" pitchFamily="34" charset="0"/>
          <a:ea typeface="Arial Unicode MS" pitchFamily="34" charset="-128"/>
          <a:cs typeface="Arial Unicode MS" pitchFamily="34" charset="-128"/>
        </a:defRPr>
      </a:lvl6pPr>
      <a:lvl7pPr marL="914400" algn="l" defTabSz="449263" rtl="0" fontAlgn="base">
        <a:lnSpc>
          <a:spcPct val="105000"/>
        </a:lnSpc>
        <a:spcBef>
          <a:spcPct val="0"/>
        </a:spcBef>
        <a:spcAft>
          <a:spcPct val="0"/>
        </a:spcAft>
        <a:buClr>
          <a:srgbClr val="FFFFCC"/>
        </a:buClr>
        <a:buSzPct val="100000"/>
        <a:buFont typeface="Tahoma" pitchFamily="34" charset="0"/>
        <a:defRPr sz="4400">
          <a:solidFill>
            <a:srgbClr val="FFFFCC"/>
          </a:solidFill>
          <a:latin typeface="Tahoma" pitchFamily="34" charset="0"/>
          <a:ea typeface="Arial Unicode MS" pitchFamily="34" charset="-128"/>
          <a:cs typeface="Arial Unicode MS" pitchFamily="34" charset="-128"/>
        </a:defRPr>
      </a:lvl7pPr>
      <a:lvl8pPr marL="1371600" algn="l" defTabSz="449263" rtl="0" fontAlgn="base">
        <a:lnSpc>
          <a:spcPct val="105000"/>
        </a:lnSpc>
        <a:spcBef>
          <a:spcPct val="0"/>
        </a:spcBef>
        <a:spcAft>
          <a:spcPct val="0"/>
        </a:spcAft>
        <a:buClr>
          <a:srgbClr val="FFFFCC"/>
        </a:buClr>
        <a:buSzPct val="100000"/>
        <a:buFont typeface="Tahoma" pitchFamily="34" charset="0"/>
        <a:defRPr sz="4400">
          <a:solidFill>
            <a:srgbClr val="FFFFCC"/>
          </a:solidFill>
          <a:latin typeface="Tahoma" pitchFamily="34" charset="0"/>
          <a:ea typeface="Arial Unicode MS" pitchFamily="34" charset="-128"/>
          <a:cs typeface="Arial Unicode MS" pitchFamily="34" charset="-128"/>
        </a:defRPr>
      </a:lvl8pPr>
      <a:lvl9pPr marL="1828800" algn="l" defTabSz="449263" rtl="0" fontAlgn="base">
        <a:lnSpc>
          <a:spcPct val="105000"/>
        </a:lnSpc>
        <a:spcBef>
          <a:spcPct val="0"/>
        </a:spcBef>
        <a:spcAft>
          <a:spcPct val="0"/>
        </a:spcAft>
        <a:buClr>
          <a:srgbClr val="FFFFCC"/>
        </a:buClr>
        <a:buSzPct val="100000"/>
        <a:buFont typeface="Tahoma" pitchFamily="34" charset="0"/>
        <a:defRPr sz="4400">
          <a:solidFill>
            <a:srgbClr val="FFFFCC"/>
          </a:solidFill>
          <a:latin typeface="Tahoma" pitchFamily="34" charset="0"/>
          <a:ea typeface="Arial Unicode MS" pitchFamily="34" charset="-128"/>
          <a:cs typeface="Arial Unicode MS" pitchFamily="34" charset="-128"/>
        </a:defRPr>
      </a:lvl9pPr>
    </p:titleStyle>
    <p:bodyStyle>
      <a:lvl1pPr marL="334963" indent="-334963" algn="l" defTabSz="449263" rtl="0" eaLnBrk="0" fontAlgn="base" hangingPunct="0">
        <a:lnSpc>
          <a:spcPct val="105000"/>
        </a:lnSpc>
        <a:spcBef>
          <a:spcPts val="800"/>
        </a:spcBef>
        <a:spcAft>
          <a:spcPct val="0"/>
        </a:spcAft>
        <a:buClr>
          <a:srgbClr val="FFCC00"/>
        </a:buClr>
        <a:buSzPct val="60000"/>
        <a:buFont typeface="Wingdings" panose="05000000000000000000" pitchFamily="2" charset="2"/>
        <a:buChar char=""/>
        <a:defRPr sz="3200">
          <a:solidFill>
            <a:srgbClr val="FFFFFF"/>
          </a:solidFill>
          <a:latin typeface="+mn-lt"/>
          <a:ea typeface="+mn-ea"/>
          <a:cs typeface="+mn-cs"/>
        </a:defRPr>
      </a:lvl1pPr>
      <a:lvl2pPr marL="735013" indent="-277813" algn="l" defTabSz="449263" rtl="0" eaLnBrk="0" fontAlgn="base" hangingPunct="0">
        <a:lnSpc>
          <a:spcPct val="105000"/>
        </a:lnSpc>
        <a:spcBef>
          <a:spcPts val="700"/>
        </a:spcBef>
        <a:spcAft>
          <a:spcPct val="0"/>
        </a:spcAft>
        <a:buClr>
          <a:srgbClr val="FF3399"/>
        </a:buClr>
        <a:buSzPct val="55000"/>
        <a:buFont typeface="Wingdings" panose="05000000000000000000" pitchFamily="2" charset="2"/>
        <a:buChar char=""/>
        <a:defRPr sz="2800">
          <a:solidFill>
            <a:srgbClr val="FFFFFF"/>
          </a:solidFill>
          <a:latin typeface="+mn-lt"/>
          <a:ea typeface="+mn-ea"/>
          <a:cs typeface="+mn-cs"/>
        </a:defRPr>
      </a:lvl2pPr>
      <a:lvl3pPr marL="1143000" indent="-228600" algn="l" defTabSz="449263" rtl="0" eaLnBrk="0" fontAlgn="base" hangingPunct="0">
        <a:lnSpc>
          <a:spcPct val="105000"/>
        </a:lnSpc>
        <a:spcBef>
          <a:spcPts val="600"/>
        </a:spcBef>
        <a:spcAft>
          <a:spcPct val="0"/>
        </a:spcAft>
        <a:buClr>
          <a:srgbClr val="FFCC00"/>
        </a:buClr>
        <a:buSzPct val="50000"/>
        <a:buFont typeface="Wingdings" panose="05000000000000000000" pitchFamily="2" charset="2"/>
        <a:buChar char=""/>
        <a:defRPr sz="2400">
          <a:solidFill>
            <a:srgbClr val="FFFFFF"/>
          </a:solidFill>
          <a:latin typeface="+mn-lt"/>
          <a:ea typeface="+mn-ea"/>
          <a:cs typeface="+mn-cs"/>
        </a:defRPr>
      </a:lvl3pPr>
      <a:lvl4pPr marL="1600200" indent="-228600" algn="l" defTabSz="449263" rtl="0" eaLnBrk="0" fontAlgn="base" hangingPunct="0">
        <a:lnSpc>
          <a:spcPct val="105000"/>
        </a:lnSpc>
        <a:spcBef>
          <a:spcPts val="500"/>
        </a:spcBef>
        <a:spcAft>
          <a:spcPct val="0"/>
        </a:spcAft>
        <a:buClr>
          <a:srgbClr val="9900FF"/>
        </a:buClr>
        <a:buSzPct val="55000"/>
        <a:buFont typeface="Wingdings" panose="05000000000000000000" pitchFamily="2" charset="2"/>
        <a:buChar char=""/>
        <a:defRPr sz="2000">
          <a:solidFill>
            <a:srgbClr val="FFFFFF"/>
          </a:solidFill>
          <a:latin typeface="+mn-lt"/>
          <a:ea typeface="+mn-ea"/>
          <a:cs typeface="+mn-cs"/>
        </a:defRPr>
      </a:lvl4pPr>
      <a:lvl5pPr marL="2057400" indent="-228600" algn="l" defTabSz="449263" rtl="0" eaLnBrk="0" fontAlgn="base" hangingPunct="0">
        <a:lnSpc>
          <a:spcPct val="105000"/>
        </a:lnSpc>
        <a:spcBef>
          <a:spcPts val="500"/>
        </a:spcBef>
        <a:spcAft>
          <a:spcPct val="0"/>
        </a:spcAft>
        <a:buClr>
          <a:srgbClr val="9900FF"/>
        </a:buClr>
        <a:buSzPct val="50000"/>
        <a:buFont typeface="Wingdings" panose="05000000000000000000" pitchFamily="2" charset="2"/>
        <a:buChar char=""/>
        <a:defRPr sz="2000">
          <a:solidFill>
            <a:srgbClr val="FFFFFF"/>
          </a:solidFill>
          <a:latin typeface="+mn-lt"/>
          <a:ea typeface="+mn-ea"/>
          <a:cs typeface="+mn-cs"/>
        </a:defRPr>
      </a:lvl5pPr>
      <a:lvl6pPr marL="2514600" indent="-228600" algn="l" defTabSz="449263" rtl="0" fontAlgn="base">
        <a:lnSpc>
          <a:spcPct val="105000"/>
        </a:lnSpc>
        <a:spcBef>
          <a:spcPts val="500"/>
        </a:spcBef>
        <a:spcAft>
          <a:spcPct val="0"/>
        </a:spcAft>
        <a:buClr>
          <a:srgbClr val="9900FF"/>
        </a:buClr>
        <a:buSzPct val="50000"/>
        <a:buFont typeface="Wingdings" pitchFamily="2" charset="2"/>
        <a:buChar char=""/>
        <a:defRPr sz="2000">
          <a:solidFill>
            <a:srgbClr val="FFFFFF"/>
          </a:solidFill>
          <a:latin typeface="+mn-lt"/>
          <a:ea typeface="+mn-ea"/>
          <a:cs typeface="+mn-cs"/>
        </a:defRPr>
      </a:lvl6pPr>
      <a:lvl7pPr marL="2971800" indent="-228600" algn="l" defTabSz="449263" rtl="0" fontAlgn="base">
        <a:lnSpc>
          <a:spcPct val="105000"/>
        </a:lnSpc>
        <a:spcBef>
          <a:spcPts val="500"/>
        </a:spcBef>
        <a:spcAft>
          <a:spcPct val="0"/>
        </a:spcAft>
        <a:buClr>
          <a:srgbClr val="9900FF"/>
        </a:buClr>
        <a:buSzPct val="50000"/>
        <a:buFont typeface="Wingdings" pitchFamily="2" charset="2"/>
        <a:buChar char=""/>
        <a:defRPr sz="2000">
          <a:solidFill>
            <a:srgbClr val="FFFFFF"/>
          </a:solidFill>
          <a:latin typeface="+mn-lt"/>
          <a:ea typeface="+mn-ea"/>
          <a:cs typeface="+mn-cs"/>
        </a:defRPr>
      </a:lvl7pPr>
      <a:lvl8pPr marL="3429000" indent="-228600" algn="l" defTabSz="449263" rtl="0" fontAlgn="base">
        <a:lnSpc>
          <a:spcPct val="105000"/>
        </a:lnSpc>
        <a:spcBef>
          <a:spcPts val="500"/>
        </a:spcBef>
        <a:spcAft>
          <a:spcPct val="0"/>
        </a:spcAft>
        <a:buClr>
          <a:srgbClr val="9900FF"/>
        </a:buClr>
        <a:buSzPct val="50000"/>
        <a:buFont typeface="Wingdings" pitchFamily="2" charset="2"/>
        <a:buChar char=""/>
        <a:defRPr sz="2000">
          <a:solidFill>
            <a:srgbClr val="FFFFFF"/>
          </a:solidFill>
          <a:latin typeface="+mn-lt"/>
          <a:ea typeface="+mn-ea"/>
          <a:cs typeface="+mn-cs"/>
        </a:defRPr>
      </a:lvl8pPr>
      <a:lvl9pPr marL="3886200" indent="-228600" algn="l" defTabSz="449263" rtl="0" fontAlgn="base">
        <a:lnSpc>
          <a:spcPct val="105000"/>
        </a:lnSpc>
        <a:spcBef>
          <a:spcPts val="500"/>
        </a:spcBef>
        <a:spcAft>
          <a:spcPct val="0"/>
        </a:spcAft>
        <a:buClr>
          <a:srgbClr val="9900FF"/>
        </a:buClr>
        <a:buSzPct val="50000"/>
        <a:buFont typeface="Wingdings" pitchFamily="2" charset="2"/>
        <a:buChar char=""/>
        <a:defRPr sz="2000">
          <a:solidFill>
            <a:srgbClr val="FFFFFF"/>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hardware.com.br/termos/threa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04864"/>
            <a:ext cx="7772400" cy="1442591"/>
          </a:xfrm>
        </p:spPr>
        <p:txBody>
          <a:bodyPr/>
          <a:lstStyle/>
          <a:p>
            <a:pPr algn="ctr"/>
            <a:r>
              <a:rPr lang="pt-BR" altLang="pt-BR" dirty="0" smtClean="0"/>
              <a:t>Introdução a Sistemas Operacionais</a:t>
            </a:r>
            <a:br>
              <a:rPr lang="pt-BR" altLang="pt-BR" dirty="0" smtClean="0"/>
            </a:br>
            <a:r>
              <a:rPr lang="pt-BR" altLang="pt-BR" sz="2800" dirty="0" smtClean="0"/>
              <a:t>Com foco em Desenvolvimento de Sistemas</a:t>
            </a:r>
            <a:endParaRPr lang="pt-BR" sz="2800" dirty="0"/>
          </a:p>
        </p:txBody>
      </p:sp>
      <p:sp>
        <p:nvSpPr>
          <p:cNvPr id="3" name="Subtítulo 2"/>
          <p:cNvSpPr>
            <a:spLocks noGrp="1"/>
          </p:cNvSpPr>
          <p:nvPr>
            <p:ph type="subTitle" idx="1"/>
          </p:nvPr>
        </p:nvSpPr>
        <p:spPr>
          <a:xfrm>
            <a:off x="1371600" y="4221088"/>
            <a:ext cx="6400800" cy="1417712"/>
          </a:xfrm>
        </p:spPr>
        <p:txBody>
          <a:bodyPr/>
          <a:lstStyle/>
          <a:p>
            <a:r>
              <a:rPr lang="pt-BR" sz="2800" dirty="0" smtClean="0"/>
              <a:t>2020</a:t>
            </a:r>
          </a:p>
          <a:p>
            <a:r>
              <a:rPr lang="pt-BR" dirty="0" smtClean="0"/>
              <a:t>Marcos Mendes</a:t>
            </a:r>
            <a:endParaRPr lang="pt-BR" dirty="0"/>
          </a:p>
        </p:txBody>
      </p:sp>
    </p:spTree>
    <p:extLst>
      <p:ext uri="{BB962C8B-B14F-4D97-AF65-F5344CB8AC3E}">
        <p14:creationId xmlns:p14="http://schemas.microsoft.com/office/powerpoint/2010/main" val="311447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10</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Thread</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"Um pequeno programa que trabalha como um </a:t>
            </a:r>
            <a:r>
              <a:rPr lang="pt-BR" sz="1800" kern="0" dirty="0" err="1">
                <a:solidFill>
                  <a:srgbClr val="FFFFFF"/>
                </a:solidFill>
              </a:rPr>
              <a:t>sub-sistema</a:t>
            </a:r>
            <a:r>
              <a:rPr lang="pt-BR" sz="1800" kern="0" dirty="0">
                <a:solidFill>
                  <a:srgbClr val="FFFFFF"/>
                </a:solidFill>
              </a:rPr>
              <a:t> independente de um programa maior, executando alguma tarefa específica. Um programa dividido em vários threads pode rodar mais rápido que um programa monolítico, pois várias tarefas podem ser executadas simultaneamente. Os vários threads de um programa podem trocar dados entre </a:t>
            </a:r>
            <a:r>
              <a:rPr lang="pt-BR" sz="1800" kern="0" dirty="0" err="1">
                <a:solidFill>
                  <a:srgbClr val="FFFFFF"/>
                </a:solidFill>
              </a:rPr>
              <a:t>sí</a:t>
            </a:r>
            <a:r>
              <a:rPr lang="pt-BR" sz="1800" kern="0" dirty="0">
                <a:solidFill>
                  <a:srgbClr val="FFFFFF"/>
                </a:solidFill>
              </a:rPr>
              <a:t> e compartilhar o mesmo espaço de memória e os mesmos recursos do sistema.</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Para o programador, existem vantagens e desvantagens em dividir um programa em vários threads. Por um lado isso facilita o desenvolvimento, pois é possível desenvolver o programa em módulos, testando-os isoladamente, ao invés de escrever um único bloco de código. Mas, por outro lado, com vários threads o trabalho torna-se mais complexo, devido à interação entre </a:t>
            </a:r>
            <a:r>
              <a:rPr lang="pt-BR" sz="1800" kern="0" dirty="0" smtClean="0">
                <a:solidFill>
                  <a:srgbClr val="FFFFFF"/>
                </a:solidFill>
              </a:rPr>
              <a:t>eles."</a:t>
            </a: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https://www.hardware.com.br/termos/thread</a:t>
            </a:r>
            <a:endParaRPr lang="en-US" sz="1400" kern="0" dirty="0" smtClean="0">
              <a:solidFill>
                <a:srgbClr val="FFFFFF"/>
              </a:solidFill>
            </a:endParaRPr>
          </a:p>
        </p:txBody>
      </p:sp>
    </p:spTree>
    <p:extLst>
      <p:ext uri="{BB962C8B-B14F-4D97-AF65-F5344CB8AC3E}">
        <p14:creationId xmlns:p14="http://schemas.microsoft.com/office/powerpoint/2010/main" val="546730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11</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Thread</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"Utilização de </a:t>
            </a:r>
            <a:r>
              <a:rPr lang="pt-BR" sz="1800" kern="0" dirty="0" smtClean="0">
                <a:solidFill>
                  <a:srgbClr val="FFFFFF"/>
                </a:solidFill>
              </a:rPr>
              <a:t>threads </a:t>
            </a:r>
            <a:r>
              <a:rPr lang="pt-BR" sz="1800" kern="0" dirty="0">
                <a:solidFill>
                  <a:srgbClr val="FFFFFF"/>
                </a:solidFill>
              </a:rPr>
              <a:t>- </a:t>
            </a:r>
            <a:r>
              <a:rPr lang="pt-BR" sz="1800" kern="0" dirty="0" smtClean="0">
                <a:solidFill>
                  <a:srgbClr val="FFFFFF"/>
                </a:solidFill>
              </a:rPr>
              <a:t>São </a:t>
            </a:r>
            <a:r>
              <a:rPr lang="pt-BR" sz="1800" kern="0" dirty="0">
                <a:solidFill>
                  <a:srgbClr val="FFFFFF"/>
                </a:solidFill>
              </a:rPr>
              <a:t>mais leves do que os processos</a:t>
            </a:r>
            <a:r>
              <a:rPr lang="pt-BR" sz="1800" kern="0" dirty="0" smtClean="0">
                <a:solidFill>
                  <a:srgbClr val="FFFFFF"/>
                </a:solidFill>
              </a:rPr>
              <a:t>, eles </a:t>
            </a:r>
            <a:r>
              <a:rPr lang="pt-BR" sz="1800" kern="0" dirty="0">
                <a:solidFill>
                  <a:srgbClr val="FFFFFF"/>
                </a:solidFill>
              </a:rPr>
              <a:t>são </a:t>
            </a:r>
            <a:r>
              <a:rPr lang="pt-BR" sz="1800" kern="0" dirty="0" smtClean="0">
                <a:solidFill>
                  <a:srgbClr val="FFFFFF"/>
                </a:solidFill>
              </a:rPr>
              <a:t>mais rápidos </a:t>
            </a:r>
            <a:r>
              <a:rPr lang="pt-BR" sz="1800" kern="0" dirty="0">
                <a:solidFill>
                  <a:srgbClr val="FFFFFF"/>
                </a:solidFill>
              </a:rPr>
              <a:t>para criar </a:t>
            </a:r>
            <a:r>
              <a:rPr lang="pt-BR" sz="1800" kern="0" dirty="0" smtClean="0">
                <a:solidFill>
                  <a:srgbClr val="FFFFFF"/>
                </a:solidFill>
              </a:rPr>
              <a:t>e destruir </a:t>
            </a:r>
            <a:r>
              <a:rPr lang="pt-BR" sz="1800" kern="0" dirty="0">
                <a:solidFill>
                  <a:srgbClr val="FFFFFF"/>
                </a:solidFill>
              </a:rPr>
              <a:t>do que os processos. Em muitos sistemas, </a:t>
            </a:r>
            <a:r>
              <a:rPr lang="pt-BR" sz="1800" kern="0" dirty="0" smtClean="0">
                <a:solidFill>
                  <a:srgbClr val="FFFFFF"/>
                </a:solidFill>
              </a:rPr>
              <a:t>criar um </a:t>
            </a:r>
            <a:r>
              <a:rPr lang="pt-BR" sz="1800" kern="0" dirty="0">
                <a:solidFill>
                  <a:srgbClr val="FFFFFF"/>
                </a:solidFill>
              </a:rPr>
              <a:t>thread é algo de 10 a 100 vezes mais rápido do que</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criar um processo</a:t>
            </a:r>
            <a:r>
              <a:rPr lang="pt-BR" sz="1800" kern="0" dirty="0" smtClean="0">
                <a:solidFill>
                  <a:srgbClr val="FFFFFF"/>
                </a:solidFill>
              </a:rPr>
              <a:t>.</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...Há várias razões </a:t>
            </a:r>
            <a:r>
              <a:rPr lang="pt-BR" sz="1800" kern="0" dirty="0">
                <a:solidFill>
                  <a:srgbClr val="FFFFFF"/>
                </a:solidFill>
              </a:rPr>
              <a:t>para a existência desses </a:t>
            </a:r>
            <a:r>
              <a:rPr lang="pt-BR" sz="1800" kern="0" dirty="0" err="1">
                <a:solidFill>
                  <a:srgbClr val="FFFFFF"/>
                </a:solidFill>
              </a:rPr>
              <a:t>miniprocessos</a:t>
            </a:r>
            <a:r>
              <a:rPr lang="pt-BR" sz="1800" kern="0" dirty="0">
                <a:solidFill>
                  <a:srgbClr val="FFFFFF"/>
                </a:solidFill>
              </a:rPr>
              <a:t>, </a:t>
            </a:r>
            <a:r>
              <a:rPr lang="pt-BR" sz="1800" kern="0" dirty="0" smtClean="0">
                <a:solidFill>
                  <a:srgbClr val="FFFFFF"/>
                </a:solidFill>
              </a:rPr>
              <a:t>chamados threads. A </a:t>
            </a:r>
            <a:r>
              <a:rPr lang="pt-BR" sz="1800" kern="0" dirty="0">
                <a:solidFill>
                  <a:srgbClr val="FFFFFF"/>
                </a:solidFill>
              </a:rPr>
              <a:t>principal razão para se ter threads é que em </a:t>
            </a:r>
            <a:r>
              <a:rPr lang="pt-BR" sz="1800" kern="0" dirty="0" smtClean="0">
                <a:solidFill>
                  <a:srgbClr val="FFFFFF"/>
                </a:solidFill>
              </a:rPr>
              <a:t>muitas aplicações </a:t>
            </a:r>
            <a:r>
              <a:rPr lang="pt-BR" sz="1800" kern="0" dirty="0">
                <a:solidFill>
                  <a:srgbClr val="FFFFFF"/>
                </a:solidFill>
              </a:rPr>
              <a:t>múltiplas atividades estão </a:t>
            </a:r>
            <a:r>
              <a:rPr lang="pt-BR" sz="1800" kern="0" dirty="0" smtClean="0">
                <a:solidFill>
                  <a:srgbClr val="FFFFFF"/>
                </a:solidFill>
              </a:rPr>
              <a:t>ocorrendo simultaneamente </a:t>
            </a:r>
            <a:r>
              <a:rPr lang="pt-BR" sz="1800" kern="0" dirty="0">
                <a:solidFill>
                  <a:srgbClr val="FFFFFF"/>
                </a:solidFill>
              </a:rPr>
              <a:t>e algumas delas podem bloquear </a:t>
            </a:r>
            <a:r>
              <a:rPr lang="pt-BR" sz="1800" kern="0" dirty="0" smtClean="0">
                <a:solidFill>
                  <a:srgbClr val="FFFFFF"/>
                </a:solidFill>
              </a:rPr>
              <a:t>de tempos </a:t>
            </a:r>
            <a:r>
              <a:rPr lang="pt-BR" sz="1800" kern="0" dirty="0">
                <a:solidFill>
                  <a:srgbClr val="FFFFFF"/>
                </a:solidFill>
              </a:rPr>
              <a:t>em tempos. Ao decompormos uma </a:t>
            </a:r>
            <a:r>
              <a:rPr lang="pt-BR" sz="1800" kern="0" dirty="0" smtClean="0">
                <a:solidFill>
                  <a:srgbClr val="FFFFFF"/>
                </a:solidFill>
              </a:rPr>
              <a:t>aplicação dessas </a:t>
            </a:r>
            <a:r>
              <a:rPr lang="pt-BR" sz="1800" kern="0" dirty="0">
                <a:solidFill>
                  <a:srgbClr val="FFFFFF"/>
                </a:solidFill>
              </a:rPr>
              <a:t>em múltiplos threads sequenciais que são </a:t>
            </a:r>
            <a:r>
              <a:rPr lang="pt-BR" sz="1800" kern="0" dirty="0" smtClean="0">
                <a:solidFill>
                  <a:srgbClr val="FFFFFF"/>
                </a:solidFill>
              </a:rPr>
              <a:t>executados em </a:t>
            </a:r>
            <a:r>
              <a:rPr lang="pt-BR" sz="1800" kern="0" dirty="0">
                <a:solidFill>
                  <a:srgbClr val="FFFFFF"/>
                </a:solidFill>
              </a:rPr>
              <a:t>quase paralelo, o modelo de </a:t>
            </a:r>
            <a:r>
              <a:rPr lang="pt-BR" sz="1800" kern="0" dirty="0" smtClean="0">
                <a:solidFill>
                  <a:srgbClr val="FFFFFF"/>
                </a:solidFill>
              </a:rPr>
              <a:t>programação torna-se </a:t>
            </a:r>
            <a:r>
              <a:rPr lang="pt-BR" sz="1800" kern="0" dirty="0">
                <a:solidFill>
                  <a:srgbClr val="FFFFFF"/>
                </a:solidFill>
              </a:rPr>
              <a:t>mais simples. </a:t>
            </a:r>
            <a:r>
              <a:rPr lang="pt-BR" sz="1800" kern="0" dirty="0" smtClean="0">
                <a:solidFill>
                  <a:srgbClr val="FFFFFF"/>
                </a:solidFill>
              </a:rPr>
              <a:t>Além dos threads compartilharem </a:t>
            </a:r>
            <a:r>
              <a:rPr lang="pt-BR" sz="1800" kern="0" dirty="0">
                <a:solidFill>
                  <a:srgbClr val="FFFFFF"/>
                </a:solidFill>
              </a:rPr>
              <a:t>um espaço de </a:t>
            </a:r>
            <a:r>
              <a:rPr lang="pt-BR" sz="1800" kern="0" dirty="0" smtClean="0">
                <a:solidFill>
                  <a:srgbClr val="FFFFFF"/>
                </a:solidFill>
              </a:rPr>
              <a:t>endereçamento e </a:t>
            </a:r>
            <a:r>
              <a:rPr lang="pt-BR" sz="1800" kern="0" dirty="0">
                <a:solidFill>
                  <a:srgbClr val="FFFFFF"/>
                </a:solidFill>
              </a:rPr>
              <a:t>todos os seus dados entre si. Essa capacidade </a:t>
            </a:r>
            <a:r>
              <a:rPr lang="pt-BR" sz="1800" kern="0" dirty="0" smtClean="0">
                <a:solidFill>
                  <a:srgbClr val="FFFFFF"/>
                </a:solidFill>
              </a:rPr>
              <a:t>é essencial </a:t>
            </a:r>
            <a:r>
              <a:rPr lang="pt-BR" sz="1800" kern="0" dirty="0">
                <a:solidFill>
                  <a:srgbClr val="FFFFFF"/>
                </a:solidFill>
              </a:rPr>
              <a:t>para determinadas aplicações, razão pela </a:t>
            </a:r>
            <a:r>
              <a:rPr lang="pt-BR" sz="1800" kern="0" dirty="0" smtClean="0">
                <a:solidFill>
                  <a:srgbClr val="FFFFFF"/>
                </a:solidFill>
              </a:rPr>
              <a:t>qual ter </a:t>
            </a:r>
            <a:r>
              <a:rPr lang="pt-BR" sz="1800" kern="0" dirty="0">
                <a:solidFill>
                  <a:srgbClr val="FFFFFF"/>
                </a:solidFill>
              </a:rPr>
              <a:t>múltiplos processos (com seus espaços de </a:t>
            </a:r>
            <a:r>
              <a:rPr lang="pt-BR" sz="1800" kern="0" dirty="0" smtClean="0">
                <a:solidFill>
                  <a:srgbClr val="FFFFFF"/>
                </a:solidFill>
              </a:rPr>
              <a:t>endereçamento em </a:t>
            </a:r>
            <a:r>
              <a:rPr lang="pt-BR" sz="1800" kern="0" dirty="0">
                <a:solidFill>
                  <a:srgbClr val="FFFFFF"/>
                </a:solidFill>
              </a:rPr>
              <a:t>separado) não funcionará. </a:t>
            </a: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...Threads </a:t>
            </a:r>
            <a:r>
              <a:rPr lang="pt-BR" sz="1800" kern="0" dirty="0">
                <a:solidFill>
                  <a:srgbClr val="FFFFFF"/>
                </a:solidFill>
              </a:rPr>
              <a:t>são úteis em sistemas com </a:t>
            </a:r>
            <a:r>
              <a:rPr lang="pt-BR" sz="1800" kern="0" dirty="0" smtClean="0">
                <a:solidFill>
                  <a:srgbClr val="FFFFFF"/>
                </a:solidFill>
              </a:rPr>
              <a:t>múltiplas </a:t>
            </a:r>
            <a:r>
              <a:rPr lang="pt-BR" sz="1800" kern="0" dirty="0" err="1" smtClean="0">
                <a:solidFill>
                  <a:srgbClr val="FFFFFF"/>
                </a:solidFill>
              </a:rPr>
              <a:t>CPUs</a:t>
            </a:r>
            <a:r>
              <a:rPr lang="pt-BR" sz="1800" kern="0" dirty="0">
                <a:solidFill>
                  <a:srgbClr val="FFFFFF"/>
                </a:solidFill>
              </a:rPr>
              <a:t>, onde o paralelismo real é possível"</a:t>
            </a:r>
            <a:endParaRPr lang="pt-BR" sz="1800" kern="0" dirty="0" smtClean="0">
              <a:solidFill>
                <a:srgbClr val="FFFFFF"/>
              </a:solidFill>
            </a:endParaRPr>
          </a:p>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Sistemas </a:t>
            </a:r>
            <a:r>
              <a:rPr lang="pt-BR" sz="1400" kern="0" dirty="0">
                <a:solidFill>
                  <a:srgbClr val="FFFFFF"/>
                </a:solidFill>
              </a:rPr>
              <a:t>Operacionais Modernos - </a:t>
            </a:r>
            <a:r>
              <a:rPr lang="pt-BR" sz="1400" kern="0" dirty="0" err="1">
                <a:solidFill>
                  <a:srgbClr val="FFFFFF"/>
                </a:solidFill>
              </a:rPr>
              <a:t>Tanenbaum</a:t>
            </a:r>
            <a:endParaRPr lang="en-US" sz="1400" kern="0" dirty="0">
              <a:solidFill>
                <a:srgbClr val="FFFFFF"/>
              </a:solidFill>
            </a:endParaRPr>
          </a:p>
        </p:txBody>
      </p:sp>
    </p:spTree>
    <p:extLst>
      <p:ext uri="{BB962C8B-B14F-4D97-AF65-F5344CB8AC3E}">
        <p14:creationId xmlns:p14="http://schemas.microsoft.com/office/powerpoint/2010/main" val="4770929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12</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 Memória RAM </a:t>
            </a:r>
            <a:r>
              <a:rPr lang="pt-BR" altLang="pt-BR" sz="2400" dirty="0" smtClean="0"/>
              <a:t>(de forma bem simplificada)</a:t>
            </a:r>
          </a:p>
        </p:txBody>
      </p:sp>
      <p:sp>
        <p:nvSpPr>
          <p:cNvPr id="2" name="Retângulo 1"/>
          <p:cNvSpPr/>
          <p:nvPr/>
        </p:nvSpPr>
        <p:spPr bwMode="auto">
          <a:xfrm>
            <a:off x="755576" y="1412776"/>
            <a:ext cx="7848872" cy="496855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14400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3200" b="1"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Memória RAM</a:t>
            </a:r>
          </a:p>
        </p:txBody>
      </p:sp>
      <p:sp>
        <p:nvSpPr>
          <p:cNvPr id="3" name="Retângulo 2"/>
          <p:cNvSpPr/>
          <p:nvPr/>
        </p:nvSpPr>
        <p:spPr bwMode="auto">
          <a:xfrm>
            <a:off x="899592" y="2060848"/>
            <a:ext cx="2016224" cy="417646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8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S.O.</a:t>
            </a:r>
          </a:p>
        </p:txBody>
      </p:sp>
      <p:grpSp>
        <p:nvGrpSpPr>
          <p:cNvPr id="13" name="Grupo 12"/>
          <p:cNvGrpSpPr/>
          <p:nvPr/>
        </p:nvGrpSpPr>
        <p:grpSpPr>
          <a:xfrm>
            <a:off x="3131840" y="2060848"/>
            <a:ext cx="2304256" cy="4176464"/>
            <a:chOff x="3131840" y="1916832"/>
            <a:chExt cx="2304256" cy="4176464"/>
          </a:xfrm>
        </p:grpSpPr>
        <p:sp>
          <p:nvSpPr>
            <p:cNvPr id="4" name="Retângulo 3"/>
            <p:cNvSpPr/>
            <p:nvPr/>
          </p:nvSpPr>
          <p:spPr bwMode="auto">
            <a:xfrm>
              <a:off x="3131840" y="1916832"/>
              <a:ext cx="2304256" cy="417646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Aplicativo1</a:t>
              </a:r>
            </a:p>
          </p:txBody>
        </p:sp>
        <p:grpSp>
          <p:nvGrpSpPr>
            <p:cNvPr id="10" name="Grupo 9"/>
            <p:cNvGrpSpPr/>
            <p:nvPr/>
          </p:nvGrpSpPr>
          <p:grpSpPr>
            <a:xfrm>
              <a:off x="3275856" y="2348880"/>
              <a:ext cx="2016224" cy="1656184"/>
              <a:chOff x="3275856" y="2348880"/>
              <a:chExt cx="2016224" cy="1656184"/>
            </a:xfrm>
          </p:grpSpPr>
          <p:sp>
            <p:nvSpPr>
              <p:cNvPr id="8" name="Retângulo 7"/>
              <p:cNvSpPr/>
              <p:nvPr/>
            </p:nvSpPr>
            <p:spPr bwMode="auto">
              <a:xfrm>
                <a:off x="3275856" y="2348880"/>
                <a:ext cx="2016224" cy="165618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Processo1</a:t>
                </a:r>
              </a:p>
            </p:txBody>
          </p:sp>
          <p:sp>
            <p:nvSpPr>
              <p:cNvPr id="9" name="Retângulo 8"/>
              <p:cNvSpPr/>
              <p:nvPr/>
            </p:nvSpPr>
            <p:spPr bwMode="auto">
              <a:xfrm>
                <a:off x="3347864" y="2708920"/>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Thread1</a:t>
                </a:r>
              </a:p>
            </p:txBody>
          </p:sp>
          <p:sp>
            <p:nvSpPr>
              <p:cNvPr id="11" name="Retângulo 10"/>
              <p:cNvSpPr/>
              <p:nvPr/>
            </p:nvSpPr>
            <p:spPr bwMode="auto">
              <a:xfrm>
                <a:off x="3347864" y="3573016"/>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ThreadN</a:t>
                </a:r>
                <a:endPar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12" name="Retângulo 11"/>
              <p:cNvSpPr/>
              <p:nvPr/>
            </p:nvSpPr>
            <p:spPr bwMode="auto">
              <a:xfrm>
                <a:off x="3347864" y="3140968"/>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Thread2</a:t>
                </a:r>
              </a:p>
            </p:txBody>
          </p:sp>
        </p:grpSp>
        <p:grpSp>
          <p:nvGrpSpPr>
            <p:cNvPr id="14" name="Grupo 13"/>
            <p:cNvGrpSpPr/>
            <p:nvPr/>
          </p:nvGrpSpPr>
          <p:grpSpPr>
            <a:xfrm>
              <a:off x="3284240" y="4293096"/>
              <a:ext cx="2016224" cy="1656184"/>
              <a:chOff x="3275856" y="2348880"/>
              <a:chExt cx="2016224" cy="1656184"/>
            </a:xfrm>
          </p:grpSpPr>
          <p:sp>
            <p:nvSpPr>
              <p:cNvPr id="15" name="Retângulo 14"/>
              <p:cNvSpPr/>
              <p:nvPr/>
            </p:nvSpPr>
            <p:spPr bwMode="auto">
              <a:xfrm>
                <a:off x="3275856" y="2348880"/>
                <a:ext cx="2016224" cy="165618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ProcessoN</a:t>
                </a:r>
                <a:endPar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16" name="Retângulo 15"/>
              <p:cNvSpPr/>
              <p:nvPr/>
            </p:nvSpPr>
            <p:spPr bwMode="auto">
              <a:xfrm>
                <a:off x="3347864" y="2708920"/>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Thread1</a:t>
                </a:r>
              </a:p>
            </p:txBody>
          </p:sp>
          <p:sp>
            <p:nvSpPr>
              <p:cNvPr id="17" name="Retângulo 16"/>
              <p:cNvSpPr/>
              <p:nvPr/>
            </p:nvSpPr>
            <p:spPr bwMode="auto">
              <a:xfrm>
                <a:off x="3347864" y="3573016"/>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ThreadN</a:t>
                </a:r>
                <a:endPar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18" name="Retângulo 17"/>
              <p:cNvSpPr/>
              <p:nvPr/>
            </p:nvSpPr>
            <p:spPr bwMode="auto">
              <a:xfrm>
                <a:off x="3347864" y="3140968"/>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Thread2</a:t>
                </a:r>
              </a:p>
            </p:txBody>
          </p:sp>
        </p:grpSp>
      </p:grpSp>
      <p:grpSp>
        <p:nvGrpSpPr>
          <p:cNvPr id="20" name="Grupo 19"/>
          <p:cNvGrpSpPr/>
          <p:nvPr/>
        </p:nvGrpSpPr>
        <p:grpSpPr>
          <a:xfrm>
            <a:off x="6012160" y="2060848"/>
            <a:ext cx="2304256" cy="4176464"/>
            <a:chOff x="3131840" y="1916832"/>
            <a:chExt cx="2304256" cy="4176464"/>
          </a:xfrm>
        </p:grpSpPr>
        <p:sp>
          <p:nvSpPr>
            <p:cNvPr id="21" name="Retângulo 20"/>
            <p:cNvSpPr/>
            <p:nvPr/>
          </p:nvSpPr>
          <p:spPr bwMode="auto">
            <a:xfrm>
              <a:off x="3131840" y="1916832"/>
              <a:ext cx="2304256" cy="417646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AplicativoN</a:t>
              </a:r>
              <a:endPar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grpSp>
          <p:nvGrpSpPr>
            <p:cNvPr id="22" name="Grupo 21"/>
            <p:cNvGrpSpPr/>
            <p:nvPr/>
          </p:nvGrpSpPr>
          <p:grpSpPr>
            <a:xfrm>
              <a:off x="3275856" y="2348880"/>
              <a:ext cx="2016224" cy="1656184"/>
              <a:chOff x="3275856" y="2348880"/>
              <a:chExt cx="2016224" cy="1656184"/>
            </a:xfrm>
          </p:grpSpPr>
          <p:sp>
            <p:nvSpPr>
              <p:cNvPr id="28" name="Retângulo 27"/>
              <p:cNvSpPr/>
              <p:nvPr/>
            </p:nvSpPr>
            <p:spPr bwMode="auto">
              <a:xfrm>
                <a:off x="3275856" y="2348880"/>
                <a:ext cx="2016224" cy="165618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Processo1</a:t>
                </a:r>
              </a:p>
            </p:txBody>
          </p:sp>
          <p:sp>
            <p:nvSpPr>
              <p:cNvPr id="29" name="Retângulo 28"/>
              <p:cNvSpPr/>
              <p:nvPr/>
            </p:nvSpPr>
            <p:spPr bwMode="auto">
              <a:xfrm>
                <a:off x="3347864" y="2708920"/>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Thread1</a:t>
                </a:r>
              </a:p>
            </p:txBody>
          </p:sp>
          <p:sp>
            <p:nvSpPr>
              <p:cNvPr id="30" name="Retângulo 29"/>
              <p:cNvSpPr/>
              <p:nvPr/>
            </p:nvSpPr>
            <p:spPr bwMode="auto">
              <a:xfrm>
                <a:off x="3347864" y="3573016"/>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ThreadN</a:t>
                </a:r>
                <a:endPar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31" name="Retângulo 30"/>
              <p:cNvSpPr/>
              <p:nvPr/>
            </p:nvSpPr>
            <p:spPr bwMode="auto">
              <a:xfrm>
                <a:off x="3347864" y="3140968"/>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Thread2</a:t>
                </a:r>
              </a:p>
            </p:txBody>
          </p:sp>
        </p:grpSp>
        <p:grpSp>
          <p:nvGrpSpPr>
            <p:cNvPr id="23" name="Grupo 22"/>
            <p:cNvGrpSpPr/>
            <p:nvPr/>
          </p:nvGrpSpPr>
          <p:grpSpPr>
            <a:xfrm>
              <a:off x="3284240" y="4293096"/>
              <a:ext cx="2016224" cy="1656184"/>
              <a:chOff x="3275856" y="2348880"/>
              <a:chExt cx="2016224" cy="1656184"/>
            </a:xfrm>
          </p:grpSpPr>
          <p:sp>
            <p:nvSpPr>
              <p:cNvPr id="24" name="Retângulo 23"/>
              <p:cNvSpPr/>
              <p:nvPr/>
            </p:nvSpPr>
            <p:spPr bwMode="auto">
              <a:xfrm>
                <a:off x="3275856" y="2348880"/>
                <a:ext cx="2016224" cy="165618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4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ProcessoN</a:t>
                </a:r>
                <a:endParaRPr kumimoji="0" lang="pt-BR" sz="24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25" name="Retângulo 24"/>
              <p:cNvSpPr/>
              <p:nvPr/>
            </p:nvSpPr>
            <p:spPr bwMode="auto">
              <a:xfrm>
                <a:off x="3347864" y="2708920"/>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Thread1</a:t>
                </a:r>
              </a:p>
            </p:txBody>
          </p:sp>
          <p:sp>
            <p:nvSpPr>
              <p:cNvPr id="26" name="Retângulo 25"/>
              <p:cNvSpPr/>
              <p:nvPr/>
            </p:nvSpPr>
            <p:spPr bwMode="auto">
              <a:xfrm>
                <a:off x="3347864" y="3573016"/>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err="1" smtClean="0">
                    <a:ln>
                      <a:noFill/>
                    </a:ln>
                    <a:solidFill>
                      <a:schemeClr val="tx1"/>
                    </a:solidFill>
                    <a:effectLst/>
                    <a:latin typeface="Times New Roman" pitchFamily="18" charset="0"/>
                    <a:ea typeface="Arial Unicode MS" pitchFamily="34" charset="-128"/>
                    <a:cs typeface="Arial Unicode MS" pitchFamily="34" charset="-128"/>
                  </a:rPr>
                  <a:t>ThreadN</a:t>
                </a:r>
                <a:endPar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
            <p:nvSpPr>
              <p:cNvPr id="27" name="Retângulo 26"/>
              <p:cNvSpPr/>
              <p:nvPr/>
            </p:nvSpPr>
            <p:spPr bwMode="auto">
              <a:xfrm>
                <a:off x="3347864" y="3140968"/>
                <a:ext cx="1800200" cy="36004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20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Thread2</a:t>
                </a:r>
              </a:p>
            </p:txBody>
          </p:sp>
        </p:grpSp>
      </p:grpSp>
      <p:sp>
        <p:nvSpPr>
          <p:cNvPr id="19" name="CaixaDeTexto 18"/>
          <p:cNvSpPr txBox="1"/>
          <p:nvPr/>
        </p:nvSpPr>
        <p:spPr>
          <a:xfrm>
            <a:off x="5364088" y="5733256"/>
            <a:ext cx="655949" cy="515590"/>
          </a:xfrm>
          <a:prstGeom prst="rect">
            <a:avLst/>
          </a:prstGeom>
          <a:noFill/>
        </p:spPr>
        <p:txBody>
          <a:bodyPr wrap="none" rtlCol="0">
            <a:spAutoFit/>
          </a:bodyPr>
          <a:lstStyle/>
          <a:p>
            <a:r>
              <a:rPr lang="pt-BR" dirty="0" smtClean="0">
                <a:solidFill>
                  <a:schemeClr val="tx1"/>
                </a:solidFill>
              </a:rPr>
              <a:t>. . .</a:t>
            </a:r>
            <a:endParaRPr lang="pt-BR" dirty="0">
              <a:solidFill>
                <a:schemeClr val="tx1"/>
              </a:solidFill>
            </a:endParaRPr>
          </a:p>
        </p:txBody>
      </p:sp>
    </p:spTree>
    <p:extLst>
      <p:ext uri="{BB962C8B-B14F-4D97-AF65-F5344CB8AC3E}">
        <p14:creationId xmlns:p14="http://schemas.microsoft.com/office/powerpoint/2010/main" val="20528030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13</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Arquivos e Diretórios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b="1" kern="0" dirty="0" smtClean="0">
                <a:solidFill>
                  <a:srgbClr val="F3F3A5"/>
                </a:solidFill>
                <a:effectLst>
                  <a:outerShdw blurRad="38100" dist="38100" dir="2700000" algn="tl">
                    <a:srgbClr val="000000">
                      <a:alpha val="43137"/>
                    </a:srgbClr>
                  </a:outerShdw>
                </a:effectLst>
              </a:rPr>
              <a:t>Arquivo</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"Um arquivo de </a:t>
            </a:r>
            <a:r>
              <a:rPr lang="pt-BR" sz="1800" kern="0" dirty="0">
                <a:solidFill>
                  <a:srgbClr val="FFFFFF"/>
                </a:solidFill>
              </a:rPr>
              <a:t>computador é um recurso para armazenamento de informação, que está disponível a um programa de computador e é normalmente baseado em algum tipo de </a:t>
            </a:r>
            <a:r>
              <a:rPr lang="pt-BR" sz="1800" b="1" kern="0" dirty="0">
                <a:solidFill>
                  <a:srgbClr val="F3F3A5"/>
                </a:solidFill>
                <a:effectLst>
                  <a:outerShdw blurRad="38100" dist="38100" dir="2700000" algn="tl">
                    <a:srgbClr val="000000">
                      <a:alpha val="43137"/>
                    </a:srgbClr>
                  </a:outerShdw>
                </a:effectLst>
              </a:rPr>
              <a:t>armazenamento durável</a:t>
            </a:r>
            <a:r>
              <a:rPr lang="pt-BR" sz="1800" kern="0" dirty="0">
                <a:solidFill>
                  <a:srgbClr val="FFFFFF"/>
                </a:solidFill>
              </a:rPr>
              <a:t>. Um arquivo é durável no sentido que permanece disponível aos programas para utilização após o programa em execução ter sido finalizado. Arquivos de computador podem ser considerados como o equivalente moderno dos documentos em papel que tradicionalmente são armazenados em arquivos de escritórios e bibliotecas, sendo esta a origem do termo</a:t>
            </a:r>
            <a:r>
              <a:rPr lang="pt-BR" sz="1800" kern="0" dirty="0" smtClean="0">
                <a:solidFill>
                  <a:srgbClr val="FFFFFF"/>
                </a:solidFill>
              </a:rPr>
              <a:t>."</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https://pt.wikipedia.org/wiki/Arquivo_de_computador</a:t>
            </a:r>
            <a:endParaRPr lang="pt-BR" sz="14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b="1" kern="0" dirty="0" smtClean="0">
                <a:solidFill>
                  <a:srgbClr val="F3F3A5"/>
                </a:solidFill>
                <a:effectLst>
                  <a:outerShdw blurRad="38100" dist="38100" dir="2700000" algn="tl">
                    <a:srgbClr val="000000">
                      <a:alpha val="43137"/>
                    </a:srgbClr>
                  </a:outerShdw>
                </a:effectLst>
              </a:rPr>
              <a:t>Diretório</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"Em </a:t>
            </a:r>
            <a:r>
              <a:rPr lang="pt-BR" sz="1800" kern="0" dirty="0">
                <a:solidFill>
                  <a:srgbClr val="FFFFFF"/>
                </a:solidFill>
              </a:rPr>
              <a:t>informática, diretório, </a:t>
            </a:r>
            <a:r>
              <a:rPr lang="pt-BR" sz="1800" kern="0" dirty="0" smtClean="0">
                <a:solidFill>
                  <a:srgbClr val="FFFFFF"/>
                </a:solidFill>
              </a:rPr>
              <a:t>ou </a:t>
            </a:r>
            <a:r>
              <a:rPr lang="pt-BR" sz="1800" kern="0" dirty="0">
                <a:solidFill>
                  <a:srgbClr val="FFFFFF"/>
                </a:solidFill>
              </a:rPr>
              <a:t>pasta é uma estrutura utilizada para organizar arquivos em um </a:t>
            </a:r>
            <a:r>
              <a:rPr lang="pt-BR" sz="1800" kern="0" dirty="0" smtClean="0">
                <a:solidFill>
                  <a:srgbClr val="FFFFFF"/>
                </a:solidFill>
              </a:rPr>
              <a:t>computador.</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Um </a:t>
            </a:r>
            <a:r>
              <a:rPr lang="pt-BR" sz="1800" kern="0" dirty="0">
                <a:solidFill>
                  <a:srgbClr val="FFFFFF"/>
                </a:solidFill>
              </a:rPr>
              <a:t>diretório pode conter referências a arquivos e a outros diretórios, que podem também conter outras referências a arquivos e diretórios</a:t>
            </a:r>
            <a:r>
              <a:rPr lang="pt-BR" sz="1800" kern="0" dirty="0" smtClean="0">
                <a:solidFill>
                  <a:srgbClr val="FFFFFF"/>
                </a:solidFill>
              </a:rPr>
              <a:t>."</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https://</a:t>
            </a:r>
            <a:r>
              <a:rPr lang="pt-BR" sz="1400" kern="0" dirty="0" smtClean="0">
                <a:solidFill>
                  <a:srgbClr val="FFFFFF"/>
                </a:solidFill>
              </a:rPr>
              <a:t>pt.wikipedia.org/wiki/Diretório</a:t>
            </a:r>
            <a:r>
              <a:rPr lang="pt-BR" sz="1400" kern="0" dirty="0">
                <a:solidFill>
                  <a:srgbClr val="FFFFFF"/>
                </a:solidFill>
              </a:rPr>
              <a:t>_(</a:t>
            </a:r>
            <a:r>
              <a:rPr lang="pt-BR" sz="1400" kern="0" dirty="0" smtClean="0">
                <a:solidFill>
                  <a:srgbClr val="FFFFFF"/>
                </a:solidFill>
              </a:rPr>
              <a:t>computação</a:t>
            </a:r>
            <a:r>
              <a:rPr lang="pt-BR" sz="1400" kern="0" dirty="0">
                <a:solidFill>
                  <a:srgbClr val="FFFFFF"/>
                </a:solidFill>
              </a:rPr>
              <a:t>)</a:t>
            </a:r>
            <a:endParaRPr lang="en-US" sz="1400" kern="0" dirty="0" smtClean="0">
              <a:solidFill>
                <a:srgbClr val="FFFFFF"/>
              </a:solidFill>
            </a:endParaRPr>
          </a:p>
        </p:txBody>
      </p:sp>
    </p:spTree>
    <p:extLst>
      <p:ext uri="{BB962C8B-B14F-4D97-AF65-F5344CB8AC3E}">
        <p14:creationId xmlns:p14="http://schemas.microsoft.com/office/powerpoint/2010/main" val="1459360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14</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Sistema de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"Um sistema de arquivos é um conjunto de estruturas lógicas e de rotinas, que permitem ao sistema operacional controlar o acesso ao disco rígido. Diferentes sistemas operacionais usam diferentes sistemas de arquivos. Conforme cresce a capacidade dos discos e aumenta o volume de arquivos e acessos, esta tarefa torna-se mais e mais complicada, exigindo o uso de sistemas de arquivos cada vez mais complexos e robustos. Existem diversos sistemas de arquivos diferentes, que vão desde sistemas simples como o FAT16, que utilizamos em cartões de memória, até sistemas como o NTFS, EXT3 e </a:t>
            </a:r>
            <a:r>
              <a:rPr lang="pt-BR" sz="1800" kern="0" dirty="0" err="1">
                <a:solidFill>
                  <a:srgbClr val="FFFFFF"/>
                </a:solidFill>
              </a:rPr>
              <a:t>ReiserFS</a:t>
            </a:r>
            <a:r>
              <a:rPr lang="pt-BR" sz="1800" kern="0" dirty="0">
                <a:solidFill>
                  <a:srgbClr val="FFFFFF"/>
                </a:solidFill>
              </a:rPr>
              <a:t>, que incorporam recursos muito mais avançados.</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No </a:t>
            </a:r>
            <a:r>
              <a:rPr lang="pt-BR" sz="1800" kern="0" dirty="0">
                <a:solidFill>
                  <a:srgbClr val="FFFFFF"/>
                </a:solidFill>
              </a:rPr>
              <a:t>mundo Windows, temos apenas três sistemas de arquivos: FAT16, FAT32 e NTFS. O FAT16 é o mais antigo, usado desde os tempos do MS-DOS, enquanto o NTFS é o mais complexo e atual. </a:t>
            </a:r>
            <a:r>
              <a:rPr lang="pt-BR" sz="1800" kern="0" dirty="0" smtClean="0">
                <a:solidFill>
                  <a:srgbClr val="FFFFFF"/>
                </a:solidFill>
              </a:rPr>
              <a:t>No </a:t>
            </a:r>
            <a:r>
              <a:rPr lang="pt-BR" sz="1800" kern="0" dirty="0">
                <a:solidFill>
                  <a:srgbClr val="FFFFFF"/>
                </a:solidFill>
              </a:rPr>
              <a:t>Linux (e outros sistemas Unix</a:t>
            </a:r>
            <a:r>
              <a:rPr lang="pt-BR" sz="1800" kern="0" dirty="0" smtClean="0">
                <a:solidFill>
                  <a:srgbClr val="FFFFFF"/>
                </a:solidFill>
              </a:rPr>
              <a:t>) </a:t>
            </a:r>
            <a:r>
              <a:rPr lang="pt-BR" sz="1800" kern="0" dirty="0" err="1" smtClean="0">
                <a:solidFill>
                  <a:srgbClr val="FFFFFF"/>
                </a:solidFill>
              </a:rPr>
              <a:t>exixtem</a:t>
            </a:r>
            <a:r>
              <a:rPr lang="pt-BR" sz="1800" kern="0" dirty="0" smtClean="0">
                <a:solidFill>
                  <a:srgbClr val="FFFFFF"/>
                </a:solidFill>
              </a:rPr>
              <a:t> </a:t>
            </a:r>
            <a:r>
              <a:rPr lang="pt-BR" sz="1800" kern="0" dirty="0" smtClean="0">
                <a:solidFill>
                  <a:srgbClr val="FFFFFF"/>
                </a:solidFill>
              </a:rPr>
              <a:t>vários sistemas de </a:t>
            </a:r>
            <a:r>
              <a:rPr lang="pt-BR" sz="1800" kern="0" dirty="0">
                <a:solidFill>
                  <a:srgbClr val="FFFFFF"/>
                </a:solidFill>
              </a:rPr>
              <a:t>arquivos </a:t>
            </a:r>
            <a:r>
              <a:rPr lang="pt-BR" sz="1800" kern="0" dirty="0" smtClean="0">
                <a:solidFill>
                  <a:srgbClr val="FFFFFF"/>
                </a:solidFill>
              </a:rPr>
              <a:t>diferentes, </a:t>
            </a:r>
            <a:r>
              <a:rPr lang="pt-BR" sz="1800" kern="0" dirty="0">
                <a:solidFill>
                  <a:srgbClr val="FFFFFF"/>
                </a:solidFill>
              </a:rPr>
              <a:t>que incluem o EXT2, EXT3, </a:t>
            </a:r>
            <a:r>
              <a:rPr lang="pt-BR" sz="1800" kern="0" dirty="0" err="1">
                <a:solidFill>
                  <a:srgbClr val="FFFFFF"/>
                </a:solidFill>
              </a:rPr>
              <a:t>ReiserFS</a:t>
            </a:r>
            <a:r>
              <a:rPr lang="pt-BR" sz="1800" kern="0" dirty="0">
                <a:solidFill>
                  <a:srgbClr val="FFFFFF"/>
                </a:solidFill>
              </a:rPr>
              <a:t>, XFS, JFS e muitos outros."</a:t>
            </a: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https://www.hardware.com.br/termos/thread</a:t>
            </a:r>
            <a:endParaRPr lang="en-US" sz="1400" kern="0" dirty="0" smtClean="0">
              <a:solidFill>
                <a:srgbClr val="FFFFFF"/>
              </a:solidFill>
            </a:endParaRPr>
          </a:p>
        </p:txBody>
      </p:sp>
    </p:spTree>
    <p:extLst>
      <p:ext uri="{BB962C8B-B14F-4D97-AF65-F5344CB8AC3E}">
        <p14:creationId xmlns:p14="http://schemas.microsoft.com/office/powerpoint/2010/main" val="40448700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15</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Acesso Sequencial </a:t>
            </a:r>
            <a:r>
              <a:rPr lang="pt-BR" altLang="pt-BR" sz="3600" dirty="0" err="1" smtClean="0"/>
              <a:t>vs</a:t>
            </a:r>
            <a:r>
              <a:rPr lang="pt-BR" altLang="pt-BR" sz="3600" dirty="0"/>
              <a:t> Aleatório</a:t>
            </a:r>
            <a:endParaRPr lang="pt-BR" altLang="pt-BR" sz="3600" dirty="0" smtClean="0"/>
          </a:p>
        </p:txBody>
      </p:sp>
      <p:sp>
        <p:nvSpPr>
          <p:cNvPr id="5" name="Rectangle 3"/>
          <p:cNvSpPr txBox="1">
            <a:spLocks noChangeArrowheads="1"/>
          </p:cNvSpPr>
          <p:nvPr/>
        </p:nvSpPr>
        <p:spPr bwMode="auto">
          <a:xfrm>
            <a:off x="1182688" y="1556792"/>
            <a:ext cx="7493768" cy="4844008"/>
          </a:xfrm>
          <a:prstGeom prst="rect">
            <a:avLst/>
          </a:prstGeom>
          <a:noFill/>
          <a:ln w="9525">
            <a:noFill/>
            <a:round/>
            <a:headEnd/>
            <a:tailEnd/>
          </a:ln>
        </p:spPr>
        <p:txBody>
          <a:bodyPr lIns="90000" tIns="46800" rIns="90000" bIns="46800"/>
          <a:lstStyle/>
          <a:p>
            <a:pPr marL="0" lvl="1">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Museu de Informática </a:t>
            </a:r>
            <a:r>
              <a:rPr lang="pt-BR" sz="1400" kern="0" dirty="0" smtClean="0">
                <a:solidFill>
                  <a:srgbClr val="FFFFFF"/>
                </a:solidFill>
              </a:rPr>
              <a:t>– UFRGS</a:t>
            </a:r>
          </a:p>
          <a:p>
            <a:pPr marL="0" lvl="1">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300" kern="0" dirty="0">
                <a:solidFill>
                  <a:srgbClr val="FFFFFF"/>
                </a:solidFill>
              </a:rPr>
              <a:t>https://www.inf.ufrgs.br/~</a:t>
            </a:r>
            <a:r>
              <a:rPr lang="en-US" sz="1300" kern="0" dirty="0" smtClean="0">
                <a:solidFill>
                  <a:srgbClr val="FFFFFF"/>
                </a:solidFill>
              </a:rPr>
              <a:t>cabral/museu.html</a:t>
            </a:r>
            <a:endParaRPr lang="pt-BR" sz="13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4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DVD-ROM</a:t>
            </a:r>
            <a:endParaRPr lang="pt-BR" sz="14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https://pt.wikipedia.org/wiki/DVD-ROM</a:t>
            </a:r>
            <a:endParaRPr lang="pt-BR" sz="14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2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Como um HD </a:t>
            </a:r>
            <a:r>
              <a:rPr lang="pt-BR" sz="1400" kern="0" dirty="0" smtClean="0">
                <a:solidFill>
                  <a:srgbClr val="FFFFFF"/>
                </a:solidFill>
              </a:rPr>
              <a:t>funciona</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https://www.hardware.com.br/livros/hardware/como-funciona.html</a:t>
            </a:r>
            <a:endParaRPr lang="en-US" sz="1400" kern="0" dirty="0" smtClean="0">
              <a:solidFill>
                <a:srgbClr val="FFFFFF"/>
              </a:solidFill>
            </a:endParaRPr>
          </a:p>
        </p:txBody>
      </p:sp>
      <p:pic>
        <p:nvPicPr>
          <p:cNvPr id="2050" name="Picture 2" descr="Unidade de Fita Cob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132856"/>
            <a:ext cx="3048000" cy="20002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hardware.com.br/static/books/hardware/cap5-2_html_63990ad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852936"/>
            <a:ext cx="3887788" cy="29401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3/30/DVD.png/150px-DV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787" y="5009521"/>
            <a:ext cx="142875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8294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16</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Anatomia de um Hard Disk</a:t>
            </a:r>
          </a:p>
        </p:txBody>
      </p:sp>
      <p:sp>
        <p:nvSpPr>
          <p:cNvPr id="5" name="Rectangle 3"/>
          <p:cNvSpPr txBox="1">
            <a:spLocks noChangeArrowheads="1"/>
          </p:cNvSpPr>
          <p:nvPr/>
        </p:nvSpPr>
        <p:spPr bwMode="auto">
          <a:xfrm>
            <a:off x="1182688" y="1556792"/>
            <a:ext cx="7493768" cy="4844008"/>
          </a:xfrm>
          <a:prstGeom prst="rect">
            <a:avLst/>
          </a:prstGeom>
          <a:noFill/>
          <a:ln w="9525">
            <a:noFill/>
            <a:round/>
            <a:headEnd/>
            <a:tailEnd/>
          </a:ln>
        </p:spPr>
        <p:txBody>
          <a:bodyPr lIns="90000" tIns="46800" rIns="90000" bIns="46800"/>
          <a:lstStyle/>
          <a:p>
            <a:pPr marL="0" lvl="1">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Conheça a anatomia de um disco rígido</a:t>
            </a:r>
            <a:endParaRPr lang="pt-BR" sz="1400" kern="0" dirty="0">
              <a:solidFill>
                <a:srgbClr val="FFFFFF"/>
              </a:solidFill>
            </a:endParaRPr>
          </a:p>
          <a:p>
            <a:pPr marL="0" lvl="1">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300" kern="0" dirty="0">
                <a:solidFill>
                  <a:srgbClr val="FFFFFF"/>
                </a:solidFill>
              </a:rPr>
              <a:t>http://bloghardwaremicrocamp.com.br/manutencao/conheca-a-anatomia-de-um-disco-rigido/</a:t>
            </a:r>
            <a:endParaRPr lang="pt-BR" sz="13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Sistemas Operacionais com Java - </a:t>
            </a:r>
            <a:r>
              <a:rPr lang="pt-BR" sz="1400" kern="0" dirty="0" err="1" smtClean="0">
                <a:solidFill>
                  <a:srgbClr val="FFFFFF"/>
                </a:solidFill>
              </a:rPr>
              <a:t>Silberschattz</a:t>
            </a:r>
            <a:endParaRPr lang="en-US" sz="1400" kern="0" dirty="0" smtClean="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688" y="2060848"/>
            <a:ext cx="3029373" cy="2657846"/>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796" y="2636912"/>
            <a:ext cx="4065660" cy="3465491"/>
          </a:xfrm>
          <a:prstGeom prst="rect">
            <a:avLst/>
          </a:prstGeom>
        </p:spPr>
      </p:pic>
    </p:spTree>
    <p:extLst>
      <p:ext uri="{BB962C8B-B14F-4D97-AF65-F5344CB8AC3E}">
        <p14:creationId xmlns:p14="http://schemas.microsoft.com/office/powerpoint/2010/main" val="36140387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17</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Alocação Contígua </a:t>
            </a:r>
            <a:r>
              <a:rPr lang="pt-BR" altLang="pt-BR" sz="3600" dirty="0" err="1" smtClean="0"/>
              <a:t>vs</a:t>
            </a:r>
            <a:r>
              <a:rPr lang="pt-BR" altLang="pt-BR" sz="3600" dirty="0" smtClean="0"/>
              <a:t> Fragmentação</a:t>
            </a:r>
          </a:p>
        </p:txBody>
      </p:sp>
      <p:graphicFrame>
        <p:nvGraphicFramePr>
          <p:cNvPr id="2" name="Tabela 1"/>
          <p:cNvGraphicFramePr>
            <a:graphicFrameLocks noGrp="1"/>
          </p:cNvGraphicFramePr>
          <p:nvPr>
            <p:extLst>
              <p:ext uri="{D42A27DB-BD31-4B8C-83A1-F6EECF244321}">
                <p14:modId xmlns:p14="http://schemas.microsoft.com/office/powerpoint/2010/main" val="2216223928"/>
              </p:ext>
            </p:extLst>
          </p:nvPr>
        </p:nvGraphicFramePr>
        <p:xfrm>
          <a:off x="683568" y="2276872"/>
          <a:ext cx="7706360" cy="7416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gridSpan="12">
                  <a:txBody>
                    <a:bodyPr/>
                    <a:lstStyle/>
                    <a:p>
                      <a:pPr algn="ctr"/>
                      <a:r>
                        <a:rPr lang="pt-BR" dirty="0" err="1" smtClean="0">
                          <a:solidFill>
                            <a:schemeClr val="tx1"/>
                          </a:solidFill>
                        </a:rPr>
                        <a:t>Arq</a:t>
                      </a:r>
                      <a:r>
                        <a:rPr lang="pt-BR" dirty="0" smtClean="0">
                          <a:solidFill>
                            <a:schemeClr val="tx1"/>
                          </a:solidFill>
                        </a:rPr>
                        <a:t> A</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a:p>
                  </a:txBody>
                  <a:tcPr/>
                </a:tc>
                <a:tc hMerge="1">
                  <a:txBody>
                    <a:bodyPr/>
                    <a:lstStyle/>
                    <a:p>
                      <a:endParaRPr lang="pt-BR" dirty="0"/>
                    </a:p>
                  </a:txBody>
                  <a:tcPr/>
                </a:tc>
                <a:tc gridSpan="4">
                  <a:txBody>
                    <a:bodyPr/>
                    <a:lstStyle/>
                    <a:p>
                      <a:pPr algn="ctr"/>
                      <a:r>
                        <a:rPr lang="pt-BR" dirty="0" err="1" smtClean="0">
                          <a:solidFill>
                            <a:schemeClr val="tx1"/>
                          </a:solidFill>
                        </a:rPr>
                        <a:t>Arq</a:t>
                      </a:r>
                      <a:r>
                        <a:rPr lang="pt-BR" dirty="0" smtClean="0">
                          <a:solidFill>
                            <a:schemeClr val="tx1"/>
                          </a:solidFill>
                        </a:rPr>
                        <a:t> B</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8">
                  <a:txBody>
                    <a:bodyPr/>
                    <a:lstStyle/>
                    <a:p>
                      <a:pPr algn="ctr"/>
                      <a:r>
                        <a:rPr lang="pt-BR" dirty="0" err="1" smtClean="0">
                          <a:solidFill>
                            <a:schemeClr val="tx1"/>
                          </a:solidFill>
                        </a:rPr>
                        <a:t>Arq</a:t>
                      </a:r>
                      <a:r>
                        <a:rPr lang="pt-BR" dirty="0" smtClean="0">
                          <a:solidFill>
                            <a:schemeClr val="tx1"/>
                          </a:solidFill>
                        </a:rPr>
                        <a:t> C</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5">
                  <a:txBody>
                    <a:bodyPr/>
                    <a:lstStyle/>
                    <a:p>
                      <a:pPr algn="ctr"/>
                      <a:r>
                        <a:rPr lang="pt-BR" dirty="0" err="1" smtClean="0">
                          <a:solidFill>
                            <a:schemeClr val="tx1"/>
                          </a:solidFill>
                        </a:rPr>
                        <a:t>Arq</a:t>
                      </a:r>
                      <a:r>
                        <a:rPr lang="pt-BR" dirty="0" smtClean="0">
                          <a:solidFill>
                            <a:schemeClr val="tx1"/>
                          </a:solidFill>
                        </a:rPr>
                        <a:t> D</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8">
                  <a:txBody>
                    <a:bodyPr/>
                    <a:lstStyle/>
                    <a:p>
                      <a:pPr algn="ctr"/>
                      <a:r>
                        <a:rPr lang="pt-BR" dirty="0" smtClean="0">
                          <a:solidFill>
                            <a:srgbClr val="002060"/>
                          </a:solidFill>
                        </a:rPr>
                        <a:t>livre</a:t>
                      </a:r>
                      <a:endParaRPr lang="pt-BR" dirty="0">
                        <a:solidFill>
                          <a:srgbClr val="002060"/>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r>
              <a:tr h="370840">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accent6">
                        <a:lumMod val="40000"/>
                        <a:lumOff val="60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rgbClr val="00B0F0"/>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r>
            </a:tbl>
          </a:graphicData>
        </a:graphic>
      </p:graphicFrame>
      <p:graphicFrame>
        <p:nvGraphicFramePr>
          <p:cNvPr id="8" name="Tabela 7"/>
          <p:cNvGraphicFramePr>
            <a:graphicFrameLocks noGrp="1"/>
          </p:cNvGraphicFramePr>
          <p:nvPr>
            <p:extLst>
              <p:ext uri="{D42A27DB-BD31-4B8C-83A1-F6EECF244321}">
                <p14:modId xmlns:p14="http://schemas.microsoft.com/office/powerpoint/2010/main" val="3426333817"/>
              </p:ext>
            </p:extLst>
          </p:nvPr>
        </p:nvGraphicFramePr>
        <p:xfrm>
          <a:off x="683568" y="3645024"/>
          <a:ext cx="7706360" cy="7416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gridSpan="12">
                  <a:txBody>
                    <a:bodyPr/>
                    <a:lstStyle/>
                    <a:p>
                      <a:pPr algn="ctr"/>
                      <a:r>
                        <a:rPr lang="pt-BR" dirty="0" smtClean="0">
                          <a:solidFill>
                            <a:srgbClr val="002060"/>
                          </a:solidFill>
                        </a:rPr>
                        <a:t>livre</a:t>
                      </a:r>
                      <a:endParaRPr lang="pt-BR" dirty="0">
                        <a:solidFill>
                          <a:srgbClr val="002060"/>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a:p>
                  </a:txBody>
                  <a:tcPr/>
                </a:tc>
                <a:tc hMerge="1">
                  <a:txBody>
                    <a:bodyPr/>
                    <a:lstStyle/>
                    <a:p>
                      <a:endParaRPr lang="pt-BR" dirty="0"/>
                    </a:p>
                  </a:txBody>
                  <a:tcPr/>
                </a:tc>
                <a:tc gridSpan="4">
                  <a:txBody>
                    <a:bodyPr/>
                    <a:lstStyle/>
                    <a:p>
                      <a:pPr algn="ctr"/>
                      <a:r>
                        <a:rPr lang="pt-BR" dirty="0" err="1" smtClean="0">
                          <a:solidFill>
                            <a:schemeClr val="tx1"/>
                          </a:solidFill>
                        </a:rPr>
                        <a:t>Arq</a:t>
                      </a:r>
                      <a:r>
                        <a:rPr lang="pt-BR" dirty="0" smtClean="0">
                          <a:solidFill>
                            <a:schemeClr val="tx1"/>
                          </a:solidFill>
                        </a:rPr>
                        <a:t> B</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8">
                  <a:txBody>
                    <a:bodyPr/>
                    <a:lstStyle/>
                    <a:p>
                      <a:pPr algn="ctr"/>
                      <a:r>
                        <a:rPr lang="pt-BR" dirty="0" smtClean="0">
                          <a:solidFill>
                            <a:srgbClr val="002060"/>
                          </a:solidFill>
                        </a:rPr>
                        <a:t>livre</a:t>
                      </a:r>
                      <a:endParaRPr lang="pt-BR" dirty="0">
                        <a:solidFill>
                          <a:srgbClr val="002060"/>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5">
                  <a:txBody>
                    <a:bodyPr/>
                    <a:lstStyle/>
                    <a:p>
                      <a:pPr algn="ctr"/>
                      <a:r>
                        <a:rPr lang="pt-BR" dirty="0" err="1" smtClean="0">
                          <a:solidFill>
                            <a:schemeClr val="tx1"/>
                          </a:solidFill>
                        </a:rPr>
                        <a:t>Arq</a:t>
                      </a:r>
                      <a:r>
                        <a:rPr lang="pt-BR" dirty="0" smtClean="0">
                          <a:solidFill>
                            <a:schemeClr val="tx1"/>
                          </a:solidFill>
                        </a:rPr>
                        <a:t> D</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8">
                  <a:txBody>
                    <a:bodyPr/>
                    <a:lstStyle/>
                    <a:p>
                      <a:pPr algn="ctr"/>
                      <a:r>
                        <a:rPr lang="pt-BR" dirty="0" smtClean="0">
                          <a:solidFill>
                            <a:srgbClr val="002060"/>
                          </a:solidFill>
                        </a:rPr>
                        <a:t>livre</a:t>
                      </a:r>
                      <a:endParaRPr lang="pt-BR" dirty="0">
                        <a:solidFill>
                          <a:srgbClr val="002060"/>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r>
              <a:tr h="370840">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bg1">
                        <a:lumMod val="65000"/>
                      </a:schemeClr>
                    </a:solidFill>
                  </a:tcPr>
                </a:tc>
                <a:tc>
                  <a:txBody>
                    <a:bodyPr/>
                    <a:lstStyle/>
                    <a:p>
                      <a:endParaRPr lang="pt-BR" dirty="0"/>
                    </a:p>
                  </a:txBody>
                  <a:tcPr>
                    <a:solidFill>
                      <a:schemeClr val="bg1">
                        <a:lumMod val="65000"/>
                      </a:schemeClr>
                    </a:solidFill>
                  </a:tcPr>
                </a:tc>
                <a:tc>
                  <a:txBody>
                    <a:bodyPr/>
                    <a:lstStyle/>
                    <a:p>
                      <a:endParaRPr lang="pt-BR" dirty="0"/>
                    </a:p>
                  </a:txBody>
                  <a:tcPr>
                    <a:solidFill>
                      <a:schemeClr val="bg1">
                        <a:lumMod val="65000"/>
                      </a:schemeClr>
                    </a:solidFill>
                  </a:tcPr>
                </a:tc>
                <a:tc>
                  <a:txBody>
                    <a:bodyPr/>
                    <a:lstStyle/>
                    <a:p>
                      <a:endParaRPr lang="pt-BR" dirty="0"/>
                    </a:p>
                  </a:txBody>
                  <a:tcPr>
                    <a:solidFill>
                      <a:schemeClr val="bg1">
                        <a:lumMod val="65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3">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r>
            </a:tbl>
          </a:graphicData>
        </a:graphic>
      </p:graphicFrame>
      <p:graphicFrame>
        <p:nvGraphicFramePr>
          <p:cNvPr id="10" name="Tabela 9"/>
          <p:cNvGraphicFramePr>
            <a:graphicFrameLocks noGrp="1"/>
          </p:cNvGraphicFramePr>
          <p:nvPr>
            <p:extLst>
              <p:ext uri="{D42A27DB-BD31-4B8C-83A1-F6EECF244321}">
                <p14:modId xmlns:p14="http://schemas.microsoft.com/office/powerpoint/2010/main" val="4079223765"/>
              </p:ext>
            </p:extLst>
          </p:nvPr>
        </p:nvGraphicFramePr>
        <p:xfrm>
          <a:off x="683568" y="4941168"/>
          <a:ext cx="7706360" cy="7416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gridSpan="6">
                  <a:txBody>
                    <a:bodyPr/>
                    <a:lstStyle/>
                    <a:p>
                      <a:pPr algn="ctr"/>
                      <a:r>
                        <a:rPr lang="pt-BR" dirty="0" err="1" smtClean="0">
                          <a:solidFill>
                            <a:schemeClr val="tx1"/>
                          </a:solidFill>
                        </a:rPr>
                        <a:t>Arq</a:t>
                      </a:r>
                      <a:r>
                        <a:rPr lang="pt-BR" dirty="0" smtClean="0">
                          <a:solidFill>
                            <a:schemeClr val="tx1"/>
                          </a:solidFill>
                        </a:rPr>
                        <a:t> E</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6">
                  <a:txBody>
                    <a:bodyPr/>
                    <a:lstStyle/>
                    <a:p>
                      <a:pPr algn="ctr"/>
                      <a:r>
                        <a:rPr lang="pt-BR" dirty="0" err="1" smtClean="0">
                          <a:solidFill>
                            <a:schemeClr val="tx1"/>
                          </a:solidFill>
                        </a:rPr>
                        <a:t>Arq</a:t>
                      </a:r>
                      <a:r>
                        <a:rPr lang="pt-BR" dirty="0" smtClean="0">
                          <a:solidFill>
                            <a:schemeClr val="tx1"/>
                          </a:solidFill>
                        </a:rPr>
                        <a:t> F</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a:p>
                  </a:txBody>
                  <a:tcPr/>
                </a:tc>
                <a:tc hMerge="1">
                  <a:txBody>
                    <a:bodyPr/>
                    <a:lstStyle/>
                    <a:p>
                      <a:endParaRPr lang="pt-BR" dirty="0"/>
                    </a:p>
                  </a:txBody>
                  <a:tcPr/>
                </a:tc>
                <a:tc gridSpan="4">
                  <a:txBody>
                    <a:bodyPr/>
                    <a:lstStyle/>
                    <a:p>
                      <a:pPr algn="ctr"/>
                      <a:r>
                        <a:rPr lang="pt-BR" dirty="0" err="1" smtClean="0">
                          <a:solidFill>
                            <a:schemeClr val="tx1"/>
                          </a:solidFill>
                        </a:rPr>
                        <a:t>Arq</a:t>
                      </a:r>
                      <a:r>
                        <a:rPr lang="pt-BR" dirty="0" smtClean="0">
                          <a:solidFill>
                            <a:schemeClr val="tx1"/>
                          </a:solidFill>
                        </a:rPr>
                        <a:t> B</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8">
                  <a:txBody>
                    <a:bodyPr/>
                    <a:lstStyle/>
                    <a:p>
                      <a:pPr algn="ctr"/>
                      <a:r>
                        <a:rPr lang="pt-BR" dirty="0" err="1" smtClean="0">
                          <a:solidFill>
                            <a:schemeClr val="tx1"/>
                          </a:solidFill>
                        </a:rPr>
                        <a:t>Arq</a:t>
                      </a:r>
                      <a:r>
                        <a:rPr lang="pt-BR" dirty="0" smtClean="0">
                          <a:solidFill>
                            <a:schemeClr val="tx1"/>
                          </a:solidFill>
                        </a:rPr>
                        <a:t> F</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pPr algn="ct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5">
                  <a:txBody>
                    <a:bodyPr/>
                    <a:lstStyle/>
                    <a:p>
                      <a:pPr algn="ctr"/>
                      <a:r>
                        <a:rPr lang="pt-BR" dirty="0" err="1" smtClean="0">
                          <a:solidFill>
                            <a:schemeClr val="tx1"/>
                          </a:solidFill>
                        </a:rPr>
                        <a:t>Arq</a:t>
                      </a:r>
                      <a:r>
                        <a:rPr lang="pt-BR" dirty="0" smtClean="0">
                          <a:solidFill>
                            <a:schemeClr val="tx1"/>
                          </a:solidFill>
                        </a:rPr>
                        <a:t> D</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gridSpan="6">
                  <a:txBody>
                    <a:bodyPr/>
                    <a:lstStyle/>
                    <a:p>
                      <a:pPr algn="ctr"/>
                      <a:r>
                        <a:rPr lang="pt-BR" dirty="0" err="1" smtClean="0">
                          <a:solidFill>
                            <a:schemeClr val="tx1"/>
                          </a:solidFill>
                        </a:rPr>
                        <a:t>Arq</a:t>
                      </a:r>
                      <a:r>
                        <a:rPr lang="pt-BR" dirty="0" smtClean="0">
                          <a:solidFill>
                            <a:schemeClr val="tx1"/>
                          </a:solidFill>
                        </a:rPr>
                        <a:t> F</a:t>
                      </a:r>
                      <a:endParaRPr lang="pt-BR" dirty="0">
                        <a:solidFill>
                          <a:schemeClr val="tx1"/>
                        </a:solidFill>
                      </a:endParaRPr>
                    </a:p>
                  </a:txBody>
                  <a:tcPr/>
                </a:tc>
                <a:tc hMerge="1">
                  <a:txBody>
                    <a:bodyPr/>
                    <a:lstStyle/>
                    <a:p>
                      <a:endParaRPr lang="pt-BR" dirty="0"/>
                    </a:p>
                  </a:txBody>
                  <a:tcPr/>
                </a:tc>
                <a:tc hMerge="1">
                  <a:txBody>
                    <a:bodyPr/>
                    <a:lstStyle/>
                    <a:p>
                      <a:pPr algn="ctr"/>
                      <a:endParaRPr lang="pt-BR" dirty="0">
                        <a:solidFill>
                          <a:schemeClr val="tx1"/>
                        </a:solidFill>
                      </a:endParaRPr>
                    </a:p>
                  </a:txBody>
                  <a:tcPr/>
                </a:tc>
                <a:tc hMerge="1">
                  <a:txBody>
                    <a:bodyPr/>
                    <a:lstStyle/>
                    <a:p>
                      <a:endParaRPr lang="pt-BR" dirty="0"/>
                    </a:p>
                  </a:txBody>
                  <a:tcPr/>
                </a:tc>
                <a:tc hMerge="1">
                  <a:txBody>
                    <a:bodyPr/>
                    <a:lstStyle/>
                    <a:p>
                      <a:pPr algn="ctr"/>
                      <a:endParaRPr lang="pt-BR" dirty="0">
                        <a:solidFill>
                          <a:schemeClr val="tx1"/>
                        </a:solidFill>
                      </a:endParaRPr>
                    </a:p>
                  </a:txBody>
                  <a:tcPr/>
                </a:tc>
                <a:tc hMerge="1">
                  <a:txBody>
                    <a:bodyPr/>
                    <a:lstStyle/>
                    <a:p>
                      <a:endParaRPr lang="pt-BR" dirty="0"/>
                    </a:p>
                  </a:txBody>
                  <a:tcPr/>
                </a:tc>
                <a:tc gridSpan="2">
                  <a:txBody>
                    <a:bodyPr/>
                    <a:lstStyle/>
                    <a:p>
                      <a:pPr algn="ctr"/>
                      <a:r>
                        <a:rPr lang="pt-BR" dirty="0" smtClean="0">
                          <a:solidFill>
                            <a:srgbClr val="002060"/>
                          </a:solidFill>
                        </a:rPr>
                        <a:t>li</a:t>
                      </a:r>
                      <a:endParaRPr lang="pt-BR" dirty="0">
                        <a:solidFill>
                          <a:srgbClr val="002060"/>
                        </a:solidFill>
                      </a:endParaRPr>
                    </a:p>
                  </a:txBody>
                  <a:tcPr/>
                </a:tc>
                <a:tc hMerge="1">
                  <a:txBody>
                    <a:bodyPr/>
                    <a:lstStyle/>
                    <a:p>
                      <a:endParaRPr lang="pt-BR" dirty="0"/>
                    </a:p>
                  </a:txBody>
                  <a:tcPr/>
                </a:tc>
              </a:tr>
              <a:tr h="370840">
                <a:tc>
                  <a:txBody>
                    <a:bodyPr/>
                    <a:lstStyle/>
                    <a:p>
                      <a:endParaRPr lang="pt-BR" dirty="0"/>
                    </a:p>
                  </a:txBody>
                  <a:tcPr>
                    <a:solidFill>
                      <a:srgbClr val="92D050"/>
                    </a:solidFill>
                  </a:tcPr>
                </a:tc>
                <a:tc>
                  <a:txBody>
                    <a:bodyPr/>
                    <a:lstStyle/>
                    <a:p>
                      <a:endParaRPr lang="pt-BR" dirty="0"/>
                    </a:p>
                  </a:txBody>
                  <a:tcPr>
                    <a:solidFill>
                      <a:srgbClr val="92D050"/>
                    </a:solidFill>
                  </a:tcPr>
                </a:tc>
                <a:tc>
                  <a:txBody>
                    <a:bodyPr/>
                    <a:lstStyle/>
                    <a:p>
                      <a:endParaRPr lang="pt-BR" dirty="0"/>
                    </a:p>
                  </a:txBody>
                  <a:tcPr>
                    <a:solidFill>
                      <a:srgbClr val="92D050"/>
                    </a:solidFill>
                  </a:tcPr>
                </a:tc>
                <a:tc>
                  <a:txBody>
                    <a:bodyPr/>
                    <a:lstStyle/>
                    <a:p>
                      <a:endParaRPr lang="pt-BR" dirty="0"/>
                    </a:p>
                  </a:txBody>
                  <a:tcPr>
                    <a:solidFill>
                      <a:srgbClr val="92D050"/>
                    </a:solidFill>
                  </a:tcPr>
                </a:tc>
                <a:tc>
                  <a:txBody>
                    <a:bodyPr/>
                    <a:lstStyle/>
                    <a:p>
                      <a:endParaRPr lang="pt-BR" dirty="0"/>
                    </a:p>
                  </a:txBody>
                  <a:tcPr>
                    <a:solidFill>
                      <a:srgbClr val="92D050"/>
                    </a:solidFill>
                  </a:tcPr>
                </a:tc>
                <a:tc>
                  <a:txBody>
                    <a:bodyPr/>
                    <a:lstStyle/>
                    <a:p>
                      <a:endParaRPr lang="pt-BR" dirty="0"/>
                    </a:p>
                  </a:txBody>
                  <a:tcPr>
                    <a:solidFill>
                      <a:srgbClr val="92D05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chemeClr val="bg1">
                        <a:lumMod val="75000"/>
                      </a:schemeClr>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rgbClr val="0070C0"/>
                    </a:solidFill>
                  </a:tcPr>
                </a:tc>
                <a:tc>
                  <a:txBody>
                    <a:bodyPr/>
                    <a:lstStyle/>
                    <a:p>
                      <a:endParaRPr lang="pt-BR" dirty="0"/>
                    </a:p>
                  </a:txBody>
                  <a:tcPr>
                    <a:solidFill>
                      <a:schemeClr val="accent6">
                        <a:lumMod val="50000"/>
                      </a:schemeClr>
                    </a:solidFill>
                  </a:tcPr>
                </a:tc>
                <a:tc>
                  <a:txBody>
                    <a:bodyPr/>
                    <a:lstStyle/>
                    <a:p>
                      <a:endParaRPr lang="pt-BR" dirty="0"/>
                    </a:p>
                  </a:txBody>
                  <a:tcPr>
                    <a:solidFill>
                      <a:schemeClr val="accent6">
                        <a:lumMod val="50000"/>
                      </a:schemeClr>
                    </a:solidFill>
                  </a:tcPr>
                </a:tc>
              </a:tr>
            </a:tbl>
          </a:graphicData>
        </a:graphic>
      </p:graphicFrame>
      <p:sp>
        <p:nvSpPr>
          <p:cNvPr id="3" name="CaixaDeTexto 2"/>
          <p:cNvSpPr txBox="1"/>
          <p:nvPr/>
        </p:nvSpPr>
        <p:spPr>
          <a:xfrm>
            <a:off x="684926" y="1844824"/>
            <a:ext cx="4895186" cy="452432"/>
          </a:xfrm>
          <a:prstGeom prst="rect">
            <a:avLst/>
          </a:prstGeom>
          <a:noFill/>
        </p:spPr>
        <p:txBody>
          <a:bodyPr wrap="none" rtlCol="0">
            <a:spAutoFit/>
          </a:bodyPr>
          <a:lstStyle/>
          <a:p>
            <a:r>
              <a:rPr lang="pt-BR" sz="1800" dirty="0" smtClean="0"/>
              <a:t>Criados os arquivos A, B, C e D, na sequência.</a:t>
            </a:r>
            <a:endParaRPr lang="pt-BR" sz="1800" dirty="0"/>
          </a:p>
        </p:txBody>
      </p:sp>
      <p:sp>
        <p:nvSpPr>
          <p:cNvPr id="11" name="CaixaDeTexto 10"/>
          <p:cNvSpPr txBox="1"/>
          <p:nvPr/>
        </p:nvSpPr>
        <p:spPr>
          <a:xfrm>
            <a:off x="684926" y="3192592"/>
            <a:ext cx="3103542" cy="452432"/>
          </a:xfrm>
          <a:prstGeom prst="rect">
            <a:avLst/>
          </a:prstGeom>
          <a:noFill/>
        </p:spPr>
        <p:txBody>
          <a:bodyPr wrap="none" rtlCol="0">
            <a:spAutoFit/>
          </a:bodyPr>
          <a:lstStyle/>
          <a:p>
            <a:r>
              <a:rPr lang="pt-BR" sz="1800" dirty="0" smtClean="0"/>
              <a:t>Excluídos os arquivos A, e C.</a:t>
            </a:r>
            <a:endParaRPr lang="pt-BR" sz="1800" dirty="0"/>
          </a:p>
        </p:txBody>
      </p:sp>
      <p:sp>
        <p:nvSpPr>
          <p:cNvPr id="12" name="CaixaDeTexto 11"/>
          <p:cNvSpPr txBox="1"/>
          <p:nvPr/>
        </p:nvSpPr>
        <p:spPr>
          <a:xfrm>
            <a:off x="684926" y="4488736"/>
            <a:ext cx="4227696" cy="452432"/>
          </a:xfrm>
          <a:prstGeom prst="rect">
            <a:avLst/>
          </a:prstGeom>
          <a:noFill/>
        </p:spPr>
        <p:txBody>
          <a:bodyPr wrap="none" rtlCol="0">
            <a:spAutoFit/>
          </a:bodyPr>
          <a:lstStyle/>
          <a:p>
            <a:r>
              <a:rPr lang="pt-BR" sz="1800" dirty="0" smtClean="0"/>
              <a:t>Criados os arquivos E </a:t>
            </a:r>
            <a:r>
              <a:rPr lang="pt-BR" sz="1800" dirty="0" err="1" smtClean="0"/>
              <a:t>e</a:t>
            </a:r>
            <a:r>
              <a:rPr lang="pt-BR" sz="1800" dirty="0" smtClean="0"/>
              <a:t> F na sequência.</a:t>
            </a:r>
            <a:endParaRPr lang="pt-BR" sz="1800" dirty="0"/>
          </a:p>
        </p:txBody>
      </p:sp>
      <p:sp>
        <p:nvSpPr>
          <p:cNvPr id="4" name="CaixaDeTexto 3"/>
          <p:cNvSpPr txBox="1"/>
          <p:nvPr/>
        </p:nvSpPr>
        <p:spPr>
          <a:xfrm>
            <a:off x="5724129" y="1555450"/>
            <a:ext cx="2757485" cy="515590"/>
          </a:xfrm>
          <a:prstGeom prst="rect">
            <a:avLst/>
          </a:prstGeom>
          <a:noFill/>
        </p:spPr>
        <p:txBody>
          <a:bodyPr wrap="none" rtlCol="0">
            <a:spAutoFit/>
          </a:bodyPr>
          <a:lstStyle/>
          <a:p>
            <a:pPr algn="r"/>
            <a:r>
              <a:rPr lang="pt-BR" b="1" dirty="0" smtClean="0">
                <a:solidFill>
                  <a:srgbClr val="F3F3A5"/>
                </a:solidFill>
                <a:effectLst>
                  <a:outerShdw blurRad="38100" dist="38100" dir="2700000" algn="tl">
                    <a:srgbClr val="000000">
                      <a:alpha val="43137"/>
                    </a:srgbClr>
                  </a:outerShdw>
                </a:effectLst>
              </a:rPr>
              <a:t>Desfragmentado</a:t>
            </a:r>
            <a:endParaRPr lang="pt-BR" b="1" dirty="0">
              <a:solidFill>
                <a:srgbClr val="F3F3A5"/>
              </a:solidFill>
              <a:effectLst>
                <a:outerShdw blurRad="38100" dist="38100" dir="2700000" algn="tl">
                  <a:srgbClr val="000000">
                    <a:alpha val="43137"/>
                  </a:srgbClr>
                </a:outerShdw>
              </a:effectLst>
            </a:endParaRPr>
          </a:p>
        </p:txBody>
      </p:sp>
      <p:sp>
        <p:nvSpPr>
          <p:cNvPr id="14" name="CaixaDeTexto 13"/>
          <p:cNvSpPr txBox="1"/>
          <p:nvPr/>
        </p:nvSpPr>
        <p:spPr>
          <a:xfrm>
            <a:off x="6235486" y="5721722"/>
            <a:ext cx="2246128" cy="515590"/>
          </a:xfrm>
          <a:prstGeom prst="rect">
            <a:avLst/>
          </a:prstGeom>
          <a:noFill/>
        </p:spPr>
        <p:txBody>
          <a:bodyPr wrap="none" rtlCol="0">
            <a:spAutoFit/>
          </a:bodyPr>
          <a:lstStyle/>
          <a:p>
            <a:pPr algn="r"/>
            <a:r>
              <a:rPr lang="pt-BR" b="1" dirty="0">
                <a:solidFill>
                  <a:srgbClr val="F3F3A5"/>
                </a:solidFill>
                <a:effectLst>
                  <a:outerShdw blurRad="38100" dist="38100" dir="2700000" algn="tl">
                    <a:srgbClr val="000000">
                      <a:alpha val="43137"/>
                    </a:srgbClr>
                  </a:outerShdw>
                </a:effectLst>
              </a:rPr>
              <a:t>F</a:t>
            </a:r>
            <a:r>
              <a:rPr lang="pt-BR" b="1" dirty="0" smtClean="0">
                <a:solidFill>
                  <a:srgbClr val="F3F3A5"/>
                </a:solidFill>
                <a:effectLst>
                  <a:outerShdw blurRad="38100" dist="38100" dir="2700000" algn="tl">
                    <a:srgbClr val="000000">
                      <a:alpha val="43137"/>
                    </a:srgbClr>
                  </a:outerShdw>
                </a:effectLst>
              </a:rPr>
              <a:t>ragmentado</a:t>
            </a:r>
            <a:endParaRPr lang="pt-BR" b="1" dirty="0">
              <a:solidFill>
                <a:srgbClr val="F3F3A5"/>
              </a:solidFill>
              <a:effectLst>
                <a:outerShdw blurRad="38100" dist="38100" dir="2700000" algn="tl">
                  <a:srgbClr val="000000">
                    <a:alpha val="43137"/>
                  </a:srgbClr>
                </a:outerShdw>
              </a:effectLst>
            </a:endParaRPr>
          </a:p>
        </p:txBody>
      </p:sp>
      <p:sp>
        <p:nvSpPr>
          <p:cNvPr id="5" name="CaixaDeTexto 4"/>
          <p:cNvSpPr txBox="1"/>
          <p:nvPr/>
        </p:nvSpPr>
        <p:spPr>
          <a:xfrm rot="20147978">
            <a:off x="3715133" y="5932294"/>
            <a:ext cx="1542410" cy="515590"/>
          </a:xfrm>
          <a:prstGeom prst="rect">
            <a:avLst/>
          </a:prstGeom>
          <a:noFill/>
        </p:spPr>
        <p:txBody>
          <a:bodyPr wrap="none" rtlCol="0">
            <a:spAutoFit/>
          </a:bodyPr>
          <a:lstStyle/>
          <a:p>
            <a:r>
              <a:rPr lang="pt-BR" b="1" dirty="0" smtClean="0">
                <a:solidFill>
                  <a:srgbClr val="FFFF00"/>
                </a:solidFill>
                <a:effectLst>
                  <a:outerShdw blurRad="38100" dist="38100" dir="2700000" algn="tl">
                    <a:srgbClr val="000000">
                      <a:alpha val="43137"/>
                    </a:srgbClr>
                  </a:outerShdw>
                </a:effectLst>
              </a:rPr>
              <a:t>E o SSD?</a:t>
            </a:r>
            <a:endParaRPr lang="pt-BR" b="1" dirty="0">
              <a:solidFill>
                <a:srgbClr val="FFFF00"/>
              </a:solidFill>
              <a:effectLst>
                <a:outerShdw blurRad="38100" dist="38100" dir="2700000" algn="tl">
                  <a:srgbClr val="000000">
                    <a:alpha val="43137"/>
                  </a:srgbClr>
                </a:outerShdw>
              </a:effectLst>
            </a:endParaRPr>
          </a:p>
        </p:txBody>
      </p:sp>
      <p:sp>
        <p:nvSpPr>
          <p:cNvPr id="6" name="Texto explicativo em elipse 5"/>
          <p:cNvSpPr/>
          <p:nvPr/>
        </p:nvSpPr>
        <p:spPr bwMode="auto">
          <a:xfrm>
            <a:off x="7668344" y="3144756"/>
            <a:ext cx="1080120" cy="274052"/>
          </a:xfrm>
          <a:prstGeom prst="wedgeEllipseCallout">
            <a:avLst>
              <a:gd name="adj1" fmla="val -31565"/>
              <a:gd name="adj2" fmla="val -119931"/>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r>
              <a:rPr kumimoji="0" lang="pt-BR" sz="16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Bloco</a:t>
            </a:r>
            <a:endParaRPr kumimoji="0" lang="pt-BR" sz="1600" b="0" i="0"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endParaRPr>
          </a:p>
        </p:txBody>
      </p:sp>
    </p:spTree>
    <p:extLst>
      <p:ext uri="{BB962C8B-B14F-4D97-AF65-F5344CB8AC3E}">
        <p14:creationId xmlns:p14="http://schemas.microsoft.com/office/powerpoint/2010/main" val="34533094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18</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Desfragmentação em Linux e SSD</a:t>
            </a:r>
            <a:endParaRPr lang="pt-BR" altLang="pt-BR" sz="36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"Os sistemas de arquivos Linux (especialmente ext2 </a:t>
            </a:r>
            <a:r>
              <a:rPr lang="pt-BR" sz="1800" kern="0" dirty="0" smtClean="0">
                <a:solidFill>
                  <a:srgbClr val="FFFFFF"/>
                </a:solidFill>
              </a:rPr>
              <a:t>e ext3</a:t>
            </a:r>
            <a:r>
              <a:rPr lang="pt-BR" sz="1800" kern="0" dirty="0">
                <a:solidFill>
                  <a:srgbClr val="FFFFFF"/>
                </a:solidFill>
              </a:rPr>
              <a:t>) geralmente sofrem menos com a </a:t>
            </a:r>
            <a:r>
              <a:rPr lang="pt-BR" sz="1800" kern="0" dirty="0" smtClean="0">
                <a:solidFill>
                  <a:srgbClr val="FFFFFF"/>
                </a:solidFill>
              </a:rPr>
              <a:t>desfragmentação do </a:t>
            </a:r>
            <a:r>
              <a:rPr lang="pt-BR" sz="1800" kern="0" dirty="0">
                <a:solidFill>
                  <a:srgbClr val="FFFFFF"/>
                </a:solidFill>
              </a:rPr>
              <a:t>que os sistemas Windows pela maneira que os </a:t>
            </a:r>
            <a:r>
              <a:rPr lang="pt-BR" sz="1800" kern="0" dirty="0" smtClean="0">
                <a:solidFill>
                  <a:srgbClr val="FFFFFF"/>
                </a:solidFill>
              </a:rPr>
              <a:t>blocos de </a:t>
            </a:r>
            <a:r>
              <a:rPr lang="pt-BR" sz="1800" kern="0" dirty="0">
                <a:solidFill>
                  <a:srgbClr val="FFFFFF"/>
                </a:solidFill>
              </a:rPr>
              <a:t>discos são selecionados, então a </a:t>
            </a:r>
            <a:r>
              <a:rPr lang="pt-BR" sz="1800" kern="0" dirty="0" smtClean="0">
                <a:solidFill>
                  <a:srgbClr val="FFFFFF"/>
                </a:solidFill>
              </a:rPr>
              <a:t>desfragmentação manual </a:t>
            </a:r>
            <a:r>
              <a:rPr lang="pt-BR" sz="1800" kern="0" dirty="0">
                <a:solidFill>
                  <a:srgbClr val="FFFFFF"/>
                </a:solidFill>
              </a:rPr>
              <a:t>raramente é exigida. </a:t>
            </a:r>
            <a:r>
              <a:rPr lang="pt-BR" sz="1800" kern="0" dirty="0" err="1">
                <a:solidFill>
                  <a:srgbClr val="FFFFFF"/>
                </a:solidFill>
              </a:rPr>
              <a:t>SSDs</a:t>
            </a:r>
            <a:r>
              <a:rPr lang="pt-BR" sz="1800" kern="0" dirty="0">
                <a:solidFill>
                  <a:srgbClr val="FFFFFF"/>
                </a:solidFill>
              </a:rPr>
              <a:t> têm propriedades </a:t>
            </a:r>
            <a:r>
              <a:rPr lang="pt-BR" sz="1800" kern="0" dirty="0" smtClean="0">
                <a:solidFill>
                  <a:srgbClr val="FFFFFF"/>
                </a:solidFill>
              </a:rPr>
              <a:t>peculiares em </a:t>
            </a:r>
            <a:r>
              <a:rPr lang="pt-BR" sz="1800" kern="0" dirty="0">
                <a:solidFill>
                  <a:srgbClr val="FFFFFF"/>
                </a:solidFill>
              </a:rPr>
              <a:t>suas operações de leitura, escrita e remoção. </a:t>
            </a:r>
            <a:r>
              <a:rPr lang="pt-BR" sz="1800" kern="0" dirty="0" smtClean="0">
                <a:solidFill>
                  <a:srgbClr val="FFFFFF"/>
                </a:solidFill>
              </a:rPr>
              <a:t>Em particular</a:t>
            </a:r>
            <a:r>
              <a:rPr lang="pt-BR" sz="1800" kern="0" dirty="0">
                <a:solidFill>
                  <a:srgbClr val="FFFFFF"/>
                </a:solidFill>
              </a:rPr>
              <a:t>, cada bloco pode ser escrito apenas um </a:t>
            </a:r>
            <a:r>
              <a:rPr lang="pt-BR" sz="1800" kern="0" dirty="0" smtClean="0">
                <a:solidFill>
                  <a:srgbClr val="FFFFFF"/>
                </a:solidFill>
              </a:rPr>
              <a:t>número limitado </a:t>
            </a:r>
            <a:r>
              <a:rPr lang="pt-BR" sz="1800" kern="0" dirty="0">
                <a:solidFill>
                  <a:srgbClr val="FFFFFF"/>
                </a:solidFill>
              </a:rPr>
              <a:t>de </a:t>
            </a:r>
            <a:r>
              <a:rPr lang="pt-BR" sz="1800" kern="0" dirty="0" smtClean="0">
                <a:solidFill>
                  <a:srgbClr val="FFFFFF"/>
                </a:solidFill>
              </a:rPr>
              <a:t>vezes. Também</a:t>
            </a:r>
            <a:r>
              <a:rPr lang="pt-BR" sz="1800" kern="0" dirty="0">
                <a:solidFill>
                  <a:srgbClr val="FFFFFF"/>
                </a:solidFill>
              </a:rPr>
              <a:t>, os </a:t>
            </a:r>
            <a:r>
              <a:rPr lang="pt-BR" sz="1800" kern="0" dirty="0" err="1">
                <a:solidFill>
                  <a:srgbClr val="FFFFFF"/>
                </a:solidFill>
              </a:rPr>
              <a:t>SSDs</a:t>
            </a:r>
            <a:r>
              <a:rPr lang="pt-BR" sz="1800" kern="0" dirty="0">
                <a:solidFill>
                  <a:srgbClr val="FFFFFF"/>
                </a:solidFill>
              </a:rPr>
              <a:t> </a:t>
            </a:r>
            <a:r>
              <a:rPr lang="pt-BR" sz="1800" kern="0" dirty="0" smtClean="0">
                <a:solidFill>
                  <a:srgbClr val="FFFFFF"/>
                </a:solidFill>
              </a:rPr>
              <a:t>não sofrem </a:t>
            </a:r>
            <a:r>
              <a:rPr lang="pt-BR" sz="1800" kern="0" dirty="0">
                <a:solidFill>
                  <a:srgbClr val="FFFFFF"/>
                </a:solidFill>
              </a:rPr>
              <a:t>de maneira alguma com a fragmentação. Na realidade</a:t>
            </a:r>
            <a:r>
              <a:rPr lang="pt-BR" sz="1800" kern="0" dirty="0" smtClean="0">
                <a:solidFill>
                  <a:srgbClr val="FFFFFF"/>
                </a:solidFill>
              </a:rPr>
              <a:t>, desfragmentar </a:t>
            </a:r>
            <a:r>
              <a:rPr lang="pt-BR" sz="1800" kern="0" dirty="0">
                <a:solidFill>
                  <a:srgbClr val="FFFFFF"/>
                </a:solidFill>
              </a:rPr>
              <a:t>um SSD é </a:t>
            </a:r>
            <a:r>
              <a:rPr lang="pt-BR" sz="1800" kern="0" dirty="0" err="1">
                <a:solidFill>
                  <a:srgbClr val="FFFFFF"/>
                </a:solidFill>
              </a:rPr>
              <a:t>contraprodutivo</a:t>
            </a:r>
            <a:r>
              <a:rPr lang="pt-BR" sz="1800" kern="0" dirty="0">
                <a:solidFill>
                  <a:srgbClr val="FFFFFF"/>
                </a:solidFill>
              </a:rPr>
              <a:t>. </a:t>
            </a:r>
            <a:r>
              <a:rPr lang="pt-BR" sz="1800" kern="0" dirty="0" smtClean="0">
                <a:solidFill>
                  <a:srgbClr val="FFFFFF"/>
                </a:solidFill>
              </a:rPr>
              <a:t>Não apenas </a:t>
            </a:r>
            <a:r>
              <a:rPr lang="pt-BR" sz="1800" kern="0" dirty="0">
                <a:solidFill>
                  <a:srgbClr val="FFFFFF"/>
                </a:solidFill>
              </a:rPr>
              <a:t>não há ganho em desempenho, como os </a:t>
            </a:r>
            <a:r>
              <a:rPr lang="pt-BR" sz="1800" kern="0" dirty="0" err="1">
                <a:solidFill>
                  <a:srgbClr val="FFFFFF"/>
                </a:solidFill>
              </a:rPr>
              <a:t>SSDs</a:t>
            </a:r>
            <a:r>
              <a:rPr lang="pt-BR" sz="1800" kern="0" dirty="0">
                <a:solidFill>
                  <a:srgbClr val="FFFFFF"/>
                </a:solidFill>
              </a:rPr>
              <a:t> </a:t>
            </a:r>
            <a:r>
              <a:rPr lang="pt-BR" sz="1800" kern="0" dirty="0" smtClean="0">
                <a:solidFill>
                  <a:srgbClr val="FFFFFF"/>
                </a:solidFill>
              </a:rPr>
              <a:t>se desgastam</a:t>
            </a:r>
            <a:r>
              <a:rPr lang="pt-BR" sz="1800" kern="0" dirty="0">
                <a:solidFill>
                  <a:srgbClr val="FFFFFF"/>
                </a:solidFill>
              </a:rPr>
              <a:t>; portanto, desfragmentá-los apenas </a:t>
            </a:r>
            <a:r>
              <a:rPr lang="pt-BR" sz="1800" kern="0" dirty="0" smtClean="0">
                <a:solidFill>
                  <a:srgbClr val="FFFFFF"/>
                </a:solidFill>
              </a:rPr>
              <a:t>encurta sua </a:t>
            </a:r>
            <a:r>
              <a:rPr lang="pt-BR" sz="1800" kern="0" dirty="0">
                <a:solidFill>
                  <a:srgbClr val="FFFFFF"/>
                </a:solidFill>
              </a:rPr>
              <a:t>vida."</a:t>
            </a:r>
            <a:endParaRPr lang="pt-BR" sz="1800" kern="0" dirty="0" smtClean="0">
              <a:solidFill>
                <a:srgbClr val="FFFFFF"/>
              </a:solidFill>
            </a:endParaRPr>
          </a:p>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Sistemas </a:t>
            </a:r>
            <a:r>
              <a:rPr lang="pt-BR" sz="1400" kern="0" dirty="0">
                <a:solidFill>
                  <a:srgbClr val="FFFFFF"/>
                </a:solidFill>
              </a:rPr>
              <a:t>Operacionais Modernos - </a:t>
            </a:r>
            <a:r>
              <a:rPr lang="pt-BR" sz="1400" kern="0" dirty="0" err="1">
                <a:solidFill>
                  <a:srgbClr val="FFFFFF"/>
                </a:solidFill>
              </a:rPr>
              <a:t>Tanenbaum</a:t>
            </a:r>
            <a:endParaRPr lang="en-US" sz="1400" kern="0" dirty="0">
              <a:solidFill>
                <a:srgbClr val="FFFFFF"/>
              </a:solidFill>
            </a:endParaRPr>
          </a:p>
        </p:txBody>
      </p:sp>
    </p:spTree>
    <p:extLst>
      <p:ext uri="{BB962C8B-B14F-4D97-AF65-F5344CB8AC3E}">
        <p14:creationId xmlns:p14="http://schemas.microsoft.com/office/powerpoint/2010/main" val="16185028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19</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Compressão / Compactação</a:t>
            </a:r>
            <a:endParaRPr lang="pt-BR" altLang="pt-BR" sz="36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"Compressão, técnica usada para diminuir o tamanho dos arquivos de áudio, vídeo e imagens, a fim de diminuir seu tempo de transmissão via rede ou economizar espaço. Existem tanto algoritmos que permitem compactação sem perda de qualidade, quanto algoritmos que sacrificam parte da qualidade a fim de gerar arquivos menores."</a:t>
            </a: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www.hardware.com.br/termos/compression</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14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a:t>
            </a:r>
            <a:r>
              <a:rPr lang="pt-BR" sz="1800" kern="0" dirty="0" smtClean="0">
                <a:solidFill>
                  <a:srgbClr val="FFFFFF"/>
                </a:solidFill>
              </a:rPr>
              <a:t>Um </a:t>
            </a:r>
            <a:r>
              <a:rPr lang="pt-BR" sz="1800" kern="0" dirty="0">
                <a:solidFill>
                  <a:srgbClr val="FFFFFF"/>
                </a:solidFill>
              </a:rPr>
              <a:t>método de compressão de dados é dito com perda (em inglês </a:t>
            </a:r>
            <a:r>
              <a:rPr lang="pt-BR" sz="1800" kern="0" dirty="0" err="1">
                <a:solidFill>
                  <a:srgbClr val="FFFFFF"/>
                </a:solidFill>
              </a:rPr>
              <a:t>lossy</a:t>
            </a:r>
            <a:r>
              <a:rPr lang="pt-BR" sz="1800" kern="0" dirty="0">
                <a:solidFill>
                  <a:srgbClr val="FFFFFF"/>
                </a:solidFill>
              </a:rPr>
              <a:t> data </a:t>
            </a:r>
            <a:r>
              <a:rPr lang="pt-BR" sz="1800" kern="0" dirty="0" err="1">
                <a:solidFill>
                  <a:srgbClr val="FFFFFF"/>
                </a:solidFill>
              </a:rPr>
              <a:t>compression</a:t>
            </a:r>
            <a:r>
              <a:rPr lang="pt-BR" sz="1800" kern="0" dirty="0">
                <a:solidFill>
                  <a:srgbClr val="FFFFFF"/>
                </a:solidFill>
              </a:rPr>
              <a:t>) quando a informação obtida após a descompressão é diferente da original (antes da compressão), mas suficientemente "parecida" para que seja de alguma forma útil. Este tipo de compressão é frequentemente utilizado para compactar áudio e vídeo para a internet</a:t>
            </a:r>
            <a:r>
              <a:rPr lang="pt-BR" sz="1800" kern="0" dirty="0" smtClean="0">
                <a:solidFill>
                  <a:srgbClr val="FFFFFF"/>
                </a:solidFill>
              </a:rPr>
              <a:t>."</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err="1" smtClean="0">
                <a:solidFill>
                  <a:srgbClr val="FFFFFF"/>
                </a:solidFill>
              </a:rPr>
              <a:t>Wikipedia</a:t>
            </a:r>
            <a:r>
              <a:rPr lang="pt-BR" sz="1400" kern="0" dirty="0" smtClean="0">
                <a:solidFill>
                  <a:srgbClr val="FFFFFF"/>
                </a:solidFill>
              </a:rPr>
              <a:t> - Compressão </a:t>
            </a:r>
            <a:r>
              <a:rPr lang="pt-BR" sz="1400" kern="0" dirty="0">
                <a:solidFill>
                  <a:srgbClr val="FFFFFF"/>
                </a:solidFill>
              </a:rPr>
              <a:t>com perda de </a:t>
            </a:r>
            <a:r>
              <a:rPr lang="pt-BR" sz="1400" kern="0" dirty="0" smtClean="0">
                <a:solidFill>
                  <a:srgbClr val="FFFFFF"/>
                </a:solidFill>
              </a:rPr>
              <a:t>dados</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pt.wikipedia.org/wiki/</a:t>
            </a:r>
            <a:r>
              <a:rPr lang="en-US" sz="1400" kern="0" dirty="0" err="1" smtClean="0">
                <a:solidFill>
                  <a:srgbClr val="FFFFFF"/>
                </a:solidFill>
              </a:rPr>
              <a:t>Compressão_com_perda_de_dados</a:t>
            </a:r>
            <a:endParaRPr lang="en-US" sz="1400" kern="0" dirty="0" smtClean="0">
              <a:solidFill>
                <a:srgbClr val="FFFFFF"/>
              </a:solidFill>
            </a:endParaRPr>
          </a:p>
        </p:txBody>
      </p:sp>
    </p:spTree>
    <p:extLst>
      <p:ext uri="{BB962C8B-B14F-4D97-AF65-F5344CB8AC3E}">
        <p14:creationId xmlns:p14="http://schemas.microsoft.com/office/powerpoint/2010/main" val="22393045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Arquitetura de </a:t>
            </a:r>
            <a:r>
              <a:rPr lang="pt-BR" altLang="pt-BR" sz="3600" dirty="0"/>
              <a:t>v</a:t>
            </a:r>
            <a:r>
              <a:rPr lang="pt-BR" altLang="pt-BR" sz="3600" dirty="0" smtClean="0"/>
              <a:t>on Neumann</a:t>
            </a:r>
          </a:p>
        </p:txBody>
      </p:sp>
      <p:sp>
        <p:nvSpPr>
          <p:cNvPr id="5" name="Rectangle 3"/>
          <p:cNvSpPr txBox="1">
            <a:spLocks noChangeArrowheads="1"/>
          </p:cNvSpPr>
          <p:nvPr/>
        </p:nvSpPr>
        <p:spPr bwMode="auto">
          <a:xfrm>
            <a:off x="1182688" y="5805264"/>
            <a:ext cx="7493768" cy="595536"/>
          </a:xfrm>
          <a:prstGeom prst="rect">
            <a:avLst/>
          </a:prstGeom>
          <a:noFill/>
          <a:ln w="9525">
            <a:noFill/>
            <a:round/>
            <a:headEnd/>
            <a:tailEnd/>
          </a:ln>
        </p:spPr>
        <p:txBody>
          <a:bodyPr lIns="90000" tIns="46800" rIns="90000" bIns="46800"/>
          <a:lstStyle/>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a:solidFill>
                  <a:srgbClr val="FFFFFF"/>
                </a:solidFill>
              </a:rPr>
              <a:t>Arquitetura de von </a:t>
            </a:r>
            <a:r>
              <a:rPr lang="pt-BR" sz="1400" kern="0" dirty="0" smtClean="0">
                <a:solidFill>
                  <a:srgbClr val="FFFFFF"/>
                </a:solidFill>
              </a:rPr>
              <a:t>Neumann</a:t>
            </a:r>
          </a:p>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https://pt.wikipedia.org/wiki/Arquitetura_de_von_Neumann</a:t>
            </a:r>
            <a:endParaRPr lang="en-US" sz="1400" kern="0" dirty="0" smtClean="0">
              <a:solidFill>
                <a:srgbClr val="FFFFFF"/>
              </a:solidFill>
            </a:endParaRPr>
          </a:p>
        </p:txBody>
      </p:sp>
      <p:pic>
        <p:nvPicPr>
          <p:cNvPr id="1026" name="Picture 2" descr="https://upload.wikimedia.org/wikipedia/commons/thumb/d/df/Arquitetura_de_von_Neumann.svg/200px-Arquitetura_de_von_Neuman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857" y="1376773"/>
            <a:ext cx="4707415" cy="447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167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20</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Criptografia</a:t>
            </a:r>
            <a:endParaRPr lang="pt-BR" altLang="pt-BR" sz="36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"Consiste em cifrar um arquivo ou mensagem usando um conjunto de cálculos. O arquivo cifrado (ou </a:t>
            </a:r>
            <a:r>
              <a:rPr lang="pt-BR" sz="1800" kern="0" dirty="0" err="1">
                <a:solidFill>
                  <a:srgbClr val="FFFFFF"/>
                </a:solidFill>
              </a:rPr>
              <a:t>encriptado</a:t>
            </a:r>
            <a:r>
              <a:rPr lang="pt-BR" sz="1800" kern="0" dirty="0">
                <a:solidFill>
                  <a:srgbClr val="FFFFFF"/>
                </a:solidFill>
              </a:rPr>
              <a:t>) torna-se incompreensível até que seja </a:t>
            </a:r>
            <a:r>
              <a:rPr lang="pt-BR" sz="1800" kern="0" dirty="0" err="1">
                <a:solidFill>
                  <a:srgbClr val="FFFFFF"/>
                </a:solidFill>
              </a:rPr>
              <a:t>desencriptado</a:t>
            </a:r>
            <a:r>
              <a:rPr lang="pt-BR" sz="1800" kern="0" dirty="0">
                <a:solidFill>
                  <a:srgbClr val="FFFFFF"/>
                </a:solidFill>
              </a:rPr>
              <a:t>. Os cálculos usados para </a:t>
            </a:r>
            <a:r>
              <a:rPr lang="pt-BR" sz="1800" kern="0" dirty="0" err="1">
                <a:solidFill>
                  <a:srgbClr val="FFFFFF"/>
                </a:solidFill>
              </a:rPr>
              <a:t>encriptar</a:t>
            </a:r>
            <a:r>
              <a:rPr lang="pt-BR" sz="1800" kern="0" dirty="0">
                <a:solidFill>
                  <a:srgbClr val="FFFFFF"/>
                </a:solidFill>
              </a:rPr>
              <a:t> ou </a:t>
            </a:r>
            <a:r>
              <a:rPr lang="pt-BR" sz="1800" kern="0" dirty="0" err="1">
                <a:solidFill>
                  <a:srgbClr val="FFFFFF"/>
                </a:solidFill>
              </a:rPr>
              <a:t>desencriptar</a:t>
            </a:r>
            <a:r>
              <a:rPr lang="pt-BR" sz="1800" kern="0" dirty="0">
                <a:solidFill>
                  <a:srgbClr val="FFFFFF"/>
                </a:solidFill>
              </a:rPr>
              <a:t> o arquivo são chamados de chaves. Apenas alguém que tenha a chave poderá ler o arquivo criptografado</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Existem basicamente dois sistemas de uso de chaves. </a:t>
            </a:r>
            <a:r>
              <a:rPr lang="pt-BR" sz="1800" kern="0" dirty="0" smtClean="0">
                <a:solidFill>
                  <a:srgbClr val="FFFFFF"/>
                </a:solidFill>
              </a:rPr>
              <a:t>Chaves </a:t>
            </a:r>
            <a:r>
              <a:rPr lang="pt-BR" sz="1800" kern="0" dirty="0">
                <a:solidFill>
                  <a:srgbClr val="FFFFFF"/>
                </a:solidFill>
              </a:rPr>
              <a:t>simétricas, onde as duas partes possuem a mesma chave, usada tanto para </a:t>
            </a:r>
            <a:r>
              <a:rPr lang="pt-BR" sz="1800" kern="0" dirty="0" err="1">
                <a:solidFill>
                  <a:srgbClr val="FFFFFF"/>
                </a:solidFill>
              </a:rPr>
              <a:t>encriptar</a:t>
            </a:r>
            <a:r>
              <a:rPr lang="pt-BR" sz="1800" kern="0" dirty="0">
                <a:solidFill>
                  <a:srgbClr val="FFFFFF"/>
                </a:solidFill>
              </a:rPr>
              <a:t> quanto para </a:t>
            </a:r>
            <a:r>
              <a:rPr lang="pt-BR" sz="1800" kern="0" dirty="0" err="1">
                <a:solidFill>
                  <a:srgbClr val="FFFFFF"/>
                </a:solidFill>
              </a:rPr>
              <a:t>desencriptar</a:t>
            </a:r>
            <a:r>
              <a:rPr lang="pt-BR" sz="1800" kern="0" dirty="0">
                <a:solidFill>
                  <a:srgbClr val="FFFFFF"/>
                </a:solidFill>
              </a:rPr>
              <a:t> os arquivos. </a:t>
            </a:r>
            <a:r>
              <a:rPr lang="pt-BR" sz="1800" kern="0" dirty="0" smtClean="0">
                <a:solidFill>
                  <a:srgbClr val="FFFFFF"/>
                </a:solidFill>
              </a:rPr>
              <a:t>Chaves assimétricas, </a:t>
            </a:r>
            <a:r>
              <a:rPr lang="pt-BR" sz="1800" kern="0" dirty="0">
                <a:solidFill>
                  <a:srgbClr val="FFFFFF"/>
                </a:solidFill>
              </a:rPr>
              <a:t>chamadas de chave pública e chave privada. A chave pública serve apenas para </a:t>
            </a:r>
            <a:r>
              <a:rPr lang="pt-BR" sz="1800" kern="0" dirty="0" err="1">
                <a:solidFill>
                  <a:srgbClr val="FFFFFF"/>
                </a:solidFill>
              </a:rPr>
              <a:t>encriptar</a:t>
            </a:r>
            <a:r>
              <a:rPr lang="pt-BR" sz="1800" kern="0" dirty="0">
                <a:solidFill>
                  <a:srgbClr val="FFFFFF"/>
                </a:solidFill>
              </a:rPr>
              <a:t> os dados e pode ser livremente distribuída, a chave privada por sua vez é a que permite </a:t>
            </a:r>
            <a:r>
              <a:rPr lang="pt-BR" sz="1800" kern="0" dirty="0" err="1">
                <a:solidFill>
                  <a:srgbClr val="FFFFFF"/>
                </a:solidFill>
              </a:rPr>
              <a:t>desencriptar</a:t>
            </a:r>
            <a:r>
              <a:rPr lang="pt-BR" sz="1800" kern="0" dirty="0">
                <a:solidFill>
                  <a:srgbClr val="FFFFFF"/>
                </a:solidFill>
              </a:rPr>
              <a:t> os dados</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Existem </a:t>
            </a:r>
            <a:r>
              <a:rPr lang="pt-BR" sz="1800" kern="0" dirty="0">
                <a:solidFill>
                  <a:srgbClr val="FFFFFF"/>
                </a:solidFill>
              </a:rPr>
              <a:t>vários níveis de criptografia e inclusive sistemas que </a:t>
            </a:r>
            <a:r>
              <a:rPr lang="pt-BR" sz="1800" kern="0" dirty="0" err="1" smtClean="0">
                <a:solidFill>
                  <a:srgbClr val="FFFFFF"/>
                </a:solidFill>
              </a:rPr>
              <a:t>encriptam</a:t>
            </a:r>
            <a:r>
              <a:rPr lang="pt-BR" sz="1800" kern="0" dirty="0" smtClean="0">
                <a:solidFill>
                  <a:srgbClr val="FFFFFF"/>
                </a:solidFill>
              </a:rPr>
              <a:t> </a:t>
            </a:r>
            <a:r>
              <a:rPr lang="pt-BR" sz="1800" kern="0" dirty="0">
                <a:solidFill>
                  <a:srgbClr val="FFFFFF"/>
                </a:solidFill>
              </a:rPr>
              <a:t>várias vezes o mesmo arquivo utilizando chaves diferentes. Em geral, quanto mais complexo, for o sistema, mais seguro</a:t>
            </a:r>
            <a:r>
              <a:rPr lang="pt-BR" sz="1800" kern="0" dirty="0" smtClean="0">
                <a:solidFill>
                  <a:srgbClr val="FFFFFF"/>
                </a:solidFill>
              </a:rPr>
              <a:t>."</a:t>
            </a:r>
            <a:endParaRPr lang="pt-BR" sz="1800" kern="0" dirty="0" smtClean="0">
              <a:solidFill>
                <a:srgbClr val="FFFFFF"/>
              </a:solidFill>
            </a:endParaRPr>
          </a:p>
          <a:p>
            <a:pPr marL="0" lvl="1" algn="r">
              <a:lnSpc>
                <a:spcPct val="100000"/>
              </a:lnSpc>
              <a:spcBef>
                <a:spcPts val="12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https://www.hardware.com.br/termos/criptografia</a:t>
            </a:r>
            <a:endParaRPr lang="en-US" sz="1400" kern="0" dirty="0" smtClean="0">
              <a:solidFill>
                <a:srgbClr val="FFFFFF"/>
              </a:solidFill>
            </a:endParaRPr>
          </a:p>
        </p:txBody>
      </p:sp>
    </p:spTree>
    <p:extLst>
      <p:ext uri="{BB962C8B-B14F-4D97-AF65-F5344CB8AC3E}">
        <p14:creationId xmlns:p14="http://schemas.microsoft.com/office/powerpoint/2010/main" val="39813447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21</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Backups</a:t>
            </a:r>
            <a:endParaRPr lang="pt-BR" altLang="pt-BR" sz="36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"Cópia de segurança. Copiar dados em um meio </a:t>
            </a:r>
            <a:r>
              <a:rPr lang="pt-BR" sz="1800" b="1" kern="0" dirty="0">
                <a:solidFill>
                  <a:srgbClr val="F3F3A5"/>
                </a:solidFill>
                <a:effectLst>
                  <a:outerShdw blurRad="38100" dist="38100" dir="2700000" algn="tl">
                    <a:srgbClr val="000000">
                      <a:alpha val="43137"/>
                    </a:srgbClr>
                  </a:outerShdw>
                </a:effectLst>
              </a:rPr>
              <a:t>separado do original</a:t>
            </a:r>
            <a:r>
              <a:rPr lang="pt-BR" sz="1800" kern="0" dirty="0">
                <a:solidFill>
                  <a:srgbClr val="FFFFFF"/>
                </a:solidFill>
              </a:rPr>
              <a:t>, de forma a protegê-los de qualquer eventualidade. Essencial para dados importantes.</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Os </a:t>
            </a:r>
            <a:r>
              <a:rPr lang="pt-BR" sz="1800" kern="0" dirty="0">
                <a:solidFill>
                  <a:srgbClr val="FFFFFF"/>
                </a:solidFill>
              </a:rPr>
              <a:t>backups podem ser feitos em vários tipos de mídias, incluindo CDs graváveis ou regraváveis, fitas DAT, ou até mesmo um segundo HD. Cada tecnologia oferece seus prós e contras, as fitas DAT por exemplo oferecem uma grande capacidade e um custo por megabyte muito baixo, mas em compensação o drive é muito caro, os CDs são muito baratos, mas não armazenam uma grande quantidade de dados e assim por diante. A melhor opção varia de acordo com a quantidade de dados, a regularidade dos backups, o nível de confiabilidade necessário e o quanto pode ser investido</a:t>
            </a:r>
            <a:r>
              <a:rPr lang="pt-BR" sz="1800" kern="0" dirty="0" smtClean="0">
                <a:solidFill>
                  <a:srgbClr val="FFFFFF"/>
                </a:solidFill>
              </a:rPr>
              <a:t>."</a:t>
            </a: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hlinkClick r:id="rId3"/>
              </a:rPr>
              <a:t>https://</a:t>
            </a:r>
            <a:r>
              <a:rPr lang="en-US" sz="1400" kern="0" dirty="0" smtClean="0">
                <a:solidFill>
                  <a:srgbClr val="FFFFFF"/>
                </a:solidFill>
                <a:hlinkClick r:id="rId3"/>
              </a:rPr>
              <a:t>www.hardware.com.br/termos/thread</a:t>
            </a:r>
            <a:endParaRPr lang="en-US"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1400" kern="0" dirty="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S.O. / </a:t>
            </a:r>
            <a:r>
              <a:rPr lang="en-US" sz="2000" b="1" kern="0" dirty="0" err="1" smtClean="0">
                <a:solidFill>
                  <a:srgbClr val="F3F3A5"/>
                </a:solidFill>
                <a:effectLst>
                  <a:outerShdw blurRad="38100" dist="38100" dir="2700000" algn="tl">
                    <a:srgbClr val="000000">
                      <a:alpha val="43137"/>
                    </a:srgbClr>
                  </a:outerShdw>
                </a:effectLst>
              </a:rPr>
              <a:t>Aplicativos</a:t>
            </a:r>
            <a:r>
              <a:rPr lang="en-US" sz="2000" b="1" kern="0" dirty="0" smtClean="0">
                <a:solidFill>
                  <a:srgbClr val="F3F3A5"/>
                </a:solidFill>
                <a:effectLst>
                  <a:outerShdw blurRad="38100" dist="38100" dir="2700000" algn="tl">
                    <a:srgbClr val="000000">
                      <a:alpha val="43137"/>
                    </a:srgbClr>
                  </a:outerShdw>
                </a:effectLst>
              </a:rPr>
              <a:t> / Dados</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Backup </a:t>
            </a:r>
            <a:r>
              <a:rPr lang="en-US" sz="2000" b="1" kern="0" dirty="0">
                <a:solidFill>
                  <a:srgbClr val="F3F3A5"/>
                </a:solidFill>
                <a:effectLst>
                  <a:outerShdw blurRad="38100" dist="38100" dir="2700000" algn="tl">
                    <a:srgbClr val="000000">
                      <a:alpha val="43137"/>
                    </a:srgbClr>
                  </a:outerShdw>
                </a:effectLst>
              </a:rPr>
              <a:t>/ </a:t>
            </a:r>
            <a:r>
              <a:rPr lang="en-US" sz="2000" b="1" kern="0" dirty="0" err="1">
                <a:solidFill>
                  <a:srgbClr val="F3F3A5"/>
                </a:solidFill>
                <a:effectLst>
                  <a:outerShdw blurRad="38100" dist="38100" dir="2700000" algn="tl">
                    <a:srgbClr val="000000">
                      <a:alpha val="43137"/>
                    </a:srgbClr>
                  </a:outerShdw>
                </a:effectLst>
              </a:rPr>
              <a:t>Sincronização</a:t>
            </a:r>
            <a:r>
              <a:rPr lang="en-US" sz="2000" b="1" kern="0" dirty="0">
                <a:solidFill>
                  <a:srgbClr val="F3F3A5"/>
                </a:solidFill>
                <a:effectLst>
                  <a:outerShdw blurRad="38100" dist="38100" dir="2700000" algn="tl">
                    <a:srgbClr val="000000">
                      <a:alpha val="43137"/>
                    </a:srgbClr>
                  </a:outerShdw>
                </a:effectLst>
              </a:rPr>
              <a:t> </a:t>
            </a:r>
            <a:r>
              <a:rPr lang="en-US" sz="2000" b="1" kern="0" dirty="0" err="1">
                <a:solidFill>
                  <a:srgbClr val="F3F3A5"/>
                </a:solidFill>
                <a:effectLst>
                  <a:outerShdw blurRad="38100" dist="38100" dir="2700000" algn="tl">
                    <a:srgbClr val="000000">
                      <a:alpha val="43137"/>
                    </a:srgbClr>
                  </a:outerShdw>
                </a:effectLst>
              </a:rPr>
              <a:t>na</a:t>
            </a:r>
            <a:r>
              <a:rPr lang="en-US" sz="2000" b="1" kern="0" dirty="0">
                <a:solidFill>
                  <a:srgbClr val="F3F3A5"/>
                </a:solidFill>
                <a:effectLst>
                  <a:outerShdw blurRad="38100" dist="38100" dir="2700000" algn="tl">
                    <a:srgbClr val="000000">
                      <a:alpha val="43137"/>
                    </a:srgbClr>
                  </a:outerShdw>
                </a:effectLst>
              </a:rPr>
              <a:t> </a:t>
            </a:r>
            <a:r>
              <a:rPr lang="en-US" sz="2000" b="1" kern="0" dirty="0" err="1">
                <a:solidFill>
                  <a:srgbClr val="F3F3A5"/>
                </a:solidFill>
                <a:effectLst>
                  <a:outerShdw blurRad="38100" dist="38100" dir="2700000" algn="tl">
                    <a:srgbClr val="000000">
                      <a:alpha val="43137"/>
                    </a:srgbClr>
                  </a:outerShdw>
                </a:effectLst>
              </a:rPr>
              <a:t>nuvem</a:t>
            </a:r>
            <a:r>
              <a:rPr lang="en-US" sz="2000" b="1" kern="0" dirty="0">
                <a:solidFill>
                  <a:srgbClr val="F3F3A5"/>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37832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22</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500" dirty="0" smtClean="0"/>
              <a:t>Nomes, </a:t>
            </a:r>
            <a:r>
              <a:rPr lang="pt-BR" altLang="pt-BR" sz="3500" dirty="0"/>
              <a:t>Tipos de </a:t>
            </a:r>
            <a:r>
              <a:rPr lang="pt-BR" altLang="pt-BR" sz="3500" dirty="0" smtClean="0"/>
              <a:t>Arquivos e </a:t>
            </a:r>
            <a:r>
              <a:rPr lang="pt-BR" altLang="pt-BR" sz="3500" dirty="0" err="1" smtClean="0"/>
              <a:t>Extenções</a:t>
            </a:r>
            <a:endParaRPr lang="pt-BR" altLang="pt-BR" sz="35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Todo</a:t>
            </a:r>
            <a:r>
              <a:rPr lang="en-US" sz="2000" kern="0" dirty="0" smtClean="0">
                <a:solidFill>
                  <a:srgbClr val="FFFFFF"/>
                </a:solidFill>
              </a:rPr>
              <a:t> </a:t>
            </a:r>
            <a:r>
              <a:rPr lang="en-US" sz="2000" kern="0" dirty="0" err="1" smtClean="0">
                <a:solidFill>
                  <a:srgbClr val="FFFFFF"/>
                </a:solidFill>
              </a:rPr>
              <a:t>arquivo</a:t>
            </a:r>
            <a:r>
              <a:rPr lang="en-US" sz="2000" kern="0" dirty="0" smtClean="0">
                <a:solidFill>
                  <a:srgbClr val="FFFFFF"/>
                </a:solidFill>
              </a:rPr>
              <a:t> (</a:t>
            </a:r>
            <a:r>
              <a:rPr lang="en-US" sz="2000" kern="0" dirty="0" err="1" smtClean="0">
                <a:solidFill>
                  <a:srgbClr val="FFFFFF"/>
                </a:solidFill>
              </a:rPr>
              <a:t>sequência</a:t>
            </a:r>
            <a:r>
              <a:rPr lang="en-US" sz="2000" kern="0" dirty="0" smtClean="0">
                <a:solidFill>
                  <a:srgbClr val="FFFFFF"/>
                </a:solidFill>
              </a:rPr>
              <a:t> de bytes </a:t>
            </a:r>
            <a:r>
              <a:rPr lang="en-US" sz="2000" kern="0" dirty="0" err="1" smtClean="0">
                <a:solidFill>
                  <a:srgbClr val="FFFFFF"/>
                </a:solidFill>
              </a:rPr>
              <a:t>armazenada</a:t>
            </a:r>
            <a:r>
              <a:rPr lang="en-US" sz="2000" kern="0" dirty="0" smtClean="0">
                <a:solidFill>
                  <a:srgbClr val="FFFFFF"/>
                </a:solidFill>
              </a:rPr>
              <a:t> </a:t>
            </a:r>
            <a:r>
              <a:rPr lang="en-US" sz="2000" kern="0" dirty="0" err="1" smtClean="0">
                <a:solidFill>
                  <a:srgbClr val="FFFFFF"/>
                </a:solidFill>
              </a:rPr>
              <a:t>em</a:t>
            </a:r>
            <a:r>
              <a:rPr lang="en-US" sz="2000" kern="0" dirty="0" smtClean="0">
                <a:solidFill>
                  <a:srgbClr val="FFFFFF"/>
                </a:solidFill>
              </a:rPr>
              <a:t> </a:t>
            </a:r>
            <a:r>
              <a:rPr lang="en-US" sz="2000" kern="0" dirty="0" err="1" smtClean="0">
                <a:solidFill>
                  <a:srgbClr val="FFFFFF"/>
                </a:solidFill>
              </a:rPr>
              <a:t>mídia</a:t>
            </a:r>
            <a:r>
              <a:rPr lang="en-US" sz="2000" kern="0" dirty="0" smtClean="0">
                <a:solidFill>
                  <a:srgbClr val="FFFFFF"/>
                </a:solidFill>
              </a:rPr>
              <a:t>) </a:t>
            </a:r>
            <a:r>
              <a:rPr lang="en-US" sz="2000" kern="0" dirty="0" err="1" smtClean="0">
                <a:solidFill>
                  <a:srgbClr val="FFFFFF"/>
                </a:solidFill>
              </a:rPr>
              <a:t>possui</a:t>
            </a:r>
            <a:r>
              <a:rPr lang="en-US" sz="2000" kern="0" dirty="0" smtClean="0">
                <a:solidFill>
                  <a:srgbClr val="FFFFFF"/>
                </a:solidFill>
              </a:rPr>
              <a:t> um </a:t>
            </a:r>
            <a:r>
              <a:rPr lang="en-US" sz="2000" kern="0" dirty="0" err="1" smtClean="0">
                <a:solidFill>
                  <a:srgbClr val="FFFFFF"/>
                </a:solidFill>
              </a:rPr>
              <a:t>nome</a:t>
            </a:r>
            <a:r>
              <a:rPr lang="en-US" sz="2000" kern="0" dirty="0" smtClean="0">
                <a:solidFill>
                  <a:srgbClr val="FFFFFF"/>
                </a:solidFill>
              </a:rPr>
              <a:t>, que </a:t>
            </a:r>
            <a:r>
              <a:rPr lang="en-US" sz="2000" kern="0" dirty="0" err="1" smtClean="0">
                <a:solidFill>
                  <a:srgbClr val="FFFFFF"/>
                </a:solidFill>
              </a:rPr>
              <a:t>através</a:t>
            </a:r>
            <a:r>
              <a:rPr lang="en-US" sz="2000" kern="0" dirty="0" smtClean="0">
                <a:solidFill>
                  <a:srgbClr val="FFFFFF"/>
                </a:solidFill>
              </a:rPr>
              <a:t> do </a:t>
            </a:r>
            <a:r>
              <a:rPr lang="en-US" sz="2000" kern="0" dirty="0" err="1" smtClean="0">
                <a:solidFill>
                  <a:srgbClr val="FFFFFF"/>
                </a:solidFill>
              </a:rPr>
              <a:t>qual</a:t>
            </a:r>
            <a:r>
              <a:rPr lang="en-US" sz="2000" kern="0" dirty="0" smtClean="0">
                <a:solidFill>
                  <a:srgbClr val="FFFFFF"/>
                </a:solidFill>
              </a:rPr>
              <a:t> </a:t>
            </a:r>
            <a:r>
              <a:rPr lang="en-US" sz="2000" kern="0" dirty="0" err="1" smtClean="0">
                <a:solidFill>
                  <a:srgbClr val="FFFFFF"/>
                </a:solidFill>
              </a:rPr>
              <a:t>pode</a:t>
            </a:r>
            <a:r>
              <a:rPr lang="en-US" sz="2000" kern="0" dirty="0" smtClean="0">
                <a:solidFill>
                  <a:srgbClr val="FFFFFF"/>
                </a:solidFill>
              </a:rPr>
              <a:t> </a:t>
            </a:r>
            <a:r>
              <a:rPr lang="en-US" sz="2000" kern="0" dirty="0" err="1" smtClean="0">
                <a:solidFill>
                  <a:srgbClr val="FFFFFF"/>
                </a:solidFill>
              </a:rPr>
              <a:t>ser</a:t>
            </a:r>
            <a:r>
              <a:rPr lang="en-US" sz="2000" kern="0" dirty="0" smtClean="0">
                <a:solidFill>
                  <a:srgbClr val="FFFFFF"/>
                </a:solidFill>
              </a:rPr>
              <a:t> </a:t>
            </a:r>
            <a:r>
              <a:rPr lang="en-US" sz="2000" kern="0" dirty="0" err="1" smtClean="0">
                <a:solidFill>
                  <a:srgbClr val="FFFFFF"/>
                </a:solidFill>
              </a:rPr>
              <a:t>acessado</a:t>
            </a:r>
            <a:r>
              <a:rPr lang="en-US" sz="2000" kern="0" dirty="0" smtClean="0">
                <a:solidFill>
                  <a:srgbClr val="FFFFFF"/>
                </a:solidFill>
              </a:rPr>
              <a:t>. As </a:t>
            </a:r>
            <a:r>
              <a:rPr lang="en-US" sz="2000" kern="0" dirty="0" err="1" smtClean="0">
                <a:solidFill>
                  <a:srgbClr val="FFFFFF"/>
                </a:solidFill>
              </a:rPr>
              <a:t>regras</a:t>
            </a:r>
            <a:r>
              <a:rPr lang="en-US" sz="2000" kern="0" dirty="0" smtClean="0">
                <a:solidFill>
                  <a:srgbClr val="FFFFFF"/>
                </a:solidFill>
              </a:rPr>
              <a:t> de </a:t>
            </a:r>
            <a:r>
              <a:rPr lang="en-US" sz="2000" kern="0" dirty="0" err="1" smtClean="0">
                <a:solidFill>
                  <a:srgbClr val="FFFFFF"/>
                </a:solidFill>
              </a:rPr>
              <a:t>definição</a:t>
            </a:r>
            <a:r>
              <a:rPr lang="en-US" sz="2000" kern="0" dirty="0" smtClean="0">
                <a:solidFill>
                  <a:srgbClr val="FFFFFF"/>
                </a:solidFill>
              </a:rPr>
              <a:t> de </a:t>
            </a:r>
            <a:r>
              <a:rPr lang="en-US" sz="2000" kern="0" dirty="0" err="1" smtClean="0">
                <a:solidFill>
                  <a:srgbClr val="FFFFFF"/>
                </a:solidFill>
              </a:rPr>
              <a:t>nomes</a:t>
            </a:r>
            <a:r>
              <a:rPr lang="en-US" sz="2000" kern="0" dirty="0" smtClean="0">
                <a:solidFill>
                  <a:srgbClr val="FFFFFF"/>
                </a:solidFill>
              </a:rPr>
              <a:t> de </a:t>
            </a:r>
            <a:r>
              <a:rPr lang="en-US" sz="2000" kern="0" dirty="0" err="1" smtClean="0">
                <a:solidFill>
                  <a:srgbClr val="FFFFFF"/>
                </a:solidFill>
              </a:rPr>
              <a:t>arquivos</a:t>
            </a:r>
            <a:r>
              <a:rPr lang="en-US" sz="2000" kern="0" dirty="0" smtClean="0">
                <a:solidFill>
                  <a:srgbClr val="FFFFFF"/>
                </a:solidFill>
              </a:rPr>
              <a:t> </a:t>
            </a:r>
            <a:r>
              <a:rPr lang="en-US" sz="2000" kern="0" dirty="0" err="1" smtClean="0">
                <a:solidFill>
                  <a:srgbClr val="FFFFFF"/>
                </a:solidFill>
              </a:rPr>
              <a:t>dependem</a:t>
            </a:r>
            <a:r>
              <a:rPr lang="en-US" sz="2000" kern="0" dirty="0" smtClean="0">
                <a:solidFill>
                  <a:srgbClr val="FFFFFF"/>
                </a:solidFill>
              </a:rPr>
              <a:t> do </a:t>
            </a:r>
            <a:r>
              <a:rPr lang="en-US" sz="2000" kern="0" dirty="0" err="1" smtClean="0">
                <a:solidFill>
                  <a:srgbClr val="FFFFFF"/>
                </a:solidFill>
              </a:rPr>
              <a:t>sistema</a:t>
            </a:r>
            <a:r>
              <a:rPr lang="en-US" sz="2000" kern="0" dirty="0" smtClean="0">
                <a:solidFill>
                  <a:srgbClr val="FFFFFF"/>
                </a:solidFill>
              </a:rPr>
              <a:t> de </a:t>
            </a:r>
            <a:r>
              <a:rPr lang="en-US" sz="2000" kern="0" dirty="0" err="1" smtClean="0">
                <a:solidFill>
                  <a:srgbClr val="FFFFFF"/>
                </a:solidFill>
              </a:rPr>
              <a:t>arquivos</a:t>
            </a:r>
            <a:r>
              <a:rPr lang="en-US" sz="2000" kern="0" dirty="0" smtClean="0">
                <a:solidFill>
                  <a:srgbClr val="FFFFFF"/>
                </a:solidFill>
              </a:rPr>
              <a:t>.</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Existem</a:t>
            </a:r>
            <a:r>
              <a:rPr lang="en-US" sz="2000" kern="0" dirty="0" smtClean="0">
                <a:solidFill>
                  <a:srgbClr val="FFFFFF"/>
                </a:solidFill>
              </a:rPr>
              <a:t> </a:t>
            </a:r>
            <a:r>
              <a:rPr lang="en-US" sz="2000" kern="0" dirty="0" err="1" smtClean="0">
                <a:solidFill>
                  <a:srgbClr val="FFFFFF"/>
                </a:solidFill>
              </a:rPr>
              <a:t>basicamente</a:t>
            </a:r>
            <a:r>
              <a:rPr lang="en-US" sz="2000" kern="0" dirty="0" smtClean="0">
                <a:solidFill>
                  <a:srgbClr val="FFFFFF"/>
                </a:solidFill>
              </a:rPr>
              <a:t> </a:t>
            </a:r>
            <a:r>
              <a:rPr lang="en-US" sz="2000" kern="0" dirty="0" err="1" smtClean="0">
                <a:solidFill>
                  <a:srgbClr val="FFFFFF"/>
                </a:solidFill>
              </a:rPr>
              <a:t>dois</a:t>
            </a:r>
            <a:r>
              <a:rPr lang="en-US" sz="2000" kern="0" dirty="0" smtClean="0">
                <a:solidFill>
                  <a:srgbClr val="FFFFFF"/>
                </a:solidFill>
              </a:rPr>
              <a:t> </a:t>
            </a:r>
            <a:r>
              <a:rPr lang="en-US" sz="2000" kern="0" dirty="0" err="1" smtClean="0">
                <a:solidFill>
                  <a:srgbClr val="FFFFFF"/>
                </a:solidFill>
              </a:rPr>
              <a:t>tipos</a:t>
            </a:r>
            <a:r>
              <a:rPr lang="en-US" sz="2000" kern="0" dirty="0" smtClean="0">
                <a:solidFill>
                  <a:srgbClr val="FFFFFF"/>
                </a:solidFill>
              </a:rPr>
              <a:t> de </a:t>
            </a:r>
            <a:r>
              <a:rPr lang="en-US" sz="2000" kern="0" dirty="0" err="1" smtClean="0">
                <a:solidFill>
                  <a:srgbClr val="FFFFFF"/>
                </a:solidFill>
              </a:rPr>
              <a:t>arquivos</a:t>
            </a:r>
            <a:r>
              <a:rPr lang="en-US" sz="2000" kern="0" dirty="0" smtClean="0">
                <a:solidFill>
                  <a:srgbClr val="FFFFFF"/>
                </a:solidFill>
              </a:rPr>
              <a:t>: </a:t>
            </a:r>
            <a:r>
              <a:rPr lang="en-US" sz="2000" kern="0" dirty="0" err="1" smtClean="0">
                <a:solidFill>
                  <a:srgbClr val="FFFFFF"/>
                </a:solidFill>
              </a:rPr>
              <a:t>Texto</a:t>
            </a:r>
            <a:r>
              <a:rPr lang="en-US" sz="2000" kern="0" dirty="0" smtClean="0">
                <a:solidFill>
                  <a:srgbClr val="FFFFFF"/>
                </a:solidFill>
              </a:rPr>
              <a:t> (ASCII, </a:t>
            </a:r>
            <a:r>
              <a:rPr lang="en-US" sz="2000" kern="0" dirty="0" err="1" smtClean="0">
                <a:solidFill>
                  <a:srgbClr val="FFFFFF"/>
                </a:solidFill>
              </a:rPr>
              <a:t>sem</a:t>
            </a:r>
            <a:r>
              <a:rPr lang="en-US" sz="2000" kern="0" dirty="0" smtClean="0">
                <a:solidFill>
                  <a:srgbClr val="FFFFFF"/>
                </a:solidFill>
              </a:rPr>
              <a:t> </a:t>
            </a:r>
            <a:r>
              <a:rPr lang="en-US" sz="2000" kern="0" dirty="0" err="1" smtClean="0">
                <a:solidFill>
                  <a:srgbClr val="FFFFFF"/>
                </a:solidFill>
              </a:rPr>
              <a:t>formatação</a:t>
            </a:r>
            <a:r>
              <a:rPr lang="en-US" sz="2000" kern="0" dirty="0" smtClean="0">
                <a:solidFill>
                  <a:srgbClr val="FFFFFF"/>
                </a:solidFill>
              </a:rPr>
              <a:t>) e </a:t>
            </a:r>
            <a:r>
              <a:rPr lang="en-US" sz="2000" kern="0" dirty="0" err="1" smtClean="0">
                <a:solidFill>
                  <a:srgbClr val="FFFFFF"/>
                </a:solidFill>
              </a:rPr>
              <a:t>Binário</a:t>
            </a:r>
            <a:r>
              <a:rPr lang="en-US" sz="2000" kern="0" dirty="0" smtClean="0">
                <a:solidFill>
                  <a:srgbClr val="FFFFFF"/>
                </a:solidFill>
              </a:rPr>
              <a:t> (</a:t>
            </a:r>
            <a:r>
              <a:rPr lang="en-US" sz="2000" kern="0" dirty="0" err="1" smtClean="0">
                <a:solidFill>
                  <a:srgbClr val="FFFFFF"/>
                </a:solidFill>
              </a:rPr>
              <a:t>pussuem</a:t>
            </a:r>
            <a:r>
              <a:rPr lang="en-US" sz="2000" kern="0" dirty="0" smtClean="0">
                <a:solidFill>
                  <a:srgbClr val="FFFFFF"/>
                </a:solidFill>
              </a:rPr>
              <a:t> </a:t>
            </a:r>
            <a:r>
              <a:rPr lang="en-US" sz="2000" kern="0" dirty="0" err="1" smtClean="0">
                <a:solidFill>
                  <a:srgbClr val="FFFFFF"/>
                </a:solidFill>
              </a:rPr>
              <a:t>algum</a:t>
            </a:r>
            <a:r>
              <a:rPr lang="en-US" sz="2000" kern="0" dirty="0" smtClean="0">
                <a:solidFill>
                  <a:srgbClr val="FFFFFF"/>
                </a:solidFill>
              </a:rPr>
              <a:t> </a:t>
            </a:r>
            <a:r>
              <a:rPr lang="en-US" sz="2000" kern="0" dirty="0" err="1" smtClean="0">
                <a:solidFill>
                  <a:srgbClr val="FFFFFF"/>
                </a:solidFill>
              </a:rPr>
              <a:t>tipo</a:t>
            </a:r>
            <a:r>
              <a:rPr lang="en-US" sz="2000" kern="0" dirty="0" smtClean="0">
                <a:solidFill>
                  <a:srgbClr val="FFFFFF"/>
                </a:solidFill>
              </a:rPr>
              <a:t> de </a:t>
            </a:r>
            <a:r>
              <a:rPr lang="en-US" sz="2000" kern="0" dirty="0" err="1" smtClean="0">
                <a:solidFill>
                  <a:srgbClr val="FFFFFF"/>
                </a:solidFill>
              </a:rPr>
              <a:t>codificação</a:t>
            </a:r>
            <a:r>
              <a:rPr lang="en-US" sz="2000" kern="0" dirty="0" smtClean="0">
                <a:solidFill>
                  <a:srgbClr val="FFFFFF"/>
                </a:solidFill>
              </a:rPr>
              <a:t>/</a:t>
            </a:r>
            <a:r>
              <a:rPr lang="en-US" sz="2000" kern="0" dirty="0" err="1" smtClean="0">
                <a:solidFill>
                  <a:srgbClr val="FFFFFF"/>
                </a:solidFill>
              </a:rPr>
              <a:t>formatação</a:t>
            </a:r>
            <a:r>
              <a:rPr lang="en-US" sz="2000" kern="0" dirty="0" smtClean="0">
                <a:solidFill>
                  <a:srgbClr val="FFFFFF"/>
                </a:solidFill>
              </a:rPr>
              <a:t>).</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O </a:t>
            </a:r>
            <a:r>
              <a:rPr lang="en-US" sz="2000" kern="0" dirty="0" err="1" smtClean="0">
                <a:solidFill>
                  <a:srgbClr val="FFFFFF"/>
                </a:solidFill>
              </a:rPr>
              <a:t>tipo</a:t>
            </a:r>
            <a:r>
              <a:rPr lang="en-US" sz="2000" kern="0" dirty="0" smtClean="0">
                <a:solidFill>
                  <a:srgbClr val="FFFFFF"/>
                </a:solidFill>
              </a:rPr>
              <a:t> de </a:t>
            </a:r>
            <a:r>
              <a:rPr lang="en-US" sz="2000" kern="0" dirty="0" err="1" smtClean="0">
                <a:solidFill>
                  <a:srgbClr val="FFFFFF"/>
                </a:solidFill>
              </a:rPr>
              <a:t>arquivo</a:t>
            </a:r>
            <a:r>
              <a:rPr lang="en-US" sz="2000" kern="0" dirty="0" smtClean="0">
                <a:solidFill>
                  <a:srgbClr val="FFFFFF"/>
                </a:solidFill>
              </a:rPr>
              <a:t> </a:t>
            </a:r>
            <a:r>
              <a:rPr lang="en-US" sz="2000" kern="0" dirty="0" err="1" smtClean="0">
                <a:solidFill>
                  <a:srgbClr val="FFFFFF"/>
                </a:solidFill>
              </a:rPr>
              <a:t>normalmente</a:t>
            </a:r>
            <a:r>
              <a:rPr lang="en-US" sz="2000" kern="0" dirty="0" smtClean="0">
                <a:solidFill>
                  <a:srgbClr val="FFFFFF"/>
                </a:solidFill>
              </a:rPr>
              <a:t> é </a:t>
            </a:r>
            <a:r>
              <a:rPr lang="en-US" sz="2000" kern="0" dirty="0" err="1" smtClean="0">
                <a:solidFill>
                  <a:srgbClr val="FFFFFF"/>
                </a:solidFill>
              </a:rPr>
              <a:t>definido</a:t>
            </a:r>
            <a:r>
              <a:rPr lang="en-US" sz="2000" kern="0" dirty="0" smtClean="0">
                <a:solidFill>
                  <a:srgbClr val="FFFFFF"/>
                </a:solidFill>
              </a:rPr>
              <a:t> pela </a:t>
            </a:r>
            <a:r>
              <a:rPr lang="en-US" sz="2000" kern="0" dirty="0" err="1" smtClean="0">
                <a:solidFill>
                  <a:srgbClr val="FFFFFF"/>
                </a:solidFill>
              </a:rPr>
              <a:t>extenção</a:t>
            </a:r>
            <a:r>
              <a:rPr lang="en-US" sz="2000" kern="0" dirty="0" smtClean="0">
                <a:solidFill>
                  <a:srgbClr val="FFFFFF"/>
                </a:solidFill>
              </a:rPr>
              <a:t> que </a:t>
            </a:r>
            <a:r>
              <a:rPr lang="en-US" sz="2000" kern="0" dirty="0" err="1" smtClean="0">
                <a:solidFill>
                  <a:srgbClr val="FFFFFF"/>
                </a:solidFill>
              </a:rPr>
              <a:t>sucede</a:t>
            </a:r>
            <a:r>
              <a:rPr lang="en-US" sz="2000" kern="0" dirty="0" smtClean="0">
                <a:solidFill>
                  <a:srgbClr val="FFFFFF"/>
                </a:solidFill>
              </a:rPr>
              <a:t> </a:t>
            </a:r>
            <a:r>
              <a:rPr lang="en-US" sz="2000" kern="0" dirty="0" err="1" smtClean="0">
                <a:solidFill>
                  <a:srgbClr val="FFFFFF"/>
                </a:solidFill>
              </a:rPr>
              <a:t>seu</a:t>
            </a:r>
            <a:r>
              <a:rPr lang="en-US" sz="2000" kern="0" dirty="0" smtClean="0">
                <a:solidFill>
                  <a:srgbClr val="FFFFFF"/>
                </a:solidFill>
              </a:rPr>
              <a:t> </a:t>
            </a:r>
            <a:r>
              <a:rPr lang="en-US" sz="2000" kern="0" dirty="0" err="1" smtClean="0">
                <a:solidFill>
                  <a:srgbClr val="FFFFFF"/>
                </a:solidFill>
              </a:rPr>
              <a:t>nome</a:t>
            </a:r>
            <a:r>
              <a:rPr lang="en-US" sz="2000" kern="0" dirty="0" smtClean="0">
                <a:solidFill>
                  <a:srgbClr val="FFFFFF"/>
                </a:solidFill>
              </a:rPr>
              <a:t>, </a:t>
            </a:r>
            <a:r>
              <a:rPr lang="en-US" sz="2000" kern="0" dirty="0" err="1" smtClean="0">
                <a:solidFill>
                  <a:srgbClr val="FFFFFF"/>
                </a:solidFill>
              </a:rPr>
              <a:t>separada</a:t>
            </a:r>
            <a:r>
              <a:rPr lang="en-US" sz="2000" kern="0" dirty="0" smtClean="0">
                <a:solidFill>
                  <a:srgbClr val="FFFFFF"/>
                </a:solidFill>
              </a:rPr>
              <a:t> </a:t>
            </a:r>
            <a:r>
              <a:rPr lang="en-US" sz="2000" kern="0" dirty="0" err="1" smtClean="0">
                <a:solidFill>
                  <a:srgbClr val="FFFFFF"/>
                </a:solidFill>
              </a:rPr>
              <a:t>por</a:t>
            </a:r>
            <a:r>
              <a:rPr lang="en-US" sz="2000" kern="0" dirty="0" smtClean="0">
                <a:solidFill>
                  <a:srgbClr val="FFFFFF"/>
                </a:solidFill>
              </a:rPr>
              <a:t> um "." (</a:t>
            </a:r>
            <a:r>
              <a:rPr lang="en-US" sz="2000" kern="0" dirty="0" err="1" smtClean="0">
                <a:solidFill>
                  <a:srgbClr val="FFFFFF"/>
                </a:solidFill>
              </a:rPr>
              <a:t>ponto</a:t>
            </a:r>
            <a:r>
              <a:rPr lang="en-US" sz="2000" kern="0" dirty="0" smtClean="0">
                <a:solidFill>
                  <a:srgbClr val="FFFFFF"/>
                </a:solidFill>
              </a:rPr>
              <a:t>).</a:t>
            </a:r>
          </a:p>
        </p:txBody>
      </p:sp>
      <p:graphicFrame>
        <p:nvGraphicFramePr>
          <p:cNvPr id="2" name="Tabela 1"/>
          <p:cNvGraphicFramePr>
            <a:graphicFrameLocks noGrp="1"/>
          </p:cNvGraphicFramePr>
          <p:nvPr>
            <p:extLst>
              <p:ext uri="{D42A27DB-BD31-4B8C-83A1-F6EECF244321}">
                <p14:modId xmlns:p14="http://schemas.microsoft.com/office/powerpoint/2010/main" val="3463304905"/>
              </p:ext>
            </p:extLst>
          </p:nvPr>
        </p:nvGraphicFramePr>
        <p:xfrm>
          <a:off x="1331640" y="5085184"/>
          <a:ext cx="7272808" cy="1158240"/>
        </p:xfrm>
        <a:graphic>
          <a:graphicData uri="http://schemas.openxmlformats.org/drawingml/2006/table">
            <a:tbl>
              <a:tblPr bandRow="1">
                <a:tableStyleId>{5C22544A-7EE6-4342-B048-85BDC9FD1C3A}</a:tableStyleId>
              </a:tblPr>
              <a:tblGrid>
                <a:gridCol w="576064"/>
                <a:gridCol w="3024336"/>
                <a:gridCol w="720080"/>
                <a:gridCol w="2952328"/>
              </a:tblGrid>
              <a:tr h="370840">
                <a:tc>
                  <a:txBody>
                    <a:bodyPr/>
                    <a:lstStyle/>
                    <a:p>
                      <a:r>
                        <a:rPr lang="pt-BR" sz="1600" b="1" dirty="0" smtClean="0"/>
                        <a:t>.c</a:t>
                      </a:r>
                      <a:endParaRPr lang="pt-BR" sz="1600" b="1"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pt-BR" sz="1600" dirty="0" smtClean="0"/>
                        <a:t>Programa fonte em Linguagem</a:t>
                      </a:r>
                      <a:r>
                        <a:rPr lang="pt-BR" sz="1600" baseline="0" dirty="0" smtClean="0"/>
                        <a:t> C.</a:t>
                      </a:r>
                      <a:endParaRPr lang="pt-BR"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pt-BR" sz="1600" b="1" dirty="0" smtClean="0"/>
                        <a:t>.</a:t>
                      </a:r>
                      <a:r>
                        <a:rPr lang="pt-BR" sz="1600" b="1" dirty="0" err="1" smtClean="0"/>
                        <a:t>java</a:t>
                      </a:r>
                      <a:endParaRPr lang="pt-BR"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pt-BR" sz="1600" dirty="0" smtClean="0"/>
                        <a:t>Programa fonte em </a:t>
                      </a:r>
                      <a:r>
                        <a:rPr lang="pt-BR" sz="1600" dirty="0" err="1" smtClean="0"/>
                        <a:t>Liguagem</a:t>
                      </a:r>
                      <a:r>
                        <a:rPr lang="pt-BR" sz="1600" baseline="0" dirty="0" smtClean="0"/>
                        <a:t> Java.</a:t>
                      </a:r>
                      <a:endParaRPr lang="pt-BR"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370840">
                <a:tc>
                  <a:txBody>
                    <a:bodyPr/>
                    <a:lstStyle/>
                    <a:p>
                      <a:r>
                        <a:rPr lang="pt-BR" sz="1600" b="1" dirty="0" smtClean="0"/>
                        <a:t>.</a:t>
                      </a:r>
                      <a:r>
                        <a:rPr lang="pt-BR" sz="1600" b="1" dirty="0" err="1" smtClean="0"/>
                        <a:t>gif</a:t>
                      </a:r>
                      <a:endParaRPr lang="pt-BR" sz="1600" b="1"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pt-BR" sz="1600" dirty="0" smtClean="0"/>
                        <a:t>Imagem no formato </a:t>
                      </a:r>
                      <a:r>
                        <a:rPr lang="pt-BR" sz="1600" dirty="0" err="1" smtClean="0"/>
                        <a:t>Graphical</a:t>
                      </a:r>
                      <a:r>
                        <a:rPr lang="pt-BR" sz="1600" dirty="0" smtClean="0"/>
                        <a:t> </a:t>
                      </a:r>
                      <a:r>
                        <a:rPr lang="pt-BR" sz="1600" dirty="0" err="1" smtClean="0"/>
                        <a:t>Interchange</a:t>
                      </a:r>
                      <a:r>
                        <a:rPr lang="pt-BR" sz="1600" dirty="0" smtClean="0"/>
                        <a:t> </a:t>
                      </a:r>
                      <a:r>
                        <a:rPr lang="pt-BR" sz="1600" dirty="0" err="1" smtClean="0"/>
                        <a:t>Format</a:t>
                      </a:r>
                      <a:endParaRPr lang="pt-BR"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pt-BR" sz="1600" b="1" dirty="0" smtClean="0"/>
                        <a:t>.</a:t>
                      </a:r>
                      <a:r>
                        <a:rPr lang="pt-BR" sz="1600" b="1" dirty="0" err="1" smtClean="0"/>
                        <a:t>txt</a:t>
                      </a:r>
                      <a:endParaRPr lang="pt-BR"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pt-BR" sz="1600" dirty="0" smtClean="0"/>
                        <a:t>Arquivo de Texto</a:t>
                      </a:r>
                      <a:endParaRPr lang="pt-BR"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72528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2276872"/>
            <a:ext cx="7772400" cy="1442591"/>
          </a:xfrm>
        </p:spPr>
        <p:txBody>
          <a:bodyPr/>
          <a:lstStyle/>
          <a:p>
            <a:pPr algn="ctr"/>
            <a:r>
              <a:rPr lang="pt-BR" altLang="pt-BR" dirty="0" smtClean="0"/>
              <a:t>Vamos à parte prática!!!</a:t>
            </a:r>
            <a:endParaRPr lang="pt-BR" sz="2800" dirty="0"/>
          </a:p>
        </p:txBody>
      </p:sp>
    </p:spTree>
    <p:extLst>
      <p:ext uri="{BB962C8B-B14F-4D97-AF65-F5344CB8AC3E}">
        <p14:creationId xmlns:p14="http://schemas.microsoft.com/office/powerpoint/2010/main" val="3354123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24</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b="1" kern="0" dirty="0" err="1" smtClean="0">
                <a:effectLst>
                  <a:outerShdw blurRad="38100" dist="38100" dir="2700000" algn="tl">
                    <a:srgbClr val="000000">
                      <a:alpha val="43137"/>
                    </a:srgbClr>
                  </a:outerShdw>
                </a:effectLst>
              </a:rPr>
              <a:t>Alguns</a:t>
            </a:r>
            <a:r>
              <a:rPr lang="en-US" b="1" kern="0" dirty="0" smtClean="0">
                <a:effectLst>
                  <a:outerShdw blurRad="38100" dist="38100" dir="2700000" algn="tl">
                    <a:srgbClr val="000000">
                      <a:alpha val="43137"/>
                    </a:srgbClr>
                  </a:outerShdw>
                </a:effectLst>
              </a:rPr>
              <a:t> </a:t>
            </a:r>
            <a:r>
              <a:rPr lang="en-US" b="1" kern="0" dirty="0" err="1" smtClean="0">
                <a:effectLst>
                  <a:outerShdw blurRad="38100" dist="38100" dir="2700000" algn="tl">
                    <a:srgbClr val="000000">
                      <a:alpha val="43137"/>
                    </a:srgbClr>
                  </a:outerShdw>
                </a:effectLst>
              </a:rPr>
              <a:t>comandos</a:t>
            </a:r>
            <a:endParaRPr lang="en-US" b="1" kern="0" dirty="0" smtClean="0">
              <a:effectLst>
                <a:outerShdw blurRad="38100" dist="38100" dir="2700000" algn="tl">
                  <a:srgbClr val="000000">
                    <a:alpha val="43137"/>
                  </a:srgbClr>
                </a:outerShdw>
              </a:effectLst>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c</a:t>
            </a:r>
            <a:r>
              <a:rPr lang="en-US" sz="2000" b="1" kern="0" dirty="0" smtClean="0">
                <a:solidFill>
                  <a:srgbClr val="F3F3A5"/>
                </a:solidFill>
                <a:effectLst>
                  <a:outerShdw blurRad="38100" dist="38100" dir="2700000" algn="tl">
                    <a:srgbClr val="000000">
                      <a:alpha val="43137"/>
                    </a:srgbClr>
                  </a:outerShdw>
                </a:effectLst>
              </a:rPr>
              <a:t>lear  - </a:t>
            </a:r>
            <a:r>
              <a:rPr lang="en-US" sz="2000" kern="0" dirty="0" err="1" smtClean="0"/>
              <a:t>limpa</a:t>
            </a:r>
            <a:r>
              <a:rPr lang="en-US" sz="2000" kern="0" dirty="0" smtClean="0"/>
              <a:t> a </a:t>
            </a:r>
            <a:r>
              <a:rPr lang="en-US" sz="2000" kern="0" dirty="0" err="1" smtClean="0"/>
              <a:t>tela</a:t>
            </a:r>
            <a:r>
              <a:rPr lang="en-US" sz="2000" kern="0" dirty="0" smtClean="0"/>
              <a:t> do terminal. (&lt;CTRL&gt; + &lt;L&gt;)</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pwd</a:t>
            </a:r>
            <a:r>
              <a:rPr lang="en-US" sz="2000" kern="0" dirty="0" smtClean="0">
                <a:solidFill>
                  <a:srgbClr val="F3F3A5"/>
                </a:solidFill>
                <a:effectLst>
                  <a:outerShdw blurRad="38100" dist="38100" dir="2700000" algn="tl">
                    <a:srgbClr val="000000">
                      <a:alpha val="43137"/>
                    </a:srgbClr>
                  </a:outerShdw>
                </a:effectLst>
              </a:rPr>
              <a:t> - </a:t>
            </a:r>
            <a:r>
              <a:rPr lang="en-US" sz="2000" kern="0" dirty="0" err="1" smtClean="0">
                <a:solidFill>
                  <a:srgbClr val="FFFFFF"/>
                </a:solidFill>
              </a:rPr>
              <a:t>exibe</a:t>
            </a:r>
            <a:r>
              <a:rPr lang="en-US" sz="2000" kern="0" dirty="0" smtClean="0">
                <a:solidFill>
                  <a:srgbClr val="FFFFFF"/>
                </a:solidFill>
              </a:rPr>
              <a:t> o </a:t>
            </a:r>
            <a:r>
              <a:rPr lang="en-US" sz="2000" kern="0" dirty="0" err="1" smtClean="0">
                <a:solidFill>
                  <a:srgbClr val="FFFFFF"/>
                </a:solidFill>
              </a:rPr>
              <a:t>diretório</a:t>
            </a:r>
            <a:r>
              <a:rPr lang="en-US" sz="2000" kern="0" dirty="0" smtClean="0">
                <a:solidFill>
                  <a:srgbClr val="FFFFFF"/>
                </a:solidFill>
              </a:rPr>
              <a:t> </a:t>
            </a:r>
            <a:r>
              <a:rPr lang="en-US" sz="2000" kern="0" dirty="0" err="1" smtClean="0">
                <a:solidFill>
                  <a:srgbClr val="FFFFFF"/>
                </a:solidFill>
              </a:rPr>
              <a:t>corrente</a:t>
            </a:r>
            <a:r>
              <a:rPr lang="en-US" sz="2000" kern="0" dirty="0" smtClean="0">
                <a:solidFill>
                  <a:srgbClr val="FFFFFF"/>
                </a:solidFill>
              </a:rPr>
              <a:t> e </a:t>
            </a:r>
            <a:r>
              <a:rPr lang="en-US" sz="2000" kern="0" dirty="0" err="1" smtClean="0">
                <a:solidFill>
                  <a:srgbClr val="FFFFFF"/>
                </a:solidFill>
              </a:rPr>
              <a:t>seu</a:t>
            </a:r>
            <a:r>
              <a:rPr lang="en-US" sz="2000" kern="0" dirty="0" smtClean="0">
                <a:solidFill>
                  <a:srgbClr val="FFFFFF"/>
                </a:solidFill>
              </a:rPr>
              <a:t> </a:t>
            </a:r>
            <a:r>
              <a:rPr lang="en-US" sz="2000" kern="0" dirty="0" err="1" smtClean="0">
                <a:solidFill>
                  <a:srgbClr val="FFFFFF"/>
                </a:solidFill>
              </a:rPr>
              <a:t>caminho</a:t>
            </a:r>
            <a:r>
              <a:rPr lang="en-US" sz="2000" kern="0" dirty="0" smtClean="0">
                <a:solidFill>
                  <a:srgbClr val="FFFFFF"/>
                </a:solidFill>
              </a:rPr>
              <a:t> (print work directory).</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c</a:t>
            </a:r>
            <a:r>
              <a:rPr lang="en-US" sz="2000" b="1" kern="0" dirty="0" smtClean="0">
                <a:solidFill>
                  <a:srgbClr val="F3F3A5"/>
                </a:solidFill>
                <a:effectLst>
                  <a:outerShdw blurRad="38100" dist="38100" dir="2700000" algn="tl">
                    <a:srgbClr val="000000">
                      <a:alpha val="43137"/>
                    </a:srgbClr>
                  </a:outerShdw>
                </a:effectLst>
              </a:rPr>
              <a:t>d</a:t>
            </a:r>
            <a:r>
              <a:rPr lang="en-US" sz="2000" kern="0" dirty="0" smtClean="0">
                <a:solidFill>
                  <a:srgbClr val="FFFFFF"/>
                </a:solidFill>
              </a:rPr>
              <a:t> - </a:t>
            </a:r>
            <a:r>
              <a:rPr lang="en-US" sz="2000" kern="0" dirty="0" err="1" smtClean="0">
                <a:solidFill>
                  <a:srgbClr val="FFFFFF"/>
                </a:solidFill>
              </a:rPr>
              <a:t>troca</a:t>
            </a:r>
            <a:r>
              <a:rPr lang="en-US" sz="2000" kern="0" dirty="0" smtClean="0">
                <a:solidFill>
                  <a:srgbClr val="FFFFFF"/>
                </a:solidFill>
              </a:rPr>
              <a:t> o </a:t>
            </a:r>
            <a:r>
              <a:rPr lang="en-US" sz="2000" kern="0" dirty="0" err="1" smtClean="0">
                <a:solidFill>
                  <a:srgbClr val="FFFFFF"/>
                </a:solidFill>
              </a:rPr>
              <a:t>diretório</a:t>
            </a:r>
            <a:r>
              <a:rPr lang="en-US" sz="2000" kern="0" dirty="0" smtClean="0">
                <a:solidFill>
                  <a:srgbClr val="FFFFFF"/>
                </a:solidFill>
              </a:rPr>
              <a:t> </a:t>
            </a:r>
            <a:r>
              <a:rPr lang="en-US" sz="2000" kern="0" dirty="0" err="1" smtClean="0">
                <a:solidFill>
                  <a:srgbClr val="FFFFFF"/>
                </a:solidFill>
              </a:rPr>
              <a:t>corrente</a:t>
            </a:r>
            <a:r>
              <a:rPr lang="en-US" sz="2000" kern="0" dirty="0" smtClean="0">
                <a:solidFill>
                  <a:srgbClr val="FFFFFF"/>
                </a:solidFill>
              </a:rPr>
              <a:t> (change directory)</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cd &lt;path&gt; </a:t>
            </a:r>
            <a:r>
              <a:rPr lang="en-US" sz="1800" kern="0" dirty="0"/>
              <a:t>- </a:t>
            </a:r>
            <a:r>
              <a:rPr lang="en-US" sz="1800" kern="0" dirty="0" err="1"/>
              <a:t>muda</a:t>
            </a:r>
            <a:r>
              <a:rPr lang="en-US" sz="1800" kern="0" dirty="0"/>
              <a:t> para o path </a:t>
            </a:r>
            <a:r>
              <a:rPr lang="en-US" sz="1800" kern="0" dirty="0" err="1"/>
              <a:t>indicado</a:t>
            </a:r>
            <a:r>
              <a:rPr lang="en-US" sz="1800" kern="0" dirty="0"/>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cd /</a:t>
            </a:r>
            <a:r>
              <a:rPr lang="en-US" sz="1800" kern="0" dirty="0">
                <a:solidFill>
                  <a:srgbClr val="FFFFFF"/>
                </a:solidFill>
              </a:rPr>
              <a:t> - </a:t>
            </a:r>
            <a:r>
              <a:rPr lang="en-US" sz="1800" kern="0" dirty="0" err="1">
                <a:solidFill>
                  <a:srgbClr val="FFFFFF"/>
                </a:solidFill>
              </a:rPr>
              <a:t>muda</a:t>
            </a:r>
            <a:r>
              <a:rPr lang="en-US" sz="1800" kern="0" dirty="0">
                <a:solidFill>
                  <a:srgbClr val="FFFFFF"/>
                </a:solidFill>
              </a:rPr>
              <a:t> para o </a:t>
            </a:r>
            <a:r>
              <a:rPr lang="en-US" sz="1800" kern="0" dirty="0" err="1">
                <a:solidFill>
                  <a:srgbClr val="FFFFFF"/>
                </a:solidFill>
              </a:rPr>
              <a:t>diretório</a:t>
            </a:r>
            <a:r>
              <a:rPr lang="en-US" sz="1800" kern="0" dirty="0">
                <a:solidFill>
                  <a:srgbClr val="FFFFFF"/>
                </a:solidFill>
              </a:rPr>
              <a:t> </a:t>
            </a:r>
            <a:r>
              <a:rPr lang="en-US" sz="1800" kern="0" dirty="0" err="1">
                <a:solidFill>
                  <a:srgbClr val="FFFFFF"/>
                </a:solidFill>
              </a:rPr>
              <a:t>raiz</a:t>
            </a:r>
            <a:r>
              <a:rPr lang="en-US" sz="18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smtClean="0">
                <a:solidFill>
                  <a:srgbClr val="F3F3A5"/>
                </a:solidFill>
                <a:effectLst>
                  <a:outerShdw blurRad="38100" dist="38100" dir="2700000" algn="tl">
                    <a:srgbClr val="000000">
                      <a:alpha val="43137"/>
                    </a:srgbClr>
                  </a:outerShdw>
                </a:effectLst>
              </a:rPr>
              <a:t>cd ..</a:t>
            </a:r>
            <a:r>
              <a:rPr lang="en-US" sz="1800" kern="0" dirty="0" smtClean="0">
                <a:solidFill>
                  <a:srgbClr val="FFFFFF"/>
                </a:solidFill>
              </a:rPr>
              <a:t> – </a:t>
            </a:r>
            <a:r>
              <a:rPr lang="en-US" sz="1800" kern="0" dirty="0" err="1" smtClean="0">
                <a:solidFill>
                  <a:srgbClr val="FFFFFF"/>
                </a:solidFill>
              </a:rPr>
              <a:t>muda</a:t>
            </a:r>
            <a:r>
              <a:rPr lang="en-US" sz="1800" kern="0" dirty="0" smtClean="0">
                <a:solidFill>
                  <a:srgbClr val="FFFFFF"/>
                </a:solidFill>
              </a:rPr>
              <a:t> para </a:t>
            </a:r>
            <a:r>
              <a:rPr lang="en-US" sz="1800" kern="0" dirty="0" err="1" smtClean="0">
                <a:solidFill>
                  <a:srgbClr val="FFFFFF"/>
                </a:solidFill>
              </a:rPr>
              <a:t>diretório</a:t>
            </a:r>
            <a:r>
              <a:rPr lang="en-US" sz="1800" kern="0" dirty="0" smtClean="0">
                <a:solidFill>
                  <a:srgbClr val="FFFFFF"/>
                </a:solidFill>
              </a:rPr>
              <a:t>, um </a:t>
            </a:r>
            <a:r>
              <a:rPr lang="en-US" sz="1800" kern="0" dirty="0" err="1" smtClean="0">
                <a:solidFill>
                  <a:srgbClr val="FFFFFF"/>
                </a:solidFill>
              </a:rPr>
              <a:t>nível</a:t>
            </a:r>
            <a:r>
              <a:rPr lang="en-US" sz="1800" kern="0" dirty="0" smtClean="0">
                <a:solidFill>
                  <a:srgbClr val="FFFFFF"/>
                </a:solidFill>
              </a:rPr>
              <a:t> </a:t>
            </a:r>
            <a:r>
              <a:rPr lang="en-US" sz="1800" kern="0" dirty="0" err="1" smtClean="0">
                <a:solidFill>
                  <a:srgbClr val="FFFFFF"/>
                </a:solidFill>
              </a:rPr>
              <a:t>acima</a:t>
            </a:r>
            <a:r>
              <a:rPr lang="en-US" sz="18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c</a:t>
            </a:r>
            <a:r>
              <a:rPr lang="en-US" sz="1800" b="1" kern="0" dirty="0" smtClean="0">
                <a:solidFill>
                  <a:srgbClr val="F3F3A5"/>
                </a:solidFill>
                <a:effectLst>
                  <a:outerShdw blurRad="38100" dist="38100" dir="2700000" algn="tl">
                    <a:srgbClr val="000000">
                      <a:alpha val="43137"/>
                    </a:srgbClr>
                  </a:outerShdw>
                </a:effectLst>
              </a:rPr>
              <a:t>d ~</a:t>
            </a:r>
            <a:r>
              <a:rPr lang="en-US" sz="1800" kern="0" dirty="0" smtClean="0">
                <a:solidFill>
                  <a:srgbClr val="FFFFFF"/>
                </a:solidFill>
              </a:rPr>
              <a:t> - </a:t>
            </a:r>
            <a:r>
              <a:rPr lang="en-US" sz="1800" kern="0" dirty="0" err="1" smtClean="0">
                <a:solidFill>
                  <a:srgbClr val="FFFFFF"/>
                </a:solidFill>
              </a:rPr>
              <a:t>muda</a:t>
            </a:r>
            <a:r>
              <a:rPr lang="en-US" sz="1800" kern="0" dirty="0" smtClean="0">
                <a:solidFill>
                  <a:srgbClr val="FFFFFF"/>
                </a:solidFill>
              </a:rPr>
              <a:t> para </a:t>
            </a:r>
            <a:r>
              <a:rPr lang="en-US" sz="1800" kern="0" dirty="0" err="1" smtClean="0">
                <a:solidFill>
                  <a:srgbClr val="FFFFFF"/>
                </a:solidFill>
              </a:rPr>
              <a:t>diretório</a:t>
            </a:r>
            <a:r>
              <a:rPr lang="en-US" sz="1800" kern="0" dirty="0" smtClean="0">
                <a:solidFill>
                  <a:srgbClr val="FFFFFF"/>
                </a:solidFill>
              </a:rPr>
              <a:t> de </a:t>
            </a:r>
            <a:r>
              <a:rPr lang="en-US" sz="1800" kern="0" dirty="0" err="1" smtClean="0">
                <a:solidFill>
                  <a:srgbClr val="FFFFFF"/>
                </a:solidFill>
              </a:rPr>
              <a:t>usuário</a:t>
            </a:r>
            <a:r>
              <a:rPr lang="en-US" sz="1800" kern="0" dirty="0" smtClean="0">
                <a:solidFill>
                  <a:srgbClr val="FFFFFF"/>
                </a:solidFill>
              </a:rPr>
              <a:t> (home).</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c</a:t>
            </a:r>
            <a:r>
              <a:rPr lang="en-US" sz="1800" b="1" kern="0" dirty="0" smtClean="0">
                <a:solidFill>
                  <a:srgbClr val="F3F3A5"/>
                </a:solidFill>
                <a:effectLst>
                  <a:outerShdw blurRad="38100" dist="38100" dir="2700000" algn="tl">
                    <a:srgbClr val="000000">
                      <a:alpha val="43137"/>
                    </a:srgbClr>
                  </a:outerShdw>
                </a:effectLst>
              </a:rPr>
              <a:t>d -</a:t>
            </a:r>
            <a:r>
              <a:rPr lang="en-US" sz="1800" kern="0" dirty="0" smtClean="0">
                <a:solidFill>
                  <a:srgbClr val="FFFFFF"/>
                </a:solidFill>
              </a:rPr>
              <a:t> - </a:t>
            </a:r>
            <a:r>
              <a:rPr lang="en-US" sz="1800" kern="0" dirty="0" err="1" smtClean="0">
                <a:solidFill>
                  <a:srgbClr val="FFFFFF"/>
                </a:solidFill>
              </a:rPr>
              <a:t>muda</a:t>
            </a:r>
            <a:r>
              <a:rPr lang="en-US" sz="1800" kern="0" dirty="0" smtClean="0">
                <a:solidFill>
                  <a:srgbClr val="FFFFFF"/>
                </a:solidFill>
              </a:rPr>
              <a:t> para o </a:t>
            </a:r>
            <a:r>
              <a:rPr lang="en-US" sz="1800" kern="0" dirty="0" err="1" smtClean="0">
                <a:solidFill>
                  <a:srgbClr val="FFFFFF"/>
                </a:solidFill>
              </a:rPr>
              <a:t>último</a:t>
            </a:r>
            <a:r>
              <a:rPr lang="en-US" sz="1800" kern="0" dirty="0" smtClean="0">
                <a:solidFill>
                  <a:srgbClr val="FFFFFF"/>
                </a:solidFill>
              </a:rPr>
              <a:t> </a:t>
            </a:r>
            <a:r>
              <a:rPr lang="en-US" sz="1800" kern="0" dirty="0" err="1" smtClean="0">
                <a:solidFill>
                  <a:srgbClr val="FFFFFF"/>
                </a:solidFill>
              </a:rPr>
              <a:t>diretório</a:t>
            </a:r>
            <a:r>
              <a:rPr lang="en-US" sz="1800" kern="0" dirty="0" smtClean="0">
                <a:solidFill>
                  <a:srgbClr val="FFFFFF"/>
                </a:solidFill>
              </a:rPr>
              <a:t> </a:t>
            </a:r>
            <a:r>
              <a:rPr lang="en-US" sz="1800" kern="0" dirty="0" err="1" smtClean="0">
                <a:solidFill>
                  <a:srgbClr val="FFFFFF"/>
                </a:solidFill>
              </a:rPr>
              <a:t>anteriormente</a:t>
            </a:r>
            <a:r>
              <a:rPr lang="en-US" sz="1800" kern="0" dirty="0" smtClean="0">
                <a:solidFill>
                  <a:srgbClr val="FFFFFF"/>
                </a:solidFill>
              </a:rPr>
              <a:t> </a:t>
            </a:r>
            <a:r>
              <a:rPr lang="en-US" sz="1800" kern="0" dirty="0" err="1" smtClean="0">
                <a:solidFill>
                  <a:srgbClr val="FFFFFF"/>
                </a:solidFill>
              </a:rPr>
              <a:t>definido</a:t>
            </a:r>
            <a:r>
              <a:rPr lang="en-US" sz="1800" kern="0" dirty="0" smtClean="0">
                <a:solidFill>
                  <a:srgbClr val="FFFFFF"/>
                </a:solidFill>
              </a:rPr>
              <a:t>. </a:t>
            </a:r>
            <a:endParaRPr lang="en-US" sz="1800" kern="0" dirty="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ls</a:t>
            </a:r>
            <a:r>
              <a:rPr lang="en-US" sz="2000" kern="0" dirty="0" smtClean="0">
                <a:solidFill>
                  <a:srgbClr val="FFFFFF"/>
                </a:solidFill>
              </a:rPr>
              <a:t> - </a:t>
            </a:r>
            <a:r>
              <a:rPr lang="en-US" sz="2000" kern="0" dirty="0" err="1" smtClean="0">
                <a:solidFill>
                  <a:srgbClr val="FFFFFF"/>
                </a:solidFill>
              </a:rPr>
              <a:t>exibe</a:t>
            </a:r>
            <a:r>
              <a:rPr lang="en-US" sz="2000" kern="0" dirty="0" smtClean="0">
                <a:solidFill>
                  <a:srgbClr val="FFFFFF"/>
                </a:solidFill>
              </a:rPr>
              <a:t> </a:t>
            </a:r>
            <a:r>
              <a:rPr lang="en-US" sz="2000" kern="0" dirty="0" err="1" smtClean="0">
                <a:solidFill>
                  <a:srgbClr val="FFFFFF"/>
                </a:solidFill>
              </a:rPr>
              <a:t>uma</a:t>
            </a:r>
            <a:r>
              <a:rPr lang="en-US" sz="2000" kern="0" dirty="0" smtClean="0">
                <a:solidFill>
                  <a:srgbClr val="FFFFFF"/>
                </a:solidFill>
              </a:rPr>
              <a:t> </a:t>
            </a:r>
            <a:r>
              <a:rPr lang="en-US" sz="2000" kern="0" dirty="0" err="1" smtClean="0">
                <a:solidFill>
                  <a:srgbClr val="FFFFFF"/>
                </a:solidFill>
              </a:rPr>
              <a:t>relação</a:t>
            </a:r>
            <a:r>
              <a:rPr lang="en-US" sz="2000" kern="0" dirty="0" smtClean="0">
                <a:solidFill>
                  <a:srgbClr val="FFFFFF"/>
                </a:solidFill>
              </a:rPr>
              <a:t> com o </a:t>
            </a:r>
            <a:r>
              <a:rPr lang="en-US" sz="2000" kern="0" dirty="0" err="1" smtClean="0">
                <a:solidFill>
                  <a:srgbClr val="FFFFFF"/>
                </a:solidFill>
              </a:rPr>
              <a:t>nome</a:t>
            </a:r>
            <a:r>
              <a:rPr lang="en-US" sz="2000" kern="0" dirty="0" smtClean="0">
                <a:solidFill>
                  <a:srgbClr val="FFFFFF"/>
                </a:solidFill>
              </a:rPr>
              <a:t> dos </a:t>
            </a:r>
            <a:r>
              <a:rPr lang="en-US" sz="2000" kern="0" dirty="0" err="1" smtClean="0">
                <a:solidFill>
                  <a:srgbClr val="FFFFFF"/>
                </a:solidFill>
              </a:rPr>
              <a:t>arquivos</a:t>
            </a:r>
            <a:r>
              <a:rPr lang="en-US" sz="2000" kern="0" dirty="0" smtClean="0">
                <a:solidFill>
                  <a:srgbClr val="FFFFFF"/>
                </a:solidFill>
              </a:rPr>
              <a:t> e </a:t>
            </a:r>
            <a:r>
              <a:rPr lang="en-US" sz="2000" kern="0" dirty="0" err="1" smtClean="0">
                <a:solidFill>
                  <a:srgbClr val="FFFFFF"/>
                </a:solidFill>
              </a:rPr>
              <a:t>diretórios</a:t>
            </a:r>
            <a:r>
              <a:rPr lang="en-US" sz="2000" kern="0" dirty="0" smtClean="0">
                <a:solidFill>
                  <a:srgbClr val="FFFFFF"/>
                </a:solidFill>
              </a:rPr>
              <a:t> </a:t>
            </a:r>
            <a:r>
              <a:rPr lang="en-US" sz="2000" kern="0" dirty="0" err="1" smtClean="0">
                <a:solidFill>
                  <a:srgbClr val="FFFFFF"/>
                </a:solidFill>
              </a:rPr>
              <a:t>contidos</a:t>
            </a:r>
            <a:r>
              <a:rPr lang="en-US" sz="2000" kern="0" dirty="0" smtClean="0">
                <a:solidFill>
                  <a:srgbClr val="FFFFFF"/>
                </a:solidFill>
              </a:rPr>
              <a:t> no </a:t>
            </a:r>
            <a:r>
              <a:rPr lang="en-US" sz="2000" kern="0" dirty="0" err="1" smtClean="0">
                <a:solidFill>
                  <a:srgbClr val="FFFFFF"/>
                </a:solidFill>
              </a:rPr>
              <a:t>diretório</a:t>
            </a:r>
            <a:r>
              <a:rPr lang="en-US" sz="2000" kern="0" dirty="0" smtClean="0">
                <a:solidFill>
                  <a:srgbClr val="FFFFFF"/>
                </a:solidFill>
              </a:rPr>
              <a:t> </a:t>
            </a:r>
            <a:r>
              <a:rPr lang="en-US" sz="2000" kern="0" dirty="0" err="1" smtClean="0">
                <a:solidFill>
                  <a:srgbClr val="FFFFFF"/>
                </a:solidFill>
              </a:rPr>
              <a:t>corrente</a:t>
            </a:r>
            <a:r>
              <a:rPr lang="en-US" sz="2000" kern="0" dirty="0" smtClean="0">
                <a:solidFill>
                  <a:srgbClr val="FFFFFF"/>
                </a:solidFill>
              </a:rPr>
              <a:t>. </a:t>
            </a:r>
            <a:r>
              <a:rPr lang="en-US" sz="2000" kern="0" dirty="0" err="1" smtClean="0">
                <a:solidFill>
                  <a:srgbClr val="FFFFFF"/>
                </a:solidFill>
              </a:rPr>
              <a:t>Caracter</a:t>
            </a:r>
            <a:r>
              <a:rPr lang="en-US" sz="2000" kern="0" dirty="0" smtClean="0">
                <a:solidFill>
                  <a:srgbClr val="FFFFFF"/>
                </a:solidFill>
              </a:rPr>
              <a:t> "*" </a:t>
            </a:r>
            <a:r>
              <a:rPr lang="en-US" sz="2000" kern="0" dirty="0" err="1" smtClean="0">
                <a:solidFill>
                  <a:srgbClr val="FFFFFF"/>
                </a:solidFill>
              </a:rPr>
              <a:t>curinga</a:t>
            </a:r>
            <a:r>
              <a:rPr lang="en-US" sz="20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smtClean="0">
                <a:solidFill>
                  <a:srgbClr val="F3F3A5"/>
                </a:solidFill>
                <a:effectLst>
                  <a:outerShdw blurRad="38100" dist="38100" dir="2700000" algn="tl">
                    <a:srgbClr val="000000">
                      <a:alpha val="43137"/>
                    </a:srgbClr>
                  </a:outerShdw>
                </a:effectLst>
              </a:rPr>
              <a:t>ls</a:t>
            </a:r>
            <a:r>
              <a:rPr lang="en-US" sz="1800" kern="0" dirty="0" smtClean="0">
                <a:solidFill>
                  <a:srgbClr val="FFFFFF"/>
                </a:solidFill>
              </a:rPr>
              <a:t> </a:t>
            </a:r>
            <a:r>
              <a:rPr lang="en-US" sz="1800" kern="0" dirty="0">
                <a:solidFill>
                  <a:srgbClr val="FFFFFF"/>
                </a:solidFill>
              </a:rPr>
              <a:t>- </a:t>
            </a:r>
            <a:r>
              <a:rPr lang="en-US" sz="1800" kern="0" dirty="0" err="1">
                <a:solidFill>
                  <a:srgbClr val="FFFFFF"/>
                </a:solidFill>
              </a:rPr>
              <a:t>somente</a:t>
            </a:r>
            <a:r>
              <a:rPr lang="en-US" sz="1800" kern="0" dirty="0">
                <a:solidFill>
                  <a:srgbClr val="FFFFFF"/>
                </a:solidFill>
              </a:rPr>
              <a:t> </a:t>
            </a:r>
            <a:r>
              <a:rPr lang="en-US" sz="1800" kern="0" dirty="0" err="1">
                <a:solidFill>
                  <a:srgbClr val="FFFFFF"/>
                </a:solidFill>
              </a:rPr>
              <a:t>os</a:t>
            </a:r>
            <a:r>
              <a:rPr lang="en-US" sz="1800" kern="0" dirty="0">
                <a:solidFill>
                  <a:srgbClr val="FFFFFF"/>
                </a:solidFill>
              </a:rPr>
              <a:t> </a:t>
            </a:r>
            <a:r>
              <a:rPr lang="en-US" sz="1800" kern="0" dirty="0" err="1">
                <a:solidFill>
                  <a:srgbClr val="FFFFFF"/>
                </a:solidFill>
              </a:rPr>
              <a:t>nomes</a:t>
            </a:r>
            <a:endParaRPr lang="en-US" sz="1800" kern="0" dirty="0">
              <a:solidFill>
                <a:srgbClr val="FFFFFF"/>
              </a:solidFill>
            </a:endParaRP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smtClean="0">
                <a:solidFill>
                  <a:srgbClr val="F3F3A5"/>
                </a:solidFill>
                <a:effectLst>
                  <a:outerShdw blurRad="38100" dist="38100" dir="2700000" algn="tl">
                    <a:srgbClr val="000000">
                      <a:alpha val="43137"/>
                    </a:srgbClr>
                  </a:outerShdw>
                </a:effectLst>
              </a:rPr>
              <a:t>ls </a:t>
            </a:r>
            <a:r>
              <a:rPr lang="en-US" sz="1800" b="1" kern="0" dirty="0">
                <a:solidFill>
                  <a:srgbClr val="F3F3A5"/>
                </a:solidFill>
                <a:effectLst>
                  <a:outerShdw blurRad="38100" dist="38100" dir="2700000" algn="tl">
                    <a:srgbClr val="000000">
                      <a:alpha val="43137"/>
                    </a:srgbClr>
                  </a:outerShdw>
                </a:effectLst>
              </a:rPr>
              <a:t>–l</a:t>
            </a:r>
            <a:r>
              <a:rPr lang="en-US" sz="1800" kern="0" dirty="0">
                <a:solidFill>
                  <a:srgbClr val="FFFFFF"/>
                </a:solidFill>
              </a:rPr>
              <a:t> – </a:t>
            </a:r>
            <a:r>
              <a:rPr lang="en-US" sz="1800" kern="0" dirty="0" err="1">
                <a:solidFill>
                  <a:srgbClr val="FFFFFF"/>
                </a:solidFill>
              </a:rPr>
              <a:t>exibe</a:t>
            </a:r>
            <a:r>
              <a:rPr lang="en-US" sz="1800" kern="0" dirty="0">
                <a:solidFill>
                  <a:srgbClr val="FFFFFF"/>
                </a:solidFill>
              </a:rPr>
              <a:t> </a:t>
            </a:r>
            <a:r>
              <a:rPr lang="en-US" sz="1800" kern="0" dirty="0" err="1">
                <a:solidFill>
                  <a:srgbClr val="FFFFFF"/>
                </a:solidFill>
              </a:rPr>
              <a:t>os</a:t>
            </a:r>
            <a:r>
              <a:rPr lang="en-US" sz="1800" kern="0" dirty="0">
                <a:solidFill>
                  <a:srgbClr val="FFFFFF"/>
                </a:solidFill>
              </a:rPr>
              <a:t> </a:t>
            </a:r>
            <a:r>
              <a:rPr lang="en-US" sz="1800" kern="0" dirty="0" err="1">
                <a:solidFill>
                  <a:srgbClr val="FFFFFF"/>
                </a:solidFill>
              </a:rPr>
              <a:t>detalhes</a:t>
            </a:r>
            <a:r>
              <a:rPr lang="en-US" sz="1800" kern="0" dirty="0">
                <a:solidFill>
                  <a:srgbClr val="FFFFFF"/>
                </a:solidFill>
              </a:rPr>
              <a:t> de </a:t>
            </a:r>
            <a:r>
              <a:rPr lang="en-US" sz="1800" kern="0" dirty="0" err="1">
                <a:solidFill>
                  <a:srgbClr val="FFFFFF"/>
                </a:solidFill>
              </a:rPr>
              <a:t>cada</a:t>
            </a:r>
            <a:r>
              <a:rPr lang="en-US" sz="1800" kern="0" dirty="0">
                <a:solidFill>
                  <a:srgbClr val="FFFFFF"/>
                </a:solidFill>
              </a:rPr>
              <a:t> item</a:t>
            </a:r>
            <a:r>
              <a:rPr lang="en-US" sz="18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l</a:t>
            </a:r>
            <a:r>
              <a:rPr lang="en-US" sz="1800" b="1" kern="0" dirty="0" smtClean="0">
                <a:solidFill>
                  <a:srgbClr val="F3F3A5"/>
                </a:solidFill>
                <a:effectLst>
                  <a:outerShdw blurRad="38100" dist="38100" dir="2700000" algn="tl">
                    <a:srgbClr val="000000">
                      <a:alpha val="43137"/>
                    </a:srgbClr>
                  </a:outerShdw>
                </a:effectLst>
              </a:rPr>
              <a:t>s –a</a:t>
            </a:r>
            <a:r>
              <a:rPr lang="en-US" sz="1800" kern="0" dirty="0" smtClean="0">
                <a:solidFill>
                  <a:srgbClr val="FFFFFF"/>
                </a:solidFill>
              </a:rPr>
              <a:t> – </a:t>
            </a:r>
            <a:r>
              <a:rPr lang="en-US" sz="1800" kern="0" dirty="0" err="1" smtClean="0">
                <a:solidFill>
                  <a:srgbClr val="FFFFFF"/>
                </a:solidFill>
              </a:rPr>
              <a:t>exibe</a:t>
            </a:r>
            <a:r>
              <a:rPr lang="en-US" sz="1800" kern="0" dirty="0" smtClean="0">
                <a:solidFill>
                  <a:srgbClr val="FFFFFF"/>
                </a:solidFill>
              </a:rPr>
              <a:t> </a:t>
            </a:r>
            <a:r>
              <a:rPr lang="en-US" sz="1800" kern="0" dirty="0" err="1" smtClean="0">
                <a:solidFill>
                  <a:srgbClr val="FFFFFF"/>
                </a:solidFill>
              </a:rPr>
              <a:t>também</a:t>
            </a:r>
            <a:r>
              <a:rPr lang="en-US" sz="1800" kern="0" dirty="0" smtClean="0">
                <a:solidFill>
                  <a:srgbClr val="FFFFFF"/>
                </a:solidFill>
              </a:rPr>
              <a:t> </a:t>
            </a:r>
            <a:r>
              <a:rPr lang="en-US" sz="1800" kern="0" dirty="0" err="1" smtClean="0">
                <a:solidFill>
                  <a:srgbClr val="FFFFFF"/>
                </a:solidFill>
              </a:rPr>
              <a:t>os</a:t>
            </a:r>
            <a:r>
              <a:rPr lang="en-US" sz="1800" kern="0" dirty="0" smtClean="0">
                <a:solidFill>
                  <a:srgbClr val="FFFFFF"/>
                </a:solidFill>
              </a:rPr>
              <a:t> </a:t>
            </a:r>
            <a:r>
              <a:rPr lang="en-US" sz="1800" kern="0" dirty="0" err="1" smtClean="0">
                <a:solidFill>
                  <a:srgbClr val="FFFFFF"/>
                </a:solidFill>
              </a:rPr>
              <a:t>arquivos</a:t>
            </a:r>
            <a:r>
              <a:rPr lang="en-US" sz="1800" kern="0" dirty="0" smtClean="0">
                <a:solidFill>
                  <a:srgbClr val="FFFFFF"/>
                </a:solidFill>
              </a:rPr>
              <a:t> </a:t>
            </a:r>
            <a:r>
              <a:rPr lang="en-US" sz="1800" kern="0" dirty="0" err="1" smtClean="0">
                <a:solidFill>
                  <a:srgbClr val="FFFFFF"/>
                </a:solidFill>
              </a:rPr>
              <a:t>ocultos</a:t>
            </a:r>
            <a:r>
              <a:rPr lang="en-US" sz="1800" kern="0" dirty="0" smtClean="0">
                <a:solidFill>
                  <a:srgbClr val="FFFFFF"/>
                </a:solidFill>
              </a:rPr>
              <a:t>. </a:t>
            </a:r>
            <a:endParaRPr lang="en-US" sz="2000" kern="0" dirty="0" smtClean="0">
              <a:solidFill>
                <a:srgbClr val="FFFFFF"/>
              </a:solidFill>
            </a:endParaRPr>
          </a:p>
        </p:txBody>
      </p:sp>
    </p:spTree>
    <p:extLst>
      <p:ext uri="{BB962C8B-B14F-4D97-AF65-F5344CB8AC3E}">
        <p14:creationId xmlns:p14="http://schemas.microsoft.com/office/powerpoint/2010/main" val="5890626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25</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l</a:t>
            </a:r>
            <a:r>
              <a:rPr lang="en-US" sz="2000" b="1" kern="0" dirty="0" err="1" smtClean="0">
                <a:solidFill>
                  <a:srgbClr val="F3F3A5"/>
                </a:solidFill>
                <a:effectLst>
                  <a:outerShdw blurRad="38100" dist="38100" dir="2700000" algn="tl">
                    <a:srgbClr val="000000">
                      <a:alpha val="43137"/>
                    </a:srgbClr>
                  </a:outerShdw>
                </a:effectLst>
              </a:rPr>
              <a:t>l</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solidFill>
                  <a:srgbClr val="FFFFFF"/>
                </a:solidFill>
              </a:rPr>
              <a:t>atalho</a:t>
            </a:r>
            <a:r>
              <a:rPr lang="en-US" sz="2000" kern="0" dirty="0" smtClean="0">
                <a:solidFill>
                  <a:srgbClr val="FFFFFF"/>
                </a:solidFill>
              </a:rPr>
              <a:t> para </a:t>
            </a:r>
            <a:r>
              <a:rPr lang="en-US" sz="2000" b="1" kern="0" dirty="0" smtClean="0">
                <a:solidFill>
                  <a:srgbClr val="F3F3A5"/>
                </a:solidFill>
                <a:effectLst>
                  <a:outerShdw blurRad="38100" dist="38100" dir="2700000" algn="tl">
                    <a:srgbClr val="000000">
                      <a:alpha val="43137"/>
                    </a:srgbClr>
                  </a:outerShdw>
                </a:effectLst>
              </a:rPr>
              <a:t>ls -la</a:t>
            </a:r>
            <a:r>
              <a:rPr lang="en-US" sz="2000" kern="0" dirty="0" smtClean="0">
                <a:solidFill>
                  <a:srgbClr val="FFFFFF"/>
                </a:solidFill>
              </a:rPr>
              <a:t>.</a:t>
            </a:r>
            <a:endParaRPr lang="en-US" sz="2000" kern="0" dirty="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mkdir</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solidFill>
                  <a:srgbClr val="FFFFFF"/>
                </a:solidFill>
              </a:rPr>
              <a:t>cria</a:t>
            </a:r>
            <a:r>
              <a:rPr lang="en-US" sz="2000" kern="0" dirty="0" smtClean="0">
                <a:solidFill>
                  <a:srgbClr val="FFFFFF"/>
                </a:solidFill>
              </a:rPr>
              <a:t> um novo </a:t>
            </a:r>
            <a:r>
              <a:rPr lang="en-US" sz="2000" kern="0" dirty="0" err="1" smtClean="0">
                <a:solidFill>
                  <a:srgbClr val="FFFFFF"/>
                </a:solidFill>
              </a:rPr>
              <a:t>diretório</a:t>
            </a:r>
            <a:r>
              <a:rPr lang="en-US" sz="20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err="1" smtClean="0">
                <a:solidFill>
                  <a:srgbClr val="F3F3A5"/>
                </a:solidFill>
                <a:effectLst>
                  <a:outerShdw blurRad="38100" dist="38100" dir="2700000" algn="tl">
                    <a:srgbClr val="000000">
                      <a:alpha val="43137"/>
                    </a:srgbClr>
                  </a:outerShdw>
                </a:effectLst>
              </a:rPr>
              <a:t>mkdir</a:t>
            </a:r>
            <a:r>
              <a:rPr lang="en-US" sz="1800" b="1" kern="0" dirty="0" smtClean="0">
                <a:solidFill>
                  <a:srgbClr val="F3F3A5"/>
                </a:solidFill>
                <a:effectLst>
                  <a:outerShdw blurRad="38100" dist="38100" dir="2700000" algn="tl">
                    <a:srgbClr val="000000">
                      <a:alpha val="43137"/>
                    </a:srgbClr>
                  </a:outerShdw>
                </a:effectLst>
              </a:rPr>
              <a:t> </a:t>
            </a:r>
            <a:r>
              <a:rPr lang="en-US" sz="1800" b="1" kern="0" dirty="0" err="1" smtClean="0">
                <a:solidFill>
                  <a:srgbClr val="F3F3A5"/>
                </a:solidFill>
                <a:effectLst>
                  <a:outerShdw blurRad="38100" dist="38100" dir="2700000" algn="tl">
                    <a:srgbClr val="000000">
                      <a:alpha val="43137"/>
                    </a:srgbClr>
                  </a:outerShdw>
                </a:effectLst>
              </a:rPr>
              <a:t>novoDir</a:t>
            </a:r>
            <a:r>
              <a:rPr lang="en-US" sz="1800" kern="0" dirty="0" smtClean="0"/>
              <a:t> </a:t>
            </a:r>
            <a:r>
              <a:rPr lang="en-US" sz="1800" kern="0" dirty="0"/>
              <a:t>– </a:t>
            </a:r>
            <a:r>
              <a:rPr lang="en-US" sz="1800" kern="0" dirty="0" err="1"/>
              <a:t>cria</a:t>
            </a:r>
            <a:r>
              <a:rPr lang="en-US" sz="1800" kern="0" dirty="0"/>
              <a:t> um </a:t>
            </a:r>
            <a:r>
              <a:rPr lang="en-US" sz="1800" kern="0" dirty="0" err="1"/>
              <a:t>diretório</a:t>
            </a:r>
            <a:r>
              <a:rPr lang="en-US" sz="1800" kern="0" dirty="0"/>
              <a:t> </a:t>
            </a:r>
            <a:r>
              <a:rPr lang="en-US" sz="1800" kern="0" dirty="0" err="1"/>
              <a:t>chamado</a:t>
            </a:r>
            <a:r>
              <a:rPr lang="en-US" sz="1800" kern="0" dirty="0"/>
              <a:t> </a:t>
            </a:r>
            <a:r>
              <a:rPr lang="en-US" sz="1800" kern="0" dirty="0" smtClean="0"/>
              <a:t>"</a:t>
            </a:r>
            <a:r>
              <a:rPr lang="en-US" sz="1800" kern="0" dirty="0" err="1" smtClean="0"/>
              <a:t>novoDir</a:t>
            </a:r>
            <a:r>
              <a:rPr lang="en-US" sz="1800" kern="0" dirty="0" smtClean="0"/>
              <a:t>" </a:t>
            </a:r>
            <a:r>
              <a:rPr lang="en-US" sz="1800" kern="0" dirty="0" err="1"/>
              <a:t>abaixo</a:t>
            </a:r>
            <a:r>
              <a:rPr lang="en-US" sz="1800" kern="0" dirty="0"/>
              <a:t> do </a:t>
            </a:r>
            <a:r>
              <a:rPr lang="en-US" sz="1800" kern="0" dirty="0" err="1"/>
              <a:t>diretório</a:t>
            </a:r>
            <a:r>
              <a:rPr lang="en-US" sz="1800" kern="0" dirty="0"/>
              <a:t> </a:t>
            </a:r>
            <a:r>
              <a:rPr lang="en-US" sz="1800" kern="0" dirty="0" err="1"/>
              <a:t>corrente</a:t>
            </a:r>
            <a:r>
              <a:rPr lang="en-US" sz="1800" kern="0" dirty="0"/>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err="1" smtClean="0">
                <a:solidFill>
                  <a:srgbClr val="F3F3A5"/>
                </a:solidFill>
                <a:effectLst>
                  <a:outerShdw blurRad="38100" dist="38100" dir="2700000" algn="tl">
                    <a:srgbClr val="000000">
                      <a:alpha val="43137"/>
                    </a:srgbClr>
                  </a:outerShdw>
                </a:effectLst>
              </a:rPr>
              <a:t>mkdir</a:t>
            </a:r>
            <a:r>
              <a:rPr lang="en-US" sz="1800" b="1" kern="0" dirty="0" smtClean="0">
                <a:solidFill>
                  <a:srgbClr val="F3F3A5"/>
                </a:solidFill>
                <a:effectLst>
                  <a:outerShdw blurRad="38100" dist="38100" dir="2700000" algn="tl">
                    <a:srgbClr val="000000">
                      <a:alpha val="43137"/>
                    </a:srgbClr>
                  </a:outerShdw>
                </a:effectLst>
              </a:rPr>
              <a:t> </a:t>
            </a:r>
            <a:r>
              <a:rPr lang="en-US" sz="1800" b="1" kern="0" dirty="0">
                <a:solidFill>
                  <a:srgbClr val="F3F3A5"/>
                </a:solidFill>
                <a:effectLst>
                  <a:outerShdw blurRad="38100" dist="38100" dir="2700000" algn="tl">
                    <a:srgbClr val="000000">
                      <a:alpha val="43137"/>
                    </a:srgbClr>
                  </a:outerShdw>
                </a:effectLst>
              </a:rPr>
              <a:t>/</a:t>
            </a:r>
            <a:r>
              <a:rPr lang="en-US" sz="1800" b="1" kern="0" dirty="0" smtClean="0">
                <a:solidFill>
                  <a:srgbClr val="F3F3A5"/>
                </a:solidFill>
                <a:effectLst>
                  <a:outerShdw blurRad="38100" dist="38100" dir="2700000" algn="tl">
                    <a:srgbClr val="000000">
                      <a:alpha val="43137"/>
                    </a:srgbClr>
                  </a:outerShdw>
                </a:effectLst>
              </a:rPr>
              <a:t>home/</a:t>
            </a:r>
            <a:r>
              <a:rPr lang="en-US" sz="1800" b="1" kern="0" dirty="0" err="1" smtClean="0">
                <a:solidFill>
                  <a:srgbClr val="F3F3A5"/>
                </a:solidFill>
                <a:effectLst>
                  <a:outerShdw blurRad="38100" dist="38100" dir="2700000" algn="tl">
                    <a:srgbClr val="000000">
                      <a:alpha val="43137"/>
                    </a:srgbClr>
                  </a:outerShdw>
                </a:effectLst>
              </a:rPr>
              <a:t>usr</a:t>
            </a:r>
            <a:r>
              <a:rPr lang="en-US" sz="1800" b="1" kern="0" dirty="0" smtClean="0">
                <a:solidFill>
                  <a:srgbClr val="F3F3A5"/>
                </a:solidFill>
                <a:effectLst>
                  <a:outerShdw blurRad="38100" dist="38100" dir="2700000" algn="tl">
                    <a:srgbClr val="000000">
                      <a:alpha val="43137"/>
                    </a:srgbClr>
                  </a:outerShdw>
                </a:effectLst>
              </a:rPr>
              <a:t>/</a:t>
            </a:r>
            <a:r>
              <a:rPr lang="en-US" sz="1800" b="1" kern="0" dirty="0" err="1" smtClean="0">
                <a:solidFill>
                  <a:srgbClr val="F3F3A5"/>
                </a:solidFill>
                <a:effectLst>
                  <a:outerShdw blurRad="38100" dist="38100" dir="2700000" algn="tl">
                    <a:srgbClr val="000000">
                      <a:alpha val="43137"/>
                    </a:srgbClr>
                  </a:outerShdw>
                </a:effectLst>
              </a:rPr>
              <a:t>outroDir</a:t>
            </a:r>
            <a:r>
              <a:rPr lang="en-US" sz="1800" kern="0" dirty="0" smtClean="0"/>
              <a:t> </a:t>
            </a:r>
            <a:r>
              <a:rPr lang="en-US" sz="1800" kern="0" dirty="0"/>
              <a:t>-  </a:t>
            </a:r>
            <a:r>
              <a:rPr lang="en-US" sz="1800" kern="0" dirty="0" err="1"/>
              <a:t>cria</a:t>
            </a:r>
            <a:r>
              <a:rPr lang="en-US" sz="1800" kern="0" dirty="0"/>
              <a:t> um </a:t>
            </a:r>
            <a:r>
              <a:rPr lang="en-US" sz="1800" kern="0" dirty="0" err="1"/>
              <a:t>diretório</a:t>
            </a:r>
            <a:r>
              <a:rPr lang="en-US" sz="1800" kern="0" dirty="0"/>
              <a:t> </a:t>
            </a:r>
            <a:r>
              <a:rPr lang="en-US" sz="1800" kern="0" dirty="0" err="1"/>
              <a:t>chamado</a:t>
            </a:r>
            <a:r>
              <a:rPr lang="en-US" sz="1800" kern="0" dirty="0"/>
              <a:t> </a:t>
            </a:r>
            <a:r>
              <a:rPr lang="en-US" sz="1800" kern="0" dirty="0" smtClean="0"/>
              <a:t>"</a:t>
            </a:r>
            <a:r>
              <a:rPr lang="en-US" sz="1800" kern="0" dirty="0" err="1" smtClean="0"/>
              <a:t>outroDir</a:t>
            </a:r>
            <a:r>
              <a:rPr lang="en-US" sz="1800" kern="0" dirty="0" smtClean="0"/>
              <a:t>" </a:t>
            </a:r>
            <a:r>
              <a:rPr lang="en-US" sz="1800" kern="0" dirty="0" err="1"/>
              <a:t>abaixo</a:t>
            </a:r>
            <a:r>
              <a:rPr lang="en-US" sz="1800" kern="0" dirty="0"/>
              <a:t> do </a:t>
            </a:r>
            <a:r>
              <a:rPr lang="en-US" sz="1800" kern="0" dirty="0" err="1"/>
              <a:t>diretório</a:t>
            </a:r>
            <a:r>
              <a:rPr lang="en-US" sz="1800" kern="0" dirty="0"/>
              <a:t> </a:t>
            </a:r>
            <a:r>
              <a:rPr lang="en-US" sz="1800" kern="0" dirty="0" smtClean="0"/>
              <a:t>"</a:t>
            </a:r>
            <a:r>
              <a:rPr lang="en-US" sz="1800" kern="0" dirty="0" err="1" smtClean="0"/>
              <a:t>usr</a:t>
            </a:r>
            <a:r>
              <a:rPr lang="en-US" sz="1800" kern="0" dirty="0" smtClean="0"/>
              <a:t>".</a:t>
            </a:r>
            <a:endParaRPr lang="en-US" sz="1800" kern="0" dirty="0"/>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rmdir</a:t>
            </a:r>
            <a:r>
              <a:rPr lang="en-US" sz="2000" kern="0" dirty="0" smtClean="0">
                <a:solidFill>
                  <a:srgbClr val="FFFFFF"/>
                </a:solidFill>
              </a:rPr>
              <a:t> – remove um </a:t>
            </a:r>
            <a:r>
              <a:rPr lang="en-US" sz="2000" kern="0" dirty="0" err="1" smtClean="0">
                <a:solidFill>
                  <a:srgbClr val="FFFFFF"/>
                </a:solidFill>
              </a:rPr>
              <a:t>diretório</a:t>
            </a:r>
            <a:r>
              <a:rPr lang="en-US" sz="2000" kern="0" dirty="0" smtClean="0">
                <a:solidFill>
                  <a:srgbClr val="FFFFFF"/>
                </a:solidFill>
              </a:rPr>
              <a:t>, </a:t>
            </a:r>
            <a:r>
              <a:rPr lang="en-US" sz="2000" kern="0" dirty="0" err="1" smtClean="0">
                <a:solidFill>
                  <a:srgbClr val="FFFFFF"/>
                </a:solidFill>
              </a:rPr>
              <a:t>apenas</a:t>
            </a:r>
            <a:r>
              <a:rPr lang="en-US" sz="2000" kern="0" dirty="0" smtClean="0">
                <a:solidFill>
                  <a:srgbClr val="FFFFFF"/>
                </a:solidFill>
              </a:rPr>
              <a:t> se o </a:t>
            </a:r>
            <a:r>
              <a:rPr lang="en-US" sz="2000" kern="0" dirty="0" err="1" smtClean="0">
                <a:solidFill>
                  <a:srgbClr val="FFFFFF"/>
                </a:solidFill>
              </a:rPr>
              <a:t>mesmo</a:t>
            </a:r>
            <a:r>
              <a:rPr lang="en-US" sz="2000" kern="0" dirty="0" smtClean="0">
                <a:solidFill>
                  <a:srgbClr val="FFFFFF"/>
                </a:solidFill>
              </a:rPr>
              <a:t> </a:t>
            </a:r>
            <a:r>
              <a:rPr lang="en-US" sz="2000" kern="0" dirty="0" err="1" smtClean="0">
                <a:solidFill>
                  <a:srgbClr val="FFFFFF"/>
                </a:solidFill>
              </a:rPr>
              <a:t>estiver</a:t>
            </a:r>
            <a:r>
              <a:rPr lang="en-US" sz="2000" kern="0" dirty="0" smtClean="0">
                <a:solidFill>
                  <a:srgbClr val="FFFFFF"/>
                </a:solidFill>
              </a:rPr>
              <a:t> </a:t>
            </a:r>
            <a:r>
              <a:rPr lang="en-US" sz="2000" kern="0" dirty="0" err="1" smtClean="0">
                <a:solidFill>
                  <a:srgbClr val="FFFFFF"/>
                </a:solidFill>
              </a:rPr>
              <a:t>vazio</a:t>
            </a:r>
            <a:r>
              <a:rPr lang="en-US" sz="2000" kern="0" dirty="0" smtClean="0">
                <a:solidFill>
                  <a:srgbClr val="FFFFFF"/>
                </a:solidFill>
              </a:rPr>
              <a:t>. Se </a:t>
            </a:r>
            <a:r>
              <a:rPr lang="en-US" sz="2000" kern="0" dirty="0" err="1" smtClean="0">
                <a:solidFill>
                  <a:srgbClr val="FFFFFF"/>
                </a:solidFill>
              </a:rPr>
              <a:t>tiver</a:t>
            </a:r>
            <a:r>
              <a:rPr lang="en-US" sz="2000" kern="0" dirty="0" smtClean="0">
                <a:solidFill>
                  <a:srgbClr val="FFFFFF"/>
                </a:solidFill>
              </a:rPr>
              <a:t> que remover um </a:t>
            </a:r>
            <a:r>
              <a:rPr lang="en-US" sz="2000" kern="0" dirty="0" err="1" smtClean="0">
                <a:solidFill>
                  <a:srgbClr val="FFFFFF"/>
                </a:solidFill>
              </a:rPr>
              <a:t>diretório</a:t>
            </a:r>
            <a:r>
              <a:rPr lang="en-US" sz="2000" kern="0" dirty="0" smtClean="0">
                <a:solidFill>
                  <a:srgbClr val="FFFFFF"/>
                </a:solidFill>
              </a:rPr>
              <a:t> que </a:t>
            </a:r>
            <a:r>
              <a:rPr lang="en-US" sz="2000" kern="0" dirty="0" err="1" smtClean="0">
                <a:solidFill>
                  <a:srgbClr val="FFFFFF"/>
                </a:solidFill>
              </a:rPr>
              <a:t>contenha</a:t>
            </a:r>
            <a:r>
              <a:rPr lang="en-US" sz="2000" kern="0" dirty="0" smtClean="0">
                <a:solidFill>
                  <a:srgbClr val="FFFFFF"/>
                </a:solidFill>
              </a:rPr>
              <a:t> </a:t>
            </a:r>
            <a:r>
              <a:rPr lang="en-US" sz="2000" kern="0" dirty="0" err="1" smtClean="0">
                <a:solidFill>
                  <a:srgbClr val="FFFFFF"/>
                </a:solidFill>
              </a:rPr>
              <a:t>arquivos</a:t>
            </a:r>
            <a:r>
              <a:rPr lang="en-US" sz="2000" kern="0" dirty="0" smtClean="0">
                <a:solidFill>
                  <a:srgbClr val="FFFFFF"/>
                </a:solidFill>
              </a:rPr>
              <a:t> e outros </a:t>
            </a:r>
            <a:r>
              <a:rPr lang="en-US" sz="2000" kern="0" dirty="0" err="1" smtClean="0">
                <a:solidFill>
                  <a:srgbClr val="FFFFFF"/>
                </a:solidFill>
              </a:rPr>
              <a:t>diretórios</a:t>
            </a:r>
            <a:r>
              <a:rPr lang="en-US" sz="2000" kern="0" dirty="0" smtClean="0">
                <a:solidFill>
                  <a:srgbClr val="FFFFFF"/>
                </a:solidFill>
              </a:rPr>
              <a:t>, use </a:t>
            </a:r>
            <a:r>
              <a:rPr lang="en-US" sz="2000" b="1" kern="0" dirty="0" err="1" smtClean="0">
                <a:solidFill>
                  <a:srgbClr val="F3F3A5"/>
                </a:solidFill>
                <a:effectLst>
                  <a:outerShdw blurRad="38100" dist="38100" dir="2700000" algn="tl">
                    <a:srgbClr val="000000">
                      <a:alpha val="43137"/>
                    </a:srgbClr>
                  </a:outerShdw>
                </a:effectLst>
              </a:rPr>
              <a:t>rm</a:t>
            </a:r>
            <a:r>
              <a:rPr lang="en-US" sz="2000" b="1" kern="0" dirty="0" smtClean="0">
                <a:solidFill>
                  <a:srgbClr val="F3F3A5"/>
                </a:solidFill>
                <a:effectLst>
                  <a:outerShdw blurRad="38100" dist="38100" dir="2700000" algn="tl">
                    <a:srgbClr val="000000">
                      <a:alpha val="43137"/>
                    </a:srgbClr>
                  </a:outerShdw>
                </a:effectLst>
              </a:rPr>
              <a:t> –r</a:t>
            </a:r>
            <a:r>
              <a:rPr lang="en-US" sz="2000" kern="0" dirty="0" smtClean="0">
                <a:solidFill>
                  <a:srgbClr val="FFFFFF"/>
                </a:solidFill>
              </a:rPr>
              <a:t>.</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echo</a:t>
            </a:r>
            <a:r>
              <a:rPr lang="en-US" sz="2000" kern="0" dirty="0" smtClean="0">
                <a:solidFill>
                  <a:srgbClr val="FFFFFF"/>
                </a:solidFill>
              </a:rPr>
              <a:t> - </a:t>
            </a:r>
            <a:r>
              <a:rPr lang="en-US" sz="2000" kern="0" dirty="0" err="1" smtClean="0">
                <a:solidFill>
                  <a:srgbClr val="FFFFFF"/>
                </a:solidFill>
              </a:rPr>
              <a:t>exibe</a:t>
            </a:r>
            <a:r>
              <a:rPr lang="en-US" sz="2000" kern="0" dirty="0" smtClean="0">
                <a:solidFill>
                  <a:srgbClr val="FFFFFF"/>
                </a:solidFill>
              </a:rPr>
              <a:t> </a:t>
            </a:r>
            <a:r>
              <a:rPr lang="en-US" sz="2000" kern="0" dirty="0" err="1" smtClean="0">
                <a:solidFill>
                  <a:srgbClr val="FFFFFF"/>
                </a:solidFill>
              </a:rPr>
              <a:t>uma</a:t>
            </a:r>
            <a:r>
              <a:rPr lang="en-US" sz="2000" kern="0" dirty="0" smtClean="0">
                <a:solidFill>
                  <a:srgbClr val="FFFFFF"/>
                </a:solidFill>
              </a:rPr>
              <a:t> </a:t>
            </a:r>
            <a:r>
              <a:rPr lang="en-US" sz="2000" kern="0" dirty="0" err="1" smtClean="0">
                <a:solidFill>
                  <a:srgbClr val="FFFFFF"/>
                </a:solidFill>
              </a:rPr>
              <a:t>mensagem</a:t>
            </a:r>
            <a:r>
              <a:rPr lang="en-US" sz="2000" kern="0" dirty="0" smtClean="0">
                <a:solidFill>
                  <a:srgbClr val="FFFFFF"/>
                </a:solidFill>
              </a:rPr>
              <a:t> </a:t>
            </a:r>
            <a:r>
              <a:rPr lang="en-US" sz="2000" kern="0" dirty="0" err="1" smtClean="0">
                <a:solidFill>
                  <a:srgbClr val="FFFFFF"/>
                </a:solidFill>
              </a:rPr>
              <a:t>na</a:t>
            </a:r>
            <a:r>
              <a:rPr lang="en-US" sz="2000" kern="0" dirty="0" smtClean="0">
                <a:solidFill>
                  <a:srgbClr val="FFFFFF"/>
                </a:solidFill>
              </a:rPr>
              <a:t> </a:t>
            </a:r>
            <a:r>
              <a:rPr lang="en-US" sz="2000" kern="0" dirty="0" err="1" smtClean="0">
                <a:solidFill>
                  <a:srgbClr val="FFFFFF"/>
                </a:solidFill>
              </a:rPr>
              <a:t>saída</a:t>
            </a:r>
            <a:r>
              <a:rPr lang="en-US" sz="2000" kern="0" dirty="0" smtClean="0">
                <a:solidFill>
                  <a:srgbClr val="FFFFFF"/>
                </a:solidFill>
              </a:rPr>
              <a:t> </a:t>
            </a:r>
            <a:r>
              <a:rPr lang="en-US" sz="2000" kern="0" dirty="0" err="1" smtClean="0">
                <a:solidFill>
                  <a:srgbClr val="FFFFFF"/>
                </a:solidFill>
              </a:rPr>
              <a:t>padrão</a:t>
            </a:r>
            <a:r>
              <a:rPr lang="en-US" sz="2000" kern="0" dirty="0" smtClean="0">
                <a:solidFill>
                  <a:srgbClr val="FFFFFF"/>
                </a:solidFill>
              </a:rPr>
              <a:t>.</a:t>
            </a:r>
          </a:p>
          <a:p>
            <a:pPr marL="792163" lvl="1" indent="-334963" algn="just">
              <a:lnSpc>
                <a:spcPct val="100000"/>
              </a:lnSpc>
              <a:spcBef>
                <a:spcPts val="3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e</a:t>
            </a:r>
            <a:r>
              <a:rPr lang="en-US" sz="1800" b="1" kern="0" dirty="0" smtClean="0">
                <a:solidFill>
                  <a:srgbClr val="F3F3A5"/>
                </a:solidFill>
                <a:effectLst>
                  <a:outerShdw blurRad="38100" dist="38100" dir="2700000" algn="tl">
                    <a:srgbClr val="000000">
                      <a:alpha val="43137"/>
                    </a:srgbClr>
                  </a:outerShdw>
                </a:effectLst>
              </a:rPr>
              <a:t>cho &lt;</a:t>
            </a:r>
            <a:r>
              <a:rPr lang="en-US" sz="1800" b="1" kern="0" dirty="0" err="1" smtClean="0">
                <a:solidFill>
                  <a:srgbClr val="F3F3A5"/>
                </a:solidFill>
                <a:effectLst>
                  <a:outerShdw blurRad="38100" dist="38100" dir="2700000" algn="tl">
                    <a:srgbClr val="000000">
                      <a:alpha val="43137"/>
                    </a:srgbClr>
                  </a:outerShdw>
                </a:effectLst>
              </a:rPr>
              <a:t>msg</a:t>
            </a:r>
            <a:r>
              <a:rPr lang="en-US" sz="1800" b="1" kern="0" dirty="0" smtClean="0">
                <a:solidFill>
                  <a:srgbClr val="F3F3A5"/>
                </a:solidFill>
                <a:effectLst>
                  <a:outerShdw blurRad="38100" dist="38100" dir="2700000" algn="tl">
                    <a:srgbClr val="000000">
                      <a:alpha val="43137"/>
                    </a:srgbClr>
                  </a:outerShdw>
                </a:effectLst>
              </a:rPr>
              <a:t>&gt; &gt; </a:t>
            </a:r>
            <a:r>
              <a:rPr lang="en-US" sz="1800" b="1" kern="0" dirty="0" err="1" smtClean="0">
                <a:solidFill>
                  <a:srgbClr val="F3F3A5"/>
                </a:solidFill>
                <a:effectLst>
                  <a:outerShdw blurRad="38100" dist="38100" dir="2700000" algn="tl">
                    <a:srgbClr val="000000">
                      <a:alpha val="43137"/>
                    </a:srgbClr>
                  </a:outerShdw>
                </a:effectLst>
              </a:rPr>
              <a:t>arquivo</a:t>
            </a:r>
            <a:r>
              <a:rPr lang="en-US" sz="1800" kern="0" dirty="0" smtClean="0">
                <a:solidFill>
                  <a:srgbClr val="FFFFFF"/>
                </a:solidFill>
              </a:rPr>
              <a:t> – </a:t>
            </a:r>
            <a:r>
              <a:rPr lang="en-US" sz="1800" kern="0" dirty="0" err="1" smtClean="0">
                <a:solidFill>
                  <a:srgbClr val="FFFFFF"/>
                </a:solidFill>
              </a:rPr>
              <a:t>cria</a:t>
            </a:r>
            <a:r>
              <a:rPr lang="en-US" sz="1800" kern="0" dirty="0" smtClean="0">
                <a:solidFill>
                  <a:srgbClr val="FFFFFF"/>
                </a:solidFill>
              </a:rPr>
              <a:t> um </a:t>
            </a:r>
            <a:r>
              <a:rPr lang="en-US" sz="1800" kern="0" dirty="0" err="1" smtClean="0">
                <a:solidFill>
                  <a:srgbClr val="FFFFFF"/>
                </a:solidFill>
              </a:rPr>
              <a:t>arquivo</a:t>
            </a:r>
            <a:r>
              <a:rPr lang="en-US" sz="1800" kern="0" dirty="0" smtClean="0">
                <a:solidFill>
                  <a:srgbClr val="FFFFFF"/>
                </a:solidFill>
              </a:rPr>
              <a:t> </a:t>
            </a:r>
            <a:r>
              <a:rPr lang="en-US" sz="1800" kern="0" dirty="0" err="1" smtClean="0">
                <a:solidFill>
                  <a:srgbClr val="FFFFFF"/>
                </a:solidFill>
              </a:rPr>
              <a:t>contendo</a:t>
            </a:r>
            <a:r>
              <a:rPr lang="en-US" sz="1800" kern="0" dirty="0" smtClean="0">
                <a:solidFill>
                  <a:srgbClr val="FFFFFF"/>
                </a:solidFill>
              </a:rPr>
              <a:t> </a:t>
            </a:r>
            <a:r>
              <a:rPr lang="en-US" sz="1800" kern="0" dirty="0" err="1" smtClean="0">
                <a:solidFill>
                  <a:srgbClr val="FFFFFF"/>
                </a:solidFill>
              </a:rPr>
              <a:t>uma</a:t>
            </a:r>
            <a:r>
              <a:rPr lang="en-US" sz="1800" kern="0" dirty="0" smtClean="0">
                <a:solidFill>
                  <a:srgbClr val="FFFFFF"/>
                </a:solidFill>
              </a:rPr>
              <a:t> </a:t>
            </a:r>
            <a:r>
              <a:rPr lang="en-US" sz="1800" kern="0" dirty="0" err="1" smtClean="0">
                <a:solidFill>
                  <a:srgbClr val="FFFFFF"/>
                </a:solidFill>
              </a:rPr>
              <a:t>mensagem</a:t>
            </a:r>
            <a:r>
              <a:rPr lang="en-US" sz="1800" kern="0" dirty="0" smtClean="0">
                <a:solidFill>
                  <a:srgbClr val="FFFFFF"/>
                </a:solidFill>
              </a:rPr>
              <a:t>. O </a:t>
            </a:r>
            <a:r>
              <a:rPr lang="en-US" sz="1800" kern="0" dirty="0" err="1" smtClean="0">
                <a:solidFill>
                  <a:srgbClr val="FFFFFF"/>
                </a:solidFill>
              </a:rPr>
              <a:t>símbolo</a:t>
            </a:r>
            <a:r>
              <a:rPr lang="en-US" sz="1800" kern="0" dirty="0" smtClean="0">
                <a:solidFill>
                  <a:srgbClr val="FFFFFF"/>
                </a:solidFill>
              </a:rPr>
              <a:t> </a:t>
            </a:r>
            <a:r>
              <a:rPr lang="en-US" sz="1800" b="1" kern="0" dirty="0" smtClean="0">
                <a:solidFill>
                  <a:srgbClr val="F3F3A5"/>
                </a:solidFill>
                <a:effectLst>
                  <a:outerShdw blurRad="38100" dist="38100" dir="2700000" algn="tl">
                    <a:srgbClr val="000000">
                      <a:alpha val="43137"/>
                    </a:srgbClr>
                  </a:outerShdw>
                </a:effectLst>
              </a:rPr>
              <a:t>&gt;</a:t>
            </a:r>
            <a:r>
              <a:rPr lang="en-US" sz="1800" kern="0" dirty="0" smtClean="0">
                <a:solidFill>
                  <a:srgbClr val="FFFFFF"/>
                </a:solidFill>
              </a:rPr>
              <a:t> </a:t>
            </a:r>
            <a:r>
              <a:rPr lang="en-US" sz="1800" kern="0" dirty="0" err="1" smtClean="0">
                <a:solidFill>
                  <a:srgbClr val="FFFFFF"/>
                </a:solidFill>
              </a:rPr>
              <a:t>indica</a:t>
            </a:r>
            <a:r>
              <a:rPr lang="en-US" sz="1800" kern="0" dirty="0" smtClean="0">
                <a:solidFill>
                  <a:srgbClr val="FFFFFF"/>
                </a:solidFill>
              </a:rPr>
              <a:t> um </a:t>
            </a:r>
            <a:r>
              <a:rPr lang="en-US" sz="1800" kern="0" dirty="0" err="1" smtClean="0">
                <a:solidFill>
                  <a:srgbClr val="FFFFFF"/>
                </a:solidFill>
              </a:rPr>
              <a:t>redirecionamento</a:t>
            </a:r>
            <a:r>
              <a:rPr lang="en-US" sz="1800" kern="0" dirty="0" smtClean="0">
                <a:solidFill>
                  <a:srgbClr val="FFFFFF"/>
                </a:solidFill>
              </a:rPr>
              <a:t> de </a:t>
            </a:r>
            <a:r>
              <a:rPr lang="en-US" sz="1800" kern="0" dirty="0" err="1" smtClean="0">
                <a:solidFill>
                  <a:srgbClr val="FFFFFF"/>
                </a:solidFill>
              </a:rPr>
              <a:t>saída</a:t>
            </a:r>
            <a:r>
              <a:rPr lang="en-US" sz="1800" kern="0" dirty="0" smtClean="0">
                <a:solidFill>
                  <a:srgbClr val="FFFFFF"/>
                </a:solidFill>
              </a:rPr>
              <a:t>.</a:t>
            </a:r>
          </a:p>
          <a:p>
            <a:pPr lvl="1" algn="just">
              <a:lnSpc>
                <a:spcPct val="100000"/>
              </a:lnSpc>
              <a:spcBef>
                <a:spcPts val="3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smtClean="0">
                <a:solidFill>
                  <a:srgbClr val="FFFFFF"/>
                </a:solidFill>
              </a:rPr>
              <a:t>exempo</a:t>
            </a:r>
            <a:r>
              <a:rPr lang="en-US" sz="1800" kern="0" dirty="0" smtClean="0">
                <a:solidFill>
                  <a:srgbClr val="FFFFFF"/>
                </a:solidFill>
              </a:rPr>
              <a:t>: echo "Oi </a:t>
            </a:r>
            <a:r>
              <a:rPr lang="en-US" sz="1800" kern="0" dirty="0" err="1" smtClean="0">
                <a:solidFill>
                  <a:srgbClr val="FFFFFF"/>
                </a:solidFill>
              </a:rPr>
              <a:t>tudo</a:t>
            </a:r>
            <a:r>
              <a:rPr lang="en-US" sz="1800" kern="0" dirty="0" smtClean="0">
                <a:solidFill>
                  <a:srgbClr val="FFFFFF"/>
                </a:solidFill>
              </a:rPr>
              <a:t> </a:t>
            </a:r>
            <a:r>
              <a:rPr lang="en-US" sz="1800" kern="0" dirty="0" err="1" smtClean="0">
                <a:solidFill>
                  <a:srgbClr val="FFFFFF"/>
                </a:solidFill>
              </a:rPr>
              <a:t>bem</a:t>
            </a:r>
            <a:r>
              <a:rPr lang="en-US" sz="1800" kern="0" dirty="0" smtClean="0">
                <a:solidFill>
                  <a:srgbClr val="FFFFFF"/>
                </a:solidFill>
              </a:rPr>
              <a:t>!" &gt; oi.txt</a:t>
            </a:r>
          </a:p>
          <a:p>
            <a:pPr lvl="1" algn="just">
              <a:lnSpc>
                <a:spcPct val="100000"/>
              </a:lnSpc>
              <a:spcBef>
                <a:spcPts val="3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	echo "Novo </a:t>
            </a:r>
            <a:r>
              <a:rPr lang="en-US" sz="1800" kern="0" dirty="0" err="1" smtClean="0">
                <a:solidFill>
                  <a:srgbClr val="FFFFFF"/>
                </a:solidFill>
              </a:rPr>
              <a:t>texto</a:t>
            </a:r>
            <a:r>
              <a:rPr lang="en-US" sz="1800" kern="0" dirty="0" smtClean="0">
                <a:solidFill>
                  <a:srgbClr val="FFFFFF"/>
                </a:solidFill>
              </a:rPr>
              <a:t>" &gt;&gt; oi.txt</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t</a:t>
            </a:r>
            <a:r>
              <a:rPr lang="en-US" sz="2000" b="1" kern="0" dirty="0" smtClean="0">
                <a:solidFill>
                  <a:srgbClr val="F3F3A5"/>
                </a:solidFill>
                <a:effectLst>
                  <a:outerShdw blurRad="38100" dist="38100" dir="2700000" algn="tl">
                    <a:srgbClr val="000000">
                      <a:alpha val="43137"/>
                    </a:srgbClr>
                  </a:outerShdw>
                </a:effectLst>
              </a:rPr>
              <a:t>ouch – </a:t>
            </a:r>
            <a:r>
              <a:rPr lang="en-US" sz="2000" kern="0" dirty="0" err="1" smtClean="0"/>
              <a:t>altera</a:t>
            </a:r>
            <a:r>
              <a:rPr lang="en-US" sz="2000" kern="0" dirty="0" smtClean="0"/>
              <a:t> data e hora de </a:t>
            </a:r>
            <a:r>
              <a:rPr lang="en-US" sz="2000" kern="0" dirty="0" err="1" smtClean="0"/>
              <a:t>modificação</a:t>
            </a:r>
            <a:r>
              <a:rPr lang="en-US" sz="2000" kern="0" dirty="0" smtClean="0"/>
              <a:t> de um </a:t>
            </a:r>
            <a:r>
              <a:rPr lang="en-US" sz="2000" kern="0" dirty="0" err="1" smtClean="0"/>
              <a:t>arquivo</a:t>
            </a:r>
            <a:r>
              <a:rPr lang="en-US" sz="2000" kern="0" dirty="0" smtClean="0"/>
              <a:t>. Se o </a:t>
            </a:r>
            <a:r>
              <a:rPr lang="en-US" sz="2000" kern="0" dirty="0" err="1" smtClean="0"/>
              <a:t>arquivo</a:t>
            </a:r>
            <a:r>
              <a:rPr lang="en-US" sz="2000" kern="0" dirty="0" smtClean="0"/>
              <a:t> </a:t>
            </a:r>
            <a:r>
              <a:rPr lang="en-US" sz="2000" kern="0" dirty="0" err="1" smtClean="0"/>
              <a:t>não</a:t>
            </a:r>
            <a:r>
              <a:rPr lang="en-US" sz="2000" kern="0" dirty="0" smtClean="0"/>
              <a:t> </a:t>
            </a:r>
            <a:r>
              <a:rPr lang="en-US" sz="2000" kern="0" dirty="0" err="1" smtClean="0"/>
              <a:t>existir</a:t>
            </a:r>
            <a:r>
              <a:rPr lang="en-US" sz="2000" kern="0" dirty="0" smtClean="0"/>
              <a:t>, </a:t>
            </a:r>
            <a:r>
              <a:rPr lang="en-US" sz="2000" kern="0" dirty="0" err="1" smtClean="0"/>
              <a:t>será</a:t>
            </a:r>
            <a:r>
              <a:rPr lang="en-US" sz="2000" kern="0" dirty="0" smtClean="0"/>
              <a:t> </a:t>
            </a:r>
            <a:r>
              <a:rPr lang="en-US" sz="2000" kern="0" dirty="0" err="1" smtClean="0"/>
              <a:t>criado</a:t>
            </a:r>
            <a:r>
              <a:rPr lang="en-US" sz="2000" kern="0" dirty="0" smtClean="0"/>
              <a:t>.</a:t>
            </a:r>
            <a:endParaRPr lang="en-US" sz="2000" kern="0" dirty="0"/>
          </a:p>
          <a:p>
            <a:pPr lvl="1" algn="just">
              <a:lnSpc>
                <a:spcPct val="100000"/>
              </a:lnSpc>
              <a:spcBef>
                <a:spcPts val="3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1800" kern="0" dirty="0" smtClean="0">
              <a:solidFill>
                <a:srgbClr val="FFFFFF"/>
              </a:solidFill>
            </a:endParaRPr>
          </a:p>
        </p:txBody>
      </p:sp>
    </p:spTree>
    <p:extLst>
      <p:ext uri="{BB962C8B-B14F-4D97-AF65-F5344CB8AC3E}">
        <p14:creationId xmlns:p14="http://schemas.microsoft.com/office/powerpoint/2010/main" val="1040650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26</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cat</a:t>
            </a:r>
            <a:r>
              <a:rPr lang="en-US" sz="2000" kern="0" dirty="0">
                <a:solidFill>
                  <a:srgbClr val="FFFFFF"/>
                </a:solidFill>
              </a:rPr>
              <a:t> – </a:t>
            </a:r>
            <a:r>
              <a:rPr lang="en-US" sz="2000" kern="0" dirty="0" err="1">
                <a:solidFill>
                  <a:srgbClr val="FFFFFF"/>
                </a:solidFill>
              </a:rPr>
              <a:t>concatena</a:t>
            </a:r>
            <a:r>
              <a:rPr lang="en-US" sz="2000" kern="0" dirty="0">
                <a:solidFill>
                  <a:srgbClr val="FFFFFF"/>
                </a:solidFill>
              </a:rPr>
              <a:t> </a:t>
            </a:r>
            <a:r>
              <a:rPr lang="en-US" sz="2000" kern="0" dirty="0" err="1">
                <a:solidFill>
                  <a:srgbClr val="FFFFFF"/>
                </a:solidFill>
              </a:rPr>
              <a:t>arquivos</a:t>
            </a:r>
            <a:r>
              <a:rPr lang="en-US" sz="2000" kern="0" dirty="0">
                <a:solidFill>
                  <a:srgbClr val="FFFFFF"/>
                </a:solidFill>
              </a:rPr>
              <a:t> para a </a:t>
            </a:r>
            <a:r>
              <a:rPr lang="en-US" sz="2000" kern="0" dirty="0" err="1">
                <a:solidFill>
                  <a:srgbClr val="FFFFFF"/>
                </a:solidFill>
              </a:rPr>
              <a:t>saída</a:t>
            </a:r>
            <a:r>
              <a:rPr lang="en-US" sz="2000" kern="0" dirty="0">
                <a:solidFill>
                  <a:srgbClr val="FFFFFF"/>
                </a:solidFill>
              </a:rPr>
              <a:t> </a:t>
            </a:r>
            <a:r>
              <a:rPr lang="en-US" sz="2000" kern="0" dirty="0" err="1">
                <a:solidFill>
                  <a:srgbClr val="FFFFFF"/>
                </a:solidFill>
              </a:rPr>
              <a:t>padrão</a:t>
            </a:r>
            <a:r>
              <a:rPr lang="en-US" sz="2000" kern="0" dirty="0">
                <a:solidFill>
                  <a:srgbClr val="FFFFFF"/>
                </a:solidFill>
              </a:rPr>
              <a:t>. Na </a:t>
            </a:r>
            <a:r>
              <a:rPr lang="en-US" sz="2000" kern="0" dirty="0" err="1">
                <a:solidFill>
                  <a:srgbClr val="FFFFFF"/>
                </a:solidFill>
              </a:rPr>
              <a:t>prática</a:t>
            </a:r>
            <a:r>
              <a:rPr lang="en-US" sz="2000" kern="0" dirty="0">
                <a:solidFill>
                  <a:srgbClr val="FFFFFF"/>
                </a:solidFill>
              </a:rPr>
              <a:t>, </a:t>
            </a:r>
            <a:r>
              <a:rPr lang="en-US" sz="2000" kern="0" dirty="0" err="1">
                <a:solidFill>
                  <a:srgbClr val="FFFFFF"/>
                </a:solidFill>
              </a:rPr>
              <a:t>exibe</a:t>
            </a:r>
            <a:r>
              <a:rPr lang="en-US" sz="2000" kern="0" dirty="0">
                <a:solidFill>
                  <a:srgbClr val="FFFFFF"/>
                </a:solidFill>
              </a:rPr>
              <a:t> o </a:t>
            </a:r>
            <a:r>
              <a:rPr lang="en-US" sz="2000" kern="0" dirty="0" err="1">
                <a:solidFill>
                  <a:srgbClr val="FFFFFF"/>
                </a:solidFill>
              </a:rPr>
              <a:t>conteúdo</a:t>
            </a:r>
            <a:r>
              <a:rPr lang="en-US" sz="2000" kern="0" dirty="0">
                <a:solidFill>
                  <a:srgbClr val="FFFFFF"/>
                </a:solidFill>
              </a:rPr>
              <a:t> de um </a:t>
            </a:r>
            <a:r>
              <a:rPr lang="en-US" sz="2000" kern="0" dirty="0" err="1">
                <a:solidFill>
                  <a:srgbClr val="FFFFFF"/>
                </a:solidFill>
              </a:rPr>
              <a:t>arquvo</a:t>
            </a:r>
            <a:r>
              <a:rPr lang="en-US" sz="2000" kern="0" dirty="0">
                <a:solidFill>
                  <a:srgbClr val="FFFFFF"/>
                </a:solidFill>
              </a:rPr>
              <a:t>.</a:t>
            </a:r>
          </a:p>
          <a:p>
            <a:pPr lvl="1" algn="just">
              <a:lnSpc>
                <a:spcPct val="100000"/>
              </a:lnSpc>
              <a:spcBef>
                <a:spcPts val="2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exempo</a:t>
            </a:r>
            <a:r>
              <a:rPr lang="en-US" sz="1800" kern="0" dirty="0">
                <a:solidFill>
                  <a:srgbClr val="FFFFFF"/>
                </a:solidFill>
              </a:rPr>
              <a:t>: cat </a:t>
            </a:r>
            <a:r>
              <a:rPr lang="en-US" sz="1800" kern="0" dirty="0" smtClean="0">
                <a:solidFill>
                  <a:srgbClr val="FFFFFF"/>
                </a:solidFill>
              </a:rPr>
              <a:t>oi.txt</a:t>
            </a:r>
          </a:p>
          <a:p>
            <a:pPr lvl="1" algn="just">
              <a:lnSpc>
                <a:spcPct val="100000"/>
              </a:lnSpc>
              <a:spcBef>
                <a:spcPts val="2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	cat oi.txt | more</a:t>
            </a:r>
          </a:p>
          <a:p>
            <a:pPr lvl="1" algn="just">
              <a:lnSpc>
                <a:spcPct val="100000"/>
              </a:lnSpc>
              <a:spcBef>
                <a:spcPts val="2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smtClean="0">
                <a:solidFill>
                  <a:srgbClr val="FFFFFF"/>
                </a:solidFill>
              </a:rPr>
              <a:t>		cat &gt; ola.txt		</a:t>
            </a:r>
            <a:r>
              <a:rPr lang="en-US" sz="1400" kern="0" dirty="0" smtClean="0">
                <a:solidFill>
                  <a:srgbClr val="FFFFFF"/>
                </a:solidFill>
              </a:rPr>
              <a:t>(&lt;CTRL&gt; + &lt;D&gt;) para </a:t>
            </a:r>
            <a:r>
              <a:rPr lang="en-US" sz="1400" kern="0" dirty="0" err="1" smtClean="0">
                <a:solidFill>
                  <a:srgbClr val="FFFFFF"/>
                </a:solidFill>
              </a:rPr>
              <a:t>salvar</a:t>
            </a:r>
            <a:r>
              <a:rPr lang="en-US" sz="1400" kern="0" dirty="0" smtClean="0">
                <a:solidFill>
                  <a:srgbClr val="FFFFFF"/>
                </a:solidFill>
              </a:rPr>
              <a:t>.</a:t>
            </a:r>
          </a:p>
          <a:p>
            <a:pPr lvl="1" algn="just">
              <a:lnSpc>
                <a:spcPct val="100000"/>
              </a:lnSpc>
              <a:spcBef>
                <a:spcPts val="2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	cat oi.txt ola.txt &gt; saudação.txt</a:t>
            </a:r>
            <a:endParaRPr lang="en-US" sz="1800" kern="0" dirty="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cp</a:t>
            </a:r>
            <a:r>
              <a:rPr lang="en-US" sz="2000" b="1" kern="0" dirty="0" smtClean="0">
                <a:solidFill>
                  <a:srgbClr val="F3F3A5"/>
                </a:solidFill>
                <a:effectLst>
                  <a:outerShdw blurRad="38100" dist="38100" dir="2700000" algn="tl">
                    <a:srgbClr val="000000">
                      <a:alpha val="43137"/>
                    </a:srgbClr>
                  </a:outerShdw>
                </a:effectLst>
              </a:rPr>
              <a:t> </a:t>
            </a:r>
            <a:r>
              <a:rPr lang="en-US" sz="2000" kern="0" dirty="0"/>
              <a:t>– </a:t>
            </a:r>
            <a:r>
              <a:rPr lang="en-US" sz="2000" kern="0" dirty="0" err="1"/>
              <a:t>copia</a:t>
            </a:r>
            <a:r>
              <a:rPr lang="en-US" sz="2000" kern="0" dirty="0"/>
              <a:t> um </a:t>
            </a:r>
            <a:r>
              <a:rPr lang="en-US" sz="2000" kern="0" dirty="0" err="1" smtClean="0"/>
              <a:t>arquivo</a:t>
            </a:r>
            <a:r>
              <a:rPr lang="en-US" sz="2000" kern="0" dirty="0" smtClean="0"/>
              <a:t> </a:t>
            </a:r>
            <a:r>
              <a:rPr lang="en-US" sz="2000" kern="0" dirty="0" err="1" smtClean="0"/>
              <a:t>ou</a:t>
            </a:r>
            <a:r>
              <a:rPr lang="en-US" sz="2000" kern="0" dirty="0" smtClean="0"/>
              <a:t> </a:t>
            </a:r>
            <a:r>
              <a:rPr lang="en-US" sz="2000" kern="0" dirty="0" err="1" smtClean="0"/>
              <a:t>diretório</a:t>
            </a:r>
            <a:r>
              <a:rPr lang="en-US" sz="2000" kern="0" dirty="0" smtClean="0"/>
              <a:t>.</a:t>
            </a:r>
            <a:endParaRPr lang="en-US" sz="2000" kern="0" dirty="0"/>
          </a:p>
          <a:p>
            <a:pPr marL="792163" lvl="1" indent="-334963" algn="just">
              <a:lnSpc>
                <a:spcPct val="100000"/>
              </a:lnSpc>
              <a:spcBef>
                <a:spcPts val="6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cp</a:t>
            </a:r>
            <a:r>
              <a:rPr lang="en-US" sz="2000" b="1" kern="0" dirty="0">
                <a:solidFill>
                  <a:srgbClr val="F3F3A5"/>
                </a:solidFill>
                <a:effectLst>
                  <a:outerShdw blurRad="38100" dist="38100" dir="2700000" algn="tl">
                    <a:srgbClr val="000000">
                      <a:alpha val="43137"/>
                    </a:srgbClr>
                  </a:outerShdw>
                </a:effectLst>
              </a:rPr>
              <a:t> &lt;</a:t>
            </a:r>
            <a:r>
              <a:rPr lang="en-US" sz="2000" b="1" kern="0" dirty="0" err="1">
                <a:solidFill>
                  <a:srgbClr val="F3F3A5"/>
                </a:solidFill>
                <a:effectLst>
                  <a:outerShdw blurRad="38100" dist="38100" dir="2700000" algn="tl">
                    <a:srgbClr val="000000">
                      <a:alpha val="43137"/>
                    </a:srgbClr>
                  </a:outerShdw>
                </a:effectLst>
              </a:rPr>
              <a:t>origem</a:t>
            </a:r>
            <a:r>
              <a:rPr lang="en-US" sz="2000" b="1" kern="0" dirty="0">
                <a:solidFill>
                  <a:srgbClr val="F3F3A5"/>
                </a:solidFill>
                <a:effectLst>
                  <a:outerShdw blurRad="38100" dist="38100" dir="2700000" algn="tl">
                    <a:srgbClr val="000000">
                      <a:alpha val="43137"/>
                    </a:srgbClr>
                  </a:outerShdw>
                </a:effectLst>
              </a:rPr>
              <a:t>&gt; &lt;</a:t>
            </a:r>
            <a:r>
              <a:rPr lang="en-US" sz="2000" b="1" kern="0" dirty="0" err="1">
                <a:solidFill>
                  <a:srgbClr val="F3F3A5"/>
                </a:solidFill>
                <a:effectLst>
                  <a:outerShdw blurRad="38100" dist="38100" dir="2700000" algn="tl">
                    <a:srgbClr val="000000">
                      <a:alpha val="43137"/>
                    </a:srgbClr>
                  </a:outerShdw>
                </a:effectLst>
              </a:rPr>
              <a:t>destino</a:t>
            </a:r>
            <a:r>
              <a:rPr lang="en-US" sz="2000" b="1" kern="0" dirty="0">
                <a:solidFill>
                  <a:srgbClr val="F3F3A5"/>
                </a:solidFill>
                <a:effectLst>
                  <a:outerShdw blurRad="38100" dist="38100" dir="2700000" algn="tl">
                    <a:srgbClr val="000000">
                      <a:alpha val="43137"/>
                    </a:srgbClr>
                  </a:outerShdw>
                </a:effectLst>
              </a:rPr>
              <a:t>&gt;</a:t>
            </a:r>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err="1">
                <a:solidFill>
                  <a:srgbClr val="FFFFFF"/>
                </a:solidFill>
              </a:rPr>
              <a:t>cp</a:t>
            </a:r>
            <a:r>
              <a:rPr lang="en-US" sz="2000" kern="0" dirty="0">
                <a:solidFill>
                  <a:srgbClr val="FFFFFF"/>
                </a:solidFill>
              </a:rPr>
              <a:t> oi.txt </a:t>
            </a:r>
            <a:r>
              <a:rPr lang="en-US" sz="2000" kern="0" dirty="0" err="1" smtClean="0">
                <a:solidFill>
                  <a:srgbClr val="FFFFFF"/>
                </a:solidFill>
              </a:rPr>
              <a:t>outroDir</a:t>
            </a:r>
            <a:endParaRPr lang="en-US" sz="2000" kern="0" dirty="0" smtClean="0">
              <a:solidFill>
                <a:srgbClr val="FFFFFF"/>
              </a:solidFill>
            </a:endParaRPr>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FFFFF"/>
                </a:solidFill>
                <a:effectLst>
                  <a:outerShdw blurRad="38100" dist="38100" dir="2700000" algn="tl">
                    <a:srgbClr val="000000">
                      <a:alpha val="43137"/>
                    </a:srgbClr>
                  </a:outerShdw>
                </a:effectLst>
              </a:rPr>
              <a:t>	</a:t>
            </a:r>
            <a:r>
              <a:rPr lang="en-US" sz="2000" kern="0" dirty="0" err="1" smtClean="0"/>
              <a:t>cp</a:t>
            </a:r>
            <a:r>
              <a:rPr lang="en-US" sz="2000" kern="0" dirty="0" smtClean="0"/>
              <a:t> –r dir1 dir2</a:t>
            </a:r>
            <a:endParaRPr lang="en-US" sz="2000" kern="0" dirty="0"/>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mv </a:t>
            </a:r>
            <a:r>
              <a:rPr lang="en-US" sz="2000" kern="0" dirty="0"/>
              <a:t>– </a:t>
            </a:r>
            <a:r>
              <a:rPr lang="en-US" sz="2000" kern="0" dirty="0" smtClean="0"/>
              <a:t>move/</a:t>
            </a:r>
            <a:r>
              <a:rPr lang="en-US" sz="2000" kern="0" dirty="0" err="1" smtClean="0"/>
              <a:t>renomeia</a:t>
            </a:r>
            <a:r>
              <a:rPr lang="en-US" sz="2000" kern="0" dirty="0" smtClean="0"/>
              <a:t> um </a:t>
            </a:r>
            <a:r>
              <a:rPr lang="en-US" sz="2000" kern="0" dirty="0" err="1" smtClean="0"/>
              <a:t>arquivo</a:t>
            </a:r>
            <a:r>
              <a:rPr lang="en-US" sz="2000" kern="0" dirty="0" smtClean="0"/>
              <a:t> </a:t>
            </a:r>
            <a:r>
              <a:rPr lang="en-US" sz="2000" kern="0" dirty="0" err="1" smtClean="0"/>
              <a:t>ou</a:t>
            </a:r>
            <a:r>
              <a:rPr lang="en-US" sz="2000" kern="0" dirty="0" smtClean="0"/>
              <a:t> </a:t>
            </a:r>
            <a:r>
              <a:rPr lang="en-US" sz="2000" kern="0" dirty="0" err="1" smtClean="0"/>
              <a:t>diretório</a:t>
            </a:r>
            <a:r>
              <a:rPr lang="en-US" sz="2000" kern="0" dirty="0" smtClean="0"/>
              <a:t>.</a:t>
            </a:r>
          </a:p>
          <a:p>
            <a:pPr marL="792163" lvl="1" indent="-334963" algn="just">
              <a:lnSpc>
                <a:spcPct val="100000"/>
              </a:lnSpc>
              <a:spcBef>
                <a:spcPts val="600"/>
              </a:spcBef>
              <a:buClr>
                <a:srgbClr val="D60093"/>
              </a:buClr>
              <a:buSzPct val="4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smtClean="0">
                <a:solidFill>
                  <a:srgbClr val="F3F3A5"/>
                </a:solidFill>
                <a:effectLst>
                  <a:outerShdw blurRad="38100" dist="38100" dir="2700000" algn="tl">
                    <a:srgbClr val="000000">
                      <a:alpha val="43137"/>
                    </a:srgbClr>
                  </a:outerShdw>
                </a:effectLst>
              </a:rPr>
              <a:t>mv </a:t>
            </a:r>
            <a:r>
              <a:rPr lang="en-US" sz="1800" b="1" kern="0" dirty="0">
                <a:solidFill>
                  <a:srgbClr val="F3F3A5"/>
                </a:solidFill>
                <a:effectLst>
                  <a:outerShdw blurRad="38100" dist="38100" dir="2700000" algn="tl">
                    <a:srgbClr val="000000">
                      <a:alpha val="43137"/>
                    </a:srgbClr>
                  </a:outerShdw>
                </a:effectLst>
              </a:rPr>
              <a:t>&lt;</a:t>
            </a:r>
            <a:r>
              <a:rPr lang="en-US" sz="1800" b="1" kern="0" dirty="0" err="1">
                <a:solidFill>
                  <a:srgbClr val="F3F3A5"/>
                </a:solidFill>
                <a:effectLst>
                  <a:outerShdw blurRad="38100" dist="38100" dir="2700000" algn="tl">
                    <a:srgbClr val="000000">
                      <a:alpha val="43137"/>
                    </a:srgbClr>
                  </a:outerShdw>
                </a:effectLst>
              </a:rPr>
              <a:t>origem</a:t>
            </a:r>
            <a:r>
              <a:rPr lang="en-US" sz="1800" b="1" kern="0" dirty="0">
                <a:solidFill>
                  <a:srgbClr val="F3F3A5"/>
                </a:solidFill>
                <a:effectLst>
                  <a:outerShdw blurRad="38100" dist="38100" dir="2700000" algn="tl">
                    <a:srgbClr val="000000">
                      <a:alpha val="43137"/>
                    </a:srgbClr>
                  </a:outerShdw>
                </a:effectLst>
              </a:rPr>
              <a:t>&gt; &lt;</a:t>
            </a:r>
            <a:r>
              <a:rPr lang="en-US" sz="1800" b="1" kern="0" dirty="0" err="1">
                <a:solidFill>
                  <a:srgbClr val="F3F3A5"/>
                </a:solidFill>
                <a:effectLst>
                  <a:outerShdw blurRad="38100" dist="38100" dir="2700000" algn="tl">
                    <a:srgbClr val="000000">
                      <a:alpha val="43137"/>
                    </a:srgbClr>
                  </a:outerShdw>
                </a:effectLst>
              </a:rPr>
              <a:t>destino</a:t>
            </a:r>
            <a:r>
              <a:rPr lang="en-US" sz="1800" b="1" kern="0" dirty="0">
                <a:solidFill>
                  <a:srgbClr val="F3F3A5"/>
                </a:solidFill>
                <a:effectLst>
                  <a:outerShdw blurRad="38100" dist="38100" dir="2700000" algn="tl">
                    <a:srgbClr val="000000">
                      <a:alpha val="43137"/>
                    </a:srgbClr>
                  </a:outerShdw>
                </a:effectLst>
              </a:rPr>
              <a:t>&gt;</a:t>
            </a:r>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exemplo</a:t>
            </a:r>
            <a:r>
              <a:rPr lang="en-US" sz="1800" kern="0" dirty="0">
                <a:solidFill>
                  <a:srgbClr val="FFFFFF"/>
                </a:solidFill>
              </a:rPr>
              <a:t>: </a:t>
            </a:r>
            <a:r>
              <a:rPr lang="en-US" sz="1800" kern="0" dirty="0" smtClean="0">
                <a:solidFill>
                  <a:srgbClr val="FFFFFF"/>
                </a:solidFill>
              </a:rPr>
              <a:t>mv </a:t>
            </a:r>
            <a:r>
              <a:rPr lang="en-US" sz="1800" kern="0" dirty="0">
                <a:solidFill>
                  <a:srgbClr val="FFFFFF"/>
                </a:solidFill>
              </a:rPr>
              <a:t>oi.txt </a:t>
            </a:r>
            <a:r>
              <a:rPr lang="en-US" sz="1800" kern="0" dirty="0" err="1" smtClean="0">
                <a:solidFill>
                  <a:srgbClr val="FFFFFF"/>
                </a:solidFill>
              </a:rPr>
              <a:t>outroDir</a:t>
            </a:r>
            <a:endParaRPr lang="en-US" sz="1800" kern="0" dirty="0">
              <a:solidFill>
                <a:srgbClr val="FFFFFF"/>
              </a:solidFill>
            </a:endParaRPr>
          </a:p>
        </p:txBody>
      </p:sp>
    </p:spTree>
    <p:extLst>
      <p:ext uri="{BB962C8B-B14F-4D97-AF65-F5344CB8AC3E}">
        <p14:creationId xmlns:p14="http://schemas.microsoft.com/office/powerpoint/2010/main" val="18223695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27</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rm</a:t>
            </a:r>
            <a:r>
              <a:rPr lang="en-US" sz="2000" b="1" kern="0" dirty="0">
                <a:solidFill>
                  <a:srgbClr val="F3F3A5"/>
                </a:solidFill>
                <a:effectLst>
                  <a:outerShdw blurRad="38100" dist="38100" dir="2700000" algn="tl">
                    <a:srgbClr val="000000">
                      <a:alpha val="43137"/>
                    </a:srgbClr>
                  </a:outerShdw>
                </a:effectLst>
              </a:rPr>
              <a:t> </a:t>
            </a:r>
            <a:r>
              <a:rPr lang="en-US" sz="2000" kern="0" dirty="0"/>
              <a:t>– </a:t>
            </a:r>
            <a:r>
              <a:rPr lang="en-US" sz="2000" kern="0" dirty="0" err="1"/>
              <a:t>apaga</a:t>
            </a:r>
            <a:r>
              <a:rPr lang="en-US" sz="2000" kern="0" dirty="0"/>
              <a:t> um </a:t>
            </a:r>
            <a:r>
              <a:rPr lang="en-US" sz="2000" kern="0" dirty="0" err="1"/>
              <a:t>arquivo</a:t>
            </a:r>
            <a:r>
              <a:rPr lang="en-US" sz="2000" kern="0" dirty="0"/>
              <a:t>.</a:t>
            </a:r>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err="1">
                <a:solidFill>
                  <a:srgbClr val="FFFFFF"/>
                </a:solidFill>
              </a:rPr>
              <a:t>rm</a:t>
            </a:r>
            <a:r>
              <a:rPr lang="en-US" sz="2000" kern="0" dirty="0">
                <a:solidFill>
                  <a:srgbClr val="FFFFFF"/>
                </a:solidFill>
              </a:rPr>
              <a:t> oi.txt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nano</a:t>
            </a:r>
            <a:r>
              <a:rPr lang="en-US" sz="2000" b="1" kern="0" dirty="0" smtClean="0">
                <a:solidFill>
                  <a:srgbClr val="F3F3A5"/>
                </a:solidFill>
                <a:effectLst>
                  <a:outerShdw blurRad="38100" dist="38100" dir="2700000" algn="tl">
                    <a:srgbClr val="000000">
                      <a:alpha val="43137"/>
                    </a:srgbClr>
                  </a:outerShdw>
                </a:effectLst>
              </a:rPr>
              <a:t> </a:t>
            </a:r>
            <a:r>
              <a:rPr lang="en-US" sz="2000" kern="0" dirty="0"/>
              <a:t>– </a:t>
            </a:r>
            <a:r>
              <a:rPr lang="en-US" sz="2000" kern="0" dirty="0" smtClean="0"/>
              <a:t>editor de </a:t>
            </a:r>
            <a:r>
              <a:rPr lang="en-US" sz="2000" kern="0" dirty="0" err="1" smtClean="0"/>
              <a:t>textos</a:t>
            </a:r>
            <a:r>
              <a:rPr lang="en-US" sz="2000" kern="0" dirty="0" smtClean="0"/>
              <a:t>.</a:t>
            </a:r>
            <a:endParaRPr lang="en-US" sz="2000" kern="0" dirty="0"/>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err="1" smtClean="0">
                <a:solidFill>
                  <a:srgbClr val="FFFFFF"/>
                </a:solidFill>
              </a:rPr>
              <a:t>nano</a:t>
            </a:r>
            <a:r>
              <a:rPr lang="en-US" sz="2000" kern="0" dirty="0" smtClean="0">
                <a:solidFill>
                  <a:srgbClr val="FFFFFF"/>
                </a:solidFill>
              </a:rPr>
              <a:t> oi.txt</a:t>
            </a:r>
          </a:p>
          <a:p>
            <a:pPr lvl="1" algn="just">
              <a:lnSpc>
                <a:spcPct val="100000"/>
              </a:lnSpc>
              <a:spcBef>
                <a:spcPts val="600"/>
              </a:spcBef>
              <a:buClr>
                <a:srgbClr val="D60093"/>
              </a:buClr>
              <a:buSzPct val="4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FFFFF"/>
                </a:solidFill>
                <a:effectLst>
                  <a:outerShdw blurRad="38100" dist="38100" dir="2700000" algn="tl">
                    <a:srgbClr val="000000">
                      <a:alpha val="43137"/>
                    </a:srgbClr>
                  </a:outerShdw>
                </a:effectLst>
              </a:rPr>
              <a:t>	</a:t>
            </a:r>
            <a:r>
              <a:rPr lang="en-US" sz="2000" kern="0" dirty="0"/>
              <a:t>U</a:t>
            </a:r>
            <a:r>
              <a:rPr lang="en-US" sz="2000" kern="0" dirty="0" smtClean="0"/>
              <a:t>tilize ^X para </a:t>
            </a:r>
            <a:r>
              <a:rPr lang="en-US" sz="2000" kern="0" dirty="0" err="1" smtClean="0"/>
              <a:t>sair</a:t>
            </a:r>
            <a:r>
              <a:rPr lang="en-US" sz="2000" kern="0" dirty="0" smtClean="0"/>
              <a:t>. </a:t>
            </a:r>
            <a:r>
              <a:rPr lang="en-US" sz="2000" kern="0" dirty="0" err="1" smtClean="0"/>
              <a:t>Onde</a:t>
            </a:r>
            <a:r>
              <a:rPr lang="en-US" sz="2000" kern="0" dirty="0" smtClean="0"/>
              <a:t> ^ </a:t>
            </a:r>
            <a:r>
              <a:rPr lang="en-US" sz="2000" kern="0" dirty="0" err="1" smtClean="0"/>
              <a:t>significa</a:t>
            </a:r>
            <a:r>
              <a:rPr lang="en-US" sz="2000" kern="0" dirty="0" smtClean="0"/>
              <a:t> a </a:t>
            </a:r>
            <a:r>
              <a:rPr lang="en-US" sz="2000" kern="0" dirty="0" err="1" smtClean="0"/>
              <a:t>tecla</a:t>
            </a:r>
            <a:r>
              <a:rPr lang="en-US" sz="2000" kern="0" dirty="0" smtClean="0"/>
              <a:t> &lt;CTRL&gt;</a:t>
            </a:r>
            <a:endParaRPr lang="en-US" sz="2000" kern="0" dirty="0"/>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file </a:t>
            </a:r>
            <a:r>
              <a:rPr lang="en-US" sz="2000" kern="0" dirty="0"/>
              <a:t>– </a:t>
            </a:r>
            <a:r>
              <a:rPr lang="en-US" sz="2000" kern="0" dirty="0" err="1"/>
              <a:t>informa</a:t>
            </a:r>
            <a:r>
              <a:rPr lang="en-US" sz="2000" kern="0" dirty="0"/>
              <a:t> o </a:t>
            </a:r>
            <a:r>
              <a:rPr lang="en-US" sz="2000" kern="0" dirty="0" err="1"/>
              <a:t>tipo</a:t>
            </a:r>
            <a:r>
              <a:rPr lang="en-US" sz="2000" kern="0" dirty="0"/>
              <a:t> do </a:t>
            </a:r>
            <a:r>
              <a:rPr lang="en-US" sz="2000" kern="0" dirty="0" err="1" smtClean="0"/>
              <a:t>arquivo</a:t>
            </a:r>
            <a:r>
              <a:rPr lang="en-US" sz="2000" kern="0" dirty="0" smtClean="0"/>
              <a:t> (</a:t>
            </a:r>
            <a:r>
              <a:rPr lang="en-US" sz="2000" kern="0" dirty="0" err="1" smtClean="0"/>
              <a:t>muitos</a:t>
            </a:r>
            <a:r>
              <a:rPr lang="en-US" sz="2000" kern="0" dirty="0" smtClean="0"/>
              <a:t> </a:t>
            </a:r>
            <a:r>
              <a:rPr lang="en-US" sz="2000" kern="0" dirty="0" err="1" smtClean="0"/>
              <a:t>não</a:t>
            </a:r>
            <a:r>
              <a:rPr lang="en-US" sz="2000" kern="0" dirty="0" smtClean="0"/>
              <a:t> </a:t>
            </a:r>
            <a:r>
              <a:rPr lang="en-US" sz="2000" kern="0" dirty="0" err="1" smtClean="0"/>
              <a:t>possuem</a:t>
            </a:r>
            <a:r>
              <a:rPr lang="en-US" sz="2000" kern="0" dirty="0" smtClean="0"/>
              <a:t> </a:t>
            </a:r>
            <a:r>
              <a:rPr lang="en-US" sz="2000" kern="0" dirty="0" err="1" smtClean="0"/>
              <a:t>extenção</a:t>
            </a:r>
            <a:r>
              <a:rPr lang="en-US" sz="2000" kern="0" dirty="0" smtClean="0"/>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a:t>
            </a:r>
            <a:r>
              <a:rPr lang="en-US" sz="2000" kern="0" dirty="0" smtClean="0"/>
              <a:t>	</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p:txBody>
      </p:sp>
    </p:spTree>
    <p:extLst>
      <p:ext uri="{BB962C8B-B14F-4D97-AF65-F5344CB8AC3E}">
        <p14:creationId xmlns:p14="http://schemas.microsoft.com/office/powerpoint/2010/main" val="21338320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28</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tar </a:t>
            </a:r>
            <a:r>
              <a:rPr lang="en-US" sz="2000" kern="0" dirty="0"/>
              <a:t>– </a:t>
            </a:r>
            <a:r>
              <a:rPr lang="en-US" sz="2000" kern="0" dirty="0" err="1"/>
              <a:t>agrupa</a:t>
            </a:r>
            <a:r>
              <a:rPr lang="en-US" sz="2000" kern="0" dirty="0"/>
              <a:t>/compacta </a:t>
            </a:r>
            <a:r>
              <a:rPr lang="en-US" sz="2000" kern="0" dirty="0" err="1"/>
              <a:t>arquivos</a:t>
            </a:r>
            <a:r>
              <a:rPr lang="en-US" sz="2000" kern="0" dirty="0"/>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tar -</a:t>
            </a:r>
            <a:r>
              <a:rPr lang="en-US" sz="2000" kern="0" dirty="0" err="1"/>
              <a:t>cvf</a:t>
            </a:r>
            <a:r>
              <a:rPr lang="en-US" sz="2000" kern="0" dirty="0"/>
              <a:t> backup.tar *.txt			(</a:t>
            </a:r>
            <a:r>
              <a:rPr lang="en-US" sz="2000" kern="0" dirty="0" err="1"/>
              <a:t>agrupa</a:t>
            </a:r>
            <a:r>
              <a:rPr lang="en-US" sz="2000" kern="0" dirty="0"/>
              <a:t> </a:t>
            </a:r>
            <a:r>
              <a:rPr lang="en-US" sz="2000" kern="0" dirty="0" err="1"/>
              <a:t>arquivos</a:t>
            </a:r>
            <a:r>
              <a:rPr lang="en-US" sz="2000" kern="0" dirty="0"/>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tar -</a:t>
            </a:r>
            <a:r>
              <a:rPr lang="en-US" sz="2000" kern="0" dirty="0" err="1"/>
              <a:t>xvf</a:t>
            </a:r>
            <a:r>
              <a:rPr lang="en-US" sz="2000" kern="0" dirty="0"/>
              <a:t> backup.tar				(</a:t>
            </a:r>
            <a:r>
              <a:rPr lang="en-US" sz="2000" kern="0" dirty="0" err="1"/>
              <a:t>extrai</a:t>
            </a:r>
            <a:r>
              <a:rPr lang="en-US" sz="2000" kern="0" dirty="0"/>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tar -</a:t>
            </a:r>
            <a:r>
              <a:rPr lang="en-US" sz="2000" kern="0" dirty="0" err="1"/>
              <a:t>zcvf</a:t>
            </a:r>
            <a:r>
              <a:rPr lang="en-US" sz="2000" kern="0" dirty="0"/>
              <a:t> backup.tar.gz *.txt		(compacta)</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tar -</a:t>
            </a:r>
            <a:r>
              <a:rPr lang="en-US" sz="2000" kern="0" dirty="0" err="1"/>
              <a:t>zxvf</a:t>
            </a:r>
            <a:r>
              <a:rPr lang="en-US" sz="2000" kern="0" dirty="0"/>
              <a:t> backup.tar.gz *.txt		(</a:t>
            </a:r>
            <a:r>
              <a:rPr lang="en-US" sz="2000" kern="0" dirty="0" err="1"/>
              <a:t>extrai</a:t>
            </a:r>
            <a:r>
              <a:rPr lang="en-US" sz="2000" kern="0" dirty="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gzip</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compacta </a:t>
            </a:r>
            <a:r>
              <a:rPr lang="en-US" sz="2000" kern="0" dirty="0" err="1" smtClean="0"/>
              <a:t>arquivos</a:t>
            </a:r>
            <a:r>
              <a:rPr lang="en-US" sz="2000" kern="0" dirty="0" smtClean="0"/>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a:t>
            </a:r>
            <a:r>
              <a:rPr lang="en-US" sz="2000" kern="0" dirty="0" err="1" smtClean="0"/>
              <a:t>gzip</a:t>
            </a:r>
            <a:r>
              <a:rPr lang="en-US" sz="2000" kern="0" dirty="0" smtClean="0"/>
              <a:t> oi.txt 			(compacta)</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t>		</a:t>
            </a:r>
            <a:r>
              <a:rPr lang="en-US" sz="2000" kern="0" dirty="0" err="1" smtClean="0"/>
              <a:t>gzip</a:t>
            </a:r>
            <a:r>
              <a:rPr lang="en-US" sz="2000" kern="0" dirty="0" smtClean="0"/>
              <a:t> –d oi.txt.gz		(</a:t>
            </a:r>
            <a:r>
              <a:rPr lang="en-US" sz="2000" kern="0" dirty="0" err="1" smtClean="0"/>
              <a:t>extrai</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p:txBody>
      </p:sp>
    </p:spTree>
    <p:extLst>
      <p:ext uri="{BB962C8B-B14F-4D97-AF65-F5344CB8AC3E}">
        <p14:creationId xmlns:p14="http://schemas.microsoft.com/office/powerpoint/2010/main" val="2640921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29</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2000" kern="0" dirty="0" smtClean="0"/>
              <a:t>Execute as tarefas a seguir na mesma sequência em que aparecem:</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t>Dentro </a:t>
            </a:r>
            <a:r>
              <a:rPr lang="pt-BR" sz="1800" kern="0" dirty="0"/>
              <a:t>de seu diretório home, crie o diretório "</a:t>
            </a:r>
            <a:r>
              <a:rPr lang="pt-BR" sz="1800" kern="0" dirty="0" err="1"/>
              <a:t>exercicio</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a:t>
            </a:r>
            <a:r>
              <a:rPr lang="pt-BR" sz="1800" kern="0" dirty="0" err="1"/>
              <a:t>exercicio</a:t>
            </a:r>
            <a:r>
              <a:rPr lang="pt-BR" sz="1800" kern="0" dirty="0"/>
              <a:t>", crie o diretório "dir1</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"dir1", crie o diretório "sub11</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"sub11" crie, com algum conteúdo de texto, os arquivos "oi.txt", "ola.txt", "tchau.txt" e "temp.txt</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"dir1", crie os diretórios "sub12" e "sub13</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a:t>
            </a:r>
            <a:r>
              <a:rPr lang="pt-BR" sz="1800" kern="0" dirty="0" err="1"/>
              <a:t>exercicio</a:t>
            </a:r>
            <a:r>
              <a:rPr lang="pt-BR" sz="1800" kern="0" dirty="0"/>
              <a:t>", crie o diretório "dir2</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"dir2", crie os diretórios "sub21", "sub22" e "sub23</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Copie os arquivos de </a:t>
            </a:r>
            <a:r>
              <a:rPr lang="pt-BR" sz="1800" kern="0" dirty="0" err="1"/>
              <a:t>extenção</a:t>
            </a:r>
            <a:r>
              <a:rPr lang="pt-BR" sz="1800" kern="0" dirty="0"/>
              <a:t> ".</a:t>
            </a:r>
            <a:r>
              <a:rPr lang="pt-BR" sz="1800" kern="0" dirty="0" err="1"/>
              <a:t>txt</a:t>
            </a:r>
            <a:r>
              <a:rPr lang="pt-BR" sz="1800" kern="0" dirty="0"/>
              <a:t>" do diretório "sub11" para o diretório "sub21</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No diretório "sub11", apague os arquivos que se iniciam pela letra "o</a:t>
            </a:r>
            <a:r>
              <a:rPr lang="pt-BR" sz="1800" kern="0" dirty="0" smtClean="0"/>
              <a:t>".</a:t>
            </a:r>
          </a:p>
        </p:txBody>
      </p:sp>
    </p:spTree>
    <p:extLst>
      <p:ext uri="{BB962C8B-B14F-4D97-AF65-F5344CB8AC3E}">
        <p14:creationId xmlns:p14="http://schemas.microsoft.com/office/powerpoint/2010/main" val="15634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Tempo de Acesso a Dados</a:t>
            </a:r>
          </a:p>
        </p:txBody>
      </p:sp>
      <p:sp>
        <p:nvSpPr>
          <p:cNvPr id="5" name="Rectangle 3"/>
          <p:cNvSpPr txBox="1">
            <a:spLocks noChangeArrowheads="1"/>
          </p:cNvSpPr>
          <p:nvPr/>
        </p:nvSpPr>
        <p:spPr bwMode="auto">
          <a:xfrm>
            <a:off x="3851920" y="1447800"/>
            <a:ext cx="4824536" cy="4953000"/>
          </a:xfrm>
          <a:prstGeom prst="rect">
            <a:avLst/>
          </a:prstGeom>
          <a:noFill/>
          <a:ln w="9525">
            <a:noFill/>
            <a:round/>
            <a:headEnd/>
            <a:tailEnd/>
          </a:ln>
        </p:spPr>
        <p:txBody>
          <a:bodyPr lIns="90000" tIns="46800" rIns="90000" bIns="46800"/>
          <a:lstStyle/>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Registradores</a:t>
            </a:r>
            <a:r>
              <a:rPr lang="en-US" sz="2000" kern="0" dirty="0" smtClean="0"/>
              <a:t> da CPU</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Memória</a:t>
            </a:r>
            <a:r>
              <a:rPr lang="en-US" sz="2000" kern="0" dirty="0" smtClean="0"/>
              <a:t> Cache (L1, L2, L3)</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Memória</a:t>
            </a:r>
            <a:r>
              <a:rPr lang="en-US" sz="2000" kern="0" dirty="0" smtClean="0"/>
              <a:t> RAM</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t>SSD - solid-state drive (</a:t>
            </a:r>
            <a:r>
              <a:rPr lang="en-US" sz="2000" kern="0" dirty="0" err="1" smtClean="0"/>
              <a:t>interno</a:t>
            </a:r>
            <a:r>
              <a:rPr lang="en-US" sz="2000" kern="0" dirty="0" smtClean="0"/>
              <a:t>)</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t>Hard Disk – Discos </a:t>
            </a:r>
            <a:r>
              <a:rPr lang="en-US" sz="2000" kern="0" dirty="0" err="1" smtClean="0"/>
              <a:t>Magnéticos</a:t>
            </a: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Pendrive</a:t>
            </a:r>
            <a:r>
              <a:rPr lang="en-US" sz="2000" kern="0" dirty="0" smtClean="0"/>
              <a:t> (</a:t>
            </a:r>
            <a:r>
              <a:rPr lang="en-US" sz="2000" kern="0" dirty="0" err="1" smtClean="0"/>
              <a:t>ssd</a:t>
            </a:r>
            <a:r>
              <a:rPr lang="en-US" sz="2000" kern="0" dirty="0" smtClean="0"/>
              <a:t> </a:t>
            </a:r>
            <a:r>
              <a:rPr lang="en-US" sz="2000" kern="0" dirty="0" err="1" smtClean="0"/>
              <a:t>externo</a:t>
            </a:r>
            <a:r>
              <a:rPr lang="en-US" sz="2000" kern="0" dirty="0" smtClean="0"/>
              <a:t> - </a:t>
            </a:r>
            <a:r>
              <a:rPr lang="en-US" sz="2000" kern="0" dirty="0" err="1" smtClean="0"/>
              <a:t>usb</a:t>
            </a:r>
            <a:r>
              <a:rPr lang="en-US" sz="2000" kern="0" dirty="0" smtClean="0"/>
              <a:t>)</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t>CD – Discos </a:t>
            </a:r>
            <a:r>
              <a:rPr lang="en-US" sz="2000" kern="0" dirty="0" err="1" smtClean="0"/>
              <a:t>Ópticos</a:t>
            </a: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Redes</a:t>
            </a:r>
            <a:r>
              <a:rPr lang="en-US" sz="2000" kern="0" dirty="0" smtClean="0"/>
              <a:t> </a:t>
            </a:r>
            <a:r>
              <a:rPr lang="en-US" sz="2000" kern="0" dirty="0" err="1" smtClean="0"/>
              <a:t>Cabeadas</a:t>
            </a: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Redes</a:t>
            </a:r>
            <a:r>
              <a:rPr lang="en-US" sz="2000" kern="0" dirty="0" smtClean="0"/>
              <a:t> </a:t>
            </a:r>
            <a:r>
              <a:rPr lang="en-US" sz="2000" kern="0" dirty="0" err="1" smtClean="0"/>
              <a:t>Sem</a:t>
            </a:r>
            <a:r>
              <a:rPr lang="en-US" sz="2000" kern="0" dirty="0" smtClean="0"/>
              <a:t> </a:t>
            </a:r>
            <a:r>
              <a:rPr lang="en-US" sz="2000" kern="0" dirty="0" err="1" smtClean="0"/>
              <a:t>Fio</a:t>
            </a:r>
            <a:endParaRPr lang="en-US" sz="2000" kern="0" dirty="0" smtClean="0"/>
          </a:p>
          <a:p>
            <a:pPr marL="0" lvl="1" algn="just">
              <a:lnSpc>
                <a:spcPct val="100000"/>
              </a:lnSpc>
              <a:spcBef>
                <a:spcPts val="2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t>Internet</a:t>
            </a:r>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t>Interação</a:t>
            </a:r>
            <a:r>
              <a:rPr lang="en-US" sz="2000" kern="0" dirty="0" smtClean="0"/>
              <a:t> com </a:t>
            </a:r>
            <a:r>
              <a:rPr lang="en-US" sz="2000" kern="0" dirty="0" err="1" smtClean="0"/>
              <a:t>Usuários</a:t>
            </a:r>
            <a:endParaRPr lang="en-US" sz="2000" kern="0" dirty="0"/>
          </a:p>
          <a:p>
            <a:pPr marL="334963" lvl="1" indent="-334963" algn="just">
              <a:lnSpc>
                <a:spcPct val="100000"/>
              </a:lnSpc>
              <a:spcBef>
                <a:spcPts val="2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a:p>
            <a:pPr marL="342900" lvl="1" indent="-342900" algn="just">
              <a:lnSpc>
                <a:spcPct val="100000"/>
              </a:lnSpc>
              <a:spcBef>
                <a:spcPts val="200"/>
              </a:spcBef>
              <a:buClr>
                <a:srgbClr val="FFCC00"/>
              </a:buClr>
              <a:buSzPct val="60000"/>
              <a:buFont typeface="Arial" panose="020B0604020202020204"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solidFill>
                <a:srgbClr val="FFFFFF"/>
              </a:solidFill>
            </a:endParaRPr>
          </a:p>
        </p:txBody>
      </p:sp>
      <p:sp>
        <p:nvSpPr>
          <p:cNvPr id="6" name="Seta para baixo 5"/>
          <p:cNvSpPr/>
          <p:nvPr/>
        </p:nvSpPr>
        <p:spPr bwMode="auto">
          <a:xfrm rot="10800000">
            <a:off x="2987824" y="1556792"/>
            <a:ext cx="504056" cy="1224136"/>
          </a:xfrm>
          <a:prstGeom prst="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endParaRPr kumimoji="0" lang="pt-BR" sz="2400" b="0" i="0" u="sng"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endParaRPr>
          </a:p>
        </p:txBody>
      </p:sp>
      <p:sp>
        <p:nvSpPr>
          <p:cNvPr id="3" name="CaixaDeTexto 2"/>
          <p:cNvSpPr txBox="1"/>
          <p:nvPr/>
        </p:nvSpPr>
        <p:spPr>
          <a:xfrm>
            <a:off x="1158925" y="2265338"/>
            <a:ext cx="1818126" cy="515590"/>
          </a:xfrm>
          <a:prstGeom prst="rect">
            <a:avLst/>
          </a:prstGeom>
          <a:noFill/>
        </p:spPr>
        <p:txBody>
          <a:bodyPr wrap="none" rtlCol="0">
            <a:spAutoFit/>
          </a:bodyPr>
          <a:lstStyle/>
          <a:p>
            <a:r>
              <a:rPr lang="pt-BR" dirty="0" smtClean="0"/>
              <a:t>Mais Rápido</a:t>
            </a:r>
            <a:endParaRPr lang="pt-BR" dirty="0"/>
          </a:p>
        </p:txBody>
      </p:sp>
      <p:sp>
        <p:nvSpPr>
          <p:cNvPr id="8" name="Seta para baixo 7"/>
          <p:cNvSpPr/>
          <p:nvPr/>
        </p:nvSpPr>
        <p:spPr bwMode="auto">
          <a:xfrm>
            <a:off x="2987824" y="5157192"/>
            <a:ext cx="504056" cy="1224136"/>
          </a:xfrm>
          <a:prstGeom prst="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pPr>
            <a:endParaRPr kumimoji="0" lang="pt-BR" sz="2400" b="0" i="0" u="sng"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endParaRPr>
          </a:p>
        </p:txBody>
      </p:sp>
      <p:sp>
        <p:nvSpPr>
          <p:cNvPr id="9" name="CaixaDeTexto 8"/>
          <p:cNvSpPr txBox="1"/>
          <p:nvPr/>
        </p:nvSpPr>
        <p:spPr>
          <a:xfrm>
            <a:off x="1158925" y="5013176"/>
            <a:ext cx="1645002" cy="515590"/>
          </a:xfrm>
          <a:prstGeom prst="rect">
            <a:avLst/>
          </a:prstGeom>
          <a:noFill/>
        </p:spPr>
        <p:txBody>
          <a:bodyPr wrap="none" rtlCol="0">
            <a:spAutoFit/>
          </a:bodyPr>
          <a:lstStyle/>
          <a:p>
            <a:r>
              <a:rPr lang="pt-BR" dirty="0" smtClean="0"/>
              <a:t>Mais Lento</a:t>
            </a:r>
            <a:endParaRPr lang="pt-BR" dirty="0"/>
          </a:p>
        </p:txBody>
      </p:sp>
    </p:spTree>
    <p:extLst>
      <p:ext uri="{BB962C8B-B14F-4D97-AF65-F5344CB8AC3E}">
        <p14:creationId xmlns:p14="http://schemas.microsoft.com/office/powerpoint/2010/main" val="23573821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30</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seu diretório home, crie o diretório "backup</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t>Dentro </a:t>
            </a:r>
            <a:r>
              <a:rPr lang="pt-BR" sz="1800" kern="0" dirty="0"/>
              <a:t>de "sub21", crie um arquivo compactado chamado "textos.tar.gz" contendo todos os arquivos ".</a:t>
            </a:r>
            <a:r>
              <a:rPr lang="pt-BR" sz="1800" kern="0" dirty="0" err="1"/>
              <a:t>txt</a:t>
            </a:r>
            <a:r>
              <a:rPr lang="pt-BR" sz="1800" kern="0" dirty="0"/>
              <a:t>" e mova esse arquivo para o diretório "backup</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Apague o diretório "dir1</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Dentro de "</a:t>
            </a:r>
            <a:r>
              <a:rPr lang="pt-BR" sz="1800" kern="0" dirty="0" err="1"/>
              <a:t>exercicio</a:t>
            </a:r>
            <a:r>
              <a:rPr lang="pt-BR" sz="1800" kern="0" dirty="0"/>
              <a:t>", crie um diretório "textos</a:t>
            </a:r>
            <a:r>
              <a:rPr lang="pt-BR" sz="1800" kern="0" dirty="0" smtClean="0"/>
              <a:t>".</a:t>
            </a:r>
            <a:endParaRPr lang="pt-BR" sz="1800" kern="0" dirty="0"/>
          </a:p>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Descompacte o arquivo "textos.tar.gz" dentro de "textos</a:t>
            </a:r>
            <a:r>
              <a:rPr lang="pt-BR" sz="1800" kern="0" dirty="0" smtClean="0"/>
              <a:t>".</a:t>
            </a:r>
          </a:p>
          <a:p>
            <a:pPr lvl="1" indent="-457200" algn="just">
              <a:lnSpc>
                <a:spcPct val="100000"/>
              </a:lnSpc>
              <a:spcBef>
                <a:spcPts val="600"/>
              </a:spcBef>
              <a:buClr>
                <a:srgbClr val="FFCC00"/>
              </a:buClr>
              <a:buSzPct val="80000"/>
              <a:buFont typeface="+mj-lt"/>
              <a:buAutoNum type="arabicPeriod" startAt="1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Apague o conteúdo do diretório "dir2", tornando-o </a:t>
            </a:r>
            <a:r>
              <a:rPr lang="pt-BR" sz="1800" kern="0" dirty="0" smtClean="0"/>
              <a:t>vazio.</a:t>
            </a:r>
            <a:endParaRPr lang="pt-BR" sz="1800" kern="0" dirty="0"/>
          </a:p>
        </p:txBody>
      </p:sp>
    </p:spTree>
    <p:extLst>
      <p:ext uri="{BB962C8B-B14F-4D97-AF65-F5344CB8AC3E}">
        <p14:creationId xmlns:p14="http://schemas.microsoft.com/office/powerpoint/2010/main" val="36343888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31</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t>Execute o </a:t>
            </a:r>
            <a:r>
              <a:rPr lang="en-US" sz="2000" kern="0" dirty="0" err="1" smtClean="0"/>
              <a:t>comando</a:t>
            </a:r>
            <a:r>
              <a:rPr lang="en-US" sz="2000" kern="0" dirty="0" smtClean="0"/>
              <a:t> </a:t>
            </a:r>
            <a:r>
              <a:rPr lang="en-US" sz="2000" b="1" kern="0" dirty="0" smtClean="0">
                <a:solidFill>
                  <a:srgbClr val="F3F3A5"/>
                </a:solidFill>
                <a:effectLst>
                  <a:outerShdw blurRad="38100" dist="38100" dir="2700000" algn="tl">
                    <a:srgbClr val="000000">
                      <a:alpha val="43137"/>
                    </a:srgbClr>
                  </a:outerShdw>
                </a:effectLst>
              </a:rPr>
              <a:t>ls /home </a:t>
            </a:r>
            <a:r>
              <a:rPr lang="en-US" sz="2000" kern="0" dirty="0" smtClean="0"/>
              <a:t>para </a:t>
            </a:r>
            <a:r>
              <a:rPr lang="en-US" sz="2000" kern="0" dirty="0" err="1" smtClean="0"/>
              <a:t>exibir</a:t>
            </a:r>
            <a:r>
              <a:rPr lang="en-US" sz="2000" kern="0" dirty="0" smtClean="0"/>
              <a:t> o </a:t>
            </a:r>
            <a:r>
              <a:rPr lang="en-US" sz="2000" kern="0" dirty="0" err="1" smtClean="0"/>
              <a:t>conteúdo</a:t>
            </a:r>
            <a:r>
              <a:rPr lang="en-US" sz="2000" kern="0" dirty="0" smtClean="0"/>
              <a:t> do </a:t>
            </a:r>
            <a:r>
              <a:rPr lang="en-US" sz="2000" kern="0" dirty="0" err="1" smtClean="0"/>
              <a:t>diretório</a:t>
            </a:r>
            <a:r>
              <a:rPr lang="en-US" sz="2000" kern="0" dirty="0" smtClean="0"/>
              <a:t> </a:t>
            </a:r>
            <a:r>
              <a:rPr lang="en-US" sz="2000" kern="0" dirty="0" err="1" smtClean="0"/>
              <a:t>raiz</a:t>
            </a:r>
            <a:r>
              <a:rPr lang="en-US" sz="2000" kern="0" dirty="0" smtClean="0"/>
              <a:t>. A </a:t>
            </a:r>
            <a:r>
              <a:rPr lang="en-US" sz="2000" kern="0" dirty="0" err="1" smtClean="0"/>
              <a:t>estrutura</a:t>
            </a:r>
            <a:r>
              <a:rPr lang="en-US" sz="2000" kern="0" dirty="0" smtClean="0"/>
              <a:t> de </a:t>
            </a:r>
            <a:r>
              <a:rPr lang="en-US" sz="2000" kern="0" dirty="0" err="1" smtClean="0"/>
              <a:t>diretórios</a:t>
            </a:r>
            <a:r>
              <a:rPr lang="en-US" sz="2000" kern="0" dirty="0" smtClean="0"/>
              <a:t> </a:t>
            </a:r>
            <a:r>
              <a:rPr lang="en-US" sz="2000" kern="0" dirty="0" err="1" smtClean="0"/>
              <a:t>exibida</a:t>
            </a:r>
            <a:r>
              <a:rPr lang="en-US" sz="2000" kern="0" dirty="0" smtClean="0"/>
              <a:t> </a:t>
            </a:r>
            <a:r>
              <a:rPr lang="en-US" sz="2000" kern="0" dirty="0" err="1" smtClean="0"/>
              <a:t>pode</a:t>
            </a:r>
            <a:r>
              <a:rPr lang="en-US" sz="2000" kern="0" dirty="0" smtClean="0"/>
              <a:t> </a:t>
            </a:r>
            <a:r>
              <a:rPr lang="en-US" sz="2000" kern="0" dirty="0" err="1" smtClean="0"/>
              <a:t>mudar</a:t>
            </a:r>
            <a:r>
              <a:rPr lang="en-US" sz="2000" kern="0" dirty="0" smtClean="0"/>
              <a:t> de </a:t>
            </a:r>
            <a:r>
              <a:rPr lang="en-US" sz="2000" kern="0" dirty="0" err="1" smtClean="0"/>
              <a:t>acordo</a:t>
            </a:r>
            <a:r>
              <a:rPr lang="en-US" sz="2000" kern="0" dirty="0" smtClean="0"/>
              <a:t> com a </a:t>
            </a:r>
            <a:r>
              <a:rPr lang="en-US" sz="2000" kern="0" dirty="0" err="1" smtClean="0"/>
              <a:t>distribuição</a:t>
            </a:r>
            <a:r>
              <a:rPr lang="en-US" sz="2000" kern="0" dirty="0" smtClean="0"/>
              <a:t> do Linux.</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smtClean="0"/>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effectLst>
                  <a:outerShdw blurRad="38100" dist="38100" dir="2700000" algn="tl">
                    <a:srgbClr val="000000">
                      <a:alpha val="43137"/>
                    </a:srgbClr>
                  </a:outerShdw>
                </a:effectLst>
              </a:rPr>
              <a:t>Alguns</a:t>
            </a:r>
            <a:r>
              <a:rPr lang="en-US" sz="2000" b="1" kern="0" dirty="0">
                <a:effectLst>
                  <a:outerShdw blurRad="38100" dist="38100" dir="2700000" algn="tl">
                    <a:srgbClr val="000000">
                      <a:alpha val="43137"/>
                    </a:srgbClr>
                  </a:outerShdw>
                </a:effectLst>
              </a:rPr>
              <a:t> </a:t>
            </a:r>
            <a:r>
              <a:rPr lang="en-US" sz="2000" b="1" kern="0" dirty="0" err="1">
                <a:effectLst>
                  <a:outerShdw blurRad="38100" dist="38100" dir="2700000" algn="tl">
                    <a:srgbClr val="000000">
                      <a:alpha val="43137"/>
                    </a:srgbClr>
                  </a:outerShdw>
                </a:effectLst>
              </a:rPr>
              <a:t>diretórios</a:t>
            </a:r>
            <a:r>
              <a:rPr lang="en-US" sz="2000" b="1" kern="0" dirty="0">
                <a:effectLst>
                  <a:outerShdw blurRad="38100" dist="38100" dir="2700000" algn="tl">
                    <a:srgbClr val="000000">
                      <a:alpha val="43137"/>
                    </a:srgbClr>
                  </a:outerShdw>
                </a:effectLst>
              </a:rPr>
              <a:t> </a:t>
            </a:r>
            <a:r>
              <a:rPr lang="en-US" sz="2000" b="1" kern="0" dirty="0" err="1">
                <a:effectLst>
                  <a:outerShdw blurRad="38100" dist="38100" dir="2700000" algn="tl">
                    <a:srgbClr val="000000">
                      <a:alpha val="43137"/>
                    </a:srgbClr>
                  </a:outerShdw>
                </a:effectLst>
              </a:rPr>
              <a:t>padrão</a:t>
            </a:r>
            <a:endParaRPr lang="en-US" sz="2000" b="1" kern="0" dirty="0">
              <a:solidFill>
                <a:srgbClr val="F3F3A5"/>
              </a:solidFill>
              <a:effectLst>
                <a:outerShdw blurRad="38100" dist="38100" dir="2700000" algn="tl">
                  <a:srgbClr val="000000">
                    <a:alpha val="43137"/>
                  </a:srgbClr>
                </a:outerShdw>
              </a:effectLst>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/bin </a:t>
            </a:r>
            <a:r>
              <a:rPr lang="en-US" sz="2000" kern="0" dirty="0" smtClean="0"/>
              <a:t>– </a:t>
            </a:r>
            <a:r>
              <a:rPr lang="en-US" sz="2000" kern="0" dirty="0" err="1" smtClean="0"/>
              <a:t>comandos</a:t>
            </a:r>
            <a:r>
              <a:rPr lang="en-US" sz="2000" kern="0" dirty="0" smtClean="0"/>
              <a:t> </a:t>
            </a:r>
            <a:r>
              <a:rPr lang="en-US" sz="2000" kern="0" dirty="0" err="1" smtClean="0"/>
              <a:t>na</a:t>
            </a:r>
            <a:r>
              <a:rPr lang="en-US" sz="2000" kern="0" dirty="0" smtClean="0"/>
              <a:t> forma de </a:t>
            </a:r>
            <a:r>
              <a:rPr lang="en-US" sz="2000" kern="0" dirty="0" err="1" smtClean="0"/>
              <a:t>arquivos</a:t>
            </a:r>
            <a:r>
              <a:rPr lang="en-US" sz="2000" kern="0" dirty="0" smtClean="0"/>
              <a:t> </a:t>
            </a:r>
            <a:r>
              <a:rPr lang="en-US" sz="2000" kern="0" dirty="0" err="1" smtClean="0"/>
              <a:t>executáveis</a:t>
            </a:r>
            <a:r>
              <a:rPr lang="en-US" sz="2000" kern="0" dirty="0" smtClean="0"/>
              <a:t>  </a:t>
            </a:r>
            <a:r>
              <a:rPr lang="en-US" sz="2000" kern="0" dirty="0" err="1" smtClean="0"/>
              <a:t>usados</a:t>
            </a:r>
            <a:r>
              <a:rPr lang="en-US" sz="2000" kern="0" dirty="0" smtClean="0"/>
              <a:t> </a:t>
            </a:r>
            <a:r>
              <a:rPr lang="en-US" sz="2000" kern="0" dirty="0" err="1" smtClean="0"/>
              <a:t>pelos</a:t>
            </a:r>
            <a:r>
              <a:rPr lang="en-US" sz="2000" kern="0" dirty="0" smtClean="0"/>
              <a:t> </a:t>
            </a:r>
            <a:r>
              <a:rPr lang="en-US" sz="2000" kern="0" dirty="0" err="1" smtClean="0"/>
              <a:t>usuários</a:t>
            </a:r>
            <a:r>
              <a:rPr lang="en-US" sz="2000" kern="0" dirty="0" smtClean="0"/>
              <a:t> para </a:t>
            </a:r>
            <a:r>
              <a:rPr lang="en-US" sz="2000" kern="0" dirty="0" err="1" smtClean="0"/>
              <a:t>administração</a:t>
            </a:r>
            <a:r>
              <a:rPr lang="en-US" sz="2000" kern="0" dirty="0" smtClean="0"/>
              <a:t> do </a:t>
            </a:r>
            <a:r>
              <a:rPr lang="en-US" sz="2000" kern="0" dirty="0" err="1" smtClean="0"/>
              <a:t>sitema</a:t>
            </a:r>
            <a:r>
              <a:rPr lang="en-US" sz="2000" kern="0" dirty="0" smtClean="0"/>
              <a:t>, </a:t>
            </a:r>
            <a:r>
              <a:rPr lang="en-US" sz="2000" kern="0" dirty="0" err="1" smtClean="0"/>
              <a:t>como</a:t>
            </a:r>
            <a:r>
              <a:rPr lang="en-US" sz="2000" kern="0" dirty="0" smtClean="0"/>
              <a:t> o ls.</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/boot </a:t>
            </a:r>
            <a:r>
              <a:rPr lang="en-US" sz="2000" kern="0" dirty="0" smtClean="0"/>
              <a:t>– </a:t>
            </a:r>
            <a:r>
              <a:rPr lang="en-US" sz="2000" kern="0" dirty="0" err="1" smtClean="0"/>
              <a:t>arquivos</a:t>
            </a:r>
            <a:r>
              <a:rPr lang="en-US" sz="2000" kern="0" dirty="0" smtClean="0"/>
              <a:t> de </a:t>
            </a:r>
            <a:r>
              <a:rPr lang="en-US" sz="2000" kern="0" dirty="0" err="1" smtClean="0"/>
              <a:t>inicialização</a:t>
            </a:r>
            <a:r>
              <a:rPr lang="en-US" sz="2000" kern="0" dirty="0" smtClean="0"/>
              <a:t> do </a:t>
            </a:r>
            <a:r>
              <a:rPr lang="en-US" sz="2000" kern="0" dirty="0" err="1" smtClean="0"/>
              <a:t>sistema</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/dev </a:t>
            </a:r>
            <a:r>
              <a:rPr lang="en-US" sz="2000" kern="0" dirty="0" smtClean="0"/>
              <a:t>– </a:t>
            </a:r>
            <a:r>
              <a:rPr lang="en-US" sz="2000" kern="0" dirty="0" err="1" smtClean="0"/>
              <a:t>arquivos</a:t>
            </a:r>
            <a:r>
              <a:rPr lang="en-US" sz="2000" kern="0" dirty="0" smtClean="0"/>
              <a:t> que </a:t>
            </a:r>
            <a:r>
              <a:rPr lang="en-US" sz="2000" kern="0" dirty="0" err="1" smtClean="0"/>
              <a:t>representam</a:t>
            </a:r>
            <a:r>
              <a:rPr lang="en-US" sz="2000" kern="0" dirty="0" smtClean="0"/>
              <a:t> </a:t>
            </a:r>
            <a:r>
              <a:rPr lang="en-US" sz="2000" kern="0" dirty="0" err="1" smtClean="0"/>
              <a:t>os</a:t>
            </a:r>
            <a:r>
              <a:rPr lang="en-US" sz="2000" kern="0" dirty="0" smtClean="0"/>
              <a:t> </a:t>
            </a:r>
            <a:r>
              <a:rPr lang="en-US" sz="2000" kern="0" dirty="0" err="1" smtClean="0"/>
              <a:t>dispositivos</a:t>
            </a:r>
            <a:r>
              <a:rPr lang="en-US" sz="2000" kern="0" dirty="0" smtClean="0"/>
              <a:t> </a:t>
            </a:r>
            <a:r>
              <a:rPr lang="en-US" sz="2000" kern="0" dirty="0" err="1" smtClean="0"/>
              <a:t>instalados</a:t>
            </a:r>
            <a:r>
              <a:rPr lang="en-US" sz="2000" kern="0" dirty="0" smtClean="0"/>
              <a:t> no </a:t>
            </a:r>
            <a:r>
              <a:rPr lang="en-US" sz="2000" kern="0" dirty="0" err="1" smtClean="0"/>
              <a:t>sistema</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etc</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t>arquivos</a:t>
            </a:r>
            <a:r>
              <a:rPr lang="en-US" sz="2000" kern="0" dirty="0" smtClean="0"/>
              <a:t> de </a:t>
            </a:r>
            <a:r>
              <a:rPr lang="en-US" sz="2000" kern="0" dirty="0" err="1" smtClean="0"/>
              <a:t>configuração</a:t>
            </a:r>
            <a:r>
              <a:rPr lang="en-US" sz="2000" kern="0" dirty="0" smtClean="0"/>
              <a:t> do </a:t>
            </a:r>
            <a:r>
              <a:rPr lang="en-US" sz="2000" kern="0" dirty="0" err="1" smtClean="0"/>
              <a:t>sistema</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/home </a:t>
            </a:r>
            <a:r>
              <a:rPr lang="en-US" sz="2000" kern="0" dirty="0" smtClean="0"/>
              <a:t>– </a:t>
            </a:r>
            <a:r>
              <a:rPr lang="en-US" sz="2000" kern="0" dirty="0" err="1" smtClean="0"/>
              <a:t>arquivos</a:t>
            </a:r>
            <a:r>
              <a:rPr lang="en-US" sz="2000" kern="0" dirty="0" smtClean="0"/>
              <a:t> </a:t>
            </a:r>
            <a:r>
              <a:rPr lang="en-US" sz="2000" kern="0" dirty="0" err="1" smtClean="0"/>
              <a:t>pessoais</a:t>
            </a:r>
            <a:r>
              <a:rPr lang="en-US" sz="2000" kern="0" dirty="0" smtClean="0"/>
              <a:t> dos </a:t>
            </a:r>
            <a:r>
              <a:rPr lang="en-US" sz="2000" kern="0" dirty="0" err="1" smtClean="0"/>
              <a:t>usuários</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/lib </a:t>
            </a:r>
            <a:r>
              <a:rPr lang="en-US" sz="2000" kern="0" dirty="0" smtClean="0"/>
              <a:t>– </a:t>
            </a:r>
            <a:r>
              <a:rPr lang="en-US" sz="2000" kern="0" dirty="0" err="1" smtClean="0"/>
              <a:t>bibliotecas</a:t>
            </a:r>
            <a:r>
              <a:rPr lang="en-US" sz="2000" kern="0" dirty="0" smtClean="0"/>
              <a:t> e </a:t>
            </a:r>
            <a:r>
              <a:rPr lang="en-US" sz="2000" kern="0" dirty="0" err="1" smtClean="0"/>
              <a:t>módulos</a:t>
            </a:r>
            <a:r>
              <a:rPr lang="en-US" sz="2000" kern="0" dirty="0" smtClean="0"/>
              <a:t> do kernel.</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p:txBody>
      </p:sp>
    </p:spTree>
    <p:extLst>
      <p:ext uri="{BB962C8B-B14F-4D97-AF65-F5344CB8AC3E}">
        <p14:creationId xmlns:p14="http://schemas.microsoft.com/office/powerpoint/2010/main" val="28989459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32</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Diretórios e Arquivos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/media</a:t>
            </a:r>
            <a:r>
              <a:rPr lang="en-US" sz="2000" kern="0" dirty="0"/>
              <a:t> e </a:t>
            </a:r>
            <a:r>
              <a:rPr lang="en-US" sz="2000" b="1" kern="0" dirty="0">
                <a:solidFill>
                  <a:srgbClr val="F3F3A5"/>
                </a:solidFill>
                <a:effectLst>
                  <a:outerShdw blurRad="38100" dist="38100" dir="2700000" algn="tl">
                    <a:srgbClr val="000000">
                      <a:alpha val="43137"/>
                    </a:srgbClr>
                  </a:outerShdw>
                </a:effectLst>
              </a:rPr>
              <a:t>/</a:t>
            </a:r>
            <a:r>
              <a:rPr lang="en-US" sz="2000" b="1" kern="0" dirty="0" err="1">
                <a:solidFill>
                  <a:srgbClr val="F3F3A5"/>
                </a:solidFill>
                <a:effectLst>
                  <a:outerShdw blurRad="38100" dist="38100" dir="2700000" algn="tl">
                    <a:srgbClr val="000000">
                      <a:alpha val="43137"/>
                    </a:srgbClr>
                  </a:outerShdw>
                </a:effectLst>
              </a:rPr>
              <a:t>mnt</a:t>
            </a:r>
            <a:r>
              <a:rPr lang="en-US" sz="2000" b="1" kern="0" dirty="0">
                <a:solidFill>
                  <a:srgbClr val="F3F3A5"/>
                </a:solidFill>
                <a:effectLst>
                  <a:outerShdw blurRad="38100" dist="38100" dir="2700000" algn="tl">
                    <a:srgbClr val="000000">
                      <a:alpha val="43137"/>
                    </a:srgbClr>
                  </a:outerShdw>
                </a:effectLst>
              </a:rPr>
              <a:t> </a:t>
            </a:r>
            <a:r>
              <a:rPr lang="en-US" sz="2000" kern="0" dirty="0"/>
              <a:t>– </a:t>
            </a:r>
            <a:r>
              <a:rPr lang="en-US" sz="2000" kern="0" dirty="0" err="1"/>
              <a:t>aquivos</a:t>
            </a:r>
            <a:r>
              <a:rPr lang="en-US" sz="2000" kern="0" dirty="0"/>
              <a:t> que </a:t>
            </a:r>
            <a:r>
              <a:rPr lang="en-US" sz="2000" kern="0" dirty="0" err="1"/>
              <a:t>representam</a:t>
            </a:r>
            <a:r>
              <a:rPr lang="en-US" sz="2000" kern="0" dirty="0"/>
              <a:t> </a:t>
            </a:r>
            <a:r>
              <a:rPr lang="en-US" sz="2000" kern="0" dirty="0" err="1"/>
              <a:t>pontos</a:t>
            </a:r>
            <a:r>
              <a:rPr lang="en-US" sz="2000" kern="0" dirty="0"/>
              <a:t> de </a:t>
            </a:r>
            <a:r>
              <a:rPr lang="en-US" sz="2000" kern="0" dirty="0" err="1"/>
              <a:t>montagem</a:t>
            </a:r>
            <a:r>
              <a:rPr lang="en-US" sz="2000" kern="0" dirty="0"/>
              <a:t> para </a:t>
            </a:r>
            <a:r>
              <a:rPr lang="en-US" sz="2000" kern="0" dirty="0" err="1"/>
              <a:t>dispositivos</a:t>
            </a:r>
            <a:r>
              <a:rPr lang="en-US" sz="2000" kern="0" dirty="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/opt </a:t>
            </a:r>
            <a:r>
              <a:rPr lang="en-US" sz="2000" kern="0" dirty="0" smtClean="0"/>
              <a:t>– </a:t>
            </a:r>
            <a:r>
              <a:rPr lang="en-US" sz="2000" kern="0" dirty="0" err="1" smtClean="0"/>
              <a:t>programas</a:t>
            </a:r>
            <a:r>
              <a:rPr lang="en-US" sz="2000" kern="0" dirty="0" smtClean="0"/>
              <a:t> </a:t>
            </a:r>
            <a:r>
              <a:rPr lang="en-US" sz="2000" kern="0" dirty="0" err="1" smtClean="0"/>
              <a:t>aplicativos</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/proc</a:t>
            </a:r>
            <a:r>
              <a:rPr lang="en-US" sz="2000" kern="0" dirty="0" smtClean="0"/>
              <a:t> – </a:t>
            </a:r>
            <a:r>
              <a:rPr lang="en-US" sz="2000" kern="0" dirty="0" err="1" smtClean="0"/>
              <a:t>arquivos</a:t>
            </a:r>
            <a:r>
              <a:rPr lang="en-US" sz="2000" kern="0" dirty="0" smtClean="0"/>
              <a:t> de </a:t>
            </a:r>
            <a:r>
              <a:rPr lang="en-US" sz="2000" kern="0" dirty="0" err="1" smtClean="0"/>
              <a:t>informações</a:t>
            </a:r>
            <a:r>
              <a:rPr lang="en-US" sz="2000" kern="0" dirty="0" smtClean="0"/>
              <a:t> de </a:t>
            </a:r>
            <a:r>
              <a:rPr lang="en-US" sz="2000" kern="0" dirty="0" err="1" smtClean="0"/>
              <a:t>processos</a:t>
            </a:r>
            <a:r>
              <a:rPr lang="en-US" sz="2000" kern="0" dirty="0" smtClean="0"/>
              <a:t> </a:t>
            </a:r>
            <a:r>
              <a:rPr lang="en-US" sz="2000" kern="0" dirty="0" err="1" smtClean="0"/>
              <a:t>sendo</a:t>
            </a:r>
            <a:r>
              <a:rPr lang="en-US" sz="2000" kern="0" dirty="0" smtClean="0"/>
              <a:t> </a:t>
            </a:r>
            <a:r>
              <a:rPr lang="en-US" sz="2000" kern="0" dirty="0" err="1" smtClean="0"/>
              <a:t>executados</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sbin</a:t>
            </a:r>
            <a:r>
              <a:rPr lang="en-US" sz="2000" kern="0" dirty="0" smtClean="0"/>
              <a:t> – </a:t>
            </a:r>
            <a:r>
              <a:rPr lang="en-US" sz="2000" kern="0" dirty="0" err="1" smtClean="0"/>
              <a:t>programas</a:t>
            </a:r>
            <a:r>
              <a:rPr lang="en-US" sz="2000" kern="0" dirty="0" smtClean="0"/>
              <a:t> </a:t>
            </a:r>
            <a:r>
              <a:rPr lang="en-US" sz="2000" kern="0" dirty="0" err="1" smtClean="0"/>
              <a:t>executados</a:t>
            </a:r>
            <a:r>
              <a:rPr lang="en-US" sz="2000" kern="0" dirty="0" smtClean="0"/>
              <a:t> </a:t>
            </a:r>
            <a:r>
              <a:rPr lang="en-US" sz="2000" kern="0" dirty="0" err="1" smtClean="0"/>
              <a:t>por</a:t>
            </a:r>
            <a:r>
              <a:rPr lang="en-US" sz="2000" kern="0" dirty="0" smtClean="0"/>
              <a:t> </a:t>
            </a:r>
            <a:r>
              <a:rPr lang="en-US" sz="2000" kern="0" dirty="0" err="1" smtClean="0"/>
              <a:t>administradores</a:t>
            </a:r>
            <a:r>
              <a:rPr lang="en-US" sz="2000" kern="0" dirty="0" smtClean="0"/>
              <a:t> para </a:t>
            </a:r>
            <a:r>
              <a:rPr lang="en-US" sz="2000" kern="0" dirty="0" err="1" smtClean="0"/>
              <a:t>manutenção</a:t>
            </a:r>
            <a:r>
              <a:rPr lang="en-US" sz="2000" kern="0" dirty="0" smtClean="0"/>
              <a:t> do </a:t>
            </a:r>
            <a:r>
              <a:rPr lang="en-US" sz="2000" kern="0" dirty="0" err="1" smtClean="0"/>
              <a:t>sistema</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srv</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t>arquivos</a:t>
            </a:r>
            <a:r>
              <a:rPr lang="en-US" sz="2000" kern="0" dirty="0" smtClean="0"/>
              <a:t> com dados de </a:t>
            </a:r>
            <a:r>
              <a:rPr lang="en-US" sz="2000" kern="0" dirty="0" err="1" smtClean="0"/>
              <a:t>servidores</a:t>
            </a:r>
            <a:r>
              <a:rPr lang="en-US" sz="2000" kern="0" dirty="0" smtClean="0"/>
              <a:t> e </a:t>
            </a:r>
            <a:r>
              <a:rPr lang="en-US" sz="2000" kern="0" dirty="0" err="1" smtClean="0"/>
              <a:t>serviços</a:t>
            </a:r>
            <a:r>
              <a:rPr lang="en-US" sz="2000" kern="0" dirty="0" smtClean="0"/>
              <a:t> do </a:t>
            </a:r>
            <a:r>
              <a:rPr lang="en-US" sz="2000" kern="0" dirty="0" err="1" smtClean="0"/>
              <a:t>sistema</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tmp</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t>arquivos</a:t>
            </a:r>
            <a:r>
              <a:rPr lang="en-US" sz="2000" kern="0" dirty="0" smtClean="0"/>
              <a:t> </a:t>
            </a:r>
            <a:r>
              <a:rPr lang="en-US" sz="2000" kern="0" dirty="0" err="1" smtClean="0"/>
              <a:t>temporários</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usr</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t>programas</a:t>
            </a:r>
            <a:r>
              <a:rPr lang="en-US" sz="2000" kern="0" dirty="0" smtClean="0"/>
              <a:t> de </a:t>
            </a:r>
            <a:r>
              <a:rPr lang="en-US" sz="2000" kern="0" dirty="0" err="1" smtClean="0"/>
              <a:t>usuários</a:t>
            </a:r>
            <a:r>
              <a:rPr lang="en-US" sz="2000" kern="0" dirty="0" smtClean="0"/>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a:t>
            </a:r>
            <a:r>
              <a:rPr lang="en-US" sz="2000" b="1" kern="0" dirty="0" err="1" smtClean="0">
                <a:solidFill>
                  <a:srgbClr val="F3F3A5"/>
                </a:solidFill>
                <a:effectLst>
                  <a:outerShdw blurRad="38100" dist="38100" dir="2700000" algn="tl">
                    <a:srgbClr val="000000">
                      <a:alpha val="43137"/>
                    </a:srgbClr>
                  </a:outerShdw>
                </a:effectLst>
              </a:rPr>
              <a:t>var</a:t>
            </a:r>
            <a:r>
              <a:rPr lang="en-US" sz="2000" b="1" kern="0" dirty="0" smtClean="0">
                <a:solidFill>
                  <a:srgbClr val="F3F3A5"/>
                </a:solidFill>
                <a:effectLst>
                  <a:outerShdw blurRad="38100" dist="38100" dir="2700000" algn="tl">
                    <a:srgbClr val="000000">
                      <a:alpha val="43137"/>
                    </a:srgbClr>
                  </a:outerShdw>
                </a:effectLst>
              </a:rPr>
              <a:t> </a:t>
            </a:r>
            <a:r>
              <a:rPr lang="en-US" sz="2000" kern="0" dirty="0" smtClean="0"/>
              <a:t>– </a:t>
            </a:r>
            <a:r>
              <a:rPr lang="en-US" sz="2000" kern="0" dirty="0" err="1" smtClean="0"/>
              <a:t>arquivos</a:t>
            </a:r>
            <a:r>
              <a:rPr lang="en-US" sz="2000" kern="0" dirty="0" smtClean="0"/>
              <a:t> </a:t>
            </a:r>
            <a:r>
              <a:rPr lang="en-US" sz="2000" kern="0" dirty="0" err="1" smtClean="0"/>
              <a:t>variáveis</a:t>
            </a:r>
            <a:r>
              <a:rPr lang="en-US" sz="2000" kern="0" dirty="0" smtClean="0"/>
              <a:t>, que </a:t>
            </a:r>
            <a:r>
              <a:rPr lang="en-US" sz="2000" kern="0" dirty="0" err="1" smtClean="0"/>
              <a:t>mudam</a:t>
            </a:r>
            <a:r>
              <a:rPr lang="en-US" sz="2000" kern="0" dirty="0" smtClean="0"/>
              <a:t> de </a:t>
            </a:r>
            <a:r>
              <a:rPr lang="en-US" sz="2000" kern="0" dirty="0" err="1" smtClean="0"/>
              <a:t>tamanho</a:t>
            </a:r>
            <a:r>
              <a:rPr lang="en-US" sz="2000" kern="0" dirty="0" smtClean="0"/>
              <a:t> com o </a:t>
            </a:r>
            <a:r>
              <a:rPr lang="en-US" sz="2000" kern="0" dirty="0" err="1" smtClean="0"/>
              <a:t>passar</a:t>
            </a:r>
            <a:r>
              <a:rPr lang="en-US" sz="2000" kern="0" dirty="0" smtClean="0"/>
              <a:t> do tempo, </a:t>
            </a:r>
            <a:r>
              <a:rPr lang="en-US" sz="2000" kern="0" dirty="0" err="1" smtClean="0"/>
              <a:t>como</a:t>
            </a:r>
            <a:r>
              <a:rPr lang="en-US" sz="2000" kern="0" dirty="0" smtClean="0"/>
              <a:t> logs, spool de </a:t>
            </a:r>
            <a:r>
              <a:rPr lang="en-US" sz="2000" kern="0" dirty="0" err="1" smtClean="0"/>
              <a:t>impressão</a:t>
            </a:r>
            <a:r>
              <a:rPr lang="en-US" sz="2000" kern="0" dirty="0" smtClean="0"/>
              <a:t>, etc.</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2000" kern="0" dirty="0"/>
          </a:p>
        </p:txBody>
      </p:sp>
    </p:spTree>
    <p:extLst>
      <p:ext uri="{BB962C8B-B14F-4D97-AF65-F5344CB8AC3E}">
        <p14:creationId xmlns:p14="http://schemas.microsoft.com/office/powerpoint/2010/main" val="3273183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33</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Usuários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a</a:t>
            </a:r>
            <a:r>
              <a:rPr lang="en-US" sz="2000" b="1" kern="0" dirty="0" err="1" smtClean="0">
                <a:solidFill>
                  <a:srgbClr val="F3F3A5"/>
                </a:solidFill>
                <a:effectLst>
                  <a:outerShdw blurRad="38100" dist="38100" dir="2700000" algn="tl">
                    <a:srgbClr val="000000">
                      <a:alpha val="43137"/>
                    </a:srgbClr>
                  </a:outerShdw>
                </a:effectLst>
              </a:rPr>
              <a:t>dduser</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2000" kern="0" dirty="0" err="1" smtClean="0">
                <a:solidFill>
                  <a:srgbClr val="FFFFFF"/>
                </a:solidFill>
              </a:rPr>
              <a:t>cria</a:t>
            </a:r>
            <a:r>
              <a:rPr lang="en-US" sz="2000" kern="0" dirty="0" smtClean="0">
                <a:solidFill>
                  <a:srgbClr val="FFFFFF"/>
                </a:solidFill>
              </a:rPr>
              <a:t> um novo </a:t>
            </a:r>
            <a:r>
              <a:rPr lang="en-US" sz="2000" kern="0" dirty="0" err="1" smtClean="0">
                <a:solidFill>
                  <a:srgbClr val="FFFFFF"/>
                </a:solidFill>
              </a:rPr>
              <a:t>usuário</a:t>
            </a:r>
            <a:r>
              <a:rPr lang="en-US" sz="2000" kern="0" dirty="0" smtClean="0">
                <a:solidFill>
                  <a:srgbClr val="FFFFFF"/>
                </a:solidFill>
              </a:rPr>
              <a:t>.</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smtClean="0">
                <a:solidFill>
                  <a:srgbClr val="FFFFFF"/>
                </a:solidFill>
              </a:rPr>
              <a:t>exemplo</a:t>
            </a:r>
            <a:r>
              <a:rPr lang="en-US" sz="2000" kern="0" dirty="0" smtClean="0">
                <a:solidFill>
                  <a:srgbClr val="FFFFFF"/>
                </a:solidFill>
              </a:rPr>
              <a:t>: </a:t>
            </a:r>
            <a:r>
              <a:rPr lang="en-US" sz="2000" b="1" kern="0" dirty="0" err="1" smtClean="0">
                <a:solidFill>
                  <a:srgbClr val="F3F3A5"/>
                </a:solidFill>
                <a:effectLst>
                  <a:outerShdw blurRad="38100" dist="38100" dir="2700000" algn="tl">
                    <a:srgbClr val="000000">
                      <a:alpha val="43137"/>
                    </a:srgbClr>
                  </a:outerShdw>
                </a:effectLst>
              </a:rPr>
              <a:t>sudo</a:t>
            </a:r>
            <a:r>
              <a:rPr lang="en-US" sz="2000" kern="0" dirty="0" smtClean="0">
                <a:solidFill>
                  <a:srgbClr val="F3F3A5"/>
                </a:solidFill>
                <a:effectLst>
                  <a:outerShdw blurRad="38100" dist="38100" dir="2700000" algn="tl">
                    <a:srgbClr val="000000">
                      <a:alpha val="43137"/>
                    </a:srgbClr>
                  </a:outerShdw>
                </a:effectLst>
              </a:rPr>
              <a:t> </a:t>
            </a:r>
            <a:r>
              <a:rPr lang="en-US" sz="2000" kern="0" dirty="0" err="1" smtClean="0">
                <a:solidFill>
                  <a:srgbClr val="FFFFFF"/>
                </a:solidFill>
              </a:rPr>
              <a:t>adduser</a:t>
            </a:r>
            <a:r>
              <a:rPr lang="en-US" sz="2000" kern="0" dirty="0" smtClean="0">
                <a:solidFill>
                  <a:srgbClr val="FFFFFF"/>
                </a:solidFill>
              </a:rPr>
              <a:t> </a:t>
            </a:r>
            <a:r>
              <a:rPr lang="en-US" sz="2000" kern="0" dirty="0" err="1" smtClean="0">
                <a:solidFill>
                  <a:srgbClr val="FFFFFF"/>
                </a:solidFill>
              </a:rPr>
              <a:t>novousr</a:t>
            </a:r>
            <a:endParaRPr lang="en-US" sz="2000" kern="0" dirty="0" smtClean="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su</a:t>
            </a:r>
            <a:r>
              <a:rPr lang="en-US" sz="2000" kern="0" dirty="0" smtClean="0">
                <a:solidFill>
                  <a:srgbClr val="F3F3A5"/>
                </a:solidFill>
                <a:effectLst>
                  <a:outerShdw blurRad="38100" dist="38100" dir="2700000" algn="tl">
                    <a:srgbClr val="000000">
                      <a:alpha val="43137"/>
                    </a:srgbClr>
                  </a:outerShdw>
                </a:effectLst>
              </a:rPr>
              <a:t> </a:t>
            </a:r>
            <a:r>
              <a:rPr lang="en-US" sz="2000" kern="0" dirty="0">
                <a:solidFill>
                  <a:srgbClr val="FFFFFF"/>
                </a:solidFill>
              </a:rPr>
              <a:t>– </a:t>
            </a:r>
            <a:r>
              <a:rPr lang="en-US" sz="2000" kern="0" dirty="0" err="1" smtClean="0">
                <a:solidFill>
                  <a:srgbClr val="FFFFFF"/>
                </a:solidFill>
              </a:rPr>
              <a:t>troca</a:t>
            </a:r>
            <a:r>
              <a:rPr lang="en-US" sz="2000" kern="0" dirty="0" smtClean="0">
                <a:solidFill>
                  <a:srgbClr val="FFFFFF"/>
                </a:solidFill>
              </a:rPr>
              <a:t>/</a:t>
            </a:r>
            <a:r>
              <a:rPr lang="en-US" sz="2000" kern="0" dirty="0" err="1" smtClean="0">
                <a:solidFill>
                  <a:srgbClr val="FFFFFF"/>
                </a:solidFill>
              </a:rPr>
              <a:t>substitui</a:t>
            </a:r>
            <a:r>
              <a:rPr lang="en-US" sz="2000" kern="0" dirty="0" smtClean="0">
                <a:solidFill>
                  <a:srgbClr val="FFFFFF"/>
                </a:solidFill>
              </a:rPr>
              <a:t> o </a:t>
            </a:r>
            <a:r>
              <a:rPr lang="en-US" sz="2000" kern="0" dirty="0" err="1">
                <a:solidFill>
                  <a:srgbClr val="FFFFFF"/>
                </a:solidFill>
              </a:rPr>
              <a:t>usuário</a:t>
            </a:r>
            <a:r>
              <a:rPr lang="en-US" sz="2000" kern="0" dirty="0">
                <a:solidFill>
                  <a:srgbClr val="FFFFFF"/>
                </a:solidFill>
              </a:rPr>
              <a:t>.</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err="1" smtClean="0">
                <a:solidFill>
                  <a:srgbClr val="FFFFFF"/>
                </a:solidFill>
              </a:rPr>
              <a:t>su</a:t>
            </a:r>
            <a:r>
              <a:rPr lang="en-US" sz="2000" kern="0" dirty="0" smtClean="0">
                <a:solidFill>
                  <a:srgbClr val="FFFFFF"/>
                </a:solidFill>
              </a:rPr>
              <a:t> </a:t>
            </a:r>
            <a:r>
              <a:rPr lang="en-US" sz="2000" kern="0" dirty="0" err="1">
                <a:solidFill>
                  <a:srgbClr val="FFFFFF"/>
                </a:solidFill>
              </a:rPr>
              <a:t>novousr</a:t>
            </a:r>
            <a:endParaRPr lang="en-US" sz="2000" kern="0" dirty="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p</a:t>
            </a:r>
            <a:r>
              <a:rPr lang="en-US" sz="2000" b="1" kern="0" dirty="0" err="1" smtClean="0">
                <a:solidFill>
                  <a:srgbClr val="F3F3A5"/>
                </a:solidFill>
                <a:effectLst>
                  <a:outerShdw blurRad="38100" dist="38100" dir="2700000" algn="tl">
                    <a:srgbClr val="000000">
                      <a:alpha val="43137"/>
                    </a:srgbClr>
                  </a:outerShdw>
                </a:effectLst>
              </a:rPr>
              <a:t>asswd</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2000" kern="0" dirty="0" err="1" smtClean="0">
                <a:solidFill>
                  <a:srgbClr val="FFFFFF"/>
                </a:solidFill>
              </a:rPr>
              <a:t>troca</a:t>
            </a:r>
            <a:r>
              <a:rPr lang="en-US" sz="2000" kern="0" dirty="0" smtClean="0">
                <a:solidFill>
                  <a:srgbClr val="FFFFFF"/>
                </a:solidFill>
              </a:rPr>
              <a:t> a </a:t>
            </a:r>
            <a:r>
              <a:rPr lang="en-US" sz="2000" kern="0" dirty="0" err="1" smtClean="0">
                <a:solidFill>
                  <a:srgbClr val="FFFFFF"/>
                </a:solidFill>
              </a:rPr>
              <a:t>senha</a:t>
            </a:r>
            <a:r>
              <a:rPr lang="en-US" sz="2000" kern="0" dirty="0" smtClean="0">
                <a:solidFill>
                  <a:srgbClr val="FFFFFF"/>
                </a:solidFill>
              </a:rPr>
              <a:t> do </a:t>
            </a:r>
            <a:r>
              <a:rPr lang="en-US" sz="2000" kern="0" dirty="0" err="1" smtClean="0">
                <a:solidFill>
                  <a:srgbClr val="FFFFFF"/>
                </a:solidFill>
              </a:rPr>
              <a:t>usuário</a:t>
            </a:r>
            <a:r>
              <a:rPr lang="en-US" sz="2000" kern="0" dirty="0" smtClean="0">
                <a:solidFill>
                  <a:srgbClr val="FFFFFF"/>
                </a:solidFill>
              </a:rPr>
              <a:t> </a:t>
            </a:r>
            <a:r>
              <a:rPr lang="en-US" sz="2000" kern="0" dirty="0" err="1" smtClean="0">
                <a:solidFill>
                  <a:srgbClr val="FFFFFF"/>
                </a:solidFill>
              </a:rPr>
              <a:t>corrente</a:t>
            </a:r>
            <a:r>
              <a:rPr lang="en-US" sz="2000" kern="0" dirty="0" smtClean="0">
                <a:solidFill>
                  <a:srgbClr val="FFFFFF"/>
                </a:solidFill>
              </a:rPr>
              <a:t>.</a:t>
            </a: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userdel</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2000" b="1" kern="0" dirty="0" err="1" smtClean="0">
                <a:solidFill>
                  <a:srgbClr val="F3F3A5"/>
                </a:solidFill>
                <a:effectLst>
                  <a:outerShdw blurRad="38100" dist="38100" dir="2700000" algn="tl">
                    <a:srgbClr val="000000">
                      <a:alpha val="43137"/>
                    </a:srgbClr>
                  </a:outerShdw>
                </a:effectLst>
              </a:rPr>
              <a:t>deluser</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2000" kern="0" dirty="0" err="1" smtClean="0">
                <a:solidFill>
                  <a:srgbClr val="FFFFFF"/>
                </a:solidFill>
              </a:rPr>
              <a:t>Apaga</a:t>
            </a:r>
            <a:r>
              <a:rPr lang="en-US" sz="2000" kern="0" dirty="0" smtClean="0">
                <a:solidFill>
                  <a:srgbClr val="FFFFFF"/>
                </a:solidFill>
              </a:rPr>
              <a:t> um </a:t>
            </a:r>
            <a:r>
              <a:rPr lang="en-US" sz="2000" kern="0" dirty="0" err="1" smtClean="0">
                <a:solidFill>
                  <a:srgbClr val="FFFFFF"/>
                </a:solidFill>
              </a:rPr>
              <a:t>usuário</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smtClean="0">
                <a:solidFill>
                  <a:srgbClr val="FFFFFF"/>
                </a:solidFill>
              </a:rPr>
              <a:t>exemplo</a:t>
            </a:r>
            <a:r>
              <a:rPr lang="en-US" sz="2000" kern="0" dirty="0" smtClean="0">
                <a:solidFill>
                  <a:srgbClr val="FFFFFF"/>
                </a:solidFill>
              </a:rPr>
              <a:t>: </a:t>
            </a:r>
            <a:r>
              <a:rPr lang="en-US" sz="2000" kern="0" dirty="0" err="1" smtClean="0">
                <a:solidFill>
                  <a:srgbClr val="FFFFFF"/>
                </a:solidFill>
              </a:rPr>
              <a:t>userdel</a:t>
            </a:r>
            <a:r>
              <a:rPr lang="en-US" sz="2000" kern="0" dirty="0" smtClean="0">
                <a:solidFill>
                  <a:srgbClr val="FFFFFF"/>
                </a:solidFill>
              </a:rPr>
              <a:t> –r </a:t>
            </a:r>
            <a:r>
              <a:rPr lang="en-US" sz="2000" kern="0" dirty="0" err="1" smtClean="0">
                <a:solidFill>
                  <a:srgbClr val="FFFFFF"/>
                </a:solidFill>
              </a:rPr>
              <a:t>novousr</a:t>
            </a:r>
            <a:r>
              <a:rPr lang="en-US" sz="2000" kern="0" dirty="0" smtClean="0">
                <a:solidFill>
                  <a:srgbClr val="FFFFFF"/>
                </a:solidFill>
              </a:rPr>
              <a:t> </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O </a:t>
            </a:r>
            <a:r>
              <a:rPr lang="en-US" sz="1800" kern="0" dirty="0" err="1" smtClean="0">
                <a:solidFill>
                  <a:srgbClr val="FFFFFF"/>
                </a:solidFill>
              </a:rPr>
              <a:t>parâmetro</a:t>
            </a:r>
            <a:r>
              <a:rPr lang="en-US" sz="1800" kern="0" dirty="0" smtClean="0">
                <a:solidFill>
                  <a:srgbClr val="FFFFFF"/>
                </a:solidFill>
              </a:rPr>
              <a:t> –r é para remover o </a:t>
            </a:r>
            <a:r>
              <a:rPr lang="en-US" sz="1800" kern="0" dirty="0" err="1" smtClean="0">
                <a:solidFill>
                  <a:srgbClr val="FFFFFF"/>
                </a:solidFill>
              </a:rPr>
              <a:t>diretório</a:t>
            </a:r>
            <a:r>
              <a:rPr lang="en-US" sz="1800" kern="0" dirty="0" smtClean="0">
                <a:solidFill>
                  <a:srgbClr val="FFFFFF"/>
                </a:solidFill>
              </a:rPr>
              <a:t> home </a:t>
            </a:r>
            <a:r>
              <a:rPr lang="en-US" sz="1800" kern="0" dirty="0" err="1" smtClean="0">
                <a:solidFill>
                  <a:srgbClr val="FFFFFF"/>
                </a:solidFill>
              </a:rPr>
              <a:t>desse</a:t>
            </a:r>
            <a:r>
              <a:rPr lang="en-US" sz="1800" kern="0" dirty="0" smtClean="0">
                <a:solidFill>
                  <a:srgbClr val="FFFFFF"/>
                </a:solidFill>
              </a:rPr>
              <a:t> </a:t>
            </a:r>
            <a:r>
              <a:rPr lang="en-US" sz="1800" kern="0" dirty="0" err="1" smtClean="0">
                <a:solidFill>
                  <a:srgbClr val="FFFFFF"/>
                </a:solidFill>
              </a:rPr>
              <a:t>usuário</a:t>
            </a:r>
            <a:r>
              <a:rPr lang="en-US" sz="1800" kern="0" dirty="0" smtClean="0">
                <a:solidFill>
                  <a:srgbClr val="FFFFFF"/>
                </a:solidFill>
              </a:rPr>
              <a:t>. </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Se o </a:t>
            </a:r>
            <a:r>
              <a:rPr lang="en-US" sz="1800" kern="0" dirty="0" err="1" smtClean="0">
                <a:solidFill>
                  <a:srgbClr val="FFFFFF"/>
                </a:solidFill>
              </a:rPr>
              <a:t>usuário</a:t>
            </a:r>
            <a:r>
              <a:rPr lang="en-US" sz="1800" kern="0" dirty="0" smtClean="0">
                <a:solidFill>
                  <a:srgbClr val="FFFFFF"/>
                </a:solidFill>
              </a:rPr>
              <a:t> </a:t>
            </a:r>
            <a:r>
              <a:rPr lang="en-US" sz="1800" kern="0" dirty="0" err="1" smtClean="0">
                <a:solidFill>
                  <a:srgbClr val="FFFFFF"/>
                </a:solidFill>
              </a:rPr>
              <a:t>estiver</a:t>
            </a:r>
            <a:r>
              <a:rPr lang="en-US" sz="1800" kern="0" dirty="0" smtClean="0">
                <a:solidFill>
                  <a:srgbClr val="FFFFFF"/>
                </a:solidFill>
              </a:rPr>
              <a:t> com </a:t>
            </a:r>
            <a:r>
              <a:rPr lang="en-US" sz="1800" kern="0" dirty="0" err="1" smtClean="0">
                <a:solidFill>
                  <a:srgbClr val="FFFFFF"/>
                </a:solidFill>
              </a:rPr>
              <a:t>processos</a:t>
            </a:r>
            <a:r>
              <a:rPr lang="en-US" sz="1800" kern="0" dirty="0" smtClean="0">
                <a:solidFill>
                  <a:srgbClr val="FFFFFF"/>
                </a:solidFill>
              </a:rPr>
              <a:t> </a:t>
            </a:r>
            <a:r>
              <a:rPr lang="en-US" sz="1800" kern="0" dirty="0" err="1" smtClean="0">
                <a:solidFill>
                  <a:srgbClr val="FFFFFF"/>
                </a:solidFill>
              </a:rPr>
              <a:t>abertos</a:t>
            </a:r>
            <a:r>
              <a:rPr lang="en-US" sz="1800" kern="0" dirty="0" smtClean="0">
                <a:solidFill>
                  <a:srgbClr val="FFFFFF"/>
                </a:solidFill>
              </a:rPr>
              <a:t>, </a:t>
            </a:r>
            <a:r>
              <a:rPr lang="en-US" sz="1800" kern="0" dirty="0" err="1" smtClean="0">
                <a:solidFill>
                  <a:srgbClr val="FFFFFF"/>
                </a:solidFill>
              </a:rPr>
              <a:t>encerre</a:t>
            </a:r>
            <a:r>
              <a:rPr lang="en-US" sz="1800" kern="0" dirty="0" smtClean="0">
                <a:solidFill>
                  <a:srgbClr val="FFFFFF"/>
                </a:solidFill>
              </a:rPr>
              <a:t> </a:t>
            </a:r>
            <a:r>
              <a:rPr lang="en-US" sz="1800" kern="0" dirty="0" err="1" smtClean="0">
                <a:solidFill>
                  <a:srgbClr val="FFFFFF"/>
                </a:solidFill>
              </a:rPr>
              <a:t>os</a:t>
            </a:r>
            <a:r>
              <a:rPr lang="en-US" sz="1800" kern="0" dirty="0" smtClean="0">
                <a:solidFill>
                  <a:srgbClr val="FFFFFF"/>
                </a:solidFill>
              </a:rPr>
              <a:t> </a:t>
            </a:r>
            <a:r>
              <a:rPr lang="en-US" sz="1800" kern="0" dirty="0" err="1" smtClean="0">
                <a:solidFill>
                  <a:srgbClr val="FFFFFF"/>
                </a:solidFill>
              </a:rPr>
              <a:t>processos</a:t>
            </a:r>
            <a:r>
              <a:rPr lang="en-US" sz="1800" kern="0" dirty="0" smtClean="0">
                <a:solidFill>
                  <a:srgbClr val="FFFFFF"/>
                </a:solidFill>
              </a:rPr>
              <a:t> e </a:t>
            </a:r>
            <a:r>
              <a:rPr lang="en-US" sz="1800" kern="0" dirty="0" err="1" smtClean="0">
                <a:solidFill>
                  <a:srgbClr val="FFFFFF"/>
                </a:solidFill>
              </a:rPr>
              <a:t>tente</a:t>
            </a:r>
            <a:r>
              <a:rPr lang="en-US" sz="1800" kern="0" dirty="0" smtClean="0">
                <a:solidFill>
                  <a:srgbClr val="FFFFFF"/>
                </a:solidFill>
              </a:rPr>
              <a:t> </a:t>
            </a:r>
            <a:r>
              <a:rPr lang="en-US" sz="1800" kern="0" dirty="0" err="1" smtClean="0">
                <a:solidFill>
                  <a:srgbClr val="FFFFFF"/>
                </a:solidFill>
              </a:rPr>
              <a:t>removê</a:t>
            </a:r>
            <a:r>
              <a:rPr lang="en-US" sz="1800" kern="0" dirty="0" smtClean="0">
                <a:solidFill>
                  <a:srgbClr val="FFFFFF"/>
                </a:solidFill>
              </a:rPr>
              <a:t>-lo </a:t>
            </a:r>
            <a:r>
              <a:rPr lang="en-US" sz="1800" kern="0" dirty="0" err="1" smtClean="0">
                <a:solidFill>
                  <a:srgbClr val="FFFFFF"/>
                </a:solidFill>
              </a:rPr>
              <a:t>novamente</a:t>
            </a:r>
            <a:r>
              <a:rPr lang="en-US" sz="1800" kern="0" dirty="0" smtClean="0">
                <a:solidFill>
                  <a:srgbClr val="FFFFFF"/>
                </a:solidFill>
              </a:rPr>
              <a:t>. </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pt-BR" sz="1800" kern="0" dirty="0" err="1" smtClean="0">
                <a:solidFill>
                  <a:srgbClr val="FFFFFF"/>
                </a:solidFill>
              </a:rPr>
              <a:t>sudo</a:t>
            </a:r>
            <a:r>
              <a:rPr lang="pt-BR" sz="1800" kern="0" dirty="0" smtClean="0">
                <a:solidFill>
                  <a:srgbClr val="FFFFFF"/>
                </a:solidFill>
              </a:rPr>
              <a:t> </a:t>
            </a:r>
            <a:r>
              <a:rPr lang="pt-BR" sz="1800" kern="0" dirty="0" err="1">
                <a:solidFill>
                  <a:srgbClr val="FFFFFF"/>
                </a:solidFill>
              </a:rPr>
              <a:t>pkill</a:t>
            </a:r>
            <a:r>
              <a:rPr lang="pt-BR" sz="1800" kern="0" dirty="0">
                <a:solidFill>
                  <a:srgbClr val="FFFFFF"/>
                </a:solidFill>
              </a:rPr>
              <a:t> -KILL -u </a:t>
            </a:r>
            <a:r>
              <a:rPr lang="pt-BR" sz="1800" kern="0" dirty="0" err="1" smtClean="0">
                <a:solidFill>
                  <a:srgbClr val="FFFFFF"/>
                </a:solidFill>
              </a:rPr>
              <a:t>novousr</a:t>
            </a:r>
            <a:endParaRPr lang="pt-BR" sz="1800" kern="0" dirty="0" smtClean="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t>Para trocar a </a:t>
            </a:r>
            <a:r>
              <a:rPr lang="en-US" sz="1800" kern="0" dirty="0" err="1"/>
              <a:t>senha</a:t>
            </a:r>
            <a:r>
              <a:rPr lang="en-US" sz="1800" kern="0" dirty="0"/>
              <a:t> do </a:t>
            </a:r>
            <a:r>
              <a:rPr lang="en-US" sz="1800" kern="0" dirty="0" err="1"/>
              <a:t>usuário</a:t>
            </a:r>
            <a:r>
              <a:rPr lang="en-US" sz="1800" kern="0" dirty="0"/>
              <a:t> </a:t>
            </a:r>
            <a:r>
              <a:rPr lang="en-US" sz="1800" b="1" kern="0" dirty="0" smtClean="0">
                <a:solidFill>
                  <a:srgbClr val="F3F3A5"/>
                </a:solidFill>
                <a:effectLst>
                  <a:outerShdw blurRad="38100" dist="38100" dir="2700000" algn="tl">
                    <a:srgbClr val="000000">
                      <a:alpha val="43137"/>
                    </a:srgbClr>
                  </a:outerShdw>
                </a:effectLst>
              </a:rPr>
              <a:t>root</a:t>
            </a:r>
            <a:r>
              <a:rPr lang="en-US" sz="1800" kern="0" dirty="0" smtClean="0"/>
              <a:t>:</a:t>
            </a:r>
            <a:endParaRPr lang="en-US" sz="1800" kern="0" dirty="0"/>
          </a:p>
          <a:p>
            <a:pPr marL="792163" lvl="2"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err="1">
                <a:solidFill>
                  <a:srgbClr val="F3F3A5"/>
                </a:solidFill>
                <a:effectLst>
                  <a:outerShdw blurRad="38100" dist="38100" dir="2700000" algn="tl">
                    <a:srgbClr val="000000">
                      <a:alpha val="43137"/>
                    </a:srgbClr>
                  </a:outerShdw>
                </a:effectLst>
              </a:rPr>
              <a:t>sudo</a:t>
            </a:r>
            <a:r>
              <a:rPr lang="en-US" sz="1800" b="1" kern="0" dirty="0">
                <a:solidFill>
                  <a:srgbClr val="F3F3A5"/>
                </a:solidFill>
                <a:effectLst>
                  <a:outerShdw blurRad="38100" dist="38100" dir="2700000" algn="tl">
                    <a:srgbClr val="000000">
                      <a:alpha val="43137"/>
                    </a:srgbClr>
                  </a:outerShdw>
                </a:effectLst>
              </a:rPr>
              <a:t> –</a:t>
            </a:r>
            <a:r>
              <a:rPr lang="en-US" sz="1800" b="1" kern="0" dirty="0" err="1">
                <a:solidFill>
                  <a:srgbClr val="F3F3A5"/>
                </a:solidFill>
                <a:effectLst>
                  <a:outerShdw blurRad="38100" dist="38100" dir="2700000" algn="tl">
                    <a:srgbClr val="000000">
                      <a:alpha val="43137"/>
                    </a:srgbClr>
                  </a:outerShdw>
                </a:effectLst>
              </a:rPr>
              <a:t>i</a:t>
            </a:r>
            <a:endParaRPr lang="en-US" sz="1800" b="1" kern="0" dirty="0">
              <a:solidFill>
                <a:srgbClr val="F3F3A5"/>
              </a:solidFill>
              <a:effectLst>
                <a:outerShdw blurRad="38100" dist="38100" dir="2700000" algn="tl">
                  <a:srgbClr val="000000">
                    <a:alpha val="43137"/>
                  </a:srgbClr>
                </a:outerShdw>
              </a:effectLst>
            </a:endParaRPr>
          </a:p>
          <a:p>
            <a:pPr marL="792163" lvl="2"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err="1">
                <a:solidFill>
                  <a:srgbClr val="F3F3A5"/>
                </a:solidFill>
                <a:effectLst>
                  <a:outerShdw blurRad="38100" dist="38100" dir="2700000" algn="tl">
                    <a:srgbClr val="000000">
                      <a:alpha val="43137"/>
                    </a:srgbClr>
                  </a:outerShdw>
                </a:effectLst>
              </a:rPr>
              <a:t>passwd</a:t>
            </a:r>
            <a:endParaRPr lang="en-US" sz="18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US" sz="1800" kern="0" dirty="0" smtClean="0">
              <a:solidFill>
                <a:srgbClr val="FFFFFF"/>
              </a:solidFill>
            </a:endParaRPr>
          </a:p>
        </p:txBody>
      </p:sp>
    </p:spTree>
    <p:extLst>
      <p:ext uri="{BB962C8B-B14F-4D97-AF65-F5344CB8AC3E}">
        <p14:creationId xmlns:p14="http://schemas.microsoft.com/office/powerpoint/2010/main" val="9237708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34</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Grupos de Usuários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a</a:t>
            </a:r>
            <a:r>
              <a:rPr lang="en-US" sz="2000" b="1" kern="0" dirty="0" err="1" smtClean="0">
                <a:solidFill>
                  <a:srgbClr val="F3F3A5"/>
                </a:solidFill>
                <a:effectLst>
                  <a:outerShdw blurRad="38100" dist="38100" dir="2700000" algn="tl">
                    <a:srgbClr val="000000">
                      <a:alpha val="43137"/>
                    </a:srgbClr>
                  </a:outerShdw>
                </a:effectLst>
              </a:rPr>
              <a:t>ddgroup</a:t>
            </a:r>
            <a:r>
              <a:rPr lang="en-US" sz="2000" b="1" kern="0" dirty="0" smtClean="0">
                <a:solidFill>
                  <a:srgbClr val="F3F3A5"/>
                </a:solidFill>
                <a:effectLst>
                  <a:outerShdw blurRad="38100" dist="38100" dir="2700000" algn="tl">
                    <a:srgbClr val="000000">
                      <a:alpha val="43137"/>
                    </a:srgbClr>
                  </a:outerShdw>
                </a:effectLst>
              </a:rPr>
              <a:t> / </a:t>
            </a:r>
            <a:r>
              <a:rPr lang="en-US" sz="2000" b="1" kern="0" dirty="0" err="1" smtClean="0">
                <a:solidFill>
                  <a:srgbClr val="F3F3A5"/>
                </a:solidFill>
                <a:effectLst>
                  <a:outerShdw blurRad="38100" dist="38100" dir="2700000" algn="tl">
                    <a:srgbClr val="000000">
                      <a:alpha val="43137"/>
                    </a:srgbClr>
                  </a:outerShdw>
                </a:effectLst>
              </a:rPr>
              <a:t>groupadd</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2000" kern="0" dirty="0" err="1" smtClean="0">
                <a:solidFill>
                  <a:srgbClr val="FFFFFF"/>
                </a:solidFill>
              </a:rPr>
              <a:t>cria</a:t>
            </a:r>
            <a:r>
              <a:rPr lang="en-US" sz="2000" kern="0" dirty="0" smtClean="0">
                <a:solidFill>
                  <a:srgbClr val="FFFFFF"/>
                </a:solidFill>
              </a:rPr>
              <a:t> </a:t>
            </a:r>
            <a:r>
              <a:rPr lang="en-US" sz="2000" kern="0" dirty="0">
                <a:solidFill>
                  <a:srgbClr val="FFFFFF"/>
                </a:solidFill>
              </a:rPr>
              <a:t>um novo </a:t>
            </a:r>
            <a:r>
              <a:rPr lang="en-US" sz="2000" kern="0" dirty="0" err="1" smtClean="0">
                <a:solidFill>
                  <a:srgbClr val="FFFFFF"/>
                </a:solidFill>
              </a:rPr>
              <a:t>grupo</a:t>
            </a:r>
            <a:r>
              <a:rPr lang="en-US" sz="2000" kern="0" dirty="0" smtClean="0">
                <a:solidFill>
                  <a:srgbClr val="FFFFFF"/>
                </a:solidFill>
              </a:rPr>
              <a:t> de </a:t>
            </a:r>
            <a:r>
              <a:rPr lang="en-US" sz="2000" kern="0" dirty="0" err="1" smtClean="0">
                <a:solidFill>
                  <a:srgbClr val="FFFFFF"/>
                </a:solidFill>
              </a:rPr>
              <a:t>usuários</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1800" kern="0" dirty="0" err="1">
                <a:solidFill>
                  <a:srgbClr val="FFFFFF"/>
                </a:solidFill>
              </a:rPr>
              <a:t>exemplo</a:t>
            </a:r>
            <a:r>
              <a:rPr lang="en-US" sz="1800" kern="0" dirty="0">
                <a:solidFill>
                  <a:srgbClr val="FFFFFF"/>
                </a:solidFill>
              </a:rPr>
              <a:t>: </a:t>
            </a:r>
            <a:r>
              <a:rPr lang="en-US" sz="1800" b="1" kern="0" dirty="0" err="1">
                <a:solidFill>
                  <a:srgbClr val="F3F3A5"/>
                </a:solidFill>
                <a:effectLst>
                  <a:outerShdw blurRad="38100" dist="38100" dir="2700000" algn="tl">
                    <a:srgbClr val="000000">
                      <a:alpha val="43137"/>
                    </a:srgbClr>
                  </a:outerShdw>
                </a:effectLst>
              </a:rPr>
              <a:t>sudo</a:t>
            </a:r>
            <a:r>
              <a:rPr lang="en-US" sz="1800" kern="0" dirty="0">
                <a:solidFill>
                  <a:srgbClr val="F3F3A5"/>
                </a:solidFill>
                <a:effectLst>
                  <a:outerShdw blurRad="38100" dist="38100" dir="2700000" algn="tl">
                    <a:srgbClr val="000000">
                      <a:alpha val="43137"/>
                    </a:srgbClr>
                  </a:outerShdw>
                </a:effectLst>
              </a:rPr>
              <a:t> </a:t>
            </a:r>
            <a:r>
              <a:rPr lang="en-US" sz="1800" kern="0" dirty="0" err="1" smtClean="0">
                <a:solidFill>
                  <a:srgbClr val="FFFFFF"/>
                </a:solidFill>
              </a:rPr>
              <a:t>addgroup</a:t>
            </a:r>
            <a:r>
              <a:rPr lang="en-US" sz="1800" kern="0" dirty="0" smtClean="0">
                <a:solidFill>
                  <a:srgbClr val="FFFFFF"/>
                </a:solidFill>
              </a:rPr>
              <a:t> </a:t>
            </a:r>
            <a:r>
              <a:rPr lang="en-US" sz="1800" kern="0" dirty="0" err="1" smtClean="0">
                <a:solidFill>
                  <a:srgbClr val="FFFFFF"/>
                </a:solidFill>
              </a:rPr>
              <a:t>novogrupo</a:t>
            </a:r>
            <a:endParaRPr lang="en-US" sz="1800" kern="0" dirty="0" smtClean="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	</a:t>
            </a:r>
            <a:r>
              <a:rPr lang="en-US" sz="1800" kern="0" dirty="0" err="1" smtClean="0">
                <a:solidFill>
                  <a:srgbClr val="FFFFFF"/>
                </a:solidFill>
              </a:rPr>
              <a:t>groupadd</a:t>
            </a:r>
            <a:r>
              <a:rPr lang="en-US" sz="1800" kern="0" dirty="0" smtClean="0">
                <a:solidFill>
                  <a:srgbClr val="FFFFFF"/>
                </a:solidFill>
              </a:rPr>
              <a:t> </a:t>
            </a:r>
            <a:r>
              <a:rPr lang="en-US" sz="1800" kern="0" dirty="0" err="1" smtClean="0">
                <a:solidFill>
                  <a:srgbClr val="FFFFFF"/>
                </a:solidFill>
              </a:rPr>
              <a:t>novogrupo</a:t>
            </a:r>
            <a:endParaRPr lang="en-US" sz="1800" kern="0" dirty="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Adiciona</a:t>
            </a:r>
            <a:r>
              <a:rPr lang="en-US" sz="2000" kern="0" dirty="0" smtClean="0">
                <a:solidFill>
                  <a:srgbClr val="FFFFFF"/>
                </a:solidFill>
              </a:rPr>
              <a:t> um </a:t>
            </a:r>
            <a:r>
              <a:rPr lang="en-US" sz="2000" kern="0" dirty="0" err="1" smtClean="0">
                <a:solidFill>
                  <a:srgbClr val="FFFFFF"/>
                </a:solidFill>
              </a:rPr>
              <a:t>usuário</a:t>
            </a:r>
            <a:r>
              <a:rPr lang="en-US" sz="2000" kern="0" dirty="0" smtClean="0">
                <a:solidFill>
                  <a:srgbClr val="FFFFFF"/>
                </a:solidFill>
              </a:rPr>
              <a:t> a um </a:t>
            </a:r>
            <a:r>
              <a:rPr lang="en-US" sz="2000" kern="0" dirty="0" err="1" smtClean="0">
                <a:solidFill>
                  <a:srgbClr val="FFFFFF"/>
                </a:solidFill>
              </a:rPr>
              <a:t>grupo</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1800" kern="0" dirty="0" err="1" smtClean="0"/>
              <a:t>sudo</a:t>
            </a:r>
            <a:r>
              <a:rPr lang="en-US" sz="1800" kern="0" dirty="0" smtClean="0"/>
              <a:t> </a:t>
            </a:r>
            <a:r>
              <a:rPr lang="en-US" sz="1800" b="1" kern="0" dirty="0" err="1" smtClean="0">
                <a:solidFill>
                  <a:srgbClr val="F3F3A5"/>
                </a:solidFill>
                <a:effectLst>
                  <a:outerShdw blurRad="38100" dist="38100" dir="2700000" algn="tl">
                    <a:srgbClr val="000000">
                      <a:alpha val="43137"/>
                    </a:srgbClr>
                  </a:outerShdw>
                </a:effectLst>
              </a:rPr>
              <a:t>addgroup</a:t>
            </a:r>
            <a:r>
              <a:rPr lang="en-US" sz="1800" kern="0" dirty="0" smtClean="0">
                <a:solidFill>
                  <a:srgbClr val="F3F3A5"/>
                </a:solidFill>
                <a:effectLst>
                  <a:outerShdw blurRad="38100" dist="38100" dir="2700000" algn="tl">
                    <a:srgbClr val="000000">
                      <a:alpha val="43137"/>
                    </a:srgbClr>
                  </a:outerShdw>
                </a:effectLst>
              </a:rPr>
              <a:t> </a:t>
            </a:r>
            <a:r>
              <a:rPr lang="en-US" sz="1800" kern="0" dirty="0" err="1" smtClean="0">
                <a:solidFill>
                  <a:srgbClr val="FFFFFF"/>
                </a:solidFill>
              </a:rPr>
              <a:t>novousr</a:t>
            </a:r>
            <a:r>
              <a:rPr lang="en-US" sz="1800" kern="0" dirty="0" smtClean="0">
                <a:solidFill>
                  <a:srgbClr val="FFFFFF"/>
                </a:solidFill>
              </a:rPr>
              <a:t> </a:t>
            </a:r>
            <a:r>
              <a:rPr lang="en-US" sz="1800" kern="0" dirty="0" err="1" smtClean="0">
                <a:solidFill>
                  <a:srgbClr val="FFFFFF"/>
                </a:solidFill>
              </a:rPr>
              <a:t>novogrupo</a:t>
            </a:r>
            <a:r>
              <a:rPr lang="en-US" sz="1800" kern="0" dirty="0" smtClean="0">
                <a:solidFill>
                  <a:srgbClr val="FFFFFF"/>
                </a:solidFill>
              </a:rPr>
              <a:t> </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smtClean="0">
                <a:solidFill>
                  <a:srgbClr val="FFFFFF"/>
                </a:solidFill>
              </a:rPr>
              <a:t>sudo</a:t>
            </a:r>
            <a:r>
              <a:rPr lang="en-US" sz="1800" kern="0" dirty="0" smtClean="0">
                <a:solidFill>
                  <a:srgbClr val="FFFFFF"/>
                </a:solidFill>
              </a:rPr>
              <a:t> </a:t>
            </a:r>
            <a:r>
              <a:rPr lang="pt-BR" sz="1800" b="1" kern="0" dirty="0" err="1" smtClean="0">
                <a:solidFill>
                  <a:srgbClr val="F3F3A5"/>
                </a:solidFill>
                <a:effectLst>
                  <a:outerShdw blurRad="38100" dist="38100" dir="2700000" algn="tl">
                    <a:srgbClr val="000000">
                      <a:alpha val="43137"/>
                    </a:srgbClr>
                  </a:outerShdw>
                </a:effectLst>
              </a:rPr>
              <a:t>usermod</a:t>
            </a:r>
            <a:r>
              <a:rPr lang="pt-BR" sz="1800" kern="0" dirty="0" smtClean="0">
                <a:solidFill>
                  <a:srgbClr val="F3F3A5"/>
                </a:solidFill>
                <a:effectLst>
                  <a:outerShdw blurRad="38100" dist="38100" dir="2700000" algn="tl">
                    <a:srgbClr val="000000">
                      <a:alpha val="43137"/>
                    </a:srgbClr>
                  </a:outerShdw>
                </a:effectLst>
              </a:rPr>
              <a:t> </a:t>
            </a:r>
            <a:r>
              <a:rPr lang="pt-BR" sz="1800" kern="0" dirty="0">
                <a:solidFill>
                  <a:srgbClr val="FFFFFF"/>
                </a:solidFill>
              </a:rPr>
              <a:t>-G </a:t>
            </a:r>
            <a:r>
              <a:rPr lang="pt-BR" sz="1800" kern="0" dirty="0" err="1" smtClean="0">
                <a:solidFill>
                  <a:srgbClr val="FFFFFF"/>
                </a:solidFill>
              </a:rPr>
              <a:t>novogrupo</a:t>
            </a:r>
            <a:r>
              <a:rPr lang="pt-BR" sz="1800" kern="0" dirty="0" smtClean="0">
                <a:solidFill>
                  <a:srgbClr val="FFFFFF"/>
                </a:solidFill>
              </a:rPr>
              <a:t> -a </a:t>
            </a:r>
            <a:r>
              <a:rPr lang="pt-BR" sz="1800" kern="0" dirty="0" err="1" smtClean="0">
                <a:solidFill>
                  <a:srgbClr val="FFFFFF"/>
                </a:solidFill>
              </a:rPr>
              <a:t>novousr</a:t>
            </a:r>
            <a:endParaRPr lang="pt-BR" sz="1800" kern="0" dirty="0" smtClean="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	</a:t>
            </a:r>
            <a:r>
              <a:rPr lang="pt-BR" sz="1800" kern="0" dirty="0" err="1" smtClean="0">
                <a:solidFill>
                  <a:srgbClr val="FFFFFF"/>
                </a:solidFill>
              </a:rPr>
              <a:t>sudo</a:t>
            </a:r>
            <a:r>
              <a:rPr lang="pt-BR" sz="1800" kern="0" dirty="0" smtClean="0">
                <a:solidFill>
                  <a:srgbClr val="FFFFFF"/>
                </a:solidFill>
              </a:rPr>
              <a:t> </a:t>
            </a:r>
            <a:r>
              <a:rPr lang="pt-BR" sz="1800" b="1" kern="0" dirty="0" err="1" smtClean="0">
                <a:solidFill>
                  <a:srgbClr val="F3F3A5"/>
                </a:solidFill>
                <a:effectLst>
                  <a:outerShdw blurRad="38100" dist="38100" dir="2700000" algn="tl">
                    <a:srgbClr val="000000">
                      <a:alpha val="43137"/>
                    </a:srgbClr>
                  </a:outerShdw>
                </a:effectLst>
              </a:rPr>
              <a:t>gpasswd</a:t>
            </a:r>
            <a:r>
              <a:rPr lang="pt-BR" sz="1800" kern="0" dirty="0" smtClean="0">
                <a:solidFill>
                  <a:srgbClr val="F3F3A5"/>
                </a:solidFill>
                <a:effectLst>
                  <a:outerShdw blurRad="38100" dist="38100" dir="2700000" algn="tl">
                    <a:srgbClr val="000000">
                      <a:alpha val="43137"/>
                    </a:srgbClr>
                  </a:outerShdw>
                </a:effectLst>
              </a:rPr>
              <a:t> </a:t>
            </a:r>
            <a:r>
              <a:rPr lang="pt-BR" sz="1800" kern="0" dirty="0">
                <a:solidFill>
                  <a:srgbClr val="FFFFFF"/>
                </a:solidFill>
              </a:rPr>
              <a:t>-a </a:t>
            </a:r>
            <a:r>
              <a:rPr lang="pt-BR" sz="1800" kern="0" dirty="0" err="1" smtClean="0">
                <a:solidFill>
                  <a:srgbClr val="FFFFFF"/>
                </a:solidFill>
              </a:rPr>
              <a:t>novousr</a:t>
            </a:r>
            <a:r>
              <a:rPr lang="pt-BR" sz="1800" kern="0" dirty="0" smtClean="0">
                <a:solidFill>
                  <a:srgbClr val="FFFFFF"/>
                </a:solidFill>
              </a:rPr>
              <a:t> </a:t>
            </a:r>
            <a:r>
              <a:rPr lang="pt-BR" sz="1800" kern="0" dirty="0" err="1" smtClean="0">
                <a:solidFill>
                  <a:srgbClr val="FFFFFF"/>
                </a:solidFill>
              </a:rPr>
              <a:t>novogrupo</a:t>
            </a:r>
            <a:endParaRPr lang="en-US" sz="1800" kern="0" dirty="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a:solidFill>
                  <a:srgbClr val="F3F3A5"/>
                </a:solidFill>
                <a:effectLst>
                  <a:outerShdw blurRad="38100" dist="38100" dir="2700000" algn="tl">
                    <a:srgbClr val="000000">
                      <a:alpha val="43137"/>
                    </a:srgbClr>
                  </a:outerShdw>
                </a:effectLst>
              </a:rPr>
              <a:t>g</a:t>
            </a:r>
            <a:r>
              <a:rPr lang="en-US" sz="2000" b="1" kern="0" dirty="0" smtClean="0">
                <a:solidFill>
                  <a:srgbClr val="F3F3A5"/>
                </a:solidFill>
                <a:effectLst>
                  <a:outerShdw blurRad="38100" dist="38100" dir="2700000" algn="tl">
                    <a:srgbClr val="000000">
                      <a:alpha val="43137"/>
                    </a:srgbClr>
                  </a:outerShdw>
                </a:effectLst>
              </a:rPr>
              <a:t>roups </a:t>
            </a:r>
            <a:r>
              <a:rPr lang="en-US" sz="2000" kern="0" dirty="0" smtClean="0">
                <a:solidFill>
                  <a:srgbClr val="FFFFFF"/>
                </a:solidFill>
              </a:rPr>
              <a:t>– </a:t>
            </a:r>
            <a:r>
              <a:rPr lang="en-US" sz="2000" kern="0" dirty="0" err="1" smtClean="0">
                <a:solidFill>
                  <a:srgbClr val="FFFFFF"/>
                </a:solidFill>
              </a:rPr>
              <a:t>exibe</a:t>
            </a:r>
            <a:r>
              <a:rPr lang="en-US" sz="2000" kern="0" dirty="0" smtClean="0">
                <a:solidFill>
                  <a:srgbClr val="FFFFFF"/>
                </a:solidFill>
              </a:rPr>
              <a:t> </a:t>
            </a:r>
            <a:r>
              <a:rPr lang="en-US" sz="2000" kern="0" dirty="0" err="1" smtClean="0">
                <a:solidFill>
                  <a:srgbClr val="FFFFFF"/>
                </a:solidFill>
              </a:rPr>
              <a:t>os</a:t>
            </a:r>
            <a:r>
              <a:rPr lang="en-US" sz="2000" kern="0" dirty="0" smtClean="0">
                <a:solidFill>
                  <a:srgbClr val="FFFFFF"/>
                </a:solidFill>
              </a:rPr>
              <a:t> </a:t>
            </a:r>
            <a:r>
              <a:rPr lang="en-US" sz="2000" kern="0" dirty="0" err="1" smtClean="0">
                <a:solidFill>
                  <a:srgbClr val="FFFFFF"/>
                </a:solidFill>
              </a:rPr>
              <a:t>grupos</a:t>
            </a:r>
            <a:r>
              <a:rPr lang="en-US" sz="2000" kern="0" dirty="0" smtClean="0">
                <a:solidFill>
                  <a:srgbClr val="FFFFFF"/>
                </a:solidFill>
              </a:rPr>
              <a:t> que um </a:t>
            </a:r>
            <a:r>
              <a:rPr lang="en-US" sz="2000" kern="0" dirty="0" err="1" smtClean="0">
                <a:solidFill>
                  <a:srgbClr val="FFFFFF"/>
                </a:solidFill>
              </a:rPr>
              <a:t>usuário</a:t>
            </a:r>
            <a:r>
              <a:rPr lang="en-US" sz="2000" kern="0" dirty="0" smtClean="0">
                <a:solidFill>
                  <a:srgbClr val="FFFFFF"/>
                </a:solidFill>
              </a:rPr>
              <a:t> </a:t>
            </a:r>
            <a:r>
              <a:rPr lang="en-US" sz="2000" kern="0" dirty="0" err="1" smtClean="0">
                <a:solidFill>
                  <a:srgbClr val="FFFFFF"/>
                </a:solidFill>
              </a:rPr>
              <a:t>pertence</a:t>
            </a:r>
            <a:r>
              <a:rPr lang="en-US" sz="2000" kern="0" dirty="0" smtClean="0">
                <a:solidFill>
                  <a:srgbClr val="FFFFFF"/>
                </a:solidFill>
              </a:rPr>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1800" kern="0" dirty="0" err="1" smtClean="0">
                <a:solidFill>
                  <a:srgbClr val="FFFFFF"/>
                </a:solidFill>
              </a:rPr>
              <a:t>exemplo</a:t>
            </a:r>
            <a:r>
              <a:rPr lang="en-US" sz="1800" kern="0" dirty="0" smtClean="0">
                <a:solidFill>
                  <a:srgbClr val="FFFFFF"/>
                </a:solidFill>
              </a:rPr>
              <a:t>: groups </a:t>
            </a:r>
            <a:r>
              <a:rPr lang="en-US" sz="1800" kern="0" dirty="0" err="1" smtClean="0">
                <a:solidFill>
                  <a:srgbClr val="FFFFFF"/>
                </a:solidFill>
              </a:rPr>
              <a:t>novousr</a:t>
            </a:r>
            <a:endParaRPr lang="en-US" sz="1800" kern="0" dirty="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Remove  </a:t>
            </a:r>
            <a:r>
              <a:rPr lang="en-US" sz="2000" kern="0" dirty="0">
                <a:solidFill>
                  <a:srgbClr val="FFFFFF"/>
                </a:solidFill>
              </a:rPr>
              <a:t>um </a:t>
            </a:r>
            <a:r>
              <a:rPr lang="en-US" sz="2000" kern="0" dirty="0" err="1" smtClean="0">
                <a:solidFill>
                  <a:srgbClr val="FFFFFF"/>
                </a:solidFill>
              </a:rPr>
              <a:t>usuário</a:t>
            </a:r>
            <a:r>
              <a:rPr lang="en-US" sz="2000" kern="0" dirty="0" smtClean="0">
                <a:solidFill>
                  <a:srgbClr val="FFFFFF"/>
                </a:solidFill>
              </a:rPr>
              <a:t> de um </a:t>
            </a:r>
            <a:r>
              <a:rPr lang="en-US" sz="2000" kern="0" dirty="0" err="1" smtClean="0">
                <a:solidFill>
                  <a:srgbClr val="FFFFFF"/>
                </a:solidFill>
              </a:rPr>
              <a:t>grupo</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sudo</a:t>
            </a:r>
            <a:r>
              <a:rPr lang="en-US" sz="1800" kern="0" dirty="0">
                <a:solidFill>
                  <a:srgbClr val="FFFFFF"/>
                </a:solidFill>
              </a:rPr>
              <a:t> </a:t>
            </a:r>
            <a:r>
              <a:rPr lang="en-US" sz="1800" b="1" kern="0" dirty="0" err="1">
                <a:solidFill>
                  <a:srgbClr val="F3F3A5"/>
                </a:solidFill>
                <a:effectLst>
                  <a:outerShdw blurRad="38100" dist="38100" dir="2700000" algn="tl">
                    <a:srgbClr val="000000">
                      <a:alpha val="43137"/>
                    </a:srgbClr>
                  </a:outerShdw>
                </a:effectLst>
              </a:rPr>
              <a:t>deluser</a:t>
            </a:r>
            <a:r>
              <a:rPr lang="en-US" sz="1800" kern="0" dirty="0">
                <a:solidFill>
                  <a:srgbClr val="F3F3A5"/>
                </a:solidFill>
                <a:effectLst>
                  <a:outerShdw blurRad="38100" dist="38100" dir="2700000" algn="tl">
                    <a:srgbClr val="000000">
                      <a:alpha val="43137"/>
                    </a:srgbClr>
                  </a:outerShdw>
                </a:effectLst>
              </a:rPr>
              <a:t> </a:t>
            </a:r>
            <a:r>
              <a:rPr lang="en-US" sz="1800" kern="0" dirty="0" err="1">
                <a:solidFill>
                  <a:srgbClr val="FFFFFF"/>
                </a:solidFill>
              </a:rPr>
              <a:t>novousr</a:t>
            </a:r>
            <a:r>
              <a:rPr lang="en-US" sz="1800" kern="0" dirty="0">
                <a:solidFill>
                  <a:srgbClr val="FFFFFF"/>
                </a:solidFill>
              </a:rPr>
              <a:t> </a:t>
            </a:r>
            <a:r>
              <a:rPr lang="en-US" sz="1800" kern="0" dirty="0" err="1">
                <a:solidFill>
                  <a:srgbClr val="FFFFFF"/>
                </a:solidFill>
              </a:rPr>
              <a:t>novogrupo</a:t>
            </a:r>
            <a:r>
              <a:rPr lang="en-US" sz="1800" kern="0" dirty="0">
                <a:solidFill>
                  <a:srgbClr val="FFFFFF"/>
                </a:solidFill>
              </a:rPr>
              <a:t> </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sudo</a:t>
            </a:r>
            <a:r>
              <a:rPr lang="en-US" sz="1800" kern="0" dirty="0">
                <a:solidFill>
                  <a:srgbClr val="FFFFFF"/>
                </a:solidFill>
              </a:rPr>
              <a:t> </a:t>
            </a:r>
            <a:r>
              <a:rPr lang="en-US" sz="1800" b="1" kern="0" dirty="0" err="1">
                <a:solidFill>
                  <a:srgbClr val="F3F3A5"/>
                </a:solidFill>
                <a:effectLst>
                  <a:outerShdw blurRad="38100" dist="38100" dir="2700000" algn="tl">
                    <a:srgbClr val="000000">
                      <a:alpha val="43137"/>
                    </a:srgbClr>
                  </a:outerShdw>
                </a:effectLst>
              </a:rPr>
              <a:t>gpasswd</a:t>
            </a:r>
            <a:r>
              <a:rPr lang="en-US" sz="1800" kern="0" dirty="0">
                <a:solidFill>
                  <a:srgbClr val="F3F3A5"/>
                </a:solidFill>
                <a:effectLst>
                  <a:outerShdw blurRad="38100" dist="38100" dir="2700000" algn="tl">
                    <a:srgbClr val="000000">
                      <a:alpha val="43137"/>
                    </a:srgbClr>
                  </a:outerShdw>
                </a:effectLst>
              </a:rPr>
              <a:t> </a:t>
            </a:r>
            <a:r>
              <a:rPr lang="en-US" sz="1800" kern="0" dirty="0">
                <a:solidFill>
                  <a:srgbClr val="FFFFFF"/>
                </a:solidFill>
              </a:rPr>
              <a:t>-d </a:t>
            </a:r>
            <a:r>
              <a:rPr lang="en-US" sz="1800" kern="0" dirty="0" err="1">
                <a:solidFill>
                  <a:srgbClr val="FFFFFF"/>
                </a:solidFill>
              </a:rPr>
              <a:t>novousr</a:t>
            </a:r>
            <a:r>
              <a:rPr lang="en-US" sz="1800" kern="0" dirty="0">
                <a:solidFill>
                  <a:srgbClr val="FFFFFF"/>
                </a:solidFill>
              </a:rPr>
              <a:t> </a:t>
            </a:r>
            <a:r>
              <a:rPr lang="en-US" sz="1800" kern="0" dirty="0" err="1" smtClean="0">
                <a:solidFill>
                  <a:srgbClr val="FFFFFF"/>
                </a:solidFill>
              </a:rPr>
              <a:t>novogrupo</a:t>
            </a:r>
            <a:endParaRPr lang="en-US" sz="1800" kern="0" dirty="0">
              <a:solidFill>
                <a:srgbClr val="FFFFFF"/>
              </a:solidFill>
            </a:endParaRPr>
          </a:p>
        </p:txBody>
      </p:sp>
    </p:spTree>
    <p:extLst>
      <p:ext uri="{BB962C8B-B14F-4D97-AF65-F5344CB8AC3E}">
        <p14:creationId xmlns:p14="http://schemas.microsoft.com/office/powerpoint/2010/main" val="16211126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35</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Manipulação de Grupos de Usuários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a:solidFill>
                  <a:srgbClr val="FFFFFF"/>
                </a:solidFill>
              </a:rPr>
              <a:t>Renomeia</a:t>
            </a:r>
            <a:r>
              <a:rPr lang="en-US" sz="2000" kern="0" dirty="0">
                <a:solidFill>
                  <a:srgbClr val="FFFFFF"/>
                </a:solidFill>
              </a:rPr>
              <a:t>  um </a:t>
            </a:r>
            <a:r>
              <a:rPr lang="en-US" sz="2000" kern="0" dirty="0" err="1">
                <a:solidFill>
                  <a:srgbClr val="FFFFFF"/>
                </a:solidFill>
              </a:rPr>
              <a:t>um</a:t>
            </a:r>
            <a:r>
              <a:rPr lang="en-US" sz="2000" kern="0" dirty="0">
                <a:solidFill>
                  <a:srgbClr val="FFFFFF"/>
                </a:solidFill>
              </a:rPr>
              <a:t> </a:t>
            </a:r>
            <a:r>
              <a:rPr lang="en-US" sz="2000" kern="0" dirty="0" err="1">
                <a:solidFill>
                  <a:srgbClr val="FFFFFF"/>
                </a:solidFill>
              </a:rPr>
              <a:t>grupo</a:t>
            </a:r>
            <a:r>
              <a:rPr lang="en-US" sz="2000" kern="0" dirty="0">
                <a:solidFill>
                  <a:srgbClr val="FFFFFF"/>
                </a:solidFill>
              </a:rPr>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sudo</a:t>
            </a:r>
            <a:r>
              <a:rPr lang="en-US" sz="1800" kern="0" dirty="0">
                <a:solidFill>
                  <a:srgbClr val="FFFFFF"/>
                </a:solidFill>
              </a:rPr>
              <a:t> </a:t>
            </a:r>
            <a:r>
              <a:rPr lang="en-US" sz="1800" b="1" kern="0" dirty="0" err="1">
                <a:solidFill>
                  <a:srgbClr val="F3F3A5"/>
                </a:solidFill>
                <a:effectLst>
                  <a:outerShdw blurRad="38100" dist="38100" dir="2700000" algn="tl">
                    <a:srgbClr val="000000">
                      <a:alpha val="43137"/>
                    </a:srgbClr>
                  </a:outerShdw>
                </a:effectLst>
              </a:rPr>
              <a:t>groupadd</a:t>
            </a:r>
            <a:r>
              <a:rPr lang="en-US" sz="1800" kern="0" dirty="0">
                <a:solidFill>
                  <a:srgbClr val="F3F3A5"/>
                </a:solidFill>
                <a:effectLst>
                  <a:outerShdw blurRad="38100" dist="38100" dir="2700000" algn="tl">
                    <a:srgbClr val="000000">
                      <a:alpha val="43137"/>
                    </a:srgbClr>
                  </a:outerShdw>
                </a:effectLst>
              </a:rPr>
              <a:t> </a:t>
            </a:r>
            <a:r>
              <a:rPr lang="en-US" sz="1800" kern="0" dirty="0">
                <a:solidFill>
                  <a:srgbClr val="FFFFFF"/>
                </a:solidFill>
              </a:rPr>
              <a:t>-n </a:t>
            </a:r>
            <a:r>
              <a:rPr lang="en-US" sz="1800" kern="0" dirty="0" err="1" smtClean="0">
                <a:solidFill>
                  <a:srgbClr val="FFFFFF"/>
                </a:solidFill>
              </a:rPr>
              <a:t>novogrupo</a:t>
            </a:r>
            <a:r>
              <a:rPr lang="en-US" sz="1800" kern="0" dirty="0" smtClean="0">
                <a:solidFill>
                  <a:srgbClr val="FFFFFF"/>
                </a:solidFill>
              </a:rPr>
              <a:t> </a:t>
            </a:r>
            <a:r>
              <a:rPr lang="en-US" sz="1800" kern="0" dirty="0" err="1" smtClean="0">
                <a:solidFill>
                  <a:srgbClr val="FFFFFF"/>
                </a:solidFill>
              </a:rPr>
              <a:t>novonomegrupo</a:t>
            </a:r>
            <a:endParaRPr lang="en-US" sz="1800" kern="0" dirty="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delgroup</a:t>
            </a:r>
            <a:r>
              <a:rPr lang="en-US" sz="2000" b="1" kern="0" dirty="0" smtClean="0">
                <a:solidFill>
                  <a:srgbClr val="F3F3A5"/>
                </a:solidFill>
                <a:effectLst>
                  <a:outerShdw blurRad="38100" dist="38100" dir="2700000" algn="tl">
                    <a:srgbClr val="000000">
                      <a:alpha val="43137"/>
                    </a:srgbClr>
                  </a:outerShdw>
                </a:effectLst>
              </a:rPr>
              <a:t> </a:t>
            </a:r>
            <a:r>
              <a:rPr lang="en-US" sz="2000" kern="0" dirty="0">
                <a:solidFill>
                  <a:srgbClr val="FFFFFF"/>
                </a:solidFill>
              </a:rPr>
              <a:t>– </a:t>
            </a:r>
            <a:r>
              <a:rPr lang="en-US" sz="2000" kern="0" dirty="0" smtClean="0">
                <a:solidFill>
                  <a:srgbClr val="FFFFFF"/>
                </a:solidFill>
              </a:rPr>
              <a:t>remove um </a:t>
            </a:r>
            <a:r>
              <a:rPr lang="en-US" sz="2000" kern="0" dirty="0" err="1" smtClean="0">
                <a:solidFill>
                  <a:srgbClr val="FFFFFF"/>
                </a:solidFill>
              </a:rPr>
              <a:t>grupo</a:t>
            </a:r>
            <a:r>
              <a:rPr lang="en-US" sz="2000" kern="0" dirty="0" smtClean="0">
                <a:solidFill>
                  <a:srgbClr val="FFFFFF"/>
                </a:solidFill>
              </a:rPr>
              <a:t>. </a:t>
            </a:r>
            <a:r>
              <a:rPr lang="en-US" sz="2000" kern="0" dirty="0" err="1" smtClean="0">
                <a:solidFill>
                  <a:srgbClr val="FFFFFF"/>
                </a:solidFill>
              </a:rPr>
              <a:t>Não</a:t>
            </a:r>
            <a:r>
              <a:rPr lang="en-US" sz="2000" kern="0" dirty="0" smtClean="0">
                <a:solidFill>
                  <a:srgbClr val="FFFFFF"/>
                </a:solidFill>
              </a:rPr>
              <a:t> se </a:t>
            </a:r>
            <a:r>
              <a:rPr lang="en-US" sz="2000" kern="0" dirty="0" err="1" smtClean="0">
                <a:solidFill>
                  <a:srgbClr val="FFFFFF"/>
                </a:solidFill>
              </a:rPr>
              <a:t>pode</a:t>
            </a:r>
            <a:r>
              <a:rPr lang="en-US" sz="2000" kern="0" dirty="0" smtClean="0">
                <a:solidFill>
                  <a:srgbClr val="FFFFFF"/>
                </a:solidFill>
              </a:rPr>
              <a:t> remover o </a:t>
            </a:r>
            <a:r>
              <a:rPr lang="en-US" sz="2000" kern="0" dirty="0" err="1" smtClean="0">
                <a:solidFill>
                  <a:srgbClr val="FFFFFF"/>
                </a:solidFill>
              </a:rPr>
              <a:t>grupo</a:t>
            </a:r>
            <a:r>
              <a:rPr lang="en-US" sz="2000" kern="0" dirty="0" smtClean="0">
                <a:solidFill>
                  <a:srgbClr val="FFFFFF"/>
                </a:solidFill>
              </a:rPr>
              <a:t> </a:t>
            </a:r>
            <a:r>
              <a:rPr lang="en-US" sz="2000" kern="0" dirty="0" err="1" smtClean="0">
                <a:solidFill>
                  <a:srgbClr val="FFFFFF"/>
                </a:solidFill>
              </a:rPr>
              <a:t>primário</a:t>
            </a:r>
            <a:r>
              <a:rPr lang="en-US" sz="2000" kern="0" dirty="0" smtClean="0">
                <a:solidFill>
                  <a:srgbClr val="FFFFFF"/>
                </a:solidFill>
              </a:rPr>
              <a:t> de um </a:t>
            </a:r>
            <a:r>
              <a:rPr lang="en-US" sz="2000" kern="0" dirty="0" err="1" smtClean="0">
                <a:solidFill>
                  <a:srgbClr val="FFFFFF"/>
                </a:solidFill>
              </a:rPr>
              <a:t>usuário</a:t>
            </a:r>
            <a:r>
              <a:rPr lang="en-US" sz="2000" kern="0" dirty="0">
                <a:solidFill>
                  <a:srgbClr val="FFFFFF"/>
                </a:solidFill>
              </a:rPr>
              <a:t> </a:t>
            </a:r>
            <a:r>
              <a:rPr lang="en-US" sz="2000" kern="0" dirty="0" err="1" smtClean="0">
                <a:solidFill>
                  <a:srgbClr val="FFFFFF"/>
                </a:solidFill>
              </a:rPr>
              <a:t>sem</a:t>
            </a:r>
            <a:r>
              <a:rPr lang="en-US" sz="2000" kern="0" dirty="0" smtClean="0">
                <a:solidFill>
                  <a:srgbClr val="FFFFFF"/>
                </a:solidFill>
              </a:rPr>
              <a:t> remover </a:t>
            </a:r>
            <a:r>
              <a:rPr lang="en-US" sz="2000" kern="0" dirty="0" err="1" smtClean="0">
                <a:solidFill>
                  <a:srgbClr val="FFFFFF"/>
                </a:solidFill>
              </a:rPr>
              <a:t>esse</a:t>
            </a:r>
            <a:r>
              <a:rPr lang="en-US" sz="2000" kern="0" dirty="0" smtClean="0">
                <a:solidFill>
                  <a:srgbClr val="FFFFFF"/>
                </a:solidFill>
              </a:rPr>
              <a:t> </a:t>
            </a:r>
            <a:r>
              <a:rPr lang="en-US" sz="2000" kern="0" dirty="0" err="1" smtClean="0">
                <a:solidFill>
                  <a:srgbClr val="FFFFFF"/>
                </a:solidFill>
              </a:rPr>
              <a:t>usuário</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1800" kern="0" dirty="0" err="1">
                <a:solidFill>
                  <a:srgbClr val="FFFFFF"/>
                </a:solidFill>
              </a:rPr>
              <a:t>exemplo</a:t>
            </a:r>
            <a:r>
              <a:rPr lang="en-US" sz="1800" kern="0" dirty="0">
                <a:solidFill>
                  <a:srgbClr val="FFFFFF"/>
                </a:solidFill>
              </a:rPr>
              <a:t>: </a:t>
            </a:r>
            <a:r>
              <a:rPr lang="en-US" sz="1800" kern="0" dirty="0" err="1">
                <a:solidFill>
                  <a:srgbClr val="FFFFFF"/>
                </a:solidFill>
              </a:rPr>
              <a:t>delgroup</a:t>
            </a:r>
            <a:r>
              <a:rPr lang="en-US" sz="1800" kern="0" dirty="0">
                <a:solidFill>
                  <a:srgbClr val="FFFFFF"/>
                </a:solidFill>
              </a:rPr>
              <a:t> </a:t>
            </a:r>
            <a:r>
              <a:rPr lang="en-US" sz="1800" kern="0" dirty="0" err="1" smtClean="0">
                <a:solidFill>
                  <a:srgbClr val="FFFFFF"/>
                </a:solidFill>
              </a:rPr>
              <a:t>novogrupo</a:t>
            </a:r>
            <a:endParaRPr lang="en-US" sz="1800" kern="0" dirty="0" smtClean="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Listando</a:t>
            </a:r>
            <a:r>
              <a:rPr lang="en-US" sz="2000" kern="0" dirty="0" smtClean="0">
                <a:solidFill>
                  <a:srgbClr val="FFFFFF"/>
                </a:solidFill>
              </a:rPr>
              <a:t> </a:t>
            </a:r>
            <a:r>
              <a:rPr lang="en-US" sz="2000" kern="0" dirty="0" err="1" smtClean="0">
                <a:solidFill>
                  <a:srgbClr val="FFFFFF"/>
                </a:solidFill>
              </a:rPr>
              <a:t>todos</a:t>
            </a:r>
            <a:r>
              <a:rPr lang="en-US" sz="2000" kern="0" dirty="0" smtClean="0">
                <a:solidFill>
                  <a:srgbClr val="FFFFFF"/>
                </a:solidFill>
              </a:rPr>
              <a:t> </a:t>
            </a:r>
            <a:r>
              <a:rPr lang="en-US" sz="2000" kern="0" dirty="0" err="1" smtClean="0">
                <a:solidFill>
                  <a:srgbClr val="FFFFFF"/>
                </a:solidFill>
              </a:rPr>
              <a:t>os</a:t>
            </a:r>
            <a:r>
              <a:rPr lang="en-US" sz="2000" kern="0" dirty="0" smtClean="0">
                <a:solidFill>
                  <a:srgbClr val="FFFFFF"/>
                </a:solidFill>
              </a:rPr>
              <a:t> </a:t>
            </a:r>
            <a:r>
              <a:rPr lang="en-US" sz="2000" kern="0" dirty="0" err="1" smtClean="0">
                <a:solidFill>
                  <a:srgbClr val="FFFFFF"/>
                </a:solidFill>
              </a:rPr>
              <a:t>usuários</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b="1" kern="0" dirty="0" smtClean="0">
                <a:solidFill>
                  <a:srgbClr val="F3F3A5"/>
                </a:solidFill>
                <a:effectLst>
                  <a:outerShdw blurRad="38100" dist="38100" dir="2700000" algn="tl">
                    <a:srgbClr val="000000">
                      <a:alpha val="43137"/>
                    </a:srgbClr>
                  </a:outerShdw>
                </a:effectLst>
              </a:rPr>
              <a:t>cat /</a:t>
            </a:r>
            <a:r>
              <a:rPr lang="en-US" sz="1800" b="1" kern="0" dirty="0" err="1" smtClean="0">
                <a:solidFill>
                  <a:srgbClr val="F3F3A5"/>
                </a:solidFill>
                <a:effectLst>
                  <a:outerShdw blurRad="38100" dist="38100" dir="2700000" algn="tl">
                    <a:srgbClr val="000000">
                      <a:alpha val="43137"/>
                    </a:srgbClr>
                  </a:outerShdw>
                </a:effectLst>
              </a:rPr>
              <a:t>etc</a:t>
            </a:r>
            <a:r>
              <a:rPr lang="en-US" sz="1800" b="1" kern="0" dirty="0" smtClean="0">
                <a:solidFill>
                  <a:srgbClr val="F3F3A5"/>
                </a:solidFill>
                <a:effectLst>
                  <a:outerShdw blurRad="38100" dist="38100" dir="2700000" algn="tl">
                    <a:srgbClr val="000000">
                      <a:alpha val="43137"/>
                    </a:srgbClr>
                  </a:outerShdw>
                </a:effectLst>
              </a:rPr>
              <a:t>/</a:t>
            </a:r>
            <a:r>
              <a:rPr lang="en-US" sz="1800" b="1" kern="0" dirty="0" err="1" smtClean="0">
                <a:solidFill>
                  <a:srgbClr val="F3F3A5"/>
                </a:solidFill>
                <a:effectLst>
                  <a:outerShdw blurRad="38100" dist="38100" dir="2700000" algn="tl">
                    <a:srgbClr val="000000">
                      <a:alpha val="43137"/>
                    </a:srgbClr>
                  </a:outerShdw>
                </a:effectLst>
              </a:rPr>
              <a:t>passwd</a:t>
            </a:r>
            <a:r>
              <a:rPr lang="en-US" sz="1800" b="1" kern="0" dirty="0" smtClean="0">
                <a:solidFill>
                  <a:srgbClr val="F3F3A5"/>
                </a:solidFill>
                <a:effectLst>
                  <a:outerShdw blurRad="38100" dist="38100" dir="2700000" algn="tl">
                    <a:srgbClr val="000000">
                      <a:alpha val="43137"/>
                    </a:srgbClr>
                  </a:outerShdw>
                </a:effectLst>
              </a:rPr>
              <a:t> | more</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a:solidFill>
                  <a:srgbClr val="FFFFFF"/>
                </a:solidFill>
              </a:rPr>
              <a:t>Listando</a:t>
            </a:r>
            <a:r>
              <a:rPr lang="en-US" sz="2000" kern="0" dirty="0">
                <a:solidFill>
                  <a:srgbClr val="FFFFFF"/>
                </a:solidFill>
              </a:rPr>
              <a:t> </a:t>
            </a:r>
            <a:r>
              <a:rPr lang="en-US" sz="2000" kern="0" dirty="0" err="1">
                <a:solidFill>
                  <a:srgbClr val="FFFFFF"/>
                </a:solidFill>
              </a:rPr>
              <a:t>todos</a:t>
            </a:r>
            <a:r>
              <a:rPr lang="en-US" sz="2000" kern="0" dirty="0">
                <a:solidFill>
                  <a:srgbClr val="FFFFFF"/>
                </a:solidFill>
              </a:rPr>
              <a:t> </a:t>
            </a:r>
            <a:r>
              <a:rPr lang="en-US" sz="2000" kern="0" dirty="0" err="1">
                <a:solidFill>
                  <a:srgbClr val="FFFFFF"/>
                </a:solidFill>
              </a:rPr>
              <a:t>os</a:t>
            </a:r>
            <a:r>
              <a:rPr lang="en-US" sz="2000" kern="0" dirty="0">
                <a:solidFill>
                  <a:srgbClr val="FFFFFF"/>
                </a:solidFill>
              </a:rPr>
              <a:t> </a:t>
            </a:r>
            <a:r>
              <a:rPr lang="en-US" sz="2000" kern="0" dirty="0" err="1" smtClean="0">
                <a:solidFill>
                  <a:srgbClr val="FFFFFF"/>
                </a:solidFill>
              </a:rPr>
              <a:t>grupos</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b="1" kern="0" dirty="0">
                <a:solidFill>
                  <a:srgbClr val="F3F3A5"/>
                </a:solidFill>
                <a:effectLst>
                  <a:outerShdw blurRad="38100" dist="38100" dir="2700000" algn="tl">
                    <a:srgbClr val="000000">
                      <a:alpha val="43137"/>
                    </a:srgbClr>
                  </a:outerShdw>
                </a:effectLst>
              </a:rPr>
              <a:t>	cat /</a:t>
            </a:r>
            <a:r>
              <a:rPr lang="en-US" sz="1800" b="1" kern="0" dirty="0" err="1" smtClean="0">
                <a:solidFill>
                  <a:srgbClr val="F3F3A5"/>
                </a:solidFill>
                <a:effectLst>
                  <a:outerShdw blurRad="38100" dist="38100" dir="2700000" algn="tl">
                    <a:srgbClr val="000000">
                      <a:alpha val="43137"/>
                    </a:srgbClr>
                  </a:outerShdw>
                </a:effectLst>
              </a:rPr>
              <a:t>etc</a:t>
            </a:r>
            <a:r>
              <a:rPr lang="en-US" sz="1800" b="1" kern="0" dirty="0" smtClean="0">
                <a:solidFill>
                  <a:srgbClr val="F3F3A5"/>
                </a:solidFill>
                <a:effectLst>
                  <a:outerShdw blurRad="38100" dist="38100" dir="2700000" algn="tl">
                    <a:srgbClr val="000000">
                      <a:alpha val="43137"/>
                    </a:srgbClr>
                  </a:outerShdw>
                </a:effectLst>
              </a:rPr>
              <a:t>/groups | more</a:t>
            </a:r>
            <a:endParaRPr lang="en-US" sz="1800" b="1" kern="0" dirty="0">
              <a:solidFill>
                <a:srgbClr val="F3F3A5"/>
              </a:solidFill>
              <a:effectLst>
                <a:outerShdw blurRad="38100" dist="38100" dir="2700000" algn="tl">
                  <a:srgbClr val="000000">
                    <a:alpha val="43137"/>
                  </a:srgbClr>
                </a:outerShdw>
              </a:effectLst>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a:solidFill>
                  <a:srgbClr val="F3F3A5"/>
                </a:solidFill>
                <a:effectLst>
                  <a:outerShdw blurRad="38100" dist="38100" dir="2700000" algn="tl">
                    <a:srgbClr val="000000">
                      <a:alpha val="43137"/>
                    </a:srgbClr>
                  </a:outerShdw>
                </a:effectLst>
              </a:rPr>
              <a:t>chown</a:t>
            </a:r>
            <a:r>
              <a:rPr lang="en-US" sz="2000" kern="0" dirty="0">
                <a:solidFill>
                  <a:srgbClr val="F3F3A5"/>
                </a:solidFill>
                <a:effectLst>
                  <a:outerShdw blurRad="38100" dist="38100" dir="2700000" algn="tl">
                    <a:srgbClr val="000000">
                      <a:alpha val="43137"/>
                    </a:srgbClr>
                  </a:outerShdw>
                </a:effectLst>
              </a:rPr>
              <a:t> </a:t>
            </a:r>
            <a:r>
              <a:rPr lang="en-US" sz="2000" kern="0" dirty="0">
                <a:solidFill>
                  <a:srgbClr val="FFFFFF"/>
                </a:solidFill>
              </a:rPr>
              <a:t>– </a:t>
            </a:r>
            <a:r>
              <a:rPr lang="en-US" sz="2000" kern="0" dirty="0" err="1" smtClean="0">
                <a:solidFill>
                  <a:srgbClr val="FFFFFF"/>
                </a:solidFill>
              </a:rPr>
              <a:t>troca</a:t>
            </a:r>
            <a:r>
              <a:rPr lang="en-US" sz="2000" kern="0" dirty="0" smtClean="0">
                <a:solidFill>
                  <a:srgbClr val="FFFFFF"/>
                </a:solidFill>
              </a:rPr>
              <a:t> o </a:t>
            </a:r>
            <a:r>
              <a:rPr lang="en-US" sz="2000" kern="0" dirty="0" err="1" smtClean="0">
                <a:solidFill>
                  <a:srgbClr val="FFFFFF"/>
                </a:solidFill>
              </a:rPr>
              <a:t>dono</a:t>
            </a:r>
            <a:r>
              <a:rPr lang="en-US" sz="2000" kern="0" dirty="0" smtClean="0">
                <a:solidFill>
                  <a:srgbClr val="FFFFFF"/>
                </a:solidFill>
              </a:rPr>
              <a:t>/</a:t>
            </a:r>
            <a:r>
              <a:rPr lang="en-US" sz="2000" kern="0" dirty="0" err="1" smtClean="0">
                <a:solidFill>
                  <a:srgbClr val="FFFFFF"/>
                </a:solidFill>
              </a:rPr>
              <a:t>grupo</a:t>
            </a:r>
            <a:r>
              <a:rPr lang="en-US" sz="2000" kern="0" dirty="0" smtClean="0">
                <a:solidFill>
                  <a:srgbClr val="FFFFFF"/>
                </a:solidFill>
              </a:rPr>
              <a:t> de um </a:t>
            </a:r>
            <a:r>
              <a:rPr lang="en-US" sz="2000" kern="0" dirty="0" err="1" smtClean="0">
                <a:solidFill>
                  <a:srgbClr val="FFFFFF"/>
                </a:solidFill>
              </a:rPr>
              <a:t>arquivo</a:t>
            </a:r>
            <a:r>
              <a:rPr lang="en-US" sz="2000" kern="0" dirty="0" smtClean="0">
                <a:solidFill>
                  <a:srgbClr val="FFFFFF"/>
                </a:solidFill>
              </a:rPr>
              <a:t>.</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exemplo</a:t>
            </a:r>
            <a:r>
              <a:rPr lang="en-US" sz="1800" kern="0" dirty="0" smtClean="0">
                <a:solidFill>
                  <a:srgbClr val="FFFFFF"/>
                </a:solidFill>
              </a:rPr>
              <a:t>: </a:t>
            </a:r>
            <a:r>
              <a:rPr lang="en-US" sz="1800" kern="0" dirty="0" err="1" smtClean="0">
                <a:solidFill>
                  <a:srgbClr val="FFFFFF"/>
                </a:solidFill>
              </a:rPr>
              <a:t>sudo</a:t>
            </a:r>
            <a:r>
              <a:rPr lang="en-US" sz="1800" kern="0" dirty="0" smtClean="0">
                <a:solidFill>
                  <a:srgbClr val="FFFFFF"/>
                </a:solidFill>
              </a:rPr>
              <a:t> </a:t>
            </a:r>
            <a:r>
              <a:rPr lang="en-US" sz="1800" kern="0" dirty="0" err="1" smtClean="0">
                <a:solidFill>
                  <a:srgbClr val="FFFFFF"/>
                </a:solidFill>
              </a:rPr>
              <a:t>chown</a:t>
            </a:r>
            <a:r>
              <a:rPr lang="en-US" sz="1800" kern="0" dirty="0" smtClean="0">
                <a:solidFill>
                  <a:srgbClr val="FFFFFF"/>
                </a:solidFill>
              </a:rPr>
              <a:t> </a:t>
            </a:r>
            <a:r>
              <a:rPr lang="en-US" sz="1800" kern="0" dirty="0" err="1" smtClean="0">
                <a:solidFill>
                  <a:srgbClr val="FFFFFF"/>
                </a:solidFill>
              </a:rPr>
              <a:t>novousr:novousr</a:t>
            </a:r>
            <a:r>
              <a:rPr lang="en-US" sz="1800" kern="0" dirty="0" smtClean="0">
                <a:solidFill>
                  <a:srgbClr val="FFFFFF"/>
                </a:solidFill>
              </a:rPr>
              <a:t> arquivo.txt</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smtClean="0">
                <a:solidFill>
                  <a:srgbClr val="FFFFFF"/>
                </a:solidFill>
              </a:rPr>
              <a:t>	</a:t>
            </a:r>
            <a:r>
              <a:rPr lang="en-US" sz="1800" kern="0" dirty="0" err="1" smtClean="0">
                <a:solidFill>
                  <a:srgbClr val="FFFFFF"/>
                </a:solidFill>
              </a:rPr>
              <a:t>sudo</a:t>
            </a:r>
            <a:r>
              <a:rPr lang="en-US" sz="1800" kern="0" dirty="0" smtClean="0">
                <a:solidFill>
                  <a:srgbClr val="FFFFFF"/>
                </a:solidFill>
              </a:rPr>
              <a:t> </a:t>
            </a:r>
            <a:r>
              <a:rPr lang="en-US" sz="1800" kern="0" dirty="0" err="1" smtClean="0">
                <a:solidFill>
                  <a:srgbClr val="FFFFFF"/>
                </a:solidFill>
              </a:rPr>
              <a:t>chown</a:t>
            </a:r>
            <a:r>
              <a:rPr lang="en-US" sz="1800" kern="0" dirty="0" smtClean="0">
                <a:solidFill>
                  <a:srgbClr val="FFFFFF"/>
                </a:solidFill>
              </a:rPr>
              <a:t> </a:t>
            </a:r>
            <a:r>
              <a:rPr lang="en-US" sz="1800" kern="0" dirty="0" err="1" smtClean="0">
                <a:solidFill>
                  <a:srgbClr val="FFFFFF"/>
                </a:solidFill>
              </a:rPr>
              <a:t>novousr</a:t>
            </a:r>
            <a:r>
              <a:rPr lang="en-US" sz="1800" kern="0" dirty="0" smtClean="0">
                <a:solidFill>
                  <a:srgbClr val="FFFFFF"/>
                </a:solidFill>
              </a:rPr>
              <a:t> arquivo.txt</a:t>
            </a:r>
            <a:endParaRPr lang="en-US" sz="1800" kern="0" dirty="0">
              <a:solidFill>
                <a:srgbClr val="FFFFFF"/>
              </a:solidFill>
            </a:endParaRPr>
          </a:p>
          <a:p>
            <a:pPr marL="334963" lvl="1" indent="-334963" algn="just">
              <a:lnSpc>
                <a:spcPct val="100000"/>
              </a:lnSpc>
              <a:spcBef>
                <a:spcPts val="3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chgrp</a:t>
            </a:r>
            <a:r>
              <a:rPr lang="en-US" sz="2000" kern="0" dirty="0" smtClean="0">
                <a:solidFill>
                  <a:srgbClr val="F3F3A5"/>
                </a:solidFill>
                <a:effectLst>
                  <a:outerShdw blurRad="38100" dist="38100" dir="2700000" algn="tl">
                    <a:srgbClr val="000000">
                      <a:alpha val="43137"/>
                    </a:srgbClr>
                  </a:outerShdw>
                </a:effectLst>
              </a:rPr>
              <a:t> </a:t>
            </a:r>
            <a:r>
              <a:rPr lang="en-US" sz="2000" kern="0" dirty="0">
                <a:solidFill>
                  <a:srgbClr val="FFFFFF"/>
                </a:solidFill>
              </a:rPr>
              <a:t>– </a:t>
            </a:r>
            <a:r>
              <a:rPr lang="en-US" sz="2000" kern="0" dirty="0" err="1">
                <a:solidFill>
                  <a:srgbClr val="FFFFFF"/>
                </a:solidFill>
              </a:rPr>
              <a:t>troca</a:t>
            </a:r>
            <a:r>
              <a:rPr lang="en-US" sz="2000" kern="0" dirty="0">
                <a:solidFill>
                  <a:srgbClr val="FFFFFF"/>
                </a:solidFill>
              </a:rPr>
              <a:t> o </a:t>
            </a:r>
            <a:r>
              <a:rPr lang="en-US" sz="2000" kern="0" dirty="0" err="1" smtClean="0">
                <a:solidFill>
                  <a:srgbClr val="FFFFFF"/>
                </a:solidFill>
              </a:rPr>
              <a:t>grupo</a:t>
            </a:r>
            <a:r>
              <a:rPr lang="en-US" sz="2000" kern="0" dirty="0" smtClean="0">
                <a:solidFill>
                  <a:srgbClr val="FFFFFF"/>
                </a:solidFill>
              </a:rPr>
              <a:t> </a:t>
            </a:r>
            <a:r>
              <a:rPr lang="en-US" sz="2000" kern="0" dirty="0">
                <a:solidFill>
                  <a:srgbClr val="FFFFFF"/>
                </a:solidFill>
              </a:rPr>
              <a:t>de um </a:t>
            </a:r>
            <a:r>
              <a:rPr lang="en-US" sz="2000" kern="0" dirty="0" err="1">
                <a:solidFill>
                  <a:srgbClr val="FFFFFF"/>
                </a:solidFill>
              </a:rPr>
              <a:t>arquivo</a:t>
            </a:r>
            <a:r>
              <a:rPr lang="en-US" sz="2000" kern="0" dirty="0">
                <a:solidFill>
                  <a:srgbClr val="FFFFFF"/>
                </a:solidFill>
              </a:rPr>
              <a:t>.</a:t>
            </a: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	</a:t>
            </a:r>
            <a:r>
              <a:rPr lang="en-US" sz="1800" kern="0" dirty="0" err="1">
                <a:solidFill>
                  <a:srgbClr val="FFFFFF"/>
                </a:solidFill>
              </a:rPr>
              <a:t>exemplo</a:t>
            </a:r>
            <a:r>
              <a:rPr lang="en-US" sz="1800" kern="0" dirty="0">
                <a:solidFill>
                  <a:srgbClr val="FFFFFF"/>
                </a:solidFill>
              </a:rPr>
              <a:t>: </a:t>
            </a:r>
            <a:r>
              <a:rPr lang="en-US" sz="1800" kern="0" dirty="0" err="1" smtClean="0">
                <a:solidFill>
                  <a:srgbClr val="FFFFFF"/>
                </a:solidFill>
              </a:rPr>
              <a:t>sudo</a:t>
            </a:r>
            <a:r>
              <a:rPr lang="en-US" sz="1800" kern="0" dirty="0" smtClean="0">
                <a:solidFill>
                  <a:srgbClr val="FFFFFF"/>
                </a:solidFill>
              </a:rPr>
              <a:t> </a:t>
            </a:r>
            <a:r>
              <a:rPr lang="en-US" sz="1800" kern="0" dirty="0" err="1" smtClean="0">
                <a:solidFill>
                  <a:srgbClr val="FFFFFF"/>
                </a:solidFill>
              </a:rPr>
              <a:t>chgrp</a:t>
            </a:r>
            <a:r>
              <a:rPr lang="en-US" sz="1800" kern="0" dirty="0" smtClean="0">
                <a:solidFill>
                  <a:srgbClr val="FFFFFF"/>
                </a:solidFill>
              </a:rPr>
              <a:t> </a:t>
            </a:r>
            <a:r>
              <a:rPr lang="en-US" sz="1800" kern="0" dirty="0" err="1" smtClean="0">
                <a:solidFill>
                  <a:srgbClr val="FFFFFF"/>
                </a:solidFill>
              </a:rPr>
              <a:t>novogrupo</a:t>
            </a:r>
            <a:r>
              <a:rPr lang="en-US" sz="1800" kern="0" dirty="0" smtClean="0">
                <a:solidFill>
                  <a:srgbClr val="FFFFFF"/>
                </a:solidFill>
              </a:rPr>
              <a:t> </a:t>
            </a:r>
            <a:r>
              <a:rPr lang="en-US" sz="1800" kern="0" dirty="0">
                <a:solidFill>
                  <a:srgbClr val="FFFFFF"/>
                </a:solidFill>
              </a:rPr>
              <a:t>arquivo.txt</a:t>
            </a:r>
          </a:p>
        </p:txBody>
      </p:sp>
    </p:spTree>
    <p:extLst>
      <p:ext uri="{BB962C8B-B14F-4D97-AF65-F5344CB8AC3E}">
        <p14:creationId xmlns:p14="http://schemas.microsoft.com/office/powerpoint/2010/main" val="3467896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36</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smtClean="0"/>
              <a:t>Gerenciamento de Permissões de Acesso</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Há</a:t>
            </a:r>
            <a:r>
              <a:rPr lang="en-US" sz="2000" kern="0" dirty="0" smtClean="0">
                <a:solidFill>
                  <a:srgbClr val="FFFFFF"/>
                </a:solidFill>
              </a:rPr>
              <a:t> </a:t>
            </a:r>
            <a:r>
              <a:rPr lang="en-US" sz="2000" kern="0" dirty="0" err="1" smtClean="0">
                <a:solidFill>
                  <a:srgbClr val="FFFFFF"/>
                </a:solidFill>
              </a:rPr>
              <a:t>três</a:t>
            </a:r>
            <a:r>
              <a:rPr lang="en-US" sz="2000" kern="0" dirty="0" smtClean="0">
                <a:solidFill>
                  <a:srgbClr val="FFFFFF"/>
                </a:solidFill>
              </a:rPr>
              <a:t> </a:t>
            </a:r>
            <a:r>
              <a:rPr lang="en-US" sz="2000" kern="0" dirty="0" err="1" smtClean="0">
                <a:solidFill>
                  <a:srgbClr val="FFFFFF"/>
                </a:solidFill>
              </a:rPr>
              <a:t>permissões</a:t>
            </a:r>
            <a:r>
              <a:rPr lang="en-US" sz="2000" kern="0" dirty="0">
                <a:solidFill>
                  <a:srgbClr val="FFFFFF"/>
                </a:solidFill>
              </a:rPr>
              <a:t> </a:t>
            </a:r>
            <a:r>
              <a:rPr lang="en-US" sz="2000" kern="0" dirty="0" smtClean="0">
                <a:solidFill>
                  <a:srgbClr val="FFFFFF"/>
                </a:solidFill>
              </a:rPr>
              <a:t>de </a:t>
            </a:r>
            <a:r>
              <a:rPr lang="en-US" sz="2000" kern="0" dirty="0" err="1" smtClean="0">
                <a:solidFill>
                  <a:srgbClr val="FFFFFF"/>
                </a:solidFill>
              </a:rPr>
              <a:t>acesso</a:t>
            </a:r>
            <a:r>
              <a:rPr lang="en-US" sz="2000" kern="0" dirty="0" smtClean="0">
                <a:solidFill>
                  <a:srgbClr val="FFFFFF"/>
                </a:solidFill>
              </a:rPr>
              <a:t> </a:t>
            </a:r>
            <a:r>
              <a:rPr lang="en-US" sz="2000" kern="0" dirty="0" err="1" smtClean="0">
                <a:solidFill>
                  <a:srgbClr val="FFFFFF"/>
                </a:solidFill>
              </a:rPr>
              <a:t>possíveis</a:t>
            </a:r>
            <a:r>
              <a:rPr lang="en-US" sz="2000" kern="0" dirty="0" smtClean="0">
                <a:solidFill>
                  <a:srgbClr val="FFFFFF"/>
                </a:solidFill>
              </a:rPr>
              <a:t> para </a:t>
            </a:r>
            <a:r>
              <a:rPr lang="en-US" sz="2000" kern="0" dirty="0" err="1" smtClean="0">
                <a:solidFill>
                  <a:srgbClr val="FFFFFF"/>
                </a:solidFill>
              </a:rPr>
              <a:t>arquivos</a:t>
            </a:r>
            <a:r>
              <a:rPr lang="en-US" sz="2000" kern="0" dirty="0" smtClean="0">
                <a:solidFill>
                  <a:srgbClr val="FFFFFF"/>
                </a:solidFill>
              </a:rPr>
              <a:t> e </a:t>
            </a:r>
            <a:r>
              <a:rPr lang="en-US" sz="2000" kern="0" dirty="0" err="1" smtClean="0">
                <a:solidFill>
                  <a:srgbClr val="FFFFFF"/>
                </a:solidFill>
              </a:rPr>
              <a:t>diretórios</a:t>
            </a:r>
            <a:r>
              <a:rPr lang="en-US" sz="2000" kern="0" dirty="0" smtClean="0">
                <a:solidFill>
                  <a:srgbClr val="FFFFFF"/>
                </a:solidFill>
              </a:rPr>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Leitura</a:t>
            </a:r>
            <a:r>
              <a:rPr lang="en-US" sz="2000" kern="0" dirty="0" smtClean="0">
                <a:solidFill>
                  <a:srgbClr val="FFFFFF"/>
                </a:solidFill>
              </a:rPr>
              <a:t>/</a:t>
            </a:r>
            <a:r>
              <a:rPr lang="en-US" sz="2000" kern="0" dirty="0" err="1" smtClean="0">
                <a:solidFill>
                  <a:srgbClr val="FFFFFF"/>
                </a:solidFill>
              </a:rPr>
              <a:t>visualização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r</a:t>
            </a:r>
            <a:r>
              <a:rPr lang="en-US" sz="2000" kern="0" dirty="0" smtClean="0">
                <a:solidFill>
                  <a:srgbClr val="FFFFFF"/>
                </a:solidFill>
              </a:rPr>
              <a:t>)</a:t>
            </a:r>
            <a:r>
              <a:rPr lang="en-US" sz="2000" kern="0" dirty="0" err="1" smtClean="0">
                <a:solidFill>
                  <a:srgbClr val="FFFFFF"/>
                </a:solidFill>
              </a:rPr>
              <a:t>ead</a:t>
            </a:r>
            <a:endParaRPr lang="en-US" sz="2000" kern="0" dirty="0" smtClean="0">
              <a:solidFill>
                <a:srgbClr val="FFFFFF"/>
              </a:solidFill>
            </a:endParaRP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Escrita</a:t>
            </a:r>
            <a:r>
              <a:rPr lang="en-US" sz="2000" kern="0" dirty="0" smtClean="0">
                <a:solidFill>
                  <a:srgbClr val="FFFFFF"/>
                </a:solidFill>
              </a:rPr>
              <a:t>/</a:t>
            </a:r>
            <a:r>
              <a:rPr lang="en-US" sz="2000" kern="0" dirty="0" err="1" smtClean="0">
                <a:solidFill>
                  <a:srgbClr val="FFFFFF"/>
                </a:solidFill>
              </a:rPr>
              <a:t>alteração</a:t>
            </a:r>
            <a:r>
              <a:rPr lang="en-US" sz="2000" kern="0" dirty="0" smtClean="0">
                <a:solidFill>
                  <a:srgbClr val="FFFFFF"/>
                </a:solidFill>
              </a:rPr>
              <a:t>/</a:t>
            </a:r>
            <a:r>
              <a:rPr lang="en-US" sz="2000" kern="0" dirty="0" err="1" smtClean="0">
                <a:solidFill>
                  <a:srgbClr val="FFFFFF"/>
                </a:solidFill>
              </a:rPr>
              <a:t>exclusão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w</a:t>
            </a:r>
            <a:r>
              <a:rPr lang="en-US" sz="2000" kern="0" dirty="0" smtClean="0">
                <a:solidFill>
                  <a:srgbClr val="FFFFFF"/>
                </a:solidFill>
              </a:rPr>
              <a:t>)rite</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Execução</a:t>
            </a:r>
            <a:r>
              <a:rPr lang="en-US" sz="2000" kern="0" dirty="0" smtClean="0">
                <a:solidFill>
                  <a:srgbClr val="FFFFFF"/>
                </a:solidFill>
              </a:rPr>
              <a:t>: e(</a:t>
            </a:r>
            <a:r>
              <a:rPr lang="en-US" sz="2000" b="1" kern="0" dirty="0" smtClean="0">
                <a:solidFill>
                  <a:srgbClr val="F3F3A5"/>
                </a:solidFill>
                <a:effectLst>
                  <a:outerShdw blurRad="38100" dist="38100" dir="2700000" algn="tl">
                    <a:srgbClr val="000000">
                      <a:alpha val="43137"/>
                    </a:srgbClr>
                  </a:outerShdw>
                </a:effectLst>
              </a:rPr>
              <a:t>x</a:t>
            </a:r>
            <a:r>
              <a:rPr lang="en-US" sz="2000" kern="0" dirty="0" smtClean="0">
                <a:solidFill>
                  <a:srgbClr val="FFFFFF"/>
                </a:solidFill>
              </a:rPr>
              <a:t>)</a:t>
            </a:r>
            <a:r>
              <a:rPr lang="en-US" sz="2000" kern="0" dirty="0" err="1" smtClean="0">
                <a:solidFill>
                  <a:srgbClr val="FFFFFF"/>
                </a:solidFill>
              </a:rPr>
              <a:t>ecution</a:t>
            </a:r>
            <a:endParaRPr lang="en-US" sz="1800" kern="0" dirty="0">
              <a:solidFill>
                <a:srgbClr val="FFFFFF"/>
              </a:solidFill>
            </a:endParaRPr>
          </a:p>
          <a:p>
            <a:pPr marL="0" lvl="1" algn="just">
              <a:lnSpc>
                <a:spcPct val="100000"/>
              </a:lnSpc>
              <a:spcBef>
                <a:spcPts val="18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Há</a:t>
            </a:r>
            <a:r>
              <a:rPr lang="en-US" sz="2000" kern="0" dirty="0" smtClean="0">
                <a:solidFill>
                  <a:srgbClr val="FFFFFF"/>
                </a:solidFill>
              </a:rPr>
              <a:t> </a:t>
            </a:r>
            <a:r>
              <a:rPr lang="en-US" sz="2000" kern="0" dirty="0" err="1" smtClean="0">
                <a:solidFill>
                  <a:srgbClr val="FFFFFF"/>
                </a:solidFill>
              </a:rPr>
              <a:t>três</a:t>
            </a:r>
            <a:r>
              <a:rPr lang="en-US" sz="2000" kern="0" dirty="0" smtClean="0">
                <a:solidFill>
                  <a:srgbClr val="FFFFFF"/>
                </a:solidFill>
              </a:rPr>
              <a:t> </a:t>
            </a:r>
            <a:r>
              <a:rPr lang="en-US" sz="2000" kern="0" dirty="0" err="1" smtClean="0">
                <a:solidFill>
                  <a:srgbClr val="FFFFFF"/>
                </a:solidFill>
              </a:rPr>
              <a:t>categorias</a:t>
            </a:r>
            <a:r>
              <a:rPr lang="en-US" sz="2000" kern="0" dirty="0" smtClean="0">
                <a:solidFill>
                  <a:srgbClr val="FFFFFF"/>
                </a:solidFill>
              </a:rPr>
              <a:t> de </a:t>
            </a:r>
            <a:r>
              <a:rPr lang="en-US" sz="2000" kern="0" dirty="0" err="1" smtClean="0">
                <a:solidFill>
                  <a:srgbClr val="FFFFFF"/>
                </a:solidFill>
              </a:rPr>
              <a:t>permissões</a:t>
            </a:r>
            <a:r>
              <a:rPr lang="en-US" sz="2000" kern="0" dirty="0" smtClean="0">
                <a:solidFill>
                  <a:srgbClr val="FFFFFF"/>
                </a:solidFill>
              </a:rPr>
              <a:t> de </a:t>
            </a:r>
            <a:r>
              <a:rPr lang="en-US" sz="2000" kern="0" dirty="0" err="1" smtClean="0">
                <a:solidFill>
                  <a:srgbClr val="FFFFFF"/>
                </a:solidFill>
              </a:rPr>
              <a:t>acesso</a:t>
            </a:r>
            <a:r>
              <a:rPr lang="en-US" sz="2000" kern="0" dirty="0" smtClean="0">
                <a:solidFill>
                  <a:srgbClr val="FFFFFF"/>
                </a:solidFill>
              </a:rPr>
              <a:t>:</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Proprietário</a:t>
            </a:r>
            <a:r>
              <a:rPr lang="en-US" sz="2000" kern="0" dirty="0" smtClean="0">
                <a:solidFill>
                  <a:srgbClr val="FFFFFF"/>
                </a:solidFill>
              </a:rPr>
              <a:t>: (owner)</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Grupo</a:t>
            </a:r>
            <a:r>
              <a:rPr lang="en-US" sz="2000" kern="0" dirty="0" smtClean="0">
                <a:solidFill>
                  <a:srgbClr val="FFFFFF"/>
                </a:solidFill>
              </a:rPr>
              <a:t>: (group)</a:t>
            </a:r>
          </a:p>
          <a:p>
            <a:pPr marL="334963" lvl="1" indent="-334963" algn="just">
              <a:lnSpc>
                <a:spcPct val="100000"/>
              </a:lnSpc>
              <a:spcBef>
                <a:spcPts val="60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Outros: (others)</a:t>
            </a:r>
          </a:p>
          <a:p>
            <a:pPr marL="0" lvl="1" algn="just">
              <a:lnSpc>
                <a:spcPct val="100000"/>
              </a:lnSpc>
              <a:spcBef>
                <a:spcPts val="18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800" kern="0" dirty="0">
                <a:solidFill>
                  <a:srgbClr val="FFFFFF"/>
                </a:solidFill>
              </a:rPr>
              <a:t>Se </a:t>
            </a:r>
            <a:r>
              <a:rPr lang="en-US" sz="1800" kern="0" dirty="0" err="1">
                <a:solidFill>
                  <a:srgbClr val="FFFFFF"/>
                </a:solidFill>
              </a:rPr>
              <a:t>os</a:t>
            </a:r>
            <a:r>
              <a:rPr lang="en-US" sz="1800" kern="0" dirty="0">
                <a:solidFill>
                  <a:srgbClr val="FFFFFF"/>
                </a:solidFill>
              </a:rPr>
              <a:t> bits SUID </a:t>
            </a:r>
            <a:r>
              <a:rPr lang="en-US" sz="1800" kern="0" dirty="0" err="1">
                <a:solidFill>
                  <a:srgbClr val="FFFFFF"/>
                </a:solidFill>
              </a:rPr>
              <a:t>ou</a:t>
            </a:r>
            <a:r>
              <a:rPr lang="en-US" sz="1800" kern="0" dirty="0">
                <a:solidFill>
                  <a:srgbClr val="FFFFFF"/>
                </a:solidFill>
              </a:rPr>
              <a:t> SGID </a:t>
            </a:r>
            <a:r>
              <a:rPr lang="en-US" sz="1800" kern="0" dirty="0" err="1">
                <a:solidFill>
                  <a:srgbClr val="FFFFFF"/>
                </a:solidFill>
              </a:rPr>
              <a:t>estiverem</a:t>
            </a:r>
            <a:r>
              <a:rPr lang="en-US" sz="1800" kern="0" dirty="0">
                <a:solidFill>
                  <a:srgbClr val="FFFFFF"/>
                </a:solidFill>
              </a:rPr>
              <a:t> </a:t>
            </a:r>
            <a:r>
              <a:rPr lang="en-US" sz="1800" kern="0" dirty="0" err="1">
                <a:solidFill>
                  <a:srgbClr val="FFFFFF"/>
                </a:solidFill>
              </a:rPr>
              <a:t>ativados</a:t>
            </a:r>
            <a:r>
              <a:rPr lang="en-US" sz="1800" kern="0" dirty="0">
                <a:solidFill>
                  <a:srgbClr val="FFFFFF"/>
                </a:solidFill>
              </a:rPr>
              <a:t>, no </a:t>
            </a:r>
            <a:r>
              <a:rPr lang="en-US" sz="1800" kern="0" dirty="0" err="1">
                <a:solidFill>
                  <a:srgbClr val="FFFFFF"/>
                </a:solidFill>
              </a:rPr>
              <a:t>lugar</a:t>
            </a:r>
            <a:r>
              <a:rPr lang="en-US" sz="1800" kern="0" dirty="0">
                <a:solidFill>
                  <a:srgbClr val="FFFFFF"/>
                </a:solidFill>
              </a:rPr>
              <a:t> de (</a:t>
            </a:r>
            <a:r>
              <a:rPr lang="en-US" sz="1800" b="1" kern="0" dirty="0">
                <a:solidFill>
                  <a:srgbClr val="F3F3A5"/>
                </a:solidFill>
                <a:effectLst>
                  <a:outerShdw blurRad="38100" dist="38100" dir="2700000" algn="tl">
                    <a:srgbClr val="000000">
                      <a:alpha val="43137"/>
                    </a:srgbClr>
                  </a:outerShdw>
                </a:effectLst>
              </a:rPr>
              <a:t>x</a:t>
            </a:r>
            <a:r>
              <a:rPr lang="en-US" sz="1800" kern="0" dirty="0">
                <a:solidFill>
                  <a:srgbClr val="FFFFFF"/>
                </a:solidFill>
              </a:rPr>
              <a:t>), </a:t>
            </a:r>
            <a:r>
              <a:rPr lang="en-US" sz="1800" kern="0" dirty="0" err="1">
                <a:solidFill>
                  <a:srgbClr val="FFFFFF"/>
                </a:solidFill>
              </a:rPr>
              <a:t>aparecerá</a:t>
            </a:r>
            <a:r>
              <a:rPr lang="en-US" sz="1800" kern="0" dirty="0">
                <a:solidFill>
                  <a:srgbClr val="FFFFFF"/>
                </a:solidFill>
              </a:rPr>
              <a:t> (</a:t>
            </a:r>
            <a:r>
              <a:rPr lang="en-US" sz="1800" b="1" kern="0" dirty="0">
                <a:solidFill>
                  <a:srgbClr val="F3F3A5"/>
                </a:solidFill>
                <a:effectLst>
                  <a:outerShdw blurRad="38100" dist="38100" dir="2700000" algn="tl">
                    <a:srgbClr val="000000">
                      <a:alpha val="43137"/>
                    </a:srgbClr>
                  </a:outerShdw>
                </a:effectLst>
              </a:rPr>
              <a:t>s</a:t>
            </a:r>
            <a:r>
              <a:rPr lang="en-US" sz="1800" kern="0" dirty="0">
                <a:solidFill>
                  <a:srgbClr val="FFFFFF"/>
                </a:solidFill>
              </a:rPr>
              <a:t>) para </a:t>
            </a:r>
            <a:r>
              <a:rPr lang="en-US" sz="1800" kern="0" dirty="0" err="1">
                <a:solidFill>
                  <a:srgbClr val="FFFFFF"/>
                </a:solidFill>
              </a:rPr>
              <a:t>ececução</a:t>
            </a:r>
            <a:r>
              <a:rPr lang="en-US" sz="1800" kern="0" dirty="0">
                <a:solidFill>
                  <a:srgbClr val="FFFFFF"/>
                </a:solidFill>
              </a:rPr>
              <a:t> </a:t>
            </a:r>
            <a:r>
              <a:rPr lang="en-US" sz="1800" kern="0" dirty="0" err="1">
                <a:solidFill>
                  <a:srgbClr val="FFFFFF"/>
                </a:solidFill>
              </a:rPr>
              <a:t>habilitada</a:t>
            </a:r>
            <a:r>
              <a:rPr lang="en-US" sz="1800" kern="0" dirty="0">
                <a:solidFill>
                  <a:srgbClr val="FFFFFF"/>
                </a:solidFill>
              </a:rPr>
              <a:t> e (</a:t>
            </a:r>
            <a:r>
              <a:rPr lang="en-US" sz="1800" b="1" kern="0" dirty="0">
                <a:solidFill>
                  <a:srgbClr val="F3F3A5"/>
                </a:solidFill>
                <a:effectLst>
                  <a:outerShdw blurRad="38100" dist="38100" dir="2700000" algn="tl">
                    <a:srgbClr val="000000">
                      <a:alpha val="43137"/>
                    </a:srgbClr>
                  </a:outerShdw>
                </a:effectLst>
              </a:rPr>
              <a:t>S</a:t>
            </a:r>
            <a:r>
              <a:rPr lang="en-US" sz="1800" kern="0" dirty="0">
                <a:solidFill>
                  <a:srgbClr val="FFFFFF"/>
                </a:solidFill>
              </a:rPr>
              <a:t>) para </a:t>
            </a:r>
            <a:r>
              <a:rPr lang="en-US" sz="1800" kern="0" dirty="0" err="1">
                <a:solidFill>
                  <a:srgbClr val="FFFFFF"/>
                </a:solidFill>
              </a:rPr>
              <a:t>execução</a:t>
            </a:r>
            <a:r>
              <a:rPr lang="en-US" sz="1800" kern="0" dirty="0">
                <a:solidFill>
                  <a:srgbClr val="FFFFFF"/>
                </a:solidFill>
              </a:rPr>
              <a:t> </a:t>
            </a:r>
            <a:r>
              <a:rPr lang="en-US" sz="1800" kern="0" dirty="0" err="1">
                <a:solidFill>
                  <a:srgbClr val="FFFFFF"/>
                </a:solidFill>
              </a:rPr>
              <a:t>desabilitada</a:t>
            </a:r>
            <a:r>
              <a:rPr lang="en-US" sz="1800" kern="0" dirty="0">
                <a:solidFill>
                  <a:srgbClr val="FFFFFF"/>
                </a:solidFill>
              </a:rPr>
              <a:t>. Se o Sticky bit </a:t>
            </a:r>
            <a:r>
              <a:rPr lang="en-US" sz="1800" kern="0" dirty="0" err="1">
                <a:solidFill>
                  <a:srgbClr val="FFFFFF"/>
                </a:solidFill>
              </a:rPr>
              <a:t>estiver</a:t>
            </a:r>
            <a:r>
              <a:rPr lang="en-US" sz="1800" kern="0" dirty="0">
                <a:solidFill>
                  <a:srgbClr val="FFFFFF"/>
                </a:solidFill>
              </a:rPr>
              <a:t> </a:t>
            </a:r>
            <a:r>
              <a:rPr lang="en-US" sz="1800" kern="0" dirty="0" err="1">
                <a:solidFill>
                  <a:srgbClr val="FFFFFF"/>
                </a:solidFill>
              </a:rPr>
              <a:t>ativado</a:t>
            </a:r>
            <a:r>
              <a:rPr lang="en-US" sz="1800" kern="0" dirty="0">
                <a:solidFill>
                  <a:srgbClr val="FFFFFF"/>
                </a:solidFill>
              </a:rPr>
              <a:t>, no </a:t>
            </a:r>
            <a:r>
              <a:rPr lang="en-US" sz="1800" kern="0" dirty="0" err="1">
                <a:solidFill>
                  <a:srgbClr val="FFFFFF"/>
                </a:solidFill>
              </a:rPr>
              <a:t>lugar</a:t>
            </a:r>
            <a:r>
              <a:rPr lang="en-US" sz="1800" kern="0" dirty="0">
                <a:solidFill>
                  <a:srgbClr val="FFFFFF"/>
                </a:solidFill>
              </a:rPr>
              <a:t> de (</a:t>
            </a:r>
            <a:r>
              <a:rPr lang="en-US" sz="1800" b="1" kern="0" dirty="0">
                <a:solidFill>
                  <a:srgbClr val="F3F3A5"/>
                </a:solidFill>
                <a:effectLst>
                  <a:outerShdw blurRad="38100" dist="38100" dir="2700000" algn="tl">
                    <a:srgbClr val="000000">
                      <a:alpha val="43137"/>
                    </a:srgbClr>
                  </a:outerShdw>
                </a:effectLst>
              </a:rPr>
              <a:t>x</a:t>
            </a:r>
            <a:r>
              <a:rPr lang="en-US" sz="1800" kern="0" dirty="0">
                <a:solidFill>
                  <a:srgbClr val="FFFFFF"/>
                </a:solidFill>
              </a:rPr>
              <a:t>) </a:t>
            </a:r>
            <a:r>
              <a:rPr lang="en-US" sz="1800" kern="0" dirty="0" err="1">
                <a:solidFill>
                  <a:srgbClr val="FFFFFF"/>
                </a:solidFill>
              </a:rPr>
              <a:t>na</a:t>
            </a:r>
            <a:r>
              <a:rPr lang="en-US" sz="1800" kern="0" dirty="0">
                <a:solidFill>
                  <a:srgbClr val="FFFFFF"/>
                </a:solidFill>
              </a:rPr>
              <a:t> </a:t>
            </a:r>
            <a:r>
              <a:rPr lang="en-US" sz="1800" kern="0" dirty="0" err="1">
                <a:solidFill>
                  <a:srgbClr val="FFFFFF"/>
                </a:solidFill>
              </a:rPr>
              <a:t>categoria</a:t>
            </a:r>
            <a:r>
              <a:rPr lang="en-US" sz="1800" kern="0" dirty="0">
                <a:solidFill>
                  <a:srgbClr val="FFFFFF"/>
                </a:solidFill>
              </a:rPr>
              <a:t> outros, </a:t>
            </a:r>
            <a:r>
              <a:rPr lang="en-US" sz="1800" kern="0" dirty="0" err="1">
                <a:solidFill>
                  <a:srgbClr val="FFFFFF"/>
                </a:solidFill>
              </a:rPr>
              <a:t>aparecerá</a:t>
            </a:r>
            <a:r>
              <a:rPr lang="en-US" sz="1800" kern="0" dirty="0">
                <a:solidFill>
                  <a:srgbClr val="FFFFFF"/>
                </a:solidFill>
              </a:rPr>
              <a:t> (</a:t>
            </a:r>
            <a:r>
              <a:rPr lang="en-US" sz="1800" b="1" kern="0" dirty="0">
                <a:solidFill>
                  <a:srgbClr val="F3F3A5"/>
                </a:solidFill>
                <a:effectLst>
                  <a:outerShdw blurRad="38100" dist="38100" dir="2700000" algn="tl">
                    <a:srgbClr val="000000">
                      <a:alpha val="43137"/>
                    </a:srgbClr>
                  </a:outerShdw>
                </a:effectLst>
              </a:rPr>
              <a:t>t</a:t>
            </a:r>
            <a:r>
              <a:rPr lang="en-US" sz="1800" kern="0" dirty="0">
                <a:solidFill>
                  <a:srgbClr val="FFFFFF"/>
                </a:solidFill>
              </a:rPr>
              <a:t>) para </a:t>
            </a:r>
            <a:r>
              <a:rPr lang="en-US" sz="1800" kern="0" dirty="0" err="1">
                <a:solidFill>
                  <a:srgbClr val="FFFFFF"/>
                </a:solidFill>
              </a:rPr>
              <a:t>ececução</a:t>
            </a:r>
            <a:r>
              <a:rPr lang="en-US" sz="1800" kern="0" dirty="0">
                <a:solidFill>
                  <a:srgbClr val="FFFFFF"/>
                </a:solidFill>
              </a:rPr>
              <a:t> </a:t>
            </a:r>
            <a:r>
              <a:rPr lang="en-US" sz="1800" kern="0" dirty="0" err="1">
                <a:solidFill>
                  <a:srgbClr val="FFFFFF"/>
                </a:solidFill>
              </a:rPr>
              <a:t>habilitada</a:t>
            </a:r>
            <a:r>
              <a:rPr lang="en-US" sz="1800" kern="0" dirty="0">
                <a:solidFill>
                  <a:srgbClr val="FFFFFF"/>
                </a:solidFill>
              </a:rPr>
              <a:t> e (</a:t>
            </a:r>
            <a:r>
              <a:rPr lang="en-US" sz="1800" b="1" kern="0" dirty="0">
                <a:solidFill>
                  <a:srgbClr val="F3F3A5"/>
                </a:solidFill>
                <a:effectLst>
                  <a:outerShdw blurRad="38100" dist="38100" dir="2700000" algn="tl">
                    <a:srgbClr val="000000">
                      <a:alpha val="43137"/>
                    </a:srgbClr>
                  </a:outerShdw>
                </a:effectLst>
              </a:rPr>
              <a:t>T</a:t>
            </a:r>
            <a:r>
              <a:rPr lang="en-US" sz="1800" kern="0" dirty="0">
                <a:solidFill>
                  <a:srgbClr val="FFFFFF"/>
                </a:solidFill>
              </a:rPr>
              <a:t>) para </a:t>
            </a:r>
            <a:r>
              <a:rPr lang="en-US" sz="1800" kern="0" dirty="0" err="1">
                <a:solidFill>
                  <a:srgbClr val="FFFFFF"/>
                </a:solidFill>
              </a:rPr>
              <a:t>execução</a:t>
            </a:r>
            <a:r>
              <a:rPr lang="en-US" sz="1800" kern="0" dirty="0">
                <a:solidFill>
                  <a:srgbClr val="FFFFFF"/>
                </a:solidFill>
              </a:rPr>
              <a:t> </a:t>
            </a:r>
            <a:r>
              <a:rPr lang="en-US" sz="1800" kern="0" dirty="0" err="1">
                <a:solidFill>
                  <a:srgbClr val="FFFFFF"/>
                </a:solidFill>
              </a:rPr>
              <a:t>desabilitada</a:t>
            </a:r>
            <a:r>
              <a:rPr lang="en-US" sz="1800" kern="0" dirty="0">
                <a:solidFill>
                  <a:srgbClr val="FFFFFF"/>
                </a:solidFill>
              </a:rPr>
              <a:t>.</a:t>
            </a:r>
            <a:endParaRPr lang="en-US" sz="1800" kern="0" dirty="0" smtClean="0">
              <a:solidFill>
                <a:srgbClr val="FFFFFF"/>
              </a:solidFill>
            </a:endParaRPr>
          </a:p>
        </p:txBody>
      </p:sp>
    </p:spTree>
    <p:extLst>
      <p:ext uri="{BB962C8B-B14F-4D97-AF65-F5344CB8AC3E}">
        <p14:creationId xmlns:p14="http://schemas.microsoft.com/office/powerpoint/2010/main" val="3276496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37</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smtClean="0"/>
              <a:t>Gerenciamento de Permissões de Acesso</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18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As </a:t>
            </a:r>
            <a:r>
              <a:rPr lang="en-US" sz="2000" kern="0" dirty="0" err="1" smtClean="0">
                <a:solidFill>
                  <a:srgbClr val="FFFFFF"/>
                </a:solidFill>
              </a:rPr>
              <a:t>permissões</a:t>
            </a:r>
            <a:r>
              <a:rPr lang="en-US" sz="2000" kern="0" dirty="0" smtClean="0">
                <a:solidFill>
                  <a:srgbClr val="FFFFFF"/>
                </a:solidFill>
              </a:rPr>
              <a:t> de </a:t>
            </a:r>
            <a:r>
              <a:rPr lang="en-US" sz="2000" kern="0" dirty="0" err="1" smtClean="0">
                <a:solidFill>
                  <a:srgbClr val="FFFFFF"/>
                </a:solidFill>
              </a:rPr>
              <a:t>acesso</a:t>
            </a:r>
            <a:r>
              <a:rPr lang="en-US" sz="2000" kern="0" dirty="0" smtClean="0">
                <a:solidFill>
                  <a:srgbClr val="FFFFFF"/>
                </a:solidFill>
              </a:rPr>
              <a:t> </a:t>
            </a:r>
            <a:r>
              <a:rPr lang="en-US" sz="2000" kern="0" dirty="0" err="1" smtClean="0">
                <a:solidFill>
                  <a:srgbClr val="FFFFFF"/>
                </a:solidFill>
              </a:rPr>
              <a:t>podem</a:t>
            </a:r>
            <a:r>
              <a:rPr lang="en-US" sz="2000" kern="0" dirty="0" smtClean="0">
                <a:solidFill>
                  <a:srgbClr val="FFFFFF"/>
                </a:solidFill>
              </a:rPr>
              <a:t> </a:t>
            </a:r>
            <a:r>
              <a:rPr lang="en-US" sz="2000" kern="0" dirty="0" err="1" smtClean="0">
                <a:solidFill>
                  <a:srgbClr val="FFFFFF"/>
                </a:solidFill>
              </a:rPr>
              <a:t>ser</a:t>
            </a:r>
            <a:r>
              <a:rPr lang="en-US" sz="2000" kern="0" dirty="0" smtClean="0">
                <a:solidFill>
                  <a:srgbClr val="FFFFFF"/>
                </a:solidFill>
              </a:rPr>
              <a:t> </a:t>
            </a:r>
            <a:r>
              <a:rPr lang="en-US" sz="2000" kern="0" dirty="0" err="1" smtClean="0">
                <a:solidFill>
                  <a:srgbClr val="FFFFFF"/>
                </a:solidFill>
              </a:rPr>
              <a:t>visualizadas</a:t>
            </a:r>
            <a:r>
              <a:rPr lang="en-US" sz="2000" kern="0" dirty="0" smtClean="0">
                <a:solidFill>
                  <a:srgbClr val="FFFFFF"/>
                </a:solidFill>
              </a:rPr>
              <a:t> </a:t>
            </a:r>
            <a:r>
              <a:rPr lang="en-US" sz="2000" kern="0" dirty="0" err="1" smtClean="0">
                <a:solidFill>
                  <a:srgbClr val="FFFFFF"/>
                </a:solidFill>
              </a:rPr>
              <a:t>pelo</a:t>
            </a:r>
            <a:r>
              <a:rPr lang="en-US" sz="2000" kern="0" dirty="0" smtClean="0">
                <a:solidFill>
                  <a:srgbClr val="FFFFFF"/>
                </a:solidFill>
              </a:rPr>
              <a:t> </a:t>
            </a:r>
            <a:r>
              <a:rPr lang="en-US" sz="2000" kern="0" dirty="0" err="1" smtClean="0">
                <a:solidFill>
                  <a:srgbClr val="FFFFFF"/>
                </a:solidFill>
              </a:rPr>
              <a:t>comando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ls –l</a:t>
            </a:r>
            <a:r>
              <a:rPr lang="en-US" sz="2000" kern="0" dirty="0" smtClean="0">
                <a:solidFill>
                  <a:srgbClr val="FFFFFF"/>
                </a:solidFill>
              </a:rPr>
              <a:t>, </a:t>
            </a:r>
            <a:r>
              <a:rPr lang="en-US" sz="2000" kern="0" dirty="0" err="1" smtClean="0">
                <a:solidFill>
                  <a:srgbClr val="FFFFFF"/>
                </a:solidFill>
              </a:rPr>
              <a:t>são</a:t>
            </a:r>
            <a:r>
              <a:rPr lang="en-US" sz="2000" kern="0" dirty="0" smtClean="0">
                <a:solidFill>
                  <a:srgbClr val="FFFFFF"/>
                </a:solidFill>
              </a:rPr>
              <a:t> </a:t>
            </a:r>
            <a:r>
              <a:rPr lang="en-US" sz="2000" kern="0" dirty="0" err="1" smtClean="0">
                <a:solidFill>
                  <a:srgbClr val="FFFFFF"/>
                </a:solidFill>
              </a:rPr>
              <a:t>os</a:t>
            </a:r>
            <a:r>
              <a:rPr lang="en-US" sz="2000" kern="0" dirty="0" smtClean="0">
                <a:solidFill>
                  <a:srgbClr val="FFFFFF"/>
                </a:solidFill>
              </a:rPr>
              <a:t> </a:t>
            </a:r>
            <a:r>
              <a:rPr lang="en-US" sz="2000" kern="0" dirty="0" err="1" smtClean="0">
                <a:solidFill>
                  <a:srgbClr val="FFFFFF"/>
                </a:solidFill>
              </a:rPr>
              <a:t>dez</a:t>
            </a:r>
            <a:r>
              <a:rPr lang="en-US" sz="2000" kern="0" dirty="0" smtClean="0">
                <a:solidFill>
                  <a:srgbClr val="FFFFFF"/>
                </a:solidFill>
              </a:rPr>
              <a:t> </a:t>
            </a:r>
            <a:r>
              <a:rPr lang="en-US" sz="2000" kern="0" dirty="0" err="1" smtClean="0">
                <a:solidFill>
                  <a:srgbClr val="FFFFFF"/>
                </a:solidFill>
              </a:rPr>
              <a:t>primeiros</a:t>
            </a:r>
            <a:r>
              <a:rPr lang="en-US" sz="2000" kern="0" dirty="0" smtClean="0">
                <a:solidFill>
                  <a:srgbClr val="FFFFFF"/>
                </a:solidFill>
              </a:rPr>
              <a:t> </a:t>
            </a:r>
            <a:r>
              <a:rPr lang="en-US" sz="2000" kern="0" dirty="0" err="1" smtClean="0">
                <a:solidFill>
                  <a:srgbClr val="FFFFFF"/>
                </a:solidFill>
              </a:rPr>
              <a:t>caracteres</a:t>
            </a:r>
            <a:r>
              <a:rPr lang="en-US" sz="2000" kern="0" dirty="0" smtClean="0">
                <a:solidFill>
                  <a:srgbClr val="FFFFFF"/>
                </a:solidFill>
              </a:rPr>
              <a:t> </a:t>
            </a:r>
            <a:r>
              <a:rPr lang="en-US" sz="2000" kern="0" dirty="0" err="1" smtClean="0">
                <a:solidFill>
                  <a:srgbClr val="FFFFFF"/>
                </a:solidFill>
              </a:rPr>
              <a:t>listados</a:t>
            </a:r>
            <a:r>
              <a:rPr lang="en-US" sz="2000" kern="0" dirty="0" smtClean="0">
                <a:solidFill>
                  <a:srgbClr val="FFFFFF"/>
                </a:solidFill>
              </a:rPr>
              <a:t> para </a:t>
            </a:r>
            <a:r>
              <a:rPr lang="en-US" sz="2000" kern="0" dirty="0" err="1" smtClean="0">
                <a:solidFill>
                  <a:srgbClr val="FFFFFF"/>
                </a:solidFill>
              </a:rPr>
              <a:t>cada</a:t>
            </a:r>
            <a:r>
              <a:rPr lang="en-US" sz="2000" kern="0" dirty="0" smtClean="0">
                <a:solidFill>
                  <a:srgbClr val="FFFFFF"/>
                </a:solidFill>
              </a:rPr>
              <a:t> item.</a:t>
            </a:r>
          </a:p>
          <a:p>
            <a:pPr marL="0" lvl="1" algn="just">
              <a:lnSpc>
                <a:spcPct val="100000"/>
              </a:lnSpc>
              <a:spcBef>
                <a:spcPts val="18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O </a:t>
            </a:r>
            <a:r>
              <a:rPr lang="en-US" sz="2000" kern="0" dirty="0" err="1" smtClean="0">
                <a:solidFill>
                  <a:srgbClr val="FFFFFF"/>
                </a:solidFill>
              </a:rPr>
              <a:t>primeiro</a:t>
            </a:r>
            <a:r>
              <a:rPr lang="en-US" sz="2000" kern="0" dirty="0" smtClean="0">
                <a:solidFill>
                  <a:srgbClr val="FFFFFF"/>
                </a:solidFill>
              </a:rPr>
              <a:t> </a:t>
            </a:r>
            <a:r>
              <a:rPr lang="en-US" sz="2000" kern="0" dirty="0" err="1" smtClean="0">
                <a:solidFill>
                  <a:srgbClr val="FFFFFF"/>
                </a:solidFill>
              </a:rPr>
              <a:t>caracter</a:t>
            </a:r>
            <a:r>
              <a:rPr lang="en-US" sz="2000" kern="0" dirty="0" smtClean="0">
                <a:solidFill>
                  <a:srgbClr val="FFFFFF"/>
                </a:solidFill>
              </a:rPr>
              <a:t> </a:t>
            </a:r>
            <a:r>
              <a:rPr lang="en-US" sz="2000" kern="0" dirty="0" err="1" smtClean="0">
                <a:solidFill>
                  <a:srgbClr val="FFFFFF"/>
                </a:solidFill>
              </a:rPr>
              <a:t>indica</a:t>
            </a:r>
            <a:r>
              <a:rPr lang="en-US" sz="2000" kern="0" dirty="0" smtClean="0">
                <a:solidFill>
                  <a:srgbClr val="FFFFFF"/>
                </a:solidFill>
              </a:rPr>
              <a:t> se o item é um </a:t>
            </a:r>
            <a:r>
              <a:rPr lang="en-US" sz="2000" kern="0" dirty="0" err="1" smtClean="0">
                <a:solidFill>
                  <a:srgbClr val="FFFFFF"/>
                </a:solidFill>
              </a:rPr>
              <a:t>aquivo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a:t>
            </a:r>
            <a:r>
              <a:rPr lang="en-US" sz="2000" kern="0" dirty="0" smtClean="0">
                <a:solidFill>
                  <a:srgbClr val="FFFFFF"/>
                </a:solidFill>
              </a:rPr>
              <a:t>), um </a:t>
            </a:r>
            <a:r>
              <a:rPr lang="en-US" sz="2000" kern="0" dirty="0" err="1" smtClean="0">
                <a:solidFill>
                  <a:srgbClr val="FFFFFF"/>
                </a:solidFill>
              </a:rPr>
              <a:t>diretório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d</a:t>
            </a:r>
            <a:r>
              <a:rPr lang="en-US" sz="2000" kern="0" dirty="0" smtClean="0">
                <a:solidFill>
                  <a:srgbClr val="FFFFFF"/>
                </a:solidFill>
              </a:rPr>
              <a:t>) </a:t>
            </a:r>
            <a:r>
              <a:rPr lang="en-US" sz="2000" kern="0" dirty="0" err="1" smtClean="0">
                <a:solidFill>
                  <a:srgbClr val="FFFFFF"/>
                </a:solidFill>
              </a:rPr>
              <a:t>ou</a:t>
            </a:r>
            <a:r>
              <a:rPr lang="en-US" sz="2000" kern="0" dirty="0" smtClean="0">
                <a:solidFill>
                  <a:srgbClr val="FFFFFF"/>
                </a:solidFill>
              </a:rPr>
              <a:t> um link (</a:t>
            </a:r>
            <a:r>
              <a:rPr lang="en-US" sz="2000" b="1" kern="0" dirty="0" smtClean="0">
                <a:solidFill>
                  <a:srgbClr val="F3F3A5"/>
                </a:solidFill>
                <a:effectLst>
                  <a:outerShdw blurRad="38100" dist="38100" dir="2700000" algn="tl">
                    <a:srgbClr val="000000">
                      <a:alpha val="43137"/>
                    </a:srgbClr>
                  </a:outerShdw>
                </a:effectLst>
              </a:rPr>
              <a:t>l</a:t>
            </a:r>
            <a:r>
              <a:rPr lang="en-US" sz="2000" kern="0" dirty="0" smtClean="0">
                <a:solidFill>
                  <a:srgbClr val="FFFFFF"/>
                </a:solidFill>
              </a:rPr>
              <a:t>), </a:t>
            </a:r>
            <a:r>
              <a:rPr lang="en-US" sz="2000" kern="0" dirty="0" err="1" smtClean="0">
                <a:solidFill>
                  <a:srgbClr val="FFFFFF"/>
                </a:solidFill>
              </a:rPr>
              <a:t>os</a:t>
            </a:r>
            <a:r>
              <a:rPr lang="en-US" sz="2000" kern="0" dirty="0" smtClean="0">
                <a:solidFill>
                  <a:srgbClr val="FFFFFF"/>
                </a:solidFill>
              </a:rPr>
              <a:t> </a:t>
            </a:r>
            <a:r>
              <a:rPr lang="en-US" sz="2000" kern="0" dirty="0" err="1" smtClean="0">
                <a:solidFill>
                  <a:srgbClr val="FFFFFF"/>
                </a:solidFill>
              </a:rPr>
              <a:t>nove</a:t>
            </a:r>
            <a:r>
              <a:rPr lang="en-US" sz="2000" kern="0" dirty="0" smtClean="0">
                <a:solidFill>
                  <a:srgbClr val="FFFFFF"/>
                </a:solidFill>
              </a:rPr>
              <a:t> </a:t>
            </a:r>
            <a:r>
              <a:rPr lang="en-US" sz="2000" kern="0" dirty="0" err="1" smtClean="0">
                <a:solidFill>
                  <a:srgbClr val="FFFFFF"/>
                </a:solidFill>
              </a:rPr>
              <a:t>seguintes</a:t>
            </a:r>
            <a:r>
              <a:rPr lang="en-US" sz="2000" kern="0" dirty="0">
                <a:solidFill>
                  <a:srgbClr val="FFFFFF"/>
                </a:solidFill>
              </a:rPr>
              <a:t> </a:t>
            </a:r>
            <a:r>
              <a:rPr lang="en-US" sz="2000" kern="0" dirty="0" err="1" smtClean="0">
                <a:solidFill>
                  <a:srgbClr val="FFFFFF"/>
                </a:solidFill>
              </a:rPr>
              <a:t>são</a:t>
            </a:r>
            <a:r>
              <a:rPr lang="en-US" sz="2000" kern="0" dirty="0" smtClean="0">
                <a:solidFill>
                  <a:srgbClr val="FFFFFF"/>
                </a:solidFill>
              </a:rPr>
              <a:t> </a:t>
            </a:r>
            <a:r>
              <a:rPr lang="en-US" sz="2000" kern="0" dirty="0" err="1" smtClean="0">
                <a:solidFill>
                  <a:srgbClr val="FFFFFF"/>
                </a:solidFill>
              </a:rPr>
              <a:t>agrupados</a:t>
            </a:r>
            <a:r>
              <a:rPr lang="en-US" sz="2000" kern="0" dirty="0" smtClean="0">
                <a:solidFill>
                  <a:srgbClr val="FFFFFF"/>
                </a:solidFill>
              </a:rPr>
              <a:t> </a:t>
            </a:r>
            <a:r>
              <a:rPr lang="en-US" sz="2000" kern="0" dirty="0" err="1" smtClean="0">
                <a:solidFill>
                  <a:srgbClr val="FFFFFF"/>
                </a:solidFill>
              </a:rPr>
              <a:t>em</a:t>
            </a:r>
            <a:r>
              <a:rPr lang="en-US" sz="2000" kern="0" dirty="0" smtClean="0">
                <a:solidFill>
                  <a:srgbClr val="FFFFFF"/>
                </a:solidFill>
              </a:rPr>
              <a:t> </a:t>
            </a:r>
            <a:r>
              <a:rPr lang="en-US" sz="2000" kern="0" dirty="0" err="1" smtClean="0">
                <a:solidFill>
                  <a:srgbClr val="FFFFFF"/>
                </a:solidFill>
              </a:rPr>
              <a:t>três</a:t>
            </a:r>
            <a:r>
              <a:rPr lang="en-US" sz="2000" kern="0" dirty="0" smtClean="0">
                <a:solidFill>
                  <a:srgbClr val="FFFFFF"/>
                </a:solidFill>
              </a:rPr>
              <a:t> </a:t>
            </a:r>
            <a:r>
              <a:rPr lang="en-US" sz="2000" kern="0" dirty="0" err="1" smtClean="0">
                <a:solidFill>
                  <a:srgbClr val="FFFFFF"/>
                </a:solidFill>
              </a:rPr>
              <a:t>caracteres</a:t>
            </a:r>
            <a:r>
              <a:rPr lang="en-US" sz="2000" kern="0" dirty="0" smtClean="0">
                <a:solidFill>
                  <a:srgbClr val="FFFFFF"/>
                </a:solidFill>
              </a:rPr>
              <a:t> (</a:t>
            </a:r>
            <a:r>
              <a:rPr lang="en-US" sz="2000" b="1" kern="0" dirty="0" err="1" smtClean="0">
                <a:solidFill>
                  <a:srgbClr val="F3F3A5"/>
                </a:solidFill>
                <a:effectLst>
                  <a:outerShdw blurRad="38100" dist="38100" dir="2700000" algn="tl">
                    <a:srgbClr val="000000">
                      <a:alpha val="43137"/>
                    </a:srgbClr>
                  </a:outerShdw>
                </a:effectLst>
              </a:rPr>
              <a:t>rwx</a:t>
            </a:r>
            <a:r>
              <a:rPr lang="en-US" sz="2000" kern="0" dirty="0" smtClean="0">
                <a:solidFill>
                  <a:srgbClr val="FFFFFF"/>
                </a:solidFill>
              </a:rPr>
              <a:t>) para </a:t>
            </a:r>
            <a:r>
              <a:rPr lang="en-US" sz="2000" kern="0" dirty="0" err="1" smtClean="0">
                <a:solidFill>
                  <a:srgbClr val="FFFFFF"/>
                </a:solidFill>
              </a:rPr>
              <a:t>cada</a:t>
            </a:r>
            <a:r>
              <a:rPr lang="en-US" sz="2000" kern="0" dirty="0" smtClean="0">
                <a:solidFill>
                  <a:srgbClr val="FFFFFF"/>
                </a:solidFill>
              </a:rPr>
              <a:t> </a:t>
            </a:r>
            <a:r>
              <a:rPr lang="en-US" sz="2000" kern="0" dirty="0" err="1" smtClean="0">
                <a:solidFill>
                  <a:srgbClr val="FFFFFF"/>
                </a:solidFill>
              </a:rPr>
              <a:t>categoria</a:t>
            </a:r>
            <a:r>
              <a:rPr lang="en-US" sz="2000" kern="0" dirty="0" smtClean="0">
                <a:solidFill>
                  <a:srgbClr val="FFFFFF"/>
                </a:solidFill>
              </a:rPr>
              <a:t>, </a:t>
            </a:r>
            <a:r>
              <a:rPr lang="en-US" sz="2000" kern="0" dirty="0" err="1" smtClean="0">
                <a:solidFill>
                  <a:srgbClr val="FFFFFF"/>
                </a:solidFill>
              </a:rPr>
              <a:t>dono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u</a:t>
            </a:r>
            <a:r>
              <a:rPr lang="en-US" sz="2000" kern="0" dirty="0" smtClean="0">
                <a:solidFill>
                  <a:srgbClr val="FFFFFF"/>
                </a:solidFill>
              </a:rPr>
              <a:t>), </a:t>
            </a:r>
            <a:r>
              <a:rPr lang="en-US" sz="2000" kern="0" dirty="0" err="1" smtClean="0">
                <a:solidFill>
                  <a:srgbClr val="FFFFFF"/>
                </a:solidFill>
              </a:rPr>
              <a:t>grupo</a:t>
            </a:r>
            <a:r>
              <a:rPr lang="en-US" sz="2000" kern="0" dirty="0">
                <a:solidFill>
                  <a:srgbClr val="FFFFFF"/>
                </a:solidFill>
              </a:rPr>
              <a:t> </a:t>
            </a:r>
            <a:r>
              <a:rPr lang="en-US" sz="2000" kern="0" dirty="0" smtClean="0">
                <a:solidFill>
                  <a:srgbClr val="FFFFFF"/>
                </a:solidFill>
              </a:rPr>
              <a:t>(</a:t>
            </a:r>
            <a:r>
              <a:rPr lang="en-US" sz="2000" b="1" kern="0" dirty="0" smtClean="0">
                <a:solidFill>
                  <a:srgbClr val="F3F3A5"/>
                </a:solidFill>
                <a:effectLst>
                  <a:outerShdw blurRad="38100" dist="38100" dir="2700000" algn="tl">
                    <a:srgbClr val="000000">
                      <a:alpha val="43137"/>
                    </a:srgbClr>
                  </a:outerShdw>
                </a:effectLst>
              </a:rPr>
              <a:t>g</a:t>
            </a:r>
            <a:r>
              <a:rPr lang="en-US" sz="2000" kern="0" dirty="0" smtClean="0">
                <a:solidFill>
                  <a:srgbClr val="FFFFFF"/>
                </a:solidFill>
              </a:rPr>
              <a:t>) e outros (</a:t>
            </a:r>
            <a:r>
              <a:rPr lang="en-US" sz="2000" b="1" kern="0" dirty="0" smtClean="0">
                <a:solidFill>
                  <a:srgbClr val="F3F3A5"/>
                </a:solidFill>
                <a:effectLst>
                  <a:outerShdw blurRad="38100" dist="38100" dir="2700000" algn="tl">
                    <a:srgbClr val="000000">
                      <a:alpha val="43137"/>
                    </a:srgbClr>
                  </a:outerShdw>
                </a:effectLst>
              </a:rPr>
              <a:t>o</a:t>
            </a:r>
            <a:r>
              <a:rPr lang="en-US" sz="2000" kern="0" dirty="0" smtClean="0">
                <a:solidFill>
                  <a:srgbClr val="FFFFFF"/>
                </a:solidFill>
              </a:rPr>
              <a:t>). Um </a:t>
            </a:r>
            <a:r>
              <a:rPr lang="en-US" sz="2000" kern="0" dirty="0" err="1" smtClean="0">
                <a:solidFill>
                  <a:srgbClr val="FFFFFF"/>
                </a:solidFill>
              </a:rPr>
              <a:t>traço</a:t>
            </a:r>
            <a:r>
              <a:rPr lang="en-US" sz="2000" kern="0" dirty="0" smtClean="0">
                <a:solidFill>
                  <a:srgbClr val="FFFFFF"/>
                </a:solidFill>
              </a:rPr>
              <a:t> (</a:t>
            </a:r>
            <a:r>
              <a:rPr lang="en-US" sz="2000" b="1" kern="0" dirty="0" smtClean="0">
                <a:solidFill>
                  <a:srgbClr val="F3F3A5"/>
                </a:solidFill>
                <a:effectLst>
                  <a:outerShdw blurRad="38100" dist="38100" dir="2700000" algn="tl">
                    <a:srgbClr val="000000">
                      <a:alpha val="43137"/>
                    </a:srgbClr>
                  </a:outerShdw>
                </a:effectLst>
              </a:rPr>
              <a:t>-</a:t>
            </a:r>
            <a:r>
              <a:rPr lang="en-US" sz="2000" kern="0" dirty="0" smtClean="0">
                <a:solidFill>
                  <a:srgbClr val="FFFFFF"/>
                </a:solidFill>
              </a:rPr>
              <a:t>) </a:t>
            </a:r>
            <a:r>
              <a:rPr lang="en-US" sz="2000" kern="0" dirty="0" err="1" smtClean="0">
                <a:solidFill>
                  <a:srgbClr val="FFFFFF"/>
                </a:solidFill>
              </a:rPr>
              <a:t>representa</a:t>
            </a:r>
            <a:r>
              <a:rPr lang="en-US" sz="2000" kern="0" dirty="0" smtClean="0">
                <a:solidFill>
                  <a:srgbClr val="FFFFFF"/>
                </a:solidFill>
              </a:rPr>
              <a:t> a </a:t>
            </a:r>
            <a:r>
              <a:rPr lang="en-US" sz="2000" kern="0" dirty="0" err="1" smtClean="0">
                <a:solidFill>
                  <a:srgbClr val="FFFFFF"/>
                </a:solidFill>
              </a:rPr>
              <a:t>ausência</a:t>
            </a:r>
            <a:r>
              <a:rPr lang="en-US" sz="2000" kern="0" dirty="0" smtClean="0">
                <a:solidFill>
                  <a:srgbClr val="FFFFFF"/>
                </a:solidFill>
              </a:rPr>
              <a:t> da </a:t>
            </a:r>
            <a:r>
              <a:rPr lang="en-US" sz="2000" kern="0" dirty="0" err="1" smtClean="0">
                <a:solidFill>
                  <a:srgbClr val="FFFFFF"/>
                </a:solidFill>
              </a:rPr>
              <a:t>permissão</a:t>
            </a:r>
            <a:r>
              <a:rPr lang="en-US" sz="2000" kern="0" dirty="0" smtClean="0">
                <a:solidFill>
                  <a:srgbClr val="FFFFFF"/>
                </a:solidFill>
              </a:rPr>
              <a:t>.</a:t>
            </a:r>
          </a:p>
          <a:p>
            <a:pPr marL="0" lvl="1" algn="just">
              <a:lnSpc>
                <a:spcPct val="100000"/>
              </a:lnSpc>
              <a:spcBef>
                <a:spcPts val="18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err="1" smtClean="0">
                <a:solidFill>
                  <a:srgbClr val="FFFFFF"/>
                </a:solidFill>
              </a:rPr>
              <a:t>Exemplo</a:t>
            </a:r>
            <a:r>
              <a:rPr lang="en-US" sz="2000" kern="0" dirty="0" smtClean="0">
                <a:solidFill>
                  <a:srgbClr val="FFFFFF"/>
                </a:solidFill>
              </a:rPr>
              <a:t>: </a:t>
            </a:r>
            <a:r>
              <a:rPr lang="en-US" sz="2000" b="1" kern="0" dirty="0" err="1" smtClean="0">
                <a:solidFill>
                  <a:srgbClr val="F3F3A5"/>
                </a:solidFill>
                <a:effectLst>
                  <a:outerShdw blurRad="38100" dist="38100" dir="2700000" algn="tl">
                    <a:srgbClr val="000000">
                      <a:alpha val="43137"/>
                    </a:srgbClr>
                  </a:outerShdw>
                </a:effectLst>
              </a:rPr>
              <a:t>drwxrwxr</a:t>
            </a:r>
            <a:r>
              <a:rPr lang="en-US" sz="2000" b="1" kern="0" dirty="0" smtClean="0">
                <a:solidFill>
                  <a:srgbClr val="F3F3A5"/>
                </a:solidFill>
                <a:effectLst>
                  <a:outerShdw blurRad="38100" dist="38100" dir="2700000" algn="tl">
                    <a:srgbClr val="000000">
                      <a:alpha val="43137"/>
                    </a:srgbClr>
                  </a:outerShdw>
                </a:effectLst>
              </a:rPr>
              <a:t>-x</a:t>
            </a:r>
            <a:r>
              <a:rPr lang="en-US" sz="2000" kern="0" dirty="0" smtClean="0">
                <a:solidFill>
                  <a:srgbClr val="FFFFFF"/>
                </a:solidFill>
              </a:rPr>
              <a:t> </a:t>
            </a:r>
            <a:r>
              <a:rPr lang="en-US" sz="2000" kern="0" dirty="0" err="1" smtClean="0">
                <a:solidFill>
                  <a:srgbClr val="FFFFFF"/>
                </a:solidFill>
              </a:rPr>
              <a:t>siginifica</a:t>
            </a:r>
            <a:r>
              <a:rPr lang="en-US" sz="2000" kern="0" dirty="0" smtClean="0">
                <a:solidFill>
                  <a:srgbClr val="FFFFFF"/>
                </a:solidFill>
              </a:rPr>
              <a:t> que é um </a:t>
            </a:r>
            <a:r>
              <a:rPr lang="en-US" sz="2000" kern="0" dirty="0" err="1" smtClean="0">
                <a:solidFill>
                  <a:srgbClr val="FFFFFF"/>
                </a:solidFill>
              </a:rPr>
              <a:t>diretório</a:t>
            </a:r>
            <a:r>
              <a:rPr lang="en-US" sz="2000" kern="0" dirty="0" smtClean="0">
                <a:solidFill>
                  <a:srgbClr val="FFFFFF"/>
                </a:solidFill>
              </a:rPr>
              <a:t> (d), </a:t>
            </a:r>
            <a:r>
              <a:rPr lang="en-US" sz="2000" kern="0" dirty="0" err="1" smtClean="0">
                <a:solidFill>
                  <a:srgbClr val="FFFFFF"/>
                </a:solidFill>
              </a:rPr>
              <a:t>seu</a:t>
            </a:r>
            <a:r>
              <a:rPr lang="en-US" sz="2000" kern="0" dirty="0" smtClean="0">
                <a:solidFill>
                  <a:srgbClr val="FFFFFF"/>
                </a:solidFill>
              </a:rPr>
              <a:t> </a:t>
            </a:r>
            <a:r>
              <a:rPr lang="en-US" sz="2000" kern="0" dirty="0" err="1" smtClean="0">
                <a:solidFill>
                  <a:srgbClr val="FFFFFF"/>
                </a:solidFill>
              </a:rPr>
              <a:t>dono</a:t>
            </a:r>
            <a:r>
              <a:rPr lang="en-US" sz="2000" kern="0" dirty="0" smtClean="0">
                <a:solidFill>
                  <a:srgbClr val="FFFFFF"/>
                </a:solidFill>
              </a:rPr>
              <a:t> </a:t>
            </a:r>
            <a:r>
              <a:rPr lang="en-US" sz="2000" kern="0" dirty="0" err="1" smtClean="0">
                <a:solidFill>
                  <a:srgbClr val="FFFFFF"/>
                </a:solidFill>
              </a:rPr>
              <a:t>pode</a:t>
            </a:r>
            <a:r>
              <a:rPr lang="en-US" sz="2000" kern="0" dirty="0" smtClean="0">
                <a:solidFill>
                  <a:srgbClr val="FFFFFF"/>
                </a:solidFill>
              </a:rPr>
              <a:t> </a:t>
            </a:r>
            <a:r>
              <a:rPr lang="en-US" sz="2000" kern="0" dirty="0" err="1" smtClean="0">
                <a:solidFill>
                  <a:srgbClr val="FFFFFF"/>
                </a:solidFill>
              </a:rPr>
              <a:t>ler</a:t>
            </a:r>
            <a:r>
              <a:rPr lang="en-US" sz="2000" kern="0" dirty="0" smtClean="0">
                <a:solidFill>
                  <a:srgbClr val="FFFFFF"/>
                </a:solidFill>
              </a:rPr>
              <a:t>, </a:t>
            </a:r>
            <a:r>
              <a:rPr lang="en-US" sz="2000" kern="0" dirty="0" err="1" smtClean="0">
                <a:solidFill>
                  <a:srgbClr val="FFFFFF"/>
                </a:solidFill>
              </a:rPr>
              <a:t>gravar</a:t>
            </a:r>
            <a:r>
              <a:rPr lang="en-US" sz="2000" kern="0" dirty="0" smtClean="0">
                <a:solidFill>
                  <a:srgbClr val="FFFFFF"/>
                </a:solidFill>
              </a:rPr>
              <a:t> e </a:t>
            </a:r>
            <a:r>
              <a:rPr lang="en-US" sz="2000" kern="0" dirty="0" err="1" smtClean="0">
                <a:solidFill>
                  <a:srgbClr val="FFFFFF"/>
                </a:solidFill>
              </a:rPr>
              <a:t>executar</a:t>
            </a:r>
            <a:r>
              <a:rPr lang="en-US" sz="2000" kern="0" dirty="0" smtClean="0">
                <a:solidFill>
                  <a:srgbClr val="FFFFFF"/>
                </a:solidFill>
              </a:rPr>
              <a:t>, </a:t>
            </a:r>
            <a:r>
              <a:rPr lang="en-US" sz="2000" kern="0" dirty="0" err="1" smtClean="0">
                <a:solidFill>
                  <a:srgbClr val="FFFFFF"/>
                </a:solidFill>
              </a:rPr>
              <a:t>usuários</a:t>
            </a:r>
            <a:r>
              <a:rPr lang="en-US" sz="2000" kern="0" dirty="0" smtClean="0">
                <a:solidFill>
                  <a:srgbClr val="FFFFFF"/>
                </a:solidFill>
              </a:rPr>
              <a:t> do </a:t>
            </a:r>
            <a:r>
              <a:rPr lang="en-US" sz="2000" kern="0" dirty="0" err="1" smtClean="0">
                <a:solidFill>
                  <a:srgbClr val="FFFFFF"/>
                </a:solidFill>
              </a:rPr>
              <a:t>grupo</a:t>
            </a:r>
            <a:r>
              <a:rPr lang="en-US" sz="2000" kern="0" dirty="0" smtClean="0">
                <a:solidFill>
                  <a:srgbClr val="FFFFFF"/>
                </a:solidFill>
              </a:rPr>
              <a:t> </a:t>
            </a:r>
            <a:r>
              <a:rPr lang="en-US" sz="2000" kern="0" dirty="0" err="1" smtClean="0">
                <a:solidFill>
                  <a:srgbClr val="FFFFFF"/>
                </a:solidFill>
              </a:rPr>
              <a:t>podem</a:t>
            </a:r>
            <a:r>
              <a:rPr lang="en-US" sz="2000" kern="0" dirty="0" smtClean="0">
                <a:solidFill>
                  <a:srgbClr val="FFFFFF"/>
                </a:solidFill>
              </a:rPr>
              <a:t> </a:t>
            </a:r>
            <a:r>
              <a:rPr lang="en-US" sz="2000" kern="0" dirty="0" err="1" smtClean="0">
                <a:solidFill>
                  <a:srgbClr val="FFFFFF"/>
                </a:solidFill>
              </a:rPr>
              <a:t>ler</a:t>
            </a:r>
            <a:r>
              <a:rPr lang="en-US" sz="2000" kern="0" dirty="0" smtClean="0">
                <a:solidFill>
                  <a:srgbClr val="FFFFFF"/>
                </a:solidFill>
              </a:rPr>
              <a:t>, </a:t>
            </a:r>
            <a:r>
              <a:rPr lang="en-US" sz="2000" kern="0" dirty="0" err="1" smtClean="0">
                <a:solidFill>
                  <a:srgbClr val="FFFFFF"/>
                </a:solidFill>
              </a:rPr>
              <a:t>gravar</a:t>
            </a:r>
            <a:r>
              <a:rPr lang="en-US" sz="2000" kern="0" dirty="0" smtClean="0">
                <a:solidFill>
                  <a:srgbClr val="FFFFFF"/>
                </a:solidFill>
              </a:rPr>
              <a:t> e </a:t>
            </a:r>
            <a:r>
              <a:rPr lang="en-US" sz="2000" kern="0" dirty="0" err="1" smtClean="0">
                <a:solidFill>
                  <a:srgbClr val="FFFFFF"/>
                </a:solidFill>
              </a:rPr>
              <a:t>executar</a:t>
            </a:r>
            <a:r>
              <a:rPr lang="en-US" sz="2000" kern="0" dirty="0" smtClean="0">
                <a:solidFill>
                  <a:srgbClr val="FFFFFF"/>
                </a:solidFill>
              </a:rPr>
              <a:t>, </a:t>
            </a:r>
            <a:r>
              <a:rPr lang="en-US" sz="2000" kern="0" dirty="0" err="1" smtClean="0">
                <a:solidFill>
                  <a:srgbClr val="FFFFFF"/>
                </a:solidFill>
              </a:rPr>
              <a:t>porém</a:t>
            </a:r>
            <a:r>
              <a:rPr lang="en-US" sz="2000" kern="0" dirty="0" smtClean="0">
                <a:solidFill>
                  <a:srgbClr val="FFFFFF"/>
                </a:solidFill>
              </a:rPr>
              <a:t>, outros </a:t>
            </a:r>
            <a:r>
              <a:rPr lang="en-US" sz="2000" kern="0" dirty="0" err="1" smtClean="0">
                <a:solidFill>
                  <a:srgbClr val="FFFFFF"/>
                </a:solidFill>
              </a:rPr>
              <a:t>usuários</a:t>
            </a:r>
            <a:r>
              <a:rPr lang="en-US" sz="2000" kern="0" dirty="0" smtClean="0">
                <a:solidFill>
                  <a:srgbClr val="FFFFFF"/>
                </a:solidFill>
              </a:rPr>
              <a:t> </a:t>
            </a:r>
            <a:r>
              <a:rPr lang="en-US" sz="2000" kern="0" dirty="0" err="1" smtClean="0">
                <a:solidFill>
                  <a:srgbClr val="FFFFFF"/>
                </a:solidFill>
              </a:rPr>
              <a:t>só</a:t>
            </a:r>
            <a:r>
              <a:rPr lang="en-US" sz="2000" kern="0" dirty="0" smtClean="0">
                <a:solidFill>
                  <a:srgbClr val="FFFFFF"/>
                </a:solidFill>
              </a:rPr>
              <a:t> </a:t>
            </a:r>
            <a:r>
              <a:rPr lang="en-US" sz="2000" kern="0" dirty="0" err="1" smtClean="0">
                <a:solidFill>
                  <a:srgbClr val="FFFFFF"/>
                </a:solidFill>
              </a:rPr>
              <a:t>podem</a:t>
            </a:r>
            <a:r>
              <a:rPr lang="en-US" sz="2000" kern="0" dirty="0" smtClean="0">
                <a:solidFill>
                  <a:srgbClr val="FFFFFF"/>
                </a:solidFill>
              </a:rPr>
              <a:t> </a:t>
            </a:r>
            <a:r>
              <a:rPr lang="en-US" sz="2000" kern="0" dirty="0" err="1" smtClean="0">
                <a:solidFill>
                  <a:srgbClr val="FFFFFF"/>
                </a:solidFill>
              </a:rPr>
              <a:t>ler</a:t>
            </a:r>
            <a:r>
              <a:rPr lang="en-US" sz="2000" kern="0" dirty="0" smtClean="0">
                <a:solidFill>
                  <a:srgbClr val="FFFFFF"/>
                </a:solidFill>
              </a:rPr>
              <a:t> e </a:t>
            </a:r>
            <a:r>
              <a:rPr lang="en-US" sz="2000" kern="0" dirty="0" err="1" smtClean="0">
                <a:solidFill>
                  <a:srgbClr val="FFFFFF"/>
                </a:solidFill>
              </a:rPr>
              <a:t>executar</a:t>
            </a:r>
            <a:r>
              <a:rPr lang="en-US" sz="2000" kern="0" dirty="0">
                <a:solidFill>
                  <a:srgbClr val="FFFFFF"/>
                </a:solidFill>
              </a:rPr>
              <a:t>. </a:t>
            </a:r>
            <a:endParaRPr lang="en-US" sz="2000" kern="0" dirty="0" smtClean="0">
              <a:solidFill>
                <a:srgbClr val="FFFFFF"/>
              </a:solidFill>
            </a:endParaRPr>
          </a:p>
        </p:txBody>
      </p:sp>
    </p:spTree>
    <p:extLst>
      <p:ext uri="{BB962C8B-B14F-4D97-AF65-F5344CB8AC3E}">
        <p14:creationId xmlns:p14="http://schemas.microsoft.com/office/powerpoint/2010/main" val="1403621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38</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smtClean="0"/>
              <a:t>Gerenciamento de Permissões de Acesso</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334963" lvl="1" indent="-334963" algn="just">
              <a:lnSpc>
                <a:spcPct val="100000"/>
              </a:lnSpc>
              <a:spcBef>
                <a:spcPts val="0"/>
              </a:spcBef>
              <a:buClr>
                <a:srgbClr val="FFCC00"/>
              </a:buClr>
              <a:buSzPct val="60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3F3A5"/>
                </a:solidFill>
                <a:effectLst>
                  <a:outerShdw blurRad="38100" dist="38100" dir="2700000" algn="tl">
                    <a:srgbClr val="000000">
                      <a:alpha val="43137"/>
                    </a:srgbClr>
                  </a:outerShdw>
                </a:effectLst>
              </a:rPr>
              <a:t>chmod</a:t>
            </a:r>
            <a:r>
              <a:rPr lang="en-US" sz="2000" kern="0" dirty="0" smtClean="0">
                <a:solidFill>
                  <a:srgbClr val="F3F3A5"/>
                </a:solidFill>
                <a:effectLst>
                  <a:outerShdw blurRad="38100" dist="38100" dir="2700000" algn="tl">
                    <a:srgbClr val="000000">
                      <a:alpha val="43137"/>
                    </a:srgbClr>
                  </a:outerShdw>
                </a:effectLst>
              </a:rPr>
              <a:t> </a:t>
            </a:r>
            <a:r>
              <a:rPr lang="en-US" sz="2000" kern="0" dirty="0">
                <a:solidFill>
                  <a:srgbClr val="FFFFFF"/>
                </a:solidFill>
              </a:rPr>
              <a:t>– </a:t>
            </a:r>
            <a:r>
              <a:rPr lang="en-US" sz="2000" kern="0" dirty="0" err="1">
                <a:solidFill>
                  <a:srgbClr val="FFFFFF"/>
                </a:solidFill>
              </a:rPr>
              <a:t>troca</a:t>
            </a:r>
            <a:r>
              <a:rPr lang="en-US" sz="2000" kern="0" dirty="0">
                <a:solidFill>
                  <a:srgbClr val="FFFFFF"/>
                </a:solidFill>
              </a:rPr>
              <a:t> </a:t>
            </a:r>
            <a:r>
              <a:rPr lang="en-US" sz="2000" kern="0" dirty="0" smtClean="0">
                <a:solidFill>
                  <a:srgbClr val="FFFFFF"/>
                </a:solidFill>
              </a:rPr>
              <a:t>as </a:t>
            </a:r>
            <a:r>
              <a:rPr lang="en-US" sz="2000" kern="0" dirty="0" err="1" smtClean="0">
                <a:solidFill>
                  <a:srgbClr val="FFFFFF"/>
                </a:solidFill>
              </a:rPr>
              <a:t>permissões</a:t>
            </a:r>
            <a:r>
              <a:rPr lang="en-US" sz="2000" kern="0" dirty="0" smtClean="0">
                <a:solidFill>
                  <a:srgbClr val="FFFFFF"/>
                </a:solidFill>
              </a:rPr>
              <a:t> de </a:t>
            </a:r>
            <a:r>
              <a:rPr lang="en-US" sz="2000" kern="0" dirty="0" err="1" smtClean="0">
                <a:solidFill>
                  <a:srgbClr val="FFFFFF"/>
                </a:solidFill>
              </a:rPr>
              <a:t>acesso</a:t>
            </a:r>
            <a:r>
              <a:rPr lang="en-US" sz="2000" kern="0" dirty="0" smtClean="0">
                <a:solidFill>
                  <a:srgbClr val="FFFFFF"/>
                </a:solidFill>
              </a:rPr>
              <a:t> de </a:t>
            </a:r>
            <a:r>
              <a:rPr lang="en-US" sz="2000" kern="0" dirty="0">
                <a:solidFill>
                  <a:srgbClr val="FFFFFF"/>
                </a:solidFill>
              </a:rPr>
              <a:t>um </a:t>
            </a:r>
            <a:r>
              <a:rPr lang="en-US" sz="2000" kern="0" dirty="0" err="1" smtClean="0">
                <a:solidFill>
                  <a:srgbClr val="FFFFFF"/>
                </a:solidFill>
              </a:rPr>
              <a:t>arquivo</a:t>
            </a:r>
            <a:r>
              <a:rPr lang="en-US" sz="2000" kern="0" dirty="0" smtClean="0">
                <a:solidFill>
                  <a:srgbClr val="FFFFFF"/>
                </a:solidFill>
              </a:rPr>
              <a:t>/</a:t>
            </a:r>
            <a:r>
              <a:rPr lang="en-US" sz="2000" kern="0" dirty="0" err="1" smtClean="0">
                <a:solidFill>
                  <a:srgbClr val="FFFFFF"/>
                </a:solidFill>
              </a:rPr>
              <a:t>diretório</a:t>
            </a:r>
            <a:r>
              <a:rPr lang="en-US" sz="2000" kern="0" dirty="0" smtClean="0">
                <a:solidFill>
                  <a:srgbClr val="FFFFFF"/>
                </a:solidFill>
              </a:rPr>
              <a:t>. As </a:t>
            </a:r>
            <a:r>
              <a:rPr lang="en-US" sz="2000" kern="0" dirty="0" err="1" smtClean="0">
                <a:solidFill>
                  <a:srgbClr val="FFFFFF"/>
                </a:solidFill>
              </a:rPr>
              <a:t>permissões</a:t>
            </a:r>
            <a:r>
              <a:rPr lang="en-US" sz="2000" kern="0" dirty="0" smtClean="0">
                <a:solidFill>
                  <a:srgbClr val="FFFFFF"/>
                </a:solidFill>
              </a:rPr>
              <a:t> </a:t>
            </a:r>
            <a:r>
              <a:rPr lang="en-US" sz="2000" kern="0" dirty="0" err="1" smtClean="0">
                <a:solidFill>
                  <a:srgbClr val="FFFFFF"/>
                </a:solidFill>
              </a:rPr>
              <a:t>são</a:t>
            </a:r>
            <a:r>
              <a:rPr lang="en-US" sz="2000" kern="0" dirty="0">
                <a:solidFill>
                  <a:srgbClr val="FFFFFF"/>
                </a:solidFill>
              </a:rPr>
              <a:t> </a:t>
            </a:r>
            <a:r>
              <a:rPr lang="en-US" sz="2000" kern="0" dirty="0" err="1" smtClean="0">
                <a:solidFill>
                  <a:srgbClr val="FFFFFF"/>
                </a:solidFill>
              </a:rPr>
              <a:t>definidas</a:t>
            </a:r>
            <a:r>
              <a:rPr lang="en-US" sz="2000" kern="0" dirty="0" smtClean="0">
                <a:solidFill>
                  <a:srgbClr val="FFFFFF"/>
                </a:solidFill>
              </a:rPr>
              <a:t> </a:t>
            </a:r>
            <a:r>
              <a:rPr lang="en-US" sz="2000" kern="0" dirty="0" err="1" smtClean="0">
                <a:solidFill>
                  <a:srgbClr val="FFFFFF"/>
                </a:solidFill>
              </a:rPr>
              <a:t>por</a:t>
            </a:r>
            <a:r>
              <a:rPr lang="en-US" sz="2000" kern="0" dirty="0" smtClean="0">
                <a:solidFill>
                  <a:srgbClr val="FFFFFF"/>
                </a:solidFill>
              </a:rPr>
              <a:t> </a:t>
            </a:r>
            <a:r>
              <a:rPr lang="en-US" sz="2000" kern="0" dirty="0" err="1" smtClean="0">
                <a:solidFill>
                  <a:srgbClr val="FFFFFF"/>
                </a:solidFill>
              </a:rPr>
              <a:t>notação</a:t>
            </a:r>
            <a:r>
              <a:rPr lang="en-US" sz="2000" kern="0" dirty="0" smtClean="0">
                <a:solidFill>
                  <a:srgbClr val="FFFFFF"/>
                </a:solidFill>
              </a:rPr>
              <a:t> </a:t>
            </a:r>
            <a:r>
              <a:rPr lang="en-US" sz="2000" kern="0" dirty="0" err="1" smtClean="0">
                <a:solidFill>
                  <a:srgbClr val="FFFFFF"/>
                </a:solidFill>
              </a:rPr>
              <a:t>simbólica</a:t>
            </a:r>
            <a:r>
              <a:rPr lang="en-US" sz="2000" kern="0" dirty="0" smtClean="0">
                <a:solidFill>
                  <a:srgbClr val="FFFFFF"/>
                </a:solidFill>
              </a:rPr>
              <a:t> </a:t>
            </a:r>
            <a:r>
              <a:rPr lang="en-US" sz="2000" kern="0" dirty="0" err="1" smtClean="0">
                <a:solidFill>
                  <a:srgbClr val="FFFFFF"/>
                </a:solidFill>
              </a:rPr>
              <a:t>ou</a:t>
            </a:r>
            <a:r>
              <a:rPr lang="en-US" sz="2000" kern="0" dirty="0" smtClean="0">
                <a:solidFill>
                  <a:srgbClr val="FFFFFF"/>
                </a:solidFill>
              </a:rPr>
              <a:t> </a:t>
            </a:r>
            <a:r>
              <a:rPr lang="en-US" sz="2000" kern="0" dirty="0" err="1" smtClean="0">
                <a:solidFill>
                  <a:srgbClr val="FFFFFF"/>
                </a:solidFill>
              </a:rPr>
              <a:t>notação</a:t>
            </a:r>
            <a:r>
              <a:rPr lang="en-US" sz="2000" kern="0" dirty="0" smtClean="0">
                <a:solidFill>
                  <a:srgbClr val="FFFFFF"/>
                </a:solidFill>
              </a:rPr>
              <a:t> octal.</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smtClean="0">
                <a:solidFill>
                  <a:srgbClr val="FFFFFF"/>
                </a:solidFill>
              </a:rPr>
              <a:t>	</a:t>
            </a:r>
            <a:r>
              <a:rPr lang="en-US" sz="2000" kern="0" dirty="0" err="1" smtClean="0">
                <a:solidFill>
                  <a:srgbClr val="FFFFFF"/>
                </a:solidFill>
              </a:rPr>
              <a:t>chmod</a:t>
            </a:r>
            <a:r>
              <a:rPr lang="en-US" sz="2000" kern="0" dirty="0" smtClean="0">
                <a:solidFill>
                  <a:srgbClr val="FFFFFF"/>
                </a:solidFill>
              </a:rPr>
              <a:t> –v u=</a:t>
            </a:r>
            <a:r>
              <a:rPr lang="en-US" sz="2000" kern="0" dirty="0" err="1" smtClean="0">
                <a:solidFill>
                  <a:srgbClr val="FFFFFF"/>
                </a:solidFill>
              </a:rPr>
              <a:t>rwx,g</a:t>
            </a:r>
            <a:r>
              <a:rPr lang="en-US" sz="2000" kern="0" dirty="0" smtClean="0">
                <a:solidFill>
                  <a:srgbClr val="FFFFFF"/>
                </a:solidFill>
              </a:rPr>
              <a:t>=</a:t>
            </a:r>
            <a:r>
              <a:rPr lang="en-US" sz="2000" kern="0" dirty="0" err="1" smtClean="0">
                <a:solidFill>
                  <a:srgbClr val="FFFFFF"/>
                </a:solidFill>
              </a:rPr>
              <a:t>rw,o</a:t>
            </a:r>
            <a:r>
              <a:rPr lang="en-US" sz="2000" kern="0" dirty="0" smtClean="0">
                <a:solidFill>
                  <a:srgbClr val="FFFFFF"/>
                </a:solidFill>
              </a:rPr>
              <a:t>=</a:t>
            </a:r>
            <a:r>
              <a:rPr lang="en-US" sz="2000" kern="0" dirty="0" err="1" smtClean="0">
                <a:solidFill>
                  <a:srgbClr val="FFFFFF"/>
                </a:solidFill>
              </a:rPr>
              <a:t>rx</a:t>
            </a:r>
            <a:r>
              <a:rPr lang="en-US" sz="2000" kern="0" dirty="0" smtClean="0">
                <a:solidFill>
                  <a:srgbClr val="FFFFFF"/>
                </a:solidFill>
              </a:rPr>
              <a:t> arquivo.txt</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		</a:t>
            </a:r>
            <a:r>
              <a:rPr lang="en-US" sz="2000" kern="0" dirty="0">
                <a:solidFill>
                  <a:srgbClr val="FFFFFF"/>
                </a:solidFill>
              </a:rPr>
              <a:t> </a:t>
            </a:r>
            <a:r>
              <a:rPr lang="en-US" sz="2000" kern="0" dirty="0" smtClean="0">
                <a:solidFill>
                  <a:srgbClr val="FFFFFF"/>
                </a:solidFill>
              </a:rPr>
              <a:t>		</a:t>
            </a:r>
            <a:r>
              <a:rPr lang="en-US" sz="2000" kern="0" dirty="0" err="1" smtClean="0">
                <a:solidFill>
                  <a:srgbClr val="FFFFFF"/>
                </a:solidFill>
              </a:rPr>
              <a:t>chmod</a:t>
            </a:r>
            <a:r>
              <a:rPr lang="en-US" sz="2000" kern="0" dirty="0" smtClean="0">
                <a:solidFill>
                  <a:srgbClr val="FFFFFF"/>
                </a:solidFill>
              </a:rPr>
              <a:t> </a:t>
            </a:r>
            <a:r>
              <a:rPr lang="en-US" sz="2000" kern="0" dirty="0">
                <a:solidFill>
                  <a:srgbClr val="FFFFFF"/>
                </a:solidFill>
              </a:rPr>
              <a:t>–v </a:t>
            </a:r>
            <a:r>
              <a:rPr lang="en-US" sz="2000" kern="0" dirty="0" smtClean="0">
                <a:solidFill>
                  <a:srgbClr val="FFFFFF"/>
                </a:solidFill>
              </a:rPr>
              <a:t>765 </a:t>
            </a:r>
            <a:r>
              <a:rPr lang="en-US" sz="2000" kern="0" dirty="0">
                <a:solidFill>
                  <a:srgbClr val="FFFFFF"/>
                </a:solidFill>
              </a:rPr>
              <a:t>arquivo.txt</a:t>
            </a:r>
          </a:p>
        </p:txBody>
      </p:sp>
      <p:graphicFrame>
        <p:nvGraphicFramePr>
          <p:cNvPr id="2" name="Tabela 1"/>
          <p:cNvGraphicFramePr>
            <a:graphicFrameLocks noGrp="1"/>
          </p:cNvGraphicFramePr>
          <p:nvPr>
            <p:extLst>
              <p:ext uri="{D42A27DB-BD31-4B8C-83A1-F6EECF244321}">
                <p14:modId xmlns:p14="http://schemas.microsoft.com/office/powerpoint/2010/main" val="506635329"/>
              </p:ext>
            </p:extLst>
          </p:nvPr>
        </p:nvGraphicFramePr>
        <p:xfrm>
          <a:off x="1788371" y="3284984"/>
          <a:ext cx="6095997" cy="164592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272030">
                <a:tc gridSpan="3">
                  <a:txBody>
                    <a:bodyPr/>
                    <a:lstStyle/>
                    <a:p>
                      <a:pPr algn="ctr"/>
                      <a:r>
                        <a:rPr lang="pt-BR" dirty="0" err="1" smtClean="0">
                          <a:solidFill>
                            <a:schemeClr val="tx1"/>
                          </a:solidFill>
                        </a:rPr>
                        <a:t>User</a:t>
                      </a:r>
                      <a:endParaRPr lang="pt-BR" dirty="0">
                        <a:solidFill>
                          <a:schemeClr val="tx1"/>
                        </a:solidFill>
                      </a:endParaRPr>
                    </a:p>
                  </a:txBody>
                  <a:tcPr/>
                </a:tc>
                <a:tc hMerge="1">
                  <a:txBody>
                    <a:bodyPr/>
                    <a:lstStyle/>
                    <a:p>
                      <a:endParaRPr lang="pt-BR" dirty="0"/>
                    </a:p>
                  </a:txBody>
                  <a:tcPr/>
                </a:tc>
                <a:tc hMerge="1">
                  <a:txBody>
                    <a:bodyPr/>
                    <a:lstStyle/>
                    <a:p>
                      <a:endParaRPr lang="pt-BR" dirty="0"/>
                    </a:p>
                  </a:txBody>
                  <a:tcPr/>
                </a:tc>
                <a:tc gridSpan="3">
                  <a:txBody>
                    <a:bodyPr/>
                    <a:lstStyle/>
                    <a:p>
                      <a:pPr marL="0" algn="ctr" defTabSz="914400" rtl="0" eaLnBrk="1" latinLnBrk="0" hangingPunct="1"/>
                      <a:r>
                        <a:rPr lang="pt-BR" sz="1800" b="1" kern="1200" dirty="0" err="1" smtClean="0">
                          <a:solidFill>
                            <a:schemeClr val="tx1"/>
                          </a:solidFill>
                          <a:latin typeface="+mn-lt"/>
                          <a:ea typeface="+mn-ea"/>
                          <a:cs typeface="+mn-cs"/>
                        </a:rPr>
                        <a:t>Group</a:t>
                      </a:r>
                      <a:endParaRPr lang="pt-BR" sz="1800" b="1" kern="1200" dirty="0">
                        <a:solidFill>
                          <a:schemeClr val="tx1"/>
                        </a:solidFill>
                        <a:latin typeface="+mn-lt"/>
                        <a:ea typeface="+mn-ea"/>
                        <a:cs typeface="+mn-cs"/>
                      </a:endParaRPr>
                    </a:p>
                  </a:txBody>
                  <a:tcPr/>
                </a:tc>
                <a:tc hMerge="1">
                  <a:txBody>
                    <a:bodyPr/>
                    <a:lstStyle/>
                    <a:p>
                      <a:endParaRPr lang="pt-BR" dirty="0"/>
                    </a:p>
                  </a:txBody>
                  <a:tcPr/>
                </a:tc>
                <a:tc hMerge="1">
                  <a:txBody>
                    <a:bodyPr/>
                    <a:lstStyle/>
                    <a:p>
                      <a:endParaRPr lang="pt-BR" dirty="0"/>
                    </a:p>
                  </a:txBody>
                  <a:tcPr/>
                </a:tc>
                <a:tc gridSpan="3">
                  <a:txBody>
                    <a:bodyPr/>
                    <a:lstStyle/>
                    <a:p>
                      <a:pPr marL="0" algn="ctr" defTabSz="914400" rtl="0" eaLnBrk="1" latinLnBrk="0" hangingPunct="1"/>
                      <a:r>
                        <a:rPr lang="pt-BR" sz="1800" b="1" kern="1200" dirty="0" err="1" smtClean="0">
                          <a:solidFill>
                            <a:schemeClr val="tx1"/>
                          </a:solidFill>
                          <a:latin typeface="+mn-lt"/>
                          <a:ea typeface="+mn-ea"/>
                          <a:cs typeface="+mn-cs"/>
                        </a:rPr>
                        <a:t>Other</a:t>
                      </a:r>
                      <a:endParaRPr lang="pt-BR" sz="1800" b="1" kern="1200" dirty="0">
                        <a:solidFill>
                          <a:schemeClr val="tx1"/>
                        </a:solidFill>
                        <a:latin typeface="+mn-lt"/>
                        <a:ea typeface="+mn-ea"/>
                        <a:cs typeface="+mn-cs"/>
                      </a:endParaRPr>
                    </a:p>
                  </a:txBody>
                  <a:tcPr/>
                </a:tc>
                <a:tc hMerge="1">
                  <a:txBody>
                    <a:bodyPr/>
                    <a:lstStyle/>
                    <a:p>
                      <a:endParaRPr lang="pt-BR" dirty="0"/>
                    </a:p>
                  </a:txBody>
                  <a:tcPr/>
                </a:tc>
                <a:tc hMerge="1">
                  <a:txBody>
                    <a:bodyPr/>
                    <a:lstStyle/>
                    <a:p>
                      <a:endParaRPr lang="pt-BR" dirty="0"/>
                    </a:p>
                  </a:txBody>
                  <a:tcPr/>
                </a:tc>
              </a:tr>
              <a:tr h="272030">
                <a:tc>
                  <a:txBody>
                    <a:bodyPr/>
                    <a:lstStyle/>
                    <a:p>
                      <a:pPr algn="ctr"/>
                      <a:r>
                        <a:rPr lang="pt-BR" dirty="0" smtClean="0"/>
                        <a:t>r</a:t>
                      </a:r>
                      <a:endParaRPr lang="pt-BR" dirty="0"/>
                    </a:p>
                  </a:txBody>
                  <a:tcPr/>
                </a:tc>
                <a:tc>
                  <a:txBody>
                    <a:bodyPr/>
                    <a:lstStyle/>
                    <a:p>
                      <a:pPr algn="ctr"/>
                      <a:r>
                        <a:rPr lang="pt-BR" dirty="0" smtClean="0"/>
                        <a:t>w</a:t>
                      </a:r>
                      <a:endParaRPr lang="pt-BR" dirty="0"/>
                    </a:p>
                  </a:txBody>
                  <a:tcPr/>
                </a:tc>
                <a:tc>
                  <a:txBody>
                    <a:bodyPr/>
                    <a:lstStyle/>
                    <a:p>
                      <a:pPr algn="ctr"/>
                      <a:r>
                        <a:rPr lang="pt-BR" dirty="0" smtClean="0"/>
                        <a:t>x</a:t>
                      </a:r>
                      <a:endParaRPr lang="pt-BR" dirty="0"/>
                    </a:p>
                  </a:txBody>
                  <a:tcPr/>
                </a:tc>
                <a:tc>
                  <a:txBody>
                    <a:bodyPr/>
                    <a:lstStyle/>
                    <a:p>
                      <a:pPr algn="ctr"/>
                      <a:r>
                        <a:rPr lang="pt-BR" dirty="0" smtClean="0"/>
                        <a:t>r</a:t>
                      </a:r>
                      <a:endParaRPr lang="pt-BR" dirty="0"/>
                    </a:p>
                  </a:txBody>
                  <a:tcPr/>
                </a:tc>
                <a:tc>
                  <a:txBody>
                    <a:bodyPr/>
                    <a:lstStyle/>
                    <a:p>
                      <a:pPr algn="ctr"/>
                      <a:r>
                        <a:rPr lang="pt-BR" dirty="0" smtClean="0"/>
                        <a:t>w</a:t>
                      </a:r>
                      <a:endParaRPr lang="pt-BR" dirty="0"/>
                    </a:p>
                  </a:txBody>
                  <a:tcPr/>
                </a:tc>
                <a:tc>
                  <a:txBody>
                    <a:bodyPr/>
                    <a:lstStyle/>
                    <a:p>
                      <a:pPr algn="ctr"/>
                      <a:r>
                        <a:rPr lang="pt-BR" dirty="0" smtClean="0"/>
                        <a:t>x</a:t>
                      </a:r>
                      <a:endParaRPr lang="pt-BR" dirty="0"/>
                    </a:p>
                  </a:txBody>
                  <a:tcPr/>
                </a:tc>
                <a:tc>
                  <a:txBody>
                    <a:bodyPr/>
                    <a:lstStyle/>
                    <a:p>
                      <a:pPr algn="ctr"/>
                      <a:r>
                        <a:rPr lang="pt-BR" dirty="0" smtClean="0"/>
                        <a:t>r</a:t>
                      </a:r>
                      <a:endParaRPr lang="pt-BR" dirty="0"/>
                    </a:p>
                  </a:txBody>
                  <a:tcPr/>
                </a:tc>
                <a:tc>
                  <a:txBody>
                    <a:bodyPr/>
                    <a:lstStyle/>
                    <a:p>
                      <a:pPr algn="ctr"/>
                      <a:r>
                        <a:rPr lang="pt-BR" dirty="0" smtClean="0"/>
                        <a:t>w</a:t>
                      </a:r>
                      <a:endParaRPr lang="pt-BR" dirty="0"/>
                    </a:p>
                  </a:txBody>
                  <a:tcPr/>
                </a:tc>
                <a:tc>
                  <a:txBody>
                    <a:bodyPr/>
                    <a:lstStyle/>
                    <a:p>
                      <a:pPr algn="ctr"/>
                      <a:r>
                        <a:rPr lang="pt-BR" dirty="0" smtClean="0"/>
                        <a:t>x</a:t>
                      </a:r>
                      <a:endParaRPr lang="pt-BR" dirty="0"/>
                    </a:p>
                  </a:txBody>
                  <a:tcPr/>
                </a:tc>
              </a:tr>
              <a:tr h="204023">
                <a:tc>
                  <a:txBody>
                    <a:bodyPr/>
                    <a:lstStyle/>
                    <a:p>
                      <a:pPr algn="ctr"/>
                      <a:r>
                        <a:rPr lang="pt-BR" sz="1200" dirty="0" smtClean="0"/>
                        <a:t>4</a:t>
                      </a:r>
                      <a:endParaRPr lang="pt-BR" sz="1200" dirty="0"/>
                    </a:p>
                  </a:txBody>
                  <a:tcPr/>
                </a:tc>
                <a:tc>
                  <a:txBody>
                    <a:bodyPr/>
                    <a:lstStyle/>
                    <a:p>
                      <a:pPr algn="ctr"/>
                      <a:r>
                        <a:rPr lang="pt-BR" sz="1200" dirty="0" smtClean="0"/>
                        <a:t>2</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4</a:t>
                      </a:r>
                      <a:endParaRPr lang="pt-BR" sz="1200" dirty="0"/>
                    </a:p>
                  </a:txBody>
                  <a:tcPr/>
                </a:tc>
                <a:tc>
                  <a:txBody>
                    <a:bodyPr/>
                    <a:lstStyle/>
                    <a:p>
                      <a:pPr algn="ctr"/>
                      <a:r>
                        <a:rPr lang="pt-BR" sz="1200" dirty="0" smtClean="0"/>
                        <a:t>2</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4</a:t>
                      </a:r>
                      <a:endParaRPr lang="pt-BR" sz="1200" dirty="0"/>
                    </a:p>
                  </a:txBody>
                  <a:tcPr/>
                </a:tc>
                <a:tc>
                  <a:txBody>
                    <a:bodyPr/>
                    <a:lstStyle/>
                    <a:p>
                      <a:pPr algn="ctr"/>
                      <a:r>
                        <a:rPr lang="pt-BR" sz="1200" dirty="0" smtClean="0"/>
                        <a:t>2</a:t>
                      </a:r>
                      <a:endParaRPr lang="pt-BR" sz="1200" dirty="0"/>
                    </a:p>
                  </a:txBody>
                  <a:tcPr/>
                </a:tc>
                <a:tc>
                  <a:txBody>
                    <a:bodyPr/>
                    <a:lstStyle/>
                    <a:p>
                      <a:pPr algn="ctr"/>
                      <a:r>
                        <a:rPr lang="pt-BR" sz="1200" dirty="0" smtClean="0"/>
                        <a:t>1</a:t>
                      </a:r>
                      <a:endParaRPr lang="pt-BR" sz="1200" dirty="0"/>
                    </a:p>
                  </a:txBody>
                  <a:tcPr/>
                </a:tc>
              </a:tr>
              <a:tr h="204023">
                <a:tc>
                  <a:txBody>
                    <a:bodyPr/>
                    <a:lstStyle/>
                    <a:p>
                      <a:pPr algn="ctr"/>
                      <a:r>
                        <a:rPr lang="pt-BR" sz="1200" dirty="0" smtClean="0"/>
                        <a:t>1</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0</a:t>
                      </a:r>
                      <a:endParaRPr lang="pt-BR" sz="1200" dirty="0"/>
                    </a:p>
                  </a:txBody>
                  <a:tcPr/>
                </a:tc>
                <a:tc>
                  <a:txBody>
                    <a:bodyPr/>
                    <a:lstStyle/>
                    <a:p>
                      <a:pPr algn="ctr"/>
                      <a:r>
                        <a:rPr lang="pt-BR" sz="1200" dirty="0" smtClean="0"/>
                        <a:t>1</a:t>
                      </a:r>
                      <a:endParaRPr lang="pt-BR" sz="1200" dirty="0"/>
                    </a:p>
                  </a:txBody>
                  <a:tcPr/>
                </a:tc>
                <a:tc>
                  <a:txBody>
                    <a:bodyPr/>
                    <a:lstStyle/>
                    <a:p>
                      <a:pPr algn="ctr"/>
                      <a:r>
                        <a:rPr lang="pt-BR" sz="1200" dirty="0" smtClean="0"/>
                        <a:t>0</a:t>
                      </a:r>
                      <a:endParaRPr lang="pt-BR" sz="1200" dirty="0"/>
                    </a:p>
                  </a:txBody>
                  <a:tcPr/>
                </a:tc>
                <a:tc>
                  <a:txBody>
                    <a:bodyPr/>
                    <a:lstStyle/>
                    <a:p>
                      <a:pPr algn="ctr"/>
                      <a:r>
                        <a:rPr lang="pt-BR" sz="1200" dirty="0" smtClean="0"/>
                        <a:t>1</a:t>
                      </a:r>
                      <a:endParaRPr lang="pt-BR" sz="1200" dirty="0"/>
                    </a:p>
                  </a:txBody>
                  <a:tcPr/>
                </a:tc>
              </a:tr>
              <a:tr h="272030">
                <a:tc gridSpan="3">
                  <a:txBody>
                    <a:bodyPr/>
                    <a:lstStyle/>
                    <a:p>
                      <a:pPr algn="ctr"/>
                      <a:r>
                        <a:rPr lang="pt-BR" dirty="0" smtClean="0"/>
                        <a:t>7</a:t>
                      </a:r>
                      <a:endParaRPr lang="pt-BR" dirty="0"/>
                    </a:p>
                  </a:txBody>
                  <a:tcPr/>
                </a:tc>
                <a:tc hMerge="1">
                  <a:txBody>
                    <a:bodyPr/>
                    <a:lstStyle/>
                    <a:p>
                      <a:pPr algn="ctr"/>
                      <a:endParaRPr lang="pt-BR" dirty="0"/>
                    </a:p>
                  </a:txBody>
                  <a:tcPr/>
                </a:tc>
                <a:tc hMerge="1">
                  <a:txBody>
                    <a:bodyPr/>
                    <a:lstStyle/>
                    <a:p>
                      <a:pPr algn="ctr"/>
                      <a:endParaRPr lang="pt-BR" dirty="0"/>
                    </a:p>
                  </a:txBody>
                  <a:tcPr/>
                </a:tc>
                <a:tc gridSpan="3">
                  <a:txBody>
                    <a:bodyPr/>
                    <a:lstStyle/>
                    <a:p>
                      <a:pPr algn="ctr"/>
                      <a:r>
                        <a:rPr lang="pt-BR" dirty="0" smtClean="0"/>
                        <a:t>6</a:t>
                      </a:r>
                      <a:endParaRPr lang="pt-BR" dirty="0"/>
                    </a:p>
                  </a:txBody>
                  <a:tcPr/>
                </a:tc>
                <a:tc hMerge="1">
                  <a:txBody>
                    <a:bodyPr/>
                    <a:lstStyle/>
                    <a:p>
                      <a:pPr algn="ctr"/>
                      <a:endParaRPr lang="pt-BR" dirty="0"/>
                    </a:p>
                  </a:txBody>
                  <a:tcPr/>
                </a:tc>
                <a:tc hMerge="1">
                  <a:txBody>
                    <a:bodyPr/>
                    <a:lstStyle/>
                    <a:p>
                      <a:pPr algn="ctr"/>
                      <a:endParaRPr lang="pt-BR" dirty="0"/>
                    </a:p>
                  </a:txBody>
                  <a:tcPr/>
                </a:tc>
                <a:tc gridSpan="3">
                  <a:txBody>
                    <a:bodyPr/>
                    <a:lstStyle/>
                    <a:p>
                      <a:pPr algn="ctr"/>
                      <a:r>
                        <a:rPr lang="pt-BR" dirty="0" smtClean="0"/>
                        <a:t>5</a:t>
                      </a:r>
                      <a:endParaRPr lang="pt-BR" dirty="0"/>
                    </a:p>
                  </a:txBody>
                  <a:tcPr/>
                </a:tc>
                <a:tc hMerge="1">
                  <a:txBody>
                    <a:bodyPr/>
                    <a:lstStyle/>
                    <a:p>
                      <a:pPr algn="ctr"/>
                      <a:endParaRPr lang="pt-BR" dirty="0"/>
                    </a:p>
                  </a:txBody>
                  <a:tcPr/>
                </a:tc>
                <a:tc hMerge="1">
                  <a:txBody>
                    <a:bodyPr/>
                    <a:lstStyle/>
                    <a:p>
                      <a:pPr algn="ctr"/>
                      <a:endParaRPr lang="pt-BR" dirty="0"/>
                    </a:p>
                  </a:txBody>
                  <a:tcPr/>
                </a:tc>
              </a:tr>
            </a:tbl>
          </a:graphicData>
        </a:graphic>
      </p:graphicFrame>
      <p:graphicFrame>
        <p:nvGraphicFramePr>
          <p:cNvPr id="3" name="Tabela 2"/>
          <p:cNvGraphicFramePr>
            <a:graphicFrameLocks noGrp="1"/>
          </p:cNvGraphicFramePr>
          <p:nvPr>
            <p:extLst>
              <p:ext uri="{D42A27DB-BD31-4B8C-83A1-F6EECF244321}">
                <p14:modId xmlns:p14="http://schemas.microsoft.com/office/powerpoint/2010/main" val="3768227997"/>
              </p:ext>
            </p:extLst>
          </p:nvPr>
        </p:nvGraphicFramePr>
        <p:xfrm>
          <a:off x="1763688" y="5157192"/>
          <a:ext cx="2952328" cy="1371600"/>
        </p:xfrm>
        <a:graphic>
          <a:graphicData uri="http://schemas.openxmlformats.org/drawingml/2006/table">
            <a:tbl>
              <a:tblPr firstRow="1" bandRow="1">
                <a:tableStyleId>{5C22544A-7EE6-4342-B048-85BDC9FD1C3A}</a:tableStyleId>
              </a:tblPr>
              <a:tblGrid>
                <a:gridCol w="1476164"/>
                <a:gridCol w="1476164"/>
              </a:tblGrid>
              <a:tr h="265876">
                <a:tc>
                  <a:txBody>
                    <a:bodyPr/>
                    <a:lstStyle/>
                    <a:p>
                      <a:pPr algn="ctr"/>
                      <a:r>
                        <a:rPr lang="pt-BR" dirty="0" smtClean="0">
                          <a:solidFill>
                            <a:schemeClr val="tx1"/>
                          </a:solidFill>
                        </a:rPr>
                        <a:t>Simbólica</a:t>
                      </a:r>
                      <a:endParaRPr lang="pt-BR" dirty="0">
                        <a:solidFill>
                          <a:schemeClr val="tx1"/>
                        </a:solidFill>
                      </a:endParaRPr>
                    </a:p>
                  </a:txBody>
                  <a:tcPr marT="0" marB="0"/>
                </a:tc>
                <a:tc>
                  <a:txBody>
                    <a:bodyPr/>
                    <a:lstStyle/>
                    <a:p>
                      <a:pPr algn="ctr"/>
                      <a:r>
                        <a:rPr lang="pt-BR" dirty="0" smtClean="0">
                          <a:solidFill>
                            <a:schemeClr val="tx1"/>
                          </a:solidFill>
                        </a:rPr>
                        <a:t>Octal</a:t>
                      </a:r>
                      <a:endParaRPr lang="pt-BR" dirty="0">
                        <a:solidFill>
                          <a:schemeClr val="tx1"/>
                        </a:solidFill>
                      </a:endParaRPr>
                    </a:p>
                  </a:txBody>
                  <a:tcPr marT="0" marB="0"/>
                </a:tc>
              </a:tr>
              <a:tr h="221563">
                <a:tc>
                  <a:txBody>
                    <a:bodyPr/>
                    <a:lstStyle/>
                    <a:p>
                      <a:pPr algn="ctr"/>
                      <a:r>
                        <a:rPr lang="pt-BR" sz="1800" dirty="0" smtClean="0"/>
                        <a:t>---</a:t>
                      </a:r>
                      <a:endParaRPr lang="pt-BR" sz="1800" dirty="0"/>
                    </a:p>
                  </a:txBody>
                  <a:tcPr marT="0" marB="0"/>
                </a:tc>
                <a:tc>
                  <a:txBody>
                    <a:bodyPr/>
                    <a:lstStyle/>
                    <a:p>
                      <a:pPr algn="ctr"/>
                      <a:r>
                        <a:rPr lang="pt-BR" sz="1800" dirty="0" smtClean="0"/>
                        <a:t>0</a:t>
                      </a:r>
                      <a:endParaRPr lang="pt-BR" sz="1800" dirty="0"/>
                    </a:p>
                  </a:txBody>
                  <a:tcPr marT="0" marB="0"/>
                </a:tc>
              </a:tr>
              <a:tr h="221563">
                <a:tc>
                  <a:txBody>
                    <a:bodyPr/>
                    <a:lstStyle/>
                    <a:p>
                      <a:pPr algn="ctr"/>
                      <a:r>
                        <a:rPr lang="pt-BR" sz="1800" dirty="0" smtClean="0"/>
                        <a:t>--x</a:t>
                      </a:r>
                      <a:endParaRPr lang="pt-BR" sz="1800" dirty="0"/>
                    </a:p>
                  </a:txBody>
                  <a:tcPr marT="0" marB="0"/>
                </a:tc>
                <a:tc>
                  <a:txBody>
                    <a:bodyPr/>
                    <a:lstStyle/>
                    <a:p>
                      <a:pPr algn="ctr"/>
                      <a:r>
                        <a:rPr lang="pt-BR" sz="1800" dirty="0" smtClean="0"/>
                        <a:t>1</a:t>
                      </a:r>
                      <a:endParaRPr lang="pt-BR" sz="1800" dirty="0"/>
                    </a:p>
                  </a:txBody>
                  <a:tcPr marT="0" marB="0"/>
                </a:tc>
              </a:tr>
              <a:tr h="221563">
                <a:tc>
                  <a:txBody>
                    <a:bodyPr/>
                    <a:lstStyle/>
                    <a:p>
                      <a:pPr algn="ctr"/>
                      <a:r>
                        <a:rPr lang="pt-BR" sz="1800" dirty="0" smtClean="0"/>
                        <a:t>-w-</a:t>
                      </a:r>
                      <a:endParaRPr lang="pt-BR" sz="1800" dirty="0"/>
                    </a:p>
                  </a:txBody>
                  <a:tcPr marT="0" marB="0"/>
                </a:tc>
                <a:tc>
                  <a:txBody>
                    <a:bodyPr/>
                    <a:lstStyle/>
                    <a:p>
                      <a:pPr algn="ctr"/>
                      <a:r>
                        <a:rPr lang="pt-BR" sz="1800" dirty="0" smtClean="0"/>
                        <a:t>2</a:t>
                      </a:r>
                      <a:endParaRPr lang="pt-BR" sz="1800" dirty="0"/>
                    </a:p>
                  </a:txBody>
                  <a:tcPr marT="0" marB="0"/>
                </a:tc>
              </a:tr>
              <a:tr h="221563">
                <a:tc>
                  <a:txBody>
                    <a:bodyPr/>
                    <a:lstStyle/>
                    <a:p>
                      <a:pPr algn="ctr"/>
                      <a:r>
                        <a:rPr lang="pt-BR" sz="1800" dirty="0" smtClean="0"/>
                        <a:t>-</a:t>
                      </a:r>
                      <a:r>
                        <a:rPr lang="pt-BR" sz="1800" dirty="0" err="1" smtClean="0"/>
                        <a:t>wx</a:t>
                      </a:r>
                      <a:endParaRPr lang="pt-BR" sz="1800" dirty="0"/>
                    </a:p>
                  </a:txBody>
                  <a:tcPr marT="0" marB="0"/>
                </a:tc>
                <a:tc>
                  <a:txBody>
                    <a:bodyPr/>
                    <a:lstStyle/>
                    <a:p>
                      <a:pPr algn="ctr"/>
                      <a:r>
                        <a:rPr lang="pt-BR" sz="1800" dirty="0" smtClean="0"/>
                        <a:t>3</a:t>
                      </a:r>
                      <a:endParaRPr lang="pt-BR" sz="1800" dirty="0"/>
                    </a:p>
                  </a:txBody>
                  <a:tcPr marT="0" marB="0"/>
                </a:tc>
              </a:tr>
            </a:tbl>
          </a:graphicData>
        </a:graphic>
      </p:graphicFrame>
      <p:graphicFrame>
        <p:nvGraphicFramePr>
          <p:cNvPr id="8" name="Tabela 7"/>
          <p:cNvGraphicFramePr>
            <a:graphicFrameLocks noGrp="1"/>
          </p:cNvGraphicFramePr>
          <p:nvPr>
            <p:extLst>
              <p:ext uri="{D42A27DB-BD31-4B8C-83A1-F6EECF244321}">
                <p14:modId xmlns:p14="http://schemas.microsoft.com/office/powerpoint/2010/main" val="3907797269"/>
              </p:ext>
            </p:extLst>
          </p:nvPr>
        </p:nvGraphicFramePr>
        <p:xfrm>
          <a:off x="4929572" y="5157192"/>
          <a:ext cx="2954796" cy="1371600"/>
        </p:xfrm>
        <a:graphic>
          <a:graphicData uri="http://schemas.openxmlformats.org/drawingml/2006/table">
            <a:tbl>
              <a:tblPr firstRow="1" bandRow="1">
                <a:tableStyleId>{5C22544A-7EE6-4342-B048-85BDC9FD1C3A}</a:tableStyleId>
              </a:tblPr>
              <a:tblGrid>
                <a:gridCol w="1477398"/>
                <a:gridCol w="1477398"/>
              </a:tblGrid>
              <a:tr h="265876">
                <a:tc>
                  <a:txBody>
                    <a:bodyPr/>
                    <a:lstStyle/>
                    <a:p>
                      <a:pPr algn="ctr"/>
                      <a:r>
                        <a:rPr lang="pt-BR" dirty="0" smtClean="0">
                          <a:solidFill>
                            <a:schemeClr val="tx1"/>
                          </a:solidFill>
                        </a:rPr>
                        <a:t>Simbólica</a:t>
                      </a:r>
                      <a:endParaRPr lang="pt-BR" dirty="0">
                        <a:solidFill>
                          <a:schemeClr val="tx1"/>
                        </a:solidFill>
                      </a:endParaRPr>
                    </a:p>
                  </a:txBody>
                  <a:tcPr marT="0" marB="0"/>
                </a:tc>
                <a:tc>
                  <a:txBody>
                    <a:bodyPr/>
                    <a:lstStyle/>
                    <a:p>
                      <a:pPr algn="ctr"/>
                      <a:r>
                        <a:rPr lang="pt-BR" dirty="0" smtClean="0">
                          <a:solidFill>
                            <a:schemeClr val="tx1"/>
                          </a:solidFill>
                        </a:rPr>
                        <a:t>Octal</a:t>
                      </a:r>
                      <a:endParaRPr lang="pt-BR" dirty="0">
                        <a:solidFill>
                          <a:schemeClr val="tx1"/>
                        </a:solidFill>
                      </a:endParaRPr>
                    </a:p>
                  </a:txBody>
                  <a:tcPr marT="0" marB="0"/>
                </a:tc>
              </a:tr>
              <a:tr h="221563">
                <a:tc>
                  <a:txBody>
                    <a:bodyPr/>
                    <a:lstStyle/>
                    <a:p>
                      <a:pPr algn="ctr"/>
                      <a:r>
                        <a:rPr lang="pt-BR" sz="1800" dirty="0" smtClean="0"/>
                        <a:t>r--</a:t>
                      </a:r>
                      <a:endParaRPr lang="pt-BR" sz="1800" dirty="0"/>
                    </a:p>
                  </a:txBody>
                  <a:tcPr marT="0" marB="0"/>
                </a:tc>
                <a:tc>
                  <a:txBody>
                    <a:bodyPr/>
                    <a:lstStyle/>
                    <a:p>
                      <a:pPr algn="ctr"/>
                      <a:r>
                        <a:rPr lang="pt-BR" sz="1800" dirty="0" smtClean="0"/>
                        <a:t>4</a:t>
                      </a:r>
                      <a:endParaRPr lang="pt-BR" sz="1800" dirty="0"/>
                    </a:p>
                  </a:txBody>
                  <a:tcPr marT="0" marB="0"/>
                </a:tc>
              </a:tr>
              <a:tr h="221563">
                <a:tc>
                  <a:txBody>
                    <a:bodyPr/>
                    <a:lstStyle/>
                    <a:p>
                      <a:pPr algn="ctr"/>
                      <a:r>
                        <a:rPr lang="pt-BR" sz="1800" dirty="0" smtClean="0"/>
                        <a:t>r-x</a:t>
                      </a:r>
                      <a:endParaRPr lang="pt-BR" sz="1800" dirty="0"/>
                    </a:p>
                  </a:txBody>
                  <a:tcPr marT="0" marB="0"/>
                </a:tc>
                <a:tc>
                  <a:txBody>
                    <a:bodyPr/>
                    <a:lstStyle/>
                    <a:p>
                      <a:pPr algn="ctr"/>
                      <a:r>
                        <a:rPr lang="pt-BR" sz="1800" dirty="0" smtClean="0"/>
                        <a:t>5</a:t>
                      </a:r>
                      <a:endParaRPr lang="pt-BR" sz="1800" dirty="0"/>
                    </a:p>
                  </a:txBody>
                  <a:tcPr marT="0" marB="0"/>
                </a:tc>
              </a:tr>
              <a:tr h="221563">
                <a:tc>
                  <a:txBody>
                    <a:bodyPr/>
                    <a:lstStyle/>
                    <a:p>
                      <a:pPr algn="ctr"/>
                      <a:r>
                        <a:rPr lang="pt-BR" sz="1800" dirty="0" err="1" smtClean="0"/>
                        <a:t>rw</a:t>
                      </a:r>
                      <a:r>
                        <a:rPr lang="pt-BR" sz="1800" dirty="0" smtClean="0"/>
                        <a:t>-</a:t>
                      </a:r>
                      <a:endParaRPr lang="pt-BR" sz="1800" dirty="0"/>
                    </a:p>
                  </a:txBody>
                  <a:tcPr marT="0" marB="0"/>
                </a:tc>
                <a:tc>
                  <a:txBody>
                    <a:bodyPr/>
                    <a:lstStyle/>
                    <a:p>
                      <a:pPr algn="ctr"/>
                      <a:r>
                        <a:rPr lang="pt-BR" sz="1800" dirty="0" smtClean="0"/>
                        <a:t>6</a:t>
                      </a:r>
                      <a:endParaRPr lang="pt-BR" sz="1800" dirty="0"/>
                    </a:p>
                  </a:txBody>
                  <a:tcPr marT="0" marB="0"/>
                </a:tc>
              </a:tr>
              <a:tr h="221563">
                <a:tc>
                  <a:txBody>
                    <a:bodyPr/>
                    <a:lstStyle/>
                    <a:p>
                      <a:pPr algn="ctr"/>
                      <a:r>
                        <a:rPr lang="pt-BR" sz="1800" dirty="0" err="1" smtClean="0"/>
                        <a:t>rwx</a:t>
                      </a:r>
                      <a:endParaRPr lang="pt-BR" sz="1800" dirty="0"/>
                    </a:p>
                  </a:txBody>
                  <a:tcPr marT="0" marB="0"/>
                </a:tc>
                <a:tc>
                  <a:txBody>
                    <a:bodyPr/>
                    <a:lstStyle/>
                    <a:p>
                      <a:pPr algn="ctr"/>
                      <a:r>
                        <a:rPr lang="pt-BR" sz="1800" dirty="0" smtClean="0"/>
                        <a:t>7</a:t>
                      </a:r>
                      <a:endParaRPr lang="pt-BR" sz="1800" dirty="0"/>
                    </a:p>
                  </a:txBody>
                  <a:tcPr marT="0" marB="0"/>
                </a:tc>
              </a:tr>
            </a:tbl>
          </a:graphicData>
        </a:graphic>
      </p:graphicFrame>
    </p:spTree>
    <p:extLst>
      <p:ext uri="{BB962C8B-B14F-4D97-AF65-F5344CB8AC3E}">
        <p14:creationId xmlns:p14="http://schemas.microsoft.com/office/powerpoint/2010/main" val="35103142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39</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smtClean="0"/>
              <a:t>Gerenciamento de Permissões de Acesso</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err="1" smtClean="0">
                <a:solidFill>
                  <a:srgbClr val="FFFFFF"/>
                </a:solidFill>
              </a:rPr>
              <a:t>Permissão</a:t>
            </a:r>
            <a:r>
              <a:rPr lang="en-US" sz="2000" b="1" kern="0" dirty="0" smtClean="0">
                <a:solidFill>
                  <a:srgbClr val="FFFFFF"/>
                </a:solidFill>
              </a:rPr>
              <a:t> Especial</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SUID</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1800" kern="0" dirty="0" smtClean="0">
                <a:solidFill>
                  <a:srgbClr val="FFFFFF"/>
                </a:solidFill>
              </a:rPr>
              <a:t>Define que um </a:t>
            </a:r>
            <a:r>
              <a:rPr lang="en-US" sz="1800" kern="0" dirty="0" err="1" smtClean="0">
                <a:solidFill>
                  <a:srgbClr val="FFFFFF"/>
                </a:solidFill>
              </a:rPr>
              <a:t>arquivo</a:t>
            </a:r>
            <a:r>
              <a:rPr lang="en-US" sz="1800" kern="0" dirty="0" smtClean="0">
                <a:solidFill>
                  <a:srgbClr val="FFFFFF"/>
                </a:solidFill>
              </a:rPr>
              <a:t> </a:t>
            </a:r>
            <a:r>
              <a:rPr lang="en-US" sz="1800" kern="0" dirty="0" err="1" smtClean="0">
                <a:solidFill>
                  <a:srgbClr val="FFFFFF"/>
                </a:solidFill>
              </a:rPr>
              <a:t>seja</a:t>
            </a:r>
            <a:r>
              <a:rPr lang="en-US" sz="1800" kern="0" dirty="0" smtClean="0">
                <a:solidFill>
                  <a:srgbClr val="FFFFFF"/>
                </a:solidFill>
              </a:rPr>
              <a:t> </a:t>
            </a:r>
            <a:r>
              <a:rPr lang="en-US" sz="1800" kern="0" dirty="0" err="1" smtClean="0">
                <a:solidFill>
                  <a:srgbClr val="FFFFFF"/>
                </a:solidFill>
              </a:rPr>
              <a:t>executado</a:t>
            </a:r>
            <a:r>
              <a:rPr lang="en-US" sz="1800" kern="0" dirty="0" smtClean="0">
                <a:solidFill>
                  <a:srgbClr val="FFFFFF"/>
                </a:solidFill>
              </a:rPr>
              <a:t> com as </a:t>
            </a:r>
            <a:r>
              <a:rPr lang="en-US" sz="1800" kern="0" dirty="0" err="1" smtClean="0">
                <a:solidFill>
                  <a:srgbClr val="FFFFFF"/>
                </a:solidFill>
              </a:rPr>
              <a:t>mesmas</a:t>
            </a:r>
            <a:r>
              <a:rPr lang="en-US" sz="1800" kern="0" dirty="0" smtClean="0">
                <a:solidFill>
                  <a:srgbClr val="FFFFFF"/>
                </a:solidFill>
              </a:rPr>
              <a:t> </a:t>
            </a:r>
            <a:r>
              <a:rPr lang="en-US" sz="1800" kern="0" dirty="0" err="1" smtClean="0">
                <a:solidFill>
                  <a:srgbClr val="FFFFFF"/>
                </a:solidFill>
              </a:rPr>
              <a:t>permissões</a:t>
            </a:r>
            <a:r>
              <a:rPr lang="en-US" sz="1800" kern="0" dirty="0" smtClean="0">
                <a:solidFill>
                  <a:srgbClr val="FFFFFF"/>
                </a:solidFill>
              </a:rPr>
              <a:t> de </a:t>
            </a:r>
            <a:r>
              <a:rPr lang="en-US" sz="1800" kern="0" dirty="0" err="1" smtClean="0">
                <a:solidFill>
                  <a:srgbClr val="FFFFFF"/>
                </a:solidFill>
              </a:rPr>
              <a:t>seu</a:t>
            </a:r>
            <a:r>
              <a:rPr lang="en-US" sz="1800" kern="0" dirty="0" smtClean="0">
                <a:solidFill>
                  <a:srgbClr val="FFFFFF"/>
                </a:solidFill>
              </a:rPr>
              <a:t> </a:t>
            </a:r>
            <a:r>
              <a:rPr lang="en-US" sz="1800" kern="0" dirty="0" err="1" smtClean="0">
                <a:solidFill>
                  <a:srgbClr val="FFFFFF"/>
                </a:solidFill>
              </a:rPr>
              <a:t>proprietário</a:t>
            </a:r>
            <a:r>
              <a:rPr lang="en-US" sz="1800" kern="0" dirty="0" smtClean="0">
                <a:solidFill>
                  <a:srgbClr val="FFFFFF"/>
                </a:solidFill>
              </a:rPr>
              <a:t>, e </a:t>
            </a:r>
            <a:r>
              <a:rPr lang="en-US" sz="1800" kern="0" dirty="0" err="1" smtClean="0">
                <a:solidFill>
                  <a:srgbClr val="FFFFFF"/>
                </a:solidFill>
              </a:rPr>
              <a:t>não</a:t>
            </a:r>
            <a:r>
              <a:rPr lang="en-US" sz="1800" kern="0" dirty="0" smtClean="0">
                <a:solidFill>
                  <a:srgbClr val="FFFFFF"/>
                </a:solidFill>
              </a:rPr>
              <a:t> com as </a:t>
            </a:r>
            <a:r>
              <a:rPr lang="en-US" sz="1800" kern="0" dirty="0" err="1" smtClean="0">
                <a:solidFill>
                  <a:srgbClr val="FFFFFF"/>
                </a:solidFill>
              </a:rPr>
              <a:t>permissões</a:t>
            </a:r>
            <a:r>
              <a:rPr lang="en-US" sz="1800" kern="0" dirty="0" smtClean="0">
                <a:solidFill>
                  <a:srgbClr val="FFFFFF"/>
                </a:solidFill>
              </a:rPr>
              <a:t> do </a:t>
            </a:r>
            <a:r>
              <a:rPr lang="en-US" sz="1800" kern="0" dirty="0" err="1" smtClean="0">
                <a:solidFill>
                  <a:srgbClr val="FFFFFF"/>
                </a:solidFill>
              </a:rPr>
              <a:t>usuário</a:t>
            </a:r>
            <a:r>
              <a:rPr lang="en-US" sz="1800" kern="0" dirty="0" smtClean="0">
                <a:solidFill>
                  <a:srgbClr val="FFFFFF"/>
                </a:solidFill>
              </a:rPr>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SGID</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1800" kern="0" dirty="0" smtClean="0">
                <a:solidFill>
                  <a:srgbClr val="FFFFFF"/>
                </a:solidFill>
              </a:rPr>
              <a:t>O </a:t>
            </a:r>
            <a:r>
              <a:rPr lang="en-US" sz="1800" kern="0" dirty="0" err="1" smtClean="0">
                <a:solidFill>
                  <a:srgbClr val="FFFFFF"/>
                </a:solidFill>
              </a:rPr>
              <a:t>mesmo</a:t>
            </a:r>
            <a:r>
              <a:rPr lang="en-US" sz="1800" kern="0" dirty="0" smtClean="0">
                <a:solidFill>
                  <a:srgbClr val="FFFFFF"/>
                </a:solidFill>
              </a:rPr>
              <a:t> que SUID, </a:t>
            </a:r>
            <a:r>
              <a:rPr lang="en-US" sz="1800" kern="0" dirty="0" err="1" smtClean="0">
                <a:solidFill>
                  <a:srgbClr val="FFFFFF"/>
                </a:solidFill>
              </a:rPr>
              <a:t>só</a:t>
            </a:r>
            <a:r>
              <a:rPr lang="en-US" sz="1800" kern="0" dirty="0">
                <a:solidFill>
                  <a:srgbClr val="FFFFFF"/>
                </a:solidFill>
              </a:rPr>
              <a:t> </a:t>
            </a:r>
            <a:r>
              <a:rPr lang="en-US" sz="1800" kern="0" dirty="0" smtClean="0">
                <a:solidFill>
                  <a:srgbClr val="FFFFFF"/>
                </a:solidFill>
              </a:rPr>
              <a:t>que </a:t>
            </a:r>
            <a:r>
              <a:rPr lang="en-US" sz="1800" kern="0" dirty="0" err="1" smtClean="0">
                <a:solidFill>
                  <a:srgbClr val="FFFFFF"/>
                </a:solidFill>
              </a:rPr>
              <a:t>em</a:t>
            </a:r>
            <a:r>
              <a:rPr lang="en-US" sz="1800" kern="0" dirty="0" smtClean="0">
                <a:solidFill>
                  <a:srgbClr val="FFFFFF"/>
                </a:solidFill>
              </a:rPr>
              <a:t> </a:t>
            </a:r>
            <a:r>
              <a:rPr lang="en-US" sz="1800" kern="0" dirty="0" err="1" smtClean="0">
                <a:solidFill>
                  <a:srgbClr val="FFFFFF"/>
                </a:solidFill>
              </a:rPr>
              <a:t>nível</a:t>
            </a:r>
            <a:r>
              <a:rPr lang="en-US" sz="1800" kern="0" dirty="0" smtClean="0">
                <a:solidFill>
                  <a:srgbClr val="FFFFFF"/>
                </a:solidFill>
              </a:rPr>
              <a:t> de </a:t>
            </a:r>
            <a:r>
              <a:rPr lang="en-US" sz="1800" kern="0" dirty="0" err="1" smtClean="0">
                <a:solidFill>
                  <a:srgbClr val="FFFFFF"/>
                </a:solidFill>
              </a:rPr>
              <a:t>grupo</a:t>
            </a:r>
            <a:r>
              <a:rPr lang="en-US" sz="1800" kern="0" dirty="0" smtClean="0">
                <a:solidFill>
                  <a:srgbClr val="FFFFFF"/>
                </a:solidFill>
              </a:rPr>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b="1" kern="0" dirty="0" smtClean="0">
                <a:solidFill>
                  <a:srgbClr val="F3F3A5"/>
                </a:solidFill>
                <a:effectLst>
                  <a:outerShdw blurRad="38100" dist="38100" dir="2700000" algn="tl">
                    <a:srgbClr val="000000">
                      <a:alpha val="43137"/>
                    </a:srgbClr>
                  </a:outerShdw>
                </a:effectLst>
              </a:rPr>
              <a:t>Sticky Bit</a:t>
            </a:r>
            <a:r>
              <a:rPr lang="en-US" sz="2000" kern="0" dirty="0" smtClean="0">
                <a:solidFill>
                  <a:srgbClr val="F3F3A5"/>
                </a:solidFill>
                <a:effectLst>
                  <a:outerShdw blurRad="38100" dist="38100" dir="2700000" algn="tl">
                    <a:srgbClr val="000000">
                      <a:alpha val="43137"/>
                    </a:srgbClr>
                  </a:outerShdw>
                </a:effectLst>
              </a:rPr>
              <a:t> </a:t>
            </a:r>
            <a:r>
              <a:rPr lang="en-US" sz="2000" kern="0" dirty="0" smtClean="0">
                <a:solidFill>
                  <a:srgbClr val="FFFFFF"/>
                </a:solidFill>
              </a:rPr>
              <a:t>– </a:t>
            </a:r>
            <a:r>
              <a:rPr lang="en-US" sz="1800" kern="0" dirty="0" smtClean="0">
                <a:solidFill>
                  <a:srgbClr val="FFFFFF"/>
                </a:solidFill>
              </a:rPr>
              <a:t>Define que </a:t>
            </a:r>
            <a:r>
              <a:rPr lang="en-US" sz="1800" kern="0" dirty="0" err="1" smtClean="0">
                <a:solidFill>
                  <a:srgbClr val="FFFFFF"/>
                </a:solidFill>
              </a:rPr>
              <a:t>os</a:t>
            </a:r>
            <a:r>
              <a:rPr lang="en-US" sz="1800" kern="0" dirty="0" smtClean="0">
                <a:solidFill>
                  <a:srgbClr val="FFFFFF"/>
                </a:solidFill>
              </a:rPr>
              <a:t> </a:t>
            </a:r>
            <a:r>
              <a:rPr lang="en-US" sz="1800" kern="0" dirty="0" err="1" smtClean="0">
                <a:solidFill>
                  <a:srgbClr val="FFFFFF"/>
                </a:solidFill>
              </a:rPr>
              <a:t>arquivo</a:t>
            </a:r>
            <a:r>
              <a:rPr lang="en-US" sz="1800" kern="0" dirty="0" smtClean="0">
                <a:solidFill>
                  <a:srgbClr val="FFFFFF"/>
                </a:solidFill>
              </a:rPr>
              <a:t> de um </a:t>
            </a:r>
            <a:r>
              <a:rPr lang="en-US" sz="1800" kern="0" dirty="0" err="1" smtClean="0">
                <a:solidFill>
                  <a:srgbClr val="FFFFFF"/>
                </a:solidFill>
              </a:rPr>
              <a:t>diretório</a:t>
            </a:r>
            <a:r>
              <a:rPr lang="en-US" sz="1800" kern="0" dirty="0" smtClean="0">
                <a:solidFill>
                  <a:srgbClr val="FFFFFF"/>
                </a:solidFill>
              </a:rPr>
              <a:t> </a:t>
            </a:r>
            <a:r>
              <a:rPr lang="en-US" sz="1800" kern="0" dirty="0" err="1" smtClean="0">
                <a:solidFill>
                  <a:srgbClr val="FFFFFF"/>
                </a:solidFill>
              </a:rPr>
              <a:t>somente</a:t>
            </a:r>
            <a:r>
              <a:rPr lang="en-US" sz="1800" kern="0" dirty="0" smtClean="0">
                <a:solidFill>
                  <a:srgbClr val="FFFFFF"/>
                </a:solidFill>
              </a:rPr>
              <a:t> </a:t>
            </a:r>
            <a:r>
              <a:rPr lang="en-US" sz="1800" kern="0" dirty="0" err="1" smtClean="0">
                <a:solidFill>
                  <a:srgbClr val="FFFFFF"/>
                </a:solidFill>
              </a:rPr>
              <a:t>possa</a:t>
            </a:r>
            <a:r>
              <a:rPr lang="en-US" sz="1800" kern="0" dirty="0" err="1">
                <a:solidFill>
                  <a:srgbClr val="FFFFFF"/>
                </a:solidFill>
              </a:rPr>
              <a:t>m</a:t>
            </a:r>
            <a:r>
              <a:rPr lang="en-US" sz="1800" kern="0" dirty="0" smtClean="0">
                <a:solidFill>
                  <a:srgbClr val="FFFFFF"/>
                </a:solidFill>
              </a:rPr>
              <a:t> </a:t>
            </a:r>
            <a:r>
              <a:rPr lang="en-US" sz="1800" kern="0" dirty="0" err="1" smtClean="0">
                <a:solidFill>
                  <a:srgbClr val="FFFFFF"/>
                </a:solidFill>
              </a:rPr>
              <a:t>ser</a:t>
            </a:r>
            <a:r>
              <a:rPr lang="en-US" sz="1800" kern="0" dirty="0" smtClean="0">
                <a:solidFill>
                  <a:srgbClr val="FFFFFF"/>
                </a:solidFill>
              </a:rPr>
              <a:t> </a:t>
            </a:r>
            <a:r>
              <a:rPr lang="en-US" sz="1800" kern="0" dirty="0" err="1" smtClean="0">
                <a:solidFill>
                  <a:srgbClr val="FFFFFF"/>
                </a:solidFill>
              </a:rPr>
              <a:t>renomeados</a:t>
            </a:r>
            <a:r>
              <a:rPr lang="en-US" sz="1800" kern="0" dirty="0" smtClean="0">
                <a:solidFill>
                  <a:srgbClr val="FFFFFF"/>
                </a:solidFill>
              </a:rPr>
              <a:t> </a:t>
            </a:r>
            <a:r>
              <a:rPr lang="en-US" sz="1800" kern="0" dirty="0" err="1" smtClean="0">
                <a:solidFill>
                  <a:srgbClr val="FFFFFF"/>
                </a:solidFill>
              </a:rPr>
              <a:t>ou</a:t>
            </a:r>
            <a:r>
              <a:rPr lang="en-US" sz="1800" kern="0" dirty="0" smtClean="0">
                <a:solidFill>
                  <a:srgbClr val="FFFFFF"/>
                </a:solidFill>
              </a:rPr>
              <a:t> </a:t>
            </a:r>
            <a:r>
              <a:rPr lang="en-US" sz="1800" kern="0" dirty="0" err="1" smtClean="0">
                <a:solidFill>
                  <a:srgbClr val="FFFFFF"/>
                </a:solidFill>
              </a:rPr>
              <a:t>apagados</a:t>
            </a:r>
            <a:r>
              <a:rPr lang="en-US" sz="1800" kern="0" dirty="0" smtClean="0">
                <a:solidFill>
                  <a:srgbClr val="FFFFFF"/>
                </a:solidFill>
              </a:rPr>
              <a:t> </a:t>
            </a:r>
            <a:r>
              <a:rPr lang="en-US" sz="1800" kern="0" dirty="0" err="1" smtClean="0">
                <a:solidFill>
                  <a:srgbClr val="FFFFFF"/>
                </a:solidFill>
              </a:rPr>
              <a:t>pelo</a:t>
            </a:r>
            <a:r>
              <a:rPr lang="en-US" sz="1800" kern="0" dirty="0" smtClean="0">
                <a:solidFill>
                  <a:srgbClr val="FFFFFF"/>
                </a:solidFill>
              </a:rPr>
              <a:t> </a:t>
            </a:r>
            <a:r>
              <a:rPr lang="en-US" sz="1800" kern="0" dirty="0" err="1" smtClean="0">
                <a:solidFill>
                  <a:srgbClr val="FFFFFF"/>
                </a:solidFill>
              </a:rPr>
              <a:t>próprio</a:t>
            </a:r>
            <a:r>
              <a:rPr lang="en-US" sz="1800" kern="0" dirty="0" smtClean="0">
                <a:solidFill>
                  <a:srgbClr val="FFFFFF"/>
                </a:solidFill>
              </a:rPr>
              <a:t> </a:t>
            </a:r>
            <a:r>
              <a:rPr lang="en-US" sz="1800" kern="0" dirty="0" err="1" smtClean="0">
                <a:solidFill>
                  <a:srgbClr val="FFFFFF"/>
                </a:solidFill>
              </a:rPr>
              <a:t>proprietário</a:t>
            </a:r>
            <a:r>
              <a:rPr lang="en-US" sz="1800" kern="0" dirty="0" smtClean="0">
                <a:solidFill>
                  <a:srgbClr val="FFFFFF"/>
                </a:solidFill>
              </a:rPr>
              <a:t> do </a:t>
            </a:r>
            <a:r>
              <a:rPr lang="en-US" sz="1800" kern="0" dirty="0" err="1" smtClean="0">
                <a:solidFill>
                  <a:srgbClr val="FFFFFF"/>
                </a:solidFill>
              </a:rPr>
              <a:t>arquivo</a:t>
            </a:r>
            <a:r>
              <a:rPr lang="en-US" sz="1800" kern="0" dirty="0" smtClean="0">
                <a:solidFill>
                  <a:srgbClr val="FFFFFF"/>
                </a:solidFill>
              </a:rPr>
              <a:t>.</a:t>
            </a: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As </a:t>
            </a:r>
            <a:r>
              <a:rPr lang="en-US" sz="2000" kern="0" dirty="0" err="1" smtClean="0">
                <a:solidFill>
                  <a:srgbClr val="FFFFFF"/>
                </a:solidFill>
              </a:rPr>
              <a:t>permissões</a:t>
            </a:r>
            <a:r>
              <a:rPr lang="en-US" sz="2000" kern="0" dirty="0" smtClean="0">
                <a:solidFill>
                  <a:srgbClr val="FFFFFF"/>
                </a:solidFill>
              </a:rPr>
              <a:t> </a:t>
            </a:r>
            <a:r>
              <a:rPr lang="en-US" sz="2000" kern="0" dirty="0" err="1" smtClean="0">
                <a:solidFill>
                  <a:srgbClr val="FFFFFF"/>
                </a:solidFill>
              </a:rPr>
              <a:t>são</a:t>
            </a:r>
            <a:r>
              <a:rPr lang="en-US" sz="2000" kern="0" dirty="0">
                <a:solidFill>
                  <a:srgbClr val="FFFFFF"/>
                </a:solidFill>
              </a:rPr>
              <a:t> </a:t>
            </a:r>
            <a:r>
              <a:rPr lang="en-US" sz="2000" kern="0" dirty="0" err="1" smtClean="0">
                <a:solidFill>
                  <a:srgbClr val="FFFFFF"/>
                </a:solidFill>
              </a:rPr>
              <a:t>definidas</a:t>
            </a:r>
            <a:r>
              <a:rPr lang="en-US" sz="2000" kern="0" dirty="0" smtClean="0">
                <a:solidFill>
                  <a:srgbClr val="FFFFFF"/>
                </a:solidFill>
              </a:rPr>
              <a:t> </a:t>
            </a:r>
            <a:r>
              <a:rPr lang="en-US" sz="2000" kern="0" dirty="0" err="1" smtClean="0">
                <a:solidFill>
                  <a:srgbClr val="FFFFFF"/>
                </a:solidFill>
              </a:rPr>
              <a:t>por</a:t>
            </a:r>
            <a:r>
              <a:rPr lang="en-US" sz="2000" kern="0" dirty="0" smtClean="0">
                <a:solidFill>
                  <a:srgbClr val="FFFFFF"/>
                </a:solidFill>
              </a:rPr>
              <a:t> </a:t>
            </a:r>
            <a:r>
              <a:rPr lang="en-US" sz="2000" kern="0" dirty="0" err="1" smtClean="0">
                <a:solidFill>
                  <a:srgbClr val="FFFFFF"/>
                </a:solidFill>
              </a:rPr>
              <a:t>notação</a:t>
            </a:r>
            <a:r>
              <a:rPr lang="en-US" sz="2000" kern="0" dirty="0" smtClean="0">
                <a:solidFill>
                  <a:srgbClr val="FFFFFF"/>
                </a:solidFill>
              </a:rPr>
              <a:t> </a:t>
            </a:r>
            <a:r>
              <a:rPr lang="en-US" sz="2000" kern="0" dirty="0" err="1" smtClean="0">
                <a:solidFill>
                  <a:srgbClr val="FFFFFF"/>
                </a:solidFill>
              </a:rPr>
              <a:t>simbólica</a:t>
            </a:r>
            <a:r>
              <a:rPr lang="en-US" sz="2000" kern="0" dirty="0" smtClean="0">
                <a:solidFill>
                  <a:srgbClr val="FFFFFF"/>
                </a:solidFill>
              </a:rPr>
              <a:t> </a:t>
            </a:r>
            <a:r>
              <a:rPr lang="en-US" sz="2000" kern="0" dirty="0" err="1" smtClean="0">
                <a:solidFill>
                  <a:srgbClr val="FFFFFF"/>
                </a:solidFill>
              </a:rPr>
              <a:t>ou</a:t>
            </a:r>
            <a:r>
              <a:rPr lang="en-US" sz="2000" kern="0" dirty="0" smtClean="0">
                <a:solidFill>
                  <a:srgbClr val="FFFFFF"/>
                </a:solidFill>
              </a:rPr>
              <a:t> </a:t>
            </a:r>
            <a:r>
              <a:rPr lang="en-US" sz="2000" kern="0" dirty="0" err="1" smtClean="0">
                <a:solidFill>
                  <a:srgbClr val="FFFFFF"/>
                </a:solidFill>
              </a:rPr>
              <a:t>notação</a:t>
            </a:r>
            <a:r>
              <a:rPr lang="en-US" sz="2000" kern="0" dirty="0" smtClean="0">
                <a:solidFill>
                  <a:srgbClr val="FFFFFF"/>
                </a:solidFill>
              </a:rPr>
              <a:t> octal.</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a:solidFill>
                  <a:srgbClr val="FFFFFF"/>
                </a:solidFill>
              </a:rPr>
              <a:t>	</a:t>
            </a:r>
            <a:r>
              <a:rPr lang="en-US" sz="2000" kern="0" dirty="0" err="1">
                <a:solidFill>
                  <a:srgbClr val="FFFFFF"/>
                </a:solidFill>
              </a:rPr>
              <a:t>exemplo</a:t>
            </a:r>
            <a:r>
              <a:rPr lang="en-US" sz="2000" kern="0" dirty="0">
                <a:solidFill>
                  <a:srgbClr val="FFFFFF"/>
                </a:solidFill>
              </a:rPr>
              <a:t>: </a:t>
            </a:r>
            <a:r>
              <a:rPr lang="en-US" sz="2000" kern="0" dirty="0" smtClean="0">
                <a:solidFill>
                  <a:srgbClr val="FFFFFF"/>
                </a:solidFill>
              </a:rPr>
              <a:t>	</a:t>
            </a:r>
            <a:r>
              <a:rPr lang="en-US" sz="2000" kern="0" dirty="0" err="1">
                <a:solidFill>
                  <a:srgbClr val="FFFFFF"/>
                </a:solidFill>
              </a:rPr>
              <a:t>chmod</a:t>
            </a:r>
            <a:r>
              <a:rPr lang="en-US" sz="2000" kern="0" dirty="0">
                <a:solidFill>
                  <a:srgbClr val="FFFFFF"/>
                </a:solidFill>
              </a:rPr>
              <a:t> </a:t>
            </a:r>
            <a:r>
              <a:rPr lang="en-US" sz="2000" kern="0" dirty="0" smtClean="0">
                <a:solidFill>
                  <a:srgbClr val="FFFFFF"/>
                </a:solidFill>
              </a:rPr>
              <a:t>–v +t </a:t>
            </a:r>
            <a:r>
              <a:rPr lang="en-US" sz="2000" kern="0" dirty="0" err="1" smtClean="0">
                <a:solidFill>
                  <a:srgbClr val="FFFFFF"/>
                </a:solidFill>
              </a:rPr>
              <a:t>diretorio</a:t>
            </a:r>
            <a:endParaRPr lang="en-US" sz="2000" kern="0" dirty="0">
              <a:solidFill>
                <a:srgbClr val="FFFFFF"/>
              </a:solidFill>
            </a:endParaRPr>
          </a:p>
          <a:p>
            <a:pPr marL="0" lvl="1" algn="just">
              <a:lnSpc>
                <a:spcPct val="100000"/>
              </a:lnSpc>
              <a:spcBef>
                <a:spcPts val="3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000" kern="0" dirty="0" smtClean="0">
                <a:solidFill>
                  <a:srgbClr val="FFFFFF"/>
                </a:solidFill>
              </a:rPr>
              <a:t>		</a:t>
            </a:r>
            <a:r>
              <a:rPr lang="en-US" sz="2000" kern="0" dirty="0">
                <a:solidFill>
                  <a:srgbClr val="FFFFFF"/>
                </a:solidFill>
              </a:rPr>
              <a:t> </a:t>
            </a:r>
            <a:r>
              <a:rPr lang="en-US" sz="2000" kern="0" dirty="0" smtClean="0">
                <a:solidFill>
                  <a:srgbClr val="FFFFFF"/>
                </a:solidFill>
              </a:rPr>
              <a:t>		</a:t>
            </a:r>
            <a:r>
              <a:rPr lang="en-US" sz="2000" kern="0" dirty="0" err="1" smtClean="0">
                <a:solidFill>
                  <a:srgbClr val="FFFFFF"/>
                </a:solidFill>
              </a:rPr>
              <a:t>chmod</a:t>
            </a:r>
            <a:r>
              <a:rPr lang="en-US" sz="2000" kern="0" dirty="0" smtClean="0">
                <a:solidFill>
                  <a:srgbClr val="FFFFFF"/>
                </a:solidFill>
              </a:rPr>
              <a:t> </a:t>
            </a:r>
            <a:r>
              <a:rPr lang="en-US" sz="2000" kern="0" dirty="0">
                <a:solidFill>
                  <a:srgbClr val="FFFFFF"/>
                </a:solidFill>
              </a:rPr>
              <a:t>–v </a:t>
            </a:r>
            <a:r>
              <a:rPr lang="en-US" sz="2000" b="1" kern="0" dirty="0" smtClean="0">
                <a:solidFill>
                  <a:srgbClr val="F3F3A5"/>
                </a:solidFill>
                <a:effectLst>
                  <a:outerShdw blurRad="38100" dist="38100" dir="2700000" algn="tl">
                    <a:srgbClr val="000000">
                      <a:alpha val="43137"/>
                    </a:srgbClr>
                  </a:outerShdw>
                </a:effectLst>
              </a:rPr>
              <a:t>1</a:t>
            </a:r>
            <a:r>
              <a:rPr lang="en-US" sz="2000" kern="0" dirty="0" smtClean="0">
                <a:solidFill>
                  <a:srgbClr val="FFFFFF"/>
                </a:solidFill>
              </a:rPr>
              <a:t>765 </a:t>
            </a:r>
            <a:r>
              <a:rPr lang="en-US" sz="2000" kern="0" dirty="0" err="1" smtClean="0">
                <a:solidFill>
                  <a:srgbClr val="FFFFFF"/>
                </a:solidFill>
              </a:rPr>
              <a:t>diretorio</a:t>
            </a:r>
            <a:endParaRPr lang="en-US" sz="2000" kern="0" dirty="0">
              <a:solidFill>
                <a:srgbClr val="FFFFFF"/>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1372719560"/>
              </p:ext>
            </p:extLst>
          </p:nvPr>
        </p:nvGraphicFramePr>
        <p:xfrm>
          <a:off x="2987824" y="5013176"/>
          <a:ext cx="2952328" cy="1387624"/>
        </p:xfrm>
        <a:graphic>
          <a:graphicData uri="http://schemas.openxmlformats.org/drawingml/2006/table">
            <a:tbl>
              <a:tblPr firstRow="1" bandRow="1">
                <a:tableStyleId>{5C22544A-7EE6-4342-B048-85BDC9FD1C3A}</a:tableStyleId>
              </a:tblPr>
              <a:tblGrid>
                <a:gridCol w="1476164"/>
                <a:gridCol w="1476164"/>
              </a:tblGrid>
              <a:tr h="346906">
                <a:tc gridSpan="2">
                  <a:txBody>
                    <a:bodyPr/>
                    <a:lstStyle/>
                    <a:p>
                      <a:pPr algn="ctr"/>
                      <a:r>
                        <a:rPr lang="pt-BR" dirty="0" smtClean="0">
                          <a:solidFill>
                            <a:schemeClr val="tx1"/>
                          </a:solidFill>
                        </a:rPr>
                        <a:t>Permissão Especial</a:t>
                      </a:r>
                      <a:endParaRPr lang="pt-BR" dirty="0">
                        <a:solidFill>
                          <a:schemeClr val="tx1"/>
                        </a:solidFill>
                      </a:endParaRPr>
                    </a:p>
                  </a:txBody>
                  <a:tcPr marT="0" marB="0"/>
                </a:tc>
                <a:tc hMerge="1">
                  <a:txBody>
                    <a:bodyPr/>
                    <a:lstStyle/>
                    <a:p>
                      <a:pPr algn="ctr"/>
                      <a:endParaRPr lang="pt-BR" dirty="0">
                        <a:solidFill>
                          <a:schemeClr val="tx1"/>
                        </a:solidFill>
                      </a:endParaRPr>
                    </a:p>
                  </a:txBody>
                  <a:tcPr marT="0" marB="0"/>
                </a:tc>
              </a:tr>
              <a:tr h="346906">
                <a:tc>
                  <a:txBody>
                    <a:bodyPr/>
                    <a:lstStyle/>
                    <a:p>
                      <a:pPr algn="ctr"/>
                      <a:r>
                        <a:rPr lang="pt-BR" sz="1800" dirty="0" smtClean="0"/>
                        <a:t>SUID</a:t>
                      </a:r>
                      <a:endParaRPr lang="pt-BR" sz="1800" dirty="0"/>
                    </a:p>
                  </a:txBody>
                  <a:tcPr marT="0" marB="0"/>
                </a:tc>
                <a:tc>
                  <a:txBody>
                    <a:bodyPr/>
                    <a:lstStyle/>
                    <a:p>
                      <a:pPr algn="ctr"/>
                      <a:r>
                        <a:rPr lang="pt-BR" sz="1800" dirty="0" smtClean="0"/>
                        <a:t>4</a:t>
                      </a:r>
                      <a:endParaRPr lang="pt-BR" sz="1800" dirty="0"/>
                    </a:p>
                  </a:txBody>
                  <a:tcPr marT="0" marB="0"/>
                </a:tc>
              </a:tr>
              <a:tr h="346906">
                <a:tc>
                  <a:txBody>
                    <a:bodyPr/>
                    <a:lstStyle/>
                    <a:p>
                      <a:pPr algn="ctr"/>
                      <a:r>
                        <a:rPr lang="pt-BR" sz="1800" dirty="0" smtClean="0"/>
                        <a:t>SGID</a:t>
                      </a:r>
                      <a:endParaRPr lang="pt-BR" sz="1800" dirty="0"/>
                    </a:p>
                  </a:txBody>
                  <a:tcPr marT="0" marB="0"/>
                </a:tc>
                <a:tc>
                  <a:txBody>
                    <a:bodyPr/>
                    <a:lstStyle/>
                    <a:p>
                      <a:pPr algn="ctr"/>
                      <a:r>
                        <a:rPr lang="pt-BR" sz="1800" dirty="0" smtClean="0"/>
                        <a:t>2</a:t>
                      </a:r>
                      <a:endParaRPr lang="pt-BR" sz="1800" dirty="0"/>
                    </a:p>
                  </a:txBody>
                  <a:tcPr marT="0" marB="0"/>
                </a:tc>
              </a:tr>
              <a:tr h="346906">
                <a:tc>
                  <a:txBody>
                    <a:bodyPr/>
                    <a:lstStyle/>
                    <a:p>
                      <a:pPr algn="ctr"/>
                      <a:r>
                        <a:rPr lang="pt-BR" sz="1800" dirty="0" err="1" smtClean="0"/>
                        <a:t>Sticky</a:t>
                      </a:r>
                      <a:r>
                        <a:rPr lang="pt-BR" sz="1800" baseline="0" dirty="0" smtClean="0"/>
                        <a:t> Bit</a:t>
                      </a:r>
                      <a:endParaRPr lang="pt-BR" sz="1800" dirty="0"/>
                    </a:p>
                  </a:txBody>
                  <a:tcPr marT="0" marB="0"/>
                </a:tc>
                <a:tc>
                  <a:txBody>
                    <a:bodyPr/>
                    <a:lstStyle/>
                    <a:p>
                      <a:pPr algn="ctr"/>
                      <a:r>
                        <a:rPr lang="pt-BR" sz="1800" dirty="0" smtClean="0"/>
                        <a:t>1</a:t>
                      </a:r>
                      <a:endParaRPr lang="pt-BR" sz="1800" dirty="0"/>
                    </a:p>
                  </a:txBody>
                  <a:tcPr marT="0" marB="0"/>
                </a:tc>
              </a:tr>
            </a:tbl>
          </a:graphicData>
        </a:graphic>
      </p:graphicFrame>
    </p:spTree>
    <p:extLst>
      <p:ext uri="{BB962C8B-B14F-4D97-AF65-F5344CB8AC3E}">
        <p14:creationId xmlns:p14="http://schemas.microsoft.com/office/powerpoint/2010/main" val="203020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4</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Processo de Boot</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a:t>
            </a:r>
            <a:r>
              <a:rPr lang="pt-BR" sz="1800" kern="0" dirty="0" err="1" smtClean="0">
                <a:solidFill>
                  <a:srgbClr val="FFFFFF"/>
                </a:solidFill>
              </a:rPr>
              <a:t>Bootstrap</a:t>
            </a:r>
            <a:r>
              <a:rPr lang="pt-BR" sz="1800" kern="0" dirty="0">
                <a:solidFill>
                  <a:srgbClr val="FFFFFF"/>
                </a:solidFill>
              </a:rPr>
              <a:t>. É o processo de inicialização do micro, onde é lido primeiramente o </a:t>
            </a:r>
            <a:r>
              <a:rPr lang="pt-BR" sz="1800" b="1" kern="0" dirty="0">
                <a:solidFill>
                  <a:srgbClr val="F3F3A5"/>
                </a:solidFill>
                <a:effectLst>
                  <a:outerShdw blurRad="38100" dist="38100" dir="2700000" algn="tl">
                    <a:srgbClr val="000000">
                      <a:alpha val="43137"/>
                    </a:srgbClr>
                  </a:outerShdw>
                </a:effectLst>
              </a:rPr>
              <a:t>BIOS</a:t>
            </a:r>
            <a:r>
              <a:rPr lang="pt-BR" sz="1800" kern="0" dirty="0">
                <a:solidFill>
                  <a:srgbClr val="F3F3A5"/>
                </a:solidFill>
                <a:effectLst>
                  <a:outerShdw blurRad="38100" dist="38100" dir="2700000" algn="tl">
                    <a:srgbClr val="000000">
                      <a:alpha val="43137"/>
                    </a:srgbClr>
                  </a:outerShdw>
                </a:effectLst>
              </a:rPr>
              <a:t> </a:t>
            </a:r>
            <a:r>
              <a:rPr lang="pt-BR" sz="1800" kern="0" dirty="0">
                <a:solidFill>
                  <a:srgbClr val="FFFFFF"/>
                </a:solidFill>
              </a:rPr>
              <a:t>e em seguida carregado o sistema operacional e programas. O termo </a:t>
            </a:r>
            <a:r>
              <a:rPr lang="pt-BR" sz="1800" kern="0" dirty="0" err="1">
                <a:solidFill>
                  <a:srgbClr val="FFFFFF"/>
                </a:solidFill>
              </a:rPr>
              <a:t>bootstrap</a:t>
            </a:r>
            <a:r>
              <a:rPr lang="pt-BR" sz="1800" kern="0" dirty="0">
                <a:solidFill>
                  <a:srgbClr val="FFFFFF"/>
                </a:solidFill>
              </a:rPr>
              <a:t> poderia ser traduzido para o Português como "levantar-se puxando as próprias botas". A </a:t>
            </a:r>
            <a:r>
              <a:rPr lang="pt-BR" sz="1800" kern="0" dirty="0" err="1">
                <a:solidFill>
                  <a:srgbClr val="FFFFFF"/>
                </a:solidFill>
              </a:rPr>
              <a:t>idéia</a:t>
            </a:r>
            <a:r>
              <a:rPr lang="pt-BR" sz="1800" kern="0" dirty="0">
                <a:solidFill>
                  <a:srgbClr val="FFFFFF"/>
                </a:solidFill>
              </a:rPr>
              <a:t> tem uma certa semelhança com o processo de boot de um PC, onde ele se inicializa sozinho</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Durante o Boot, são checados os componentes instalados no PC, contada a memória </a:t>
            </a:r>
            <a:r>
              <a:rPr lang="pt-BR" sz="1800" b="1" kern="0" dirty="0">
                <a:solidFill>
                  <a:srgbClr val="F3F3A5"/>
                </a:solidFill>
                <a:effectLst>
                  <a:outerShdw blurRad="38100" dist="38100" dir="2700000" algn="tl">
                    <a:srgbClr val="000000">
                      <a:alpha val="43137"/>
                    </a:srgbClr>
                  </a:outerShdw>
                </a:effectLst>
              </a:rPr>
              <a:t>RAM</a:t>
            </a:r>
            <a:r>
              <a:rPr lang="pt-BR" sz="1800" kern="0" dirty="0">
                <a:solidFill>
                  <a:srgbClr val="FFFFFF"/>
                </a:solidFill>
              </a:rPr>
              <a:t>, realizados testes rápidos para verificar se tudo está funcionando adequadamente e se não existem conflitos de Hardware, etc. Terminados os testes, o BIOS irá procurar o sistema operacional, na ordem estabelecida na opção "Boot </a:t>
            </a:r>
            <a:r>
              <a:rPr lang="pt-BR" sz="1800" kern="0" dirty="0" err="1">
                <a:solidFill>
                  <a:srgbClr val="FFFFFF"/>
                </a:solidFill>
              </a:rPr>
              <a:t>Sequence</a:t>
            </a:r>
            <a:r>
              <a:rPr lang="pt-BR" sz="1800" kern="0" dirty="0">
                <a:solidFill>
                  <a:srgbClr val="FFFFFF"/>
                </a:solidFill>
              </a:rPr>
              <a:t>" do </a:t>
            </a:r>
            <a:r>
              <a:rPr lang="pt-BR" sz="1800" b="1" kern="0" dirty="0">
                <a:solidFill>
                  <a:srgbClr val="F3F3A5"/>
                </a:solidFill>
                <a:effectLst>
                  <a:outerShdw blurRad="38100" dist="38100" dir="2700000" algn="tl">
                    <a:srgbClr val="000000">
                      <a:alpha val="43137"/>
                    </a:srgbClr>
                  </a:outerShdw>
                </a:effectLst>
              </a:rPr>
              <a:t>Setup</a:t>
            </a:r>
            <a:r>
              <a:rPr lang="pt-BR" sz="1800" kern="0" dirty="0">
                <a:solidFill>
                  <a:srgbClr val="FFFFFF"/>
                </a:solidFill>
              </a:rPr>
              <a:t>. A lista inclui o drive de disquetes, o HD, o CD-ROM, ou mesmo boot através do chip de Boot da placa de rede (caso tenha). Ao localizar o sistema operacional o BIOS executa os arquivos que iniciam seu carregamento e dá lugar a ele. A partir daí é com a Janela, o </a:t>
            </a:r>
            <a:r>
              <a:rPr lang="pt-BR" sz="1800" kern="0" dirty="0" err="1">
                <a:solidFill>
                  <a:srgbClr val="FFFFFF"/>
                </a:solidFill>
              </a:rPr>
              <a:t>Pingüin</a:t>
            </a:r>
            <a:r>
              <a:rPr lang="pt-BR" sz="1800" kern="0" dirty="0">
                <a:solidFill>
                  <a:srgbClr val="FFFFFF"/>
                </a:solidFill>
              </a:rPr>
              <a:t>, o Diabinho ou que mais esteja instalado no PC </a:t>
            </a:r>
            <a:r>
              <a:rPr lang="pt-BR" sz="1800" kern="0" dirty="0" smtClean="0">
                <a:solidFill>
                  <a:srgbClr val="FFFFFF"/>
                </a:solidFill>
              </a:rPr>
              <a:t>:-)"</a:t>
            </a:r>
          </a:p>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b="1" kern="0" dirty="0" smtClean="0">
                <a:solidFill>
                  <a:srgbClr val="F3F3A5"/>
                </a:solidFill>
                <a:effectLst>
                  <a:outerShdw blurRad="38100" dist="38100" dir="2700000" algn="tl">
                    <a:srgbClr val="000000">
                      <a:alpha val="43137"/>
                    </a:srgbClr>
                  </a:outerShdw>
                </a:effectLst>
              </a:rPr>
              <a:t>Guia do Hardware – Carlos E. </a:t>
            </a:r>
            <a:r>
              <a:rPr lang="pt-BR" sz="1400" b="1" kern="0" dirty="0" err="1" smtClean="0">
                <a:solidFill>
                  <a:srgbClr val="F3F3A5"/>
                </a:solidFill>
                <a:effectLst>
                  <a:outerShdw blurRad="38100" dist="38100" dir="2700000" algn="tl">
                    <a:srgbClr val="000000">
                      <a:alpha val="43137"/>
                    </a:srgbClr>
                  </a:outerShdw>
                </a:effectLst>
              </a:rPr>
              <a:t>Morimoto</a:t>
            </a:r>
            <a:endParaRPr lang="pt-BR" sz="1400" b="1" kern="0" dirty="0" smtClean="0">
              <a:solidFill>
                <a:srgbClr val="F3F3A5"/>
              </a:solidFill>
              <a:effectLst>
                <a:outerShdw blurRad="38100" dist="38100" dir="2700000" algn="tl">
                  <a:srgbClr val="000000">
                    <a:alpha val="43137"/>
                  </a:srgbClr>
                </a:outerShdw>
              </a:effectLst>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www.hardware.com.br/termos/boot</a:t>
            </a:r>
          </a:p>
        </p:txBody>
      </p:sp>
    </p:spTree>
    <p:extLst>
      <p:ext uri="{BB962C8B-B14F-4D97-AF65-F5344CB8AC3E}">
        <p14:creationId xmlns:p14="http://schemas.microsoft.com/office/powerpoint/2010/main" val="37137136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40</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a:t>Gerenciamento de Permissões de Acesso</a:t>
            </a:r>
            <a:endParaRPr lang="pt-BR" altLang="pt-BR" sz="32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2000" kern="0" dirty="0" smtClean="0"/>
              <a:t>Execute as tarefas a seguir na mesma sequência em que aparecem:</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Crie os usuários "prog1" e "prog2", ambos com a senha "123".</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Crie o grupo "programadores".</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Adicione os usuários "prog1" e "prog2" ao grupo "programadores".</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Crie o diretório "/</a:t>
            </a:r>
            <a:r>
              <a:rPr lang="pt-BR" sz="1800" kern="0" dirty="0" err="1"/>
              <a:t>usr</a:t>
            </a:r>
            <a:r>
              <a:rPr lang="pt-BR" sz="1800" kern="0" dirty="0"/>
              <a:t>/programas".</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Mude o grupo do diretório "/</a:t>
            </a:r>
            <a:r>
              <a:rPr lang="pt-BR" sz="1800" kern="0" dirty="0" err="1"/>
              <a:t>usr</a:t>
            </a:r>
            <a:r>
              <a:rPr lang="pt-BR" sz="1800" kern="0" dirty="0"/>
              <a:t>/programas" para "programadores".</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Mude a permissão de grupo do diretório "/</a:t>
            </a:r>
            <a:r>
              <a:rPr lang="pt-BR" sz="1800" kern="0" dirty="0" err="1"/>
              <a:t>usr</a:t>
            </a:r>
            <a:r>
              <a:rPr lang="pt-BR" sz="1800" kern="0" dirty="0"/>
              <a:t>/programas" para "</a:t>
            </a:r>
            <a:r>
              <a:rPr lang="pt-BR" sz="1800" kern="0" dirty="0" err="1"/>
              <a:t>rwx</a:t>
            </a:r>
            <a:r>
              <a:rPr lang="pt-BR" sz="1800" kern="0" dirty="0"/>
              <a:t>".</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Mude o usuário corrente para "prog1".</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Na pasta home de "prog1" crie o arquivo "</a:t>
            </a:r>
            <a:r>
              <a:rPr lang="pt-BR" sz="1800" kern="0" dirty="0" err="1"/>
              <a:t>arq.c</a:t>
            </a:r>
            <a:r>
              <a:rPr lang="pt-BR" sz="1800" kern="0" dirty="0"/>
              <a:t>" com algum texto qualquer.</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Mova o arquivo "</a:t>
            </a:r>
            <a:r>
              <a:rPr lang="pt-BR" sz="1800" kern="0" dirty="0" err="1"/>
              <a:t>arq.c</a:t>
            </a:r>
            <a:r>
              <a:rPr lang="pt-BR" sz="1800" kern="0" dirty="0"/>
              <a:t>" para o diretório "/</a:t>
            </a:r>
            <a:r>
              <a:rPr lang="pt-BR" sz="1800" kern="0" dirty="0" err="1"/>
              <a:t>usr</a:t>
            </a:r>
            <a:r>
              <a:rPr lang="pt-BR" sz="1800" kern="0" dirty="0"/>
              <a:t>/programas".</a:t>
            </a:r>
          </a:p>
          <a:p>
            <a:pPr lvl="1" indent="-457200" algn="just">
              <a:lnSpc>
                <a:spcPct val="100000"/>
              </a:lnSpc>
              <a:spcBef>
                <a:spcPts val="600"/>
              </a:spcBef>
              <a:buClr>
                <a:srgbClr val="FFCC00"/>
              </a:buClr>
              <a:buSzPct val="8000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Mude o grupo do arquivo "</a:t>
            </a:r>
            <a:r>
              <a:rPr lang="pt-BR" sz="1800" kern="0" dirty="0" err="1"/>
              <a:t>arq.c</a:t>
            </a:r>
            <a:r>
              <a:rPr lang="pt-BR" sz="1800" kern="0" dirty="0"/>
              <a:t>" para "programadores</a:t>
            </a:r>
            <a:r>
              <a:rPr lang="pt-BR" sz="1800" kern="0" dirty="0" smtClean="0"/>
              <a:t>".</a:t>
            </a:r>
            <a:endParaRPr lang="pt-BR" sz="1800" kern="0" dirty="0"/>
          </a:p>
        </p:txBody>
      </p:sp>
    </p:spTree>
    <p:extLst>
      <p:ext uri="{BB962C8B-B14F-4D97-AF65-F5344CB8AC3E}">
        <p14:creationId xmlns:p14="http://schemas.microsoft.com/office/powerpoint/2010/main" val="21278100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41</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dirty="0"/>
              <a:t>Gerenciamento de Permissões de Acesso</a:t>
            </a:r>
            <a:endParaRPr lang="pt-BR" altLang="pt-BR" sz="3200" dirty="0" smtClean="0"/>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t>Mude </a:t>
            </a:r>
            <a:r>
              <a:rPr lang="pt-BR" sz="1800" kern="0" dirty="0"/>
              <a:t>o usuário corrente para "prog2".</a:t>
            </a:r>
          </a:p>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Visualize o conteúdo do arquivo "</a:t>
            </a:r>
            <a:r>
              <a:rPr lang="pt-BR" sz="1800" kern="0" dirty="0" err="1"/>
              <a:t>arq.c</a:t>
            </a:r>
            <a:r>
              <a:rPr lang="pt-BR" sz="1800" kern="0" dirty="0"/>
              <a:t>".</a:t>
            </a:r>
          </a:p>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Adicione um texto qualquer no final do arquivo "</a:t>
            </a:r>
            <a:r>
              <a:rPr lang="pt-BR" sz="1800" kern="0" dirty="0" err="1"/>
              <a:t>arq.c</a:t>
            </a:r>
            <a:r>
              <a:rPr lang="pt-BR" sz="1800" kern="0" dirty="0"/>
              <a:t>".</a:t>
            </a:r>
          </a:p>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Visualize novamente o conteúdo do arquivo "</a:t>
            </a:r>
            <a:r>
              <a:rPr lang="pt-BR" sz="1800" kern="0" dirty="0" err="1"/>
              <a:t>arq.c</a:t>
            </a:r>
            <a:r>
              <a:rPr lang="pt-BR" sz="1800" kern="0" dirty="0"/>
              <a:t>".</a:t>
            </a:r>
          </a:p>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Apague o arquivo "</a:t>
            </a:r>
            <a:r>
              <a:rPr lang="pt-BR" sz="1800" kern="0" dirty="0" err="1"/>
              <a:t>arq.c</a:t>
            </a:r>
            <a:r>
              <a:rPr lang="pt-BR" sz="1800" kern="0" dirty="0"/>
              <a:t>".</a:t>
            </a:r>
          </a:p>
          <a:p>
            <a:pPr lvl="1" indent="-457200" algn="just">
              <a:lnSpc>
                <a:spcPct val="100000"/>
              </a:lnSpc>
              <a:spcBef>
                <a:spcPts val="600"/>
              </a:spcBef>
              <a:buClr>
                <a:srgbClr val="FFCC00"/>
              </a:buClr>
              <a:buSzPct val="80000"/>
              <a:buFont typeface="+mj-lt"/>
              <a:buAutoNum type="arabicPeriod" startAt="1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t>Apague o diretório "/</a:t>
            </a:r>
            <a:r>
              <a:rPr lang="pt-BR" sz="1800" kern="0" dirty="0" err="1"/>
              <a:t>usr</a:t>
            </a:r>
            <a:r>
              <a:rPr lang="pt-BR" sz="1800" kern="0" dirty="0"/>
              <a:t>/programas".</a:t>
            </a:r>
          </a:p>
        </p:txBody>
      </p:sp>
    </p:spTree>
    <p:extLst>
      <p:ext uri="{BB962C8B-B14F-4D97-AF65-F5344CB8AC3E}">
        <p14:creationId xmlns:p14="http://schemas.microsoft.com/office/powerpoint/2010/main" val="16410782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5</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Processo de Boot</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2000" kern="0" dirty="0" smtClean="0">
                <a:solidFill>
                  <a:srgbClr val="FFFFFF"/>
                </a:solidFill>
              </a:rPr>
              <a:t>Um HD (Hard Disk), pode </a:t>
            </a:r>
            <a:r>
              <a:rPr lang="pt-BR" sz="2000" kern="0" dirty="0">
                <a:solidFill>
                  <a:srgbClr val="FFFFFF"/>
                </a:solidFill>
              </a:rPr>
              <a:t>ser </a:t>
            </a:r>
            <a:r>
              <a:rPr lang="pt-BR" sz="2000" kern="0" dirty="0" smtClean="0">
                <a:solidFill>
                  <a:srgbClr val="FFFFFF"/>
                </a:solidFill>
              </a:rPr>
              <a:t>dividido </a:t>
            </a:r>
            <a:r>
              <a:rPr lang="pt-BR" sz="2000" kern="0" dirty="0">
                <a:solidFill>
                  <a:srgbClr val="FFFFFF"/>
                </a:solidFill>
              </a:rPr>
              <a:t>em </a:t>
            </a:r>
            <a:r>
              <a:rPr lang="pt-BR" sz="2000" kern="0" dirty="0" smtClean="0">
                <a:solidFill>
                  <a:srgbClr val="FFFFFF"/>
                </a:solidFill>
              </a:rPr>
              <a:t>mais de uma partição. Quando </a:t>
            </a:r>
            <a:r>
              <a:rPr lang="pt-BR" sz="2000" kern="0" dirty="0">
                <a:solidFill>
                  <a:srgbClr val="FFFFFF"/>
                </a:solidFill>
              </a:rPr>
              <a:t>o computador </a:t>
            </a:r>
            <a:r>
              <a:rPr lang="pt-BR" sz="2000" kern="0" dirty="0" smtClean="0">
                <a:solidFill>
                  <a:srgbClr val="FFFFFF"/>
                </a:solidFill>
              </a:rPr>
              <a:t>é inicializado por disco, </a:t>
            </a:r>
            <a:r>
              <a:rPr lang="pt-BR" sz="2000" kern="0" dirty="0">
                <a:solidFill>
                  <a:srgbClr val="FFFFFF"/>
                </a:solidFill>
              </a:rPr>
              <a:t>a </a:t>
            </a:r>
            <a:r>
              <a:rPr lang="pt-BR" sz="2000" b="1" kern="0" dirty="0">
                <a:solidFill>
                  <a:srgbClr val="F3F3A5"/>
                </a:solidFill>
                <a:effectLst>
                  <a:outerShdw blurRad="38100" dist="38100" dir="2700000" algn="tl">
                    <a:srgbClr val="000000">
                      <a:alpha val="43137"/>
                    </a:srgbClr>
                  </a:outerShdw>
                </a:effectLst>
              </a:rPr>
              <a:t>BIOS</a:t>
            </a:r>
            <a:r>
              <a:rPr lang="pt-BR" sz="2000" kern="0" dirty="0">
                <a:solidFill>
                  <a:srgbClr val="F3F3A5"/>
                </a:solidFill>
                <a:effectLst>
                  <a:outerShdw blurRad="38100" dist="38100" dir="2700000" algn="tl">
                    <a:srgbClr val="000000">
                      <a:alpha val="43137"/>
                    </a:srgbClr>
                  </a:outerShdw>
                </a:effectLst>
              </a:rPr>
              <a:t> </a:t>
            </a:r>
            <a:r>
              <a:rPr lang="pt-BR" sz="2000" kern="0" dirty="0">
                <a:solidFill>
                  <a:srgbClr val="FFFFFF"/>
                </a:solidFill>
              </a:rPr>
              <a:t>lê e executa o </a:t>
            </a:r>
            <a:r>
              <a:rPr lang="pt-BR" sz="2000" kern="0" dirty="0" smtClean="0">
                <a:solidFill>
                  <a:srgbClr val="FFFFFF"/>
                </a:solidFill>
              </a:rPr>
              <a:t>Setor </a:t>
            </a:r>
            <a:r>
              <a:rPr lang="pt-BR" sz="2000" kern="0" dirty="0">
                <a:solidFill>
                  <a:srgbClr val="FFFFFF"/>
                </a:solidFill>
              </a:rPr>
              <a:t>0 do </a:t>
            </a:r>
            <a:r>
              <a:rPr lang="pt-BR" sz="2000" kern="0" dirty="0" smtClean="0">
                <a:solidFill>
                  <a:srgbClr val="FFFFFF"/>
                </a:solidFill>
              </a:rPr>
              <a:t>disco, chamado de MBR (Master </a:t>
            </a:r>
            <a:r>
              <a:rPr lang="pt-BR" sz="2000" kern="0" dirty="0">
                <a:solidFill>
                  <a:srgbClr val="FFFFFF"/>
                </a:solidFill>
              </a:rPr>
              <a:t>Boot Record</a:t>
            </a:r>
            <a:r>
              <a:rPr lang="pt-BR" sz="2000" kern="0" dirty="0" smtClean="0">
                <a:solidFill>
                  <a:srgbClr val="FFFFFF"/>
                </a:solidFill>
              </a:rPr>
              <a:t>), sua função é controlar através de uma tabela o início e fim de cada partição, e localizar </a:t>
            </a:r>
            <a:r>
              <a:rPr lang="pt-BR" sz="2000" kern="0" dirty="0">
                <a:solidFill>
                  <a:srgbClr val="FFFFFF"/>
                </a:solidFill>
              </a:rPr>
              <a:t>a </a:t>
            </a:r>
            <a:r>
              <a:rPr lang="pt-BR" sz="2000" kern="0" dirty="0" smtClean="0">
                <a:solidFill>
                  <a:srgbClr val="FFFFFF"/>
                </a:solidFill>
              </a:rPr>
              <a:t>partição ativa</a:t>
            </a:r>
            <a:r>
              <a:rPr lang="pt-BR" sz="2000" kern="0" dirty="0">
                <a:solidFill>
                  <a:srgbClr val="FFFFFF"/>
                </a:solidFill>
              </a:rPr>
              <a:t>, ler seu </a:t>
            </a:r>
            <a:r>
              <a:rPr lang="pt-BR" sz="2000" kern="0" dirty="0" smtClean="0">
                <a:solidFill>
                  <a:srgbClr val="FFFFFF"/>
                </a:solidFill>
              </a:rPr>
              <a:t>bloco de </a:t>
            </a:r>
            <a:r>
              <a:rPr lang="pt-BR" sz="2000" kern="0" dirty="0">
                <a:solidFill>
                  <a:srgbClr val="FFFFFF"/>
                </a:solidFill>
              </a:rPr>
              <a:t>inicialização, e executá-lo. O programa no bloco </a:t>
            </a:r>
            <a:r>
              <a:rPr lang="pt-BR" sz="2000" kern="0" dirty="0" smtClean="0">
                <a:solidFill>
                  <a:srgbClr val="FFFFFF"/>
                </a:solidFill>
              </a:rPr>
              <a:t>de inicialização </a:t>
            </a:r>
            <a:r>
              <a:rPr lang="pt-BR" sz="2000" kern="0" dirty="0">
                <a:solidFill>
                  <a:srgbClr val="FFFFFF"/>
                </a:solidFill>
              </a:rPr>
              <a:t>carrega o sistema operacional contido </a:t>
            </a:r>
            <a:r>
              <a:rPr lang="pt-BR" sz="2000" kern="0" dirty="0" smtClean="0">
                <a:solidFill>
                  <a:srgbClr val="FFFFFF"/>
                </a:solidFill>
              </a:rPr>
              <a:t>naquela partição.</a:t>
            </a:r>
          </a:p>
          <a:p>
            <a:pPr marL="0" lvl="1" algn="r">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Sistemas Operacionais Modernos - </a:t>
            </a:r>
            <a:r>
              <a:rPr lang="pt-BR" sz="1400" kern="0" dirty="0" err="1" smtClean="0">
                <a:solidFill>
                  <a:srgbClr val="FFFFFF"/>
                </a:solidFill>
              </a:rPr>
              <a:t>Tanenbaum</a:t>
            </a:r>
            <a:endParaRPr lang="en-US" sz="1400" kern="0" dirty="0" smtClean="0">
              <a:solidFill>
                <a:srgbClr val="FFFFFF"/>
              </a:solidFill>
            </a:endParaRPr>
          </a:p>
        </p:txBody>
      </p:sp>
    </p:spTree>
    <p:extLst>
      <p:ext uri="{BB962C8B-B14F-4D97-AF65-F5344CB8AC3E}">
        <p14:creationId xmlns:p14="http://schemas.microsoft.com/office/powerpoint/2010/main" val="1370702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6</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BIOS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"BIOS é a abreviação de "Basic Input / Output System", sistema básico de entrada e saída</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O BIOS contém todo o software básico, necessário para inicializar a </a:t>
            </a:r>
            <a:r>
              <a:rPr lang="pt-BR" sz="1800" kern="0" dirty="0" err="1">
                <a:solidFill>
                  <a:srgbClr val="FFFFFF"/>
                </a:solidFill>
              </a:rPr>
              <a:t>placa-mãe</a:t>
            </a:r>
            <a:r>
              <a:rPr lang="pt-BR" sz="1800" kern="0" dirty="0">
                <a:solidFill>
                  <a:srgbClr val="FFFFFF"/>
                </a:solidFill>
              </a:rPr>
              <a:t>, checar os dispositivos instalados e carregar o sistema </a:t>
            </a:r>
            <a:r>
              <a:rPr lang="pt-BR" sz="1800" kern="0" dirty="0" smtClean="0">
                <a:solidFill>
                  <a:srgbClr val="FFFFFF"/>
                </a:solidFill>
              </a:rPr>
              <a:t>operacional. </a:t>
            </a:r>
            <a:r>
              <a:rPr lang="pt-BR" sz="1800" kern="0" dirty="0">
                <a:solidFill>
                  <a:srgbClr val="FFFFFF"/>
                </a:solidFill>
              </a:rPr>
              <a:t>O BIOS inclui também o </a:t>
            </a:r>
            <a:r>
              <a:rPr lang="pt-BR" sz="1800" b="1" kern="0" dirty="0">
                <a:solidFill>
                  <a:srgbClr val="F3F3A5"/>
                </a:solidFill>
                <a:effectLst>
                  <a:outerShdw blurRad="38100" dist="38100" dir="2700000" algn="tl">
                    <a:srgbClr val="000000">
                      <a:alpha val="43137"/>
                    </a:srgbClr>
                  </a:outerShdw>
                </a:effectLst>
              </a:rPr>
              <a:t>Setup</a:t>
            </a:r>
            <a:r>
              <a:rPr lang="pt-BR" sz="1800" kern="0" dirty="0">
                <a:solidFill>
                  <a:srgbClr val="FFFFFF"/>
                </a:solidFill>
              </a:rPr>
              <a:t>, </a:t>
            </a:r>
            <a:r>
              <a:rPr lang="pt-BR" sz="1800" u="sng" kern="0" dirty="0">
                <a:solidFill>
                  <a:srgbClr val="FFFFFF"/>
                </a:solidFill>
              </a:rPr>
              <a:t>o software que permite configurar as diversas opções oferecidas pela placa</a:t>
            </a:r>
            <a:r>
              <a:rPr lang="pt-BR" sz="1800" kern="0" dirty="0">
                <a:solidFill>
                  <a:srgbClr val="FFFFFF"/>
                </a:solidFill>
              </a:rPr>
              <a:t>. O processador é programado para procurar e executar o BIOS sempre que o micro é </a:t>
            </a:r>
            <a:r>
              <a:rPr lang="pt-BR" sz="1800" kern="0" dirty="0" smtClean="0">
                <a:solidFill>
                  <a:srgbClr val="FFFFFF"/>
                </a:solidFill>
              </a:rPr>
              <a:t>ligado. </a:t>
            </a:r>
            <a:r>
              <a:rPr lang="pt-BR" sz="1800" kern="0" dirty="0">
                <a:solidFill>
                  <a:srgbClr val="FFFFFF"/>
                </a:solidFill>
              </a:rPr>
              <a:t>É por isso que a </a:t>
            </a:r>
            <a:r>
              <a:rPr lang="pt-BR" sz="1800" kern="0" dirty="0" err="1">
                <a:solidFill>
                  <a:srgbClr val="FFFFFF"/>
                </a:solidFill>
              </a:rPr>
              <a:t>placa-mãe</a:t>
            </a:r>
            <a:r>
              <a:rPr lang="pt-BR" sz="1800" kern="0" dirty="0">
                <a:solidFill>
                  <a:srgbClr val="FFFFFF"/>
                </a:solidFill>
              </a:rPr>
              <a:t> não funciona "sozinha", você precisa ter instalado o processador e os pentes de memória para conseguir acessar o Setup. </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Por definição, o BIOS é um software, mas, como de praxe, ele fica gravado em um </a:t>
            </a:r>
            <a:r>
              <a:rPr lang="pt-BR" sz="1800" kern="0" dirty="0" smtClean="0">
                <a:solidFill>
                  <a:srgbClr val="FFFFFF"/>
                </a:solidFill>
              </a:rPr>
              <a:t>chip </a:t>
            </a:r>
            <a:r>
              <a:rPr lang="pt-BR" sz="1800" b="1" kern="0" dirty="0" smtClean="0">
                <a:solidFill>
                  <a:srgbClr val="F3F3A5"/>
                </a:solidFill>
                <a:effectLst>
                  <a:outerShdw blurRad="38100" dist="38100" dir="2700000" algn="tl">
                    <a:srgbClr val="000000">
                      <a:alpha val="43137"/>
                    </a:srgbClr>
                  </a:outerShdw>
                </a:effectLst>
              </a:rPr>
              <a:t>(ROM) </a:t>
            </a:r>
            <a:r>
              <a:rPr lang="pt-BR" sz="1800" kern="0" dirty="0">
                <a:solidFill>
                  <a:srgbClr val="FFFFFF"/>
                </a:solidFill>
              </a:rPr>
              <a:t>espetado na </a:t>
            </a:r>
            <a:r>
              <a:rPr lang="pt-BR" sz="1800" kern="0" dirty="0" err="1">
                <a:solidFill>
                  <a:srgbClr val="FFFFFF"/>
                </a:solidFill>
              </a:rPr>
              <a:t>placa-mãe</a:t>
            </a:r>
            <a:r>
              <a:rPr lang="pt-BR" sz="1800" kern="0" dirty="0">
                <a:solidFill>
                  <a:srgbClr val="FFFFFF"/>
                </a:solidFill>
              </a:rPr>
              <a:t>. Na grande maioria dos casos, o chip combina uma pequena quantidade de memória Flash (256, 512 ou 1024 KB), o CMOS, que é composto por de 128 a 256 bytes de memória volátil e o relógio de tempo real</a:t>
            </a:r>
            <a:r>
              <a:rPr lang="pt-BR" sz="1800" kern="0" dirty="0" smtClean="0">
                <a:solidFill>
                  <a:srgbClr val="FFFFFF"/>
                </a:solidFill>
              </a:rPr>
              <a:t>."</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www.hardware.com.br/termos/bios</a:t>
            </a:r>
          </a:p>
        </p:txBody>
      </p:sp>
    </p:spTree>
    <p:extLst>
      <p:ext uri="{BB962C8B-B14F-4D97-AF65-F5344CB8AC3E}">
        <p14:creationId xmlns:p14="http://schemas.microsoft.com/office/powerpoint/2010/main" val="42785715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7</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CMOS</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"CMOS é a abreviação de "</a:t>
            </a:r>
            <a:r>
              <a:rPr lang="pt-BR" sz="1800" kern="0" dirty="0" err="1">
                <a:solidFill>
                  <a:srgbClr val="FFFFFF"/>
                </a:solidFill>
              </a:rPr>
              <a:t>Complementary</a:t>
            </a:r>
            <a:r>
              <a:rPr lang="pt-BR" sz="1800" kern="0" dirty="0">
                <a:solidFill>
                  <a:srgbClr val="FFFFFF"/>
                </a:solidFill>
              </a:rPr>
              <a:t> Metal Oxide </a:t>
            </a:r>
            <a:r>
              <a:rPr lang="pt-BR" sz="1800" kern="0" dirty="0" err="1">
                <a:solidFill>
                  <a:srgbClr val="FFFFFF"/>
                </a:solidFill>
              </a:rPr>
              <a:t>Semiconductor</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O CMOS é uma pequena área de memória volátil, alimentada por uma bateria, que é usada para gravar as configurações do Setup da placa mãe</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Representam </a:t>
            </a:r>
            <a:r>
              <a:rPr lang="pt-BR" sz="1800" kern="0" dirty="0">
                <a:solidFill>
                  <a:srgbClr val="FFFFFF"/>
                </a:solidFill>
              </a:rPr>
              <a:t>um pequeno volume de </a:t>
            </a:r>
            <a:r>
              <a:rPr lang="pt-BR" sz="1800" kern="0" dirty="0" smtClean="0">
                <a:solidFill>
                  <a:srgbClr val="FFFFFF"/>
                </a:solidFill>
              </a:rPr>
              <a:t>informações. </a:t>
            </a:r>
            <a:r>
              <a:rPr lang="pt-BR" sz="1800" kern="0" dirty="0">
                <a:solidFill>
                  <a:srgbClr val="FFFFFF"/>
                </a:solidFill>
              </a:rPr>
              <a:t>Assim como a memória RAM principal, ele é </a:t>
            </a:r>
            <a:r>
              <a:rPr lang="pt-BR" sz="1800" kern="0" dirty="0" smtClean="0">
                <a:solidFill>
                  <a:srgbClr val="FFFFFF"/>
                </a:solidFill>
              </a:rPr>
              <a:t>volátil. </a:t>
            </a:r>
            <a:r>
              <a:rPr lang="pt-BR" sz="1800" kern="0" dirty="0">
                <a:solidFill>
                  <a:srgbClr val="FFFFFF"/>
                </a:solidFill>
              </a:rPr>
              <a:t>Por isso, toda </a:t>
            </a:r>
            <a:r>
              <a:rPr lang="pt-BR" sz="1800" kern="0" dirty="0" err="1">
                <a:solidFill>
                  <a:srgbClr val="FFFFFF"/>
                </a:solidFill>
              </a:rPr>
              <a:t>placa-mãe</a:t>
            </a:r>
            <a:r>
              <a:rPr lang="pt-BR" sz="1800" kern="0" dirty="0">
                <a:solidFill>
                  <a:srgbClr val="FFFFFF"/>
                </a:solidFill>
              </a:rPr>
              <a:t> inclui uma bateria, que mantém as configurações quando o micro é desligado</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A mesma bateria alimenta também o relógio </a:t>
            </a:r>
            <a:r>
              <a:rPr lang="pt-BR" sz="1800" kern="0" dirty="0" smtClean="0">
                <a:solidFill>
                  <a:srgbClr val="FFFFFF"/>
                </a:solidFill>
              </a:rPr>
              <a:t>digital, </a:t>
            </a:r>
            <a:r>
              <a:rPr lang="pt-BR" sz="1800" kern="0" dirty="0">
                <a:solidFill>
                  <a:srgbClr val="FFFFFF"/>
                </a:solidFill>
              </a:rPr>
              <a:t>que é o responsável por manter atualizada a hora do sistema, mesmo quando o micro é desligado</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O principal motivo das configurações do Setup serem armazenadas no CMOS, ao invés de serem diretamente gravadas no chip de memória Flash (não volátil) que armazena o BIOS é justamente permitir que você possa zerar as configurações do Setup (removendo a bateria, ou mudando a posição do jumper) em casos onde o micro deixar de inicializar por causa de alguma configuração incorreta."</a:t>
            </a:r>
            <a:endParaRPr lang="pt-BR" sz="1800" kern="0" dirty="0" smtClean="0">
              <a:solidFill>
                <a:srgbClr val="FFFFFF"/>
              </a:solidFill>
            </a:endParaRPr>
          </a:p>
          <a:p>
            <a:pPr marL="0" lvl="1" algn="r">
              <a:lnSpc>
                <a:spcPct val="100000"/>
              </a:lnSpc>
              <a:spcBef>
                <a:spcPts val="12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www.hardware.com.br/termos/cmos</a:t>
            </a:r>
          </a:p>
        </p:txBody>
      </p:sp>
    </p:spTree>
    <p:extLst>
      <p:ext uri="{BB962C8B-B14F-4D97-AF65-F5344CB8AC3E}">
        <p14:creationId xmlns:p14="http://schemas.microsoft.com/office/powerpoint/2010/main" val="18579891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8</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Memória RAM</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"A sigla "RAM" vem de "</a:t>
            </a:r>
            <a:r>
              <a:rPr lang="pt-BR" sz="1800" kern="0" dirty="0" err="1">
                <a:solidFill>
                  <a:srgbClr val="FFFFFF"/>
                </a:solidFill>
              </a:rPr>
              <a:t>Random</a:t>
            </a:r>
            <a:r>
              <a:rPr lang="pt-BR" sz="1800" kern="0" dirty="0">
                <a:solidFill>
                  <a:srgbClr val="FFFFFF"/>
                </a:solidFill>
              </a:rPr>
              <a:t> Access </a:t>
            </a:r>
            <a:r>
              <a:rPr lang="pt-BR" sz="1800" kern="0" dirty="0" err="1">
                <a:solidFill>
                  <a:srgbClr val="FFFFFF"/>
                </a:solidFill>
              </a:rPr>
              <a:t>Memory</a:t>
            </a:r>
            <a:r>
              <a:rPr lang="pt-BR" sz="1800" kern="0" dirty="0">
                <a:solidFill>
                  <a:srgbClr val="FFFFFF"/>
                </a:solidFill>
              </a:rPr>
              <a:t>", </a:t>
            </a:r>
            <a:r>
              <a:rPr lang="pt-BR" sz="1800" kern="0" dirty="0" smtClean="0">
                <a:solidFill>
                  <a:srgbClr val="FFFFFF"/>
                </a:solidFill>
              </a:rPr>
              <a:t>indicando </a:t>
            </a:r>
            <a:r>
              <a:rPr lang="pt-BR" sz="1800" kern="0" dirty="0">
                <a:solidFill>
                  <a:srgbClr val="FFFFFF"/>
                </a:solidFill>
              </a:rPr>
              <a:t>a principal característica da memória RAM, que é o fato de permitir o acesso direto a qualquer um dos endereços disponíveis e de forma bastante rápida</a:t>
            </a:r>
            <a:r>
              <a:rPr lang="pt-BR" sz="1800" kern="0" dirty="0" smtClean="0">
                <a:solidFill>
                  <a:srgbClr val="FFFFFF"/>
                </a:solidFill>
              </a:rPr>
              <a:t>.</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Ao carregar um programa, ele é lido </a:t>
            </a:r>
            <a:r>
              <a:rPr lang="pt-BR" sz="1800" kern="0" dirty="0" smtClean="0">
                <a:solidFill>
                  <a:srgbClr val="FFFFFF"/>
                </a:solidFill>
              </a:rPr>
              <a:t>de alguma mídia </a:t>
            </a:r>
            <a:r>
              <a:rPr lang="pt-BR" sz="1800" kern="0" dirty="0">
                <a:solidFill>
                  <a:srgbClr val="FFFFFF"/>
                </a:solidFill>
              </a:rPr>
              <a:t>de </a:t>
            </a:r>
            <a:r>
              <a:rPr lang="pt-BR" sz="1800" kern="0" dirty="0" smtClean="0">
                <a:solidFill>
                  <a:srgbClr val="FFFFFF"/>
                </a:solidFill>
              </a:rPr>
              <a:t>armazenamento </a:t>
            </a:r>
            <a:r>
              <a:rPr lang="pt-BR" sz="1800" kern="0" dirty="0">
                <a:solidFill>
                  <a:srgbClr val="FFFFFF"/>
                </a:solidFill>
              </a:rPr>
              <a:t>e é transferido para a memória RAM, para só então ser executado pelo processador. </a:t>
            </a:r>
            <a:r>
              <a:rPr lang="pt-BR" sz="1800" kern="0" dirty="0" smtClean="0">
                <a:solidFill>
                  <a:srgbClr val="FFFFFF"/>
                </a:solidFill>
              </a:rPr>
              <a:t>A RAM oferece </a:t>
            </a:r>
            <a:r>
              <a:rPr lang="pt-BR" sz="1800" kern="0" dirty="0">
                <a:solidFill>
                  <a:srgbClr val="FFFFFF"/>
                </a:solidFill>
              </a:rPr>
              <a:t>tempos de acesso brutalmente mais baixos que o </a:t>
            </a:r>
            <a:r>
              <a:rPr lang="pt-BR" sz="1800" kern="0" dirty="0" smtClean="0">
                <a:solidFill>
                  <a:srgbClr val="FFFFFF"/>
                </a:solidFill>
              </a:rPr>
              <a:t>HD, </a:t>
            </a:r>
            <a:r>
              <a:rPr lang="pt-BR" sz="1800" kern="0" dirty="0">
                <a:solidFill>
                  <a:srgbClr val="FFFFFF"/>
                </a:solidFill>
              </a:rPr>
              <a:t>mas possui a desvantagem de perder os dados armazenados quando o micro é </a:t>
            </a:r>
            <a:r>
              <a:rPr lang="pt-BR" sz="1800" kern="0" dirty="0" smtClean="0">
                <a:solidFill>
                  <a:srgbClr val="FFFFFF"/>
                </a:solidFill>
              </a:rPr>
              <a:t>desligado.</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smtClean="0">
                <a:solidFill>
                  <a:srgbClr val="FFFFFF"/>
                </a:solidFill>
              </a:rPr>
              <a:t>Por </a:t>
            </a:r>
            <a:r>
              <a:rPr lang="pt-BR" sz="1800" kern="0" dirty="0">
                <a:solidFill>
                  <a:srgbClr val="FFFFFF"/>
                </a:solidFill>
              </a:rPr>
              <a:t>causa disso </a:t>
            </a:r>
            <a:r>
              <a:rPr lang="pt-BR" sz="1800" kern="0" dirty="0" smtClean="0">
                <a:solidFill>
                  <a:srgbClr val="FFFFFF"/>
                </a:solidFill>
              </a:rPr>
              <a:t>o </a:t>
            </a:r>
            <a:r>
              <a:rPr lang="pt-BR" sz="1800" kern="0" dirty="0">
                <a:solidFill>
                  <a:srgbClr val="FFFFFF"/>
                </a:solidFill>
              </a:rPr>
              <a:t>processo de boot é refeito cada vez que você liga o micro. Durante o boot, o sistema operacional, drivers, bibliotecas e aplicativos são novamente copiados para a </a:t>
            </a:r>
            <a:r>
              <a:rPr lang="pt-BR" sz="1800" kern="0" dirty="0" smtClean="0">
                <a:solidFill>
                  <a:srgbClr val="FFFFFF"/>
                </a:solidFill>
              </a:rPr>
              <a:t>memória.</a:t>
            </a:r>
            <a:endParaRPr lang="pt-BR" sz="1800" kern="0" dirty="0">
              <a:solidFill>
                <a:srgbClr val="FFFFFF"/>
              </a:solidFill>
            </a:endParaRPr>
          </a:p>
          <a:p>
            <a:pPr marL="0" lvl="1" algn="just">
              <a:lnSpc>
                <a:spcPct val="100000"/>
              </a:lnSpc>
              <a:spcBef>
                <a:spcPts val="60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A única forma de evitar repetir o demorado processo de boot é manter a memória RAM ativa, ou salvar seu conteúdo no HD, recuperando-o no próximo boot. Essas são as estratégias usadas pelas opções de suspender e </a:t>
            </a:r>
            <a:r>
              <a:rPr lang="pt-BR" sz="1800" kern="0" dirty="0" smtClean="0">
                <a:solidFill>
                  <a:srgbClr val="FFFFFF"/>
                </a:solidFill>
              </a:rPr>
              <a:t>hibernar."</a:t>
            </a: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https://www.hardware.com.br/termos/memoria-ram</a:t>
            </a:r>
            <a:endParaRPr lang="en-US" sz="1400" kern="0" dirty="0" smtClean="0">
              <a:solidFill>
                <a:srgbClr val="FFFFFF"/>
              </a:solidFill>
            </a:endParaRPr>
          </a:p>
        </p:txBody>
      </p:sp>
    </p:spTree>
    <p:extLst>
      <p:ext uri="{BB962C8B-B14F-4D97-AF65-F5344CB8AC3E}">
        <p14:creationId xmlns:p14="http://schemas.microsoft.com/office/powerpoint/2010/main" val="5411352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p:cNvSpPr>
            <a:spLocks noGrp="1"/>
          </p:cNvSpPr>
          <p:nvPr>
            <p:ph type="sldNum" sz="quarter" idx="12"/>
          </p:nvPr>
        </p:nvSpPr>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130000"/>
              </a:lnSpc>
              <a:spcBef>
                <a:spcPct val="0"/>
              </a:spcBef>
              <a:spcAft>
                <a:spcPct val="0"/>
              </a:spcAft>
              <a:buClr>
                <a:srgbClr val="FFFFFF"/>
              </a:buClr>
              <a:buSzPct val="100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anose="020B0604030504040204" pitchFamily="34" charset="0"/>
                <a:ea typeface="Arial Unicode MS" panose="020B0604020202020204" pitchFamily="34" charset="-128"/>
                <a:cs typeface="Arial Unicode MS" panose="020B0604020202020204" pitchFamily="34" charset="-128"/>
              </a:defRPr>
            </a:lvl9pPr>
          </a:lstStyle>
          <a:p>
            <a:pPr eaLnBrk="1" hangingPunct="1"/>
            <a:fld id="{C65E6FCC-9731-4D23-B3E5-11425E190647}" type="slidenum">
              <a:rPr lang="pt-BR" altLang="pt-BR" sz="1600">
                <a:solidFill>
                  <a:srgbClr val="FFFFFF"/>
                </a:solidFill>
              </a:rPr>
              <a:pPr eaLnBrk="1" hangingPunct="1"/>
              <a:t>9</a:t>
            </a:fld>
            <a:endParaRPr lang="pt-BR" altLang="pt-BR" sz="1600">
              <a:solidFill>
                <a:srgbClr val="FFFFFF"/>
              </a:solidFill>
            </a:endParaRPr>
          </a:p>
        </p:txBody>
      </p:sp>
      <p:sp>
        <p:nvSpPr>
          <p:cNvPr id="5123" name="Rectangle 2"/>
          <p:cNvSpPr>
            <a:spLocks noGrp="1" noChangeArrowheads="1"/>
          </p:cNvSpPr>
          <p:nvPr>
            <p:ph type="title"/>
          </p:nvPr>
        </p:nvSpPr>
        <p:spPr>
          <a:xfrm>
            <a:off x="1150938" y="515938"/>
            <a:ext cx="7793037" cy="704850"/>
          </a:xfrm>
        </p:spPr>
        <p:txBody>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600" dirty="0" smtClean="0"/>
              <a:t>Processo</a:t>
            </a:r>
          </a:p>
        </p:txBody>
      </p:sp>
      <p:sp>
        <p:nvSpPr>
          <p:cNvPr id="5" name="Rectangle 3"/>
          <p:cNvSpPr txBox="1">
            <a:spLocks noChangeArrowheads="1"/>
          </p:cNvSpPr>
          <p:nvPr/>
        </p:nvSpPr>
        <p:spPr bwMode="auto">
          <a:xfrm>
            <a:off x="1182688" y="1447800"/>
            <a:ext cx="7493768" cy="4953000"/>
          </a:xfrm>
          <a:prstGeom prst="rect">
            <a:avLst/>
          </a:prstGeom>
          <a:noFill/>
          <a:ln w="9525">
            <a:noFill/>
            <a:round/>
            <a:headEnd/>
            <a:tailEnd/>
          </a:ln>
        </p:spPr>
        <p:txBody>
          <a:bodyPr lIns="90000" tIns="46800" rIns="90000" bIns="46800"/>
          <a:lstStyle/>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"Um processo é </a:t>
            </a:r>
            <a:r>
              <a:rPr lang="pt-BR" sz="1800" kern="0" dirty="0" smtClean="0">
                <a:solidFill>
                  <a:srgbClr val="FFFFFF"/>
                </a:solidFill>
              </a:rPr>
              <a:t>um bloco </a:t>
            </a:r>
            <a:r>
              <a:rPr lang="pt-BR" sz="1800" kern="0" dirty="0">
                <a:solidFill>
                  <a:srgbClr val="FFFFFF"/>
                </a:solidFill>
              </a:rPr>
              <a:t>de código que possui seu próprio espaço de memória no sistema. Este espaço é protegido pelo sistema operacional para evitar que o processo invada áreas destinadas a outros processos, ou tenha sua própria área invadida, o que causaria uma falha de proteção geral, os famosos </a:t>
            </a:r>
            <a:r>
              <a:rPr lang="pt-BR" sz="1800" kern="0" dirty="0" err="1">
                <a:solidFill>
                  <a:srgbClr val="FFFFFF"/>
                </a:solidFill>
              </a:rPr>
              <a:t>GPFs</a:t>
            </a:r>
            <a:r>
              <a:rPr lang="pt-BR" sz="1800" kern="0" dirty="0">
                <a:solidFill>
                  <a:srgbClr val="FFFFFF"/>
                </a:solidFill>
              </a:rPr>
              <a:t>, que eram comuns no Windows 3.x. Um único aplicativo aberto pode abrir vários processos diferentes, mas dois aplicativos não podem compartilhar o mesmo processo. O sistema operacional é capaz de processar um processo de cada vez, alternando entre eles sempre que necessário. Como este chaveamento é feito muito rápido, a impressão é que todos os aplicativos rodam ao mesmo tempo.</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a:solidFill>
                <a:srgbClr val="FFFFFF"/>
              </a:solidFill>
            </a:endParaRP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800" kern="0" dirty="0">
                <a:solidFill>
                  <a:srgbClr val="FFFFFF"/>
                </a:solidFill>
              </a:rPr>
              <a:t>Para melhorar o desempenho dos seus aplicativos os programadores podem lançar mão de um outro recurso, os threads, que ao contrário dos processos podem ser processados </a:t>
            </a:r>
            <a:r>
              <a:rPr lang="pt-BR" sz="1800" kern="0" dirty="0" smtClean="0">
                <a:solidFill>
                  <a:srgbClr val="FFFFFF"/>
                </a:solidFill>
              </a:rPr>
              <a:t>simultaneamente."</a:t>
            </a:r>
          </a:p>
          <a:p>
            <a:pPr marL="0" lvl="1" algn="just">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pt-BR" sz="18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pt-BR" sz="1400" kern="0" dirty="0" smtClean="0">
                <a:solidFill>
                  <a:srgbClr val="FFFFFF"/>
                </a:solidFill>
              </a:rPr>
              <a:t>Guia do Hardware – Carlos E. </a:t>
            </a:r>
            <a:r>
              <a:rPr lang="pt-BR" sz="1400" kern="0" dirty="0" err="1" smtClean="0">
                <a:solidFill>
                  <a:srgbClr val="FFFFFF"/>
                </a:solidFill>
              </a:rPr>
              <a:t>Morimoto</a:t>
            </a:r>
            <a:endParaRPr lang="pt-BR" sz="1400" kern="0" dirty="0" smtClean="0">
              <a:solidFill>
                <a:srgbClr val="FFFFFF"/>
              </a:solidFill>
            </a:endParaRPr>
          </a:p>
          <a:p>
            <a:pPr marL="0" lvl="1" algn="r">
              <a:lnSpc>
                <a:spcPct val="100000"/>
              </a:lnSpc>
              <a:spcBef>
                <a:spcPts val="0"/>
              </a:spcBef>
              <a:buClr>
                <a:srgbClr val="FFCC00"/>
              </a:buClr>
              <a:buSzPct val="6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1400" kern="0" dirty="0">
                <a:solidFill>
                  <a:srgbClr val="FFFFFF"/>
                </a:solidFill>
              </a:rPr>
              <a:t>https://</a:t>
            </a:r>
            <a:r>
              <a:rPr lang="en-US" sz="1400" kern="0" dirty="0" smtClean="0">
                <a:solidFill>
                  <a:srgbClr val="FFFFFF"/>
                </a:solidFill>
              </a:rPr>
              <a:t>www.hardware.com.br/termos/processo</a:t>
            </a:r>
          </a:p>
        </p:txBody>
      </p:sp>
    </p:spTree>
    <p:extLst>
      <p:ext uri="{BB962C8B-B14F-4D97-AF65-F5344CB8AC3E}">
        <p14:creationId xmlns:p14="http://schemas.microsoft.com/office/powerpoint/2010/main" val="42688279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sign padrão">
      <a:majorFont>
        <a:latin typeface="Tahoma"/>
        <a:ea typeface="Arial Unicode MS"/>
        <a:cs typeface="Arial Unicode MS"/>
      </a:majorFont>
      <a:minorFont>
        <a:latin typeface="Tahoma"/>
        <a:ea typeface="Arial Unicode MS"/>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defRPr kumimoji="0" lang="en-GB" sz="2400" b="0" i="0" u="sng"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78000"/>
          </a:lnSpc>
          <a:spcBef>
            <a:spcPct val="0"/>
          </a:spcBef>
          <a:spcAft>
            <a:spcPct val="0"/>
          </a:spcAft>
          <a:buClr>
            <a:srgbClr val="FFFFFF"/>
          </a:buClr>
          <a:buSzPct val="100000"/>
          <a:buFont typeface="Times New Roman" pitchFamily="18" charset="0"/>
          <a:buNone/>
          <a:tabLst/>
          <a:defRPr kumimoji="0" lang="en-GB" sz="2400" b="0" i="0" u="sng" strike="noStrike" cap="none" normalizeH="0" baseline="0" smtClean="0">
            <a:ln>
              <a:noFill/>
            </a:ln>
            <a:solidFill>
              <a:schemeClr val="bg1"/>
            </a:solidFill>
            <a:effectLst/>
            <a:latin typeface="Times New Roman" pitchFamily="18" charset="0"/>
            <a:ea typeface="Arial Unicode MS" pitchFamily="34" charset="-128"/>
            <a:cs typeface="Arial Unicode MS" pitchFamily="34" charset="-128"/>
          </a:defRPr>
        </a:defPPr>
      </a:lstStyle>
    </a:lnDef>
  </a:objectDefaults>
  <a:extraClrSchemeLst>
    <a:extraClrScheme>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ign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ign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ign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27024</TotalTime>
  <Words>4121</Words>
  <Application>Microsoft Office PowerPoint</Application>
  <PresentationFormat>Apresentação na tela (4:3)</PresentationFormat>
  <Paragraphs>534</Paragraphs>
  <Slides>41</Slides>
  <Notes>39</Notes>
  <HiddenSlides>0</HiddenSlides>
  <MMClips>0</MMClips>
  <ScaleCrop>false</ScaleCrop>
  <HeadingPairs>
    <vt:vector size="4" baseType="variant">
      <vt:variant>
        <vt:lpstr>Tema</vt:lpstr>
      </vt:variant>
      <vt:variant>
        <vt:i4>1</vt:i4>
      </vt:variant>
      <vt:variant>
        <vt:lpstr>Títulos de slides</vt:lpstr>
      </vt:variant>
      <vt:variant>
        <vt:i4>41</vt:i4>
      </vt:variant>
    </vt:vector>
  </HeadingPairs>
  <TitlesOfParts>
    <vt:vector size="42" baseType="lpstr">
      <vt:lpstr>Design padrão</vt:lpstr>
      <vt:lpstr>Introdução a Sistemas Operacionais Com foco em Desenvolvimento de Sistemas</vt:lpstr>
      <vt:lpstr>Arquitetura de von Neumann</vt:lpstr>
      <vt:lpstr>Tempo de Acesso a Dados</vt:lpstr>
      <vt:lpstr>Processo de Boot</vt:lpstr>
      <vt:lpstr>Processo de Boot</vt:lpstr>
      <vt:lpstr>BIOS</vt:lpstr>
      <vt:lpstr>CMOS</vt:lpstr>
      <vt:lpstr>Memória RAM</vt:lpstr>
      <vt:lpstr>Processo</vt:lpstr>
      <vt:lpstr>Thread</vt:lpstr>
      <vt:lpstr>Thread</vt:lpstr>
      <vt:lpstr>A Memória RAM (de forma bem simplificada)</vt:lpstr>
      <vt:lpstr>Arquivos e Diretórios</vt:lpstr>
      <vt:lpstr>Sistema de Arquivos</vt:lpstr>
      <vt:lpstr>Acesso Sequencial vs Aleatório</vt:lpstr>
      <vt:lpstr>Anatomia de um Hard Disk</vt:lpstr>
      <vt:lpstr>Alocação Contígua vs Fragmentação</vt:lpstr>
      <vt:lpstr>Desfragmentação em Linux e SSD</vt:lpstr>
      <vt:lpstr>Compressão / Compactação</vt:lpstr>
      <vt:lpstr>Criptografia</vt:lpstr>
      <vt:lpstr>Backups</vt:lpstr>
      <vt:lpstr>Nomes, Tipos de Arquivos e Extenções</vt:lpstr>
      <vt:lpstr>Vamos à parte prática!!!</vt:lpstr>
      <vt:lpstr>Manipulação de Diretórios e Arquivos</vt:lpstr>
      <vt:lpstr>Manipulação de Diretórios e Arquivos</vt:lpstr>
      <vt:lpstr>Manipulação de Diretórios e Arquivos</vt:lpstr>
      <vt:lpstr>Manipulação de Diretórios e Arquivos</vt:lpstr>
      <vt:lpstr>Manipulação de Diretórios e Arquivos</vt:lpstr>
      <vt:lpstr>Manipulação de Diretórios e Arquivos</vt:lpstr>
      <vt:lpstr>Manipulação de Diretórios e Arquivos</vt:lpstr>
      <vt:lpstr>Manipulação de Diretórios e Arquivos</vt:lpstr>
      <vt:lpstr>Manipulação de Diretórios e Arquivos</vt:lpstr>
      <vt:lpstr>Manipulação de Usuários</vt:lpstr>
      <vt:lpstr>Manipulação de Grupos de Usuários</vt:lpstr>
      <vt:lpstr>Manipulação de Grupos de Usuários</vt:lpstr>
      <vt:lpstr>Gerenciamento de Permissões de Acesso</vt:lpstr>
      <vt:lpstr>Gerenciamento de Permissões de Acesso</vt:lpstr>
      <vt:lpstr>Gerenciamento de Permissões de Acesso</vt:lpstr>
      <vt:lpstr>Gerenciamento de Permissões de Acesso</vt:lpstr>
      <vt:lpstr>Gerenciamento de Permissões de Acesso</vt:lpstr>
      <vt:lpstr>Gerenciamento de Permissões de Acesso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Linguagem Java</dc:title>
  <dc:creator>Oficinas</dc:creator>
  <cp:lastModifiedBy>Lenovo</cp:lastModifiedBy>
  <cp:revision>458</cp:revision>
  <dcterms:modified xsi:type="dcterms:W3CDTF">2020-08-21T18:02:16Z</dcterms:modified>
</cp:coreProperties>
</file>