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18" r:id="rId5"/>
    <p:sldId id="319" r:id="rId6"/>
    <p:sldId id="321" r:id="rId7"/>
    <p:sldId id="350" r:id="rId8"/>
    <p:sldId id="323" r:id="rId9"/>
    <p:sldId id="329" r:id="rId10"/>
    <p:sldId id="326" r:id="rId11"/>
    <p:sldId id="334" r:id="rId12"/>
    <p:sldId id="332" r:id="rId13"/>
    <p:sldId id="335" r:id="rId14"/>
    <p:sldId id="336" r:id="rId15"/>
    <p:sldId id="339" r:id="rId16"/>
    <p:sldId id="337" r:id="rId17"/>
    <p:sldId id="340" r:id="rId18"/>
    <p:sldId id="341" r:id="rId19"/>
    <p:sldId id="343" r:id="rId20"/>
    <p:sldId id="346" r:id="rId21"/>
    <p:sldId id="345" r:id="rId22"/>
    <p:sldId id="347" r:id="rId23"/>
    <p:sldId id="342" r:id="rId24"/>
    <p:sldId id="348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ler" initials="T" lastIdx="0" clrIdx="0">
    <p:extLst>
      <p:ext uri="{19B8F6BF-5375-455C-9EA6-DF929625EA0E}">
        <p15:presenceInfo xmlns:p15="http://schemas.microsoft.com/office/powerpoint/2012/main" userId="Ty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BE04D-C571-440C-AAE9-143204315DA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56CC0-3F80-421B-ABDA-2322ACE2F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56CC0-3F80-421B-ABDA-2322ACE2FA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6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 flipV="1">
            <a:off x="838200" y="1345473"/>
            <a:ext cx="1051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7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7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1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FF67-2B18-4D6D-807F-AD41F930656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3C15-68F9-4B7E-9BC2-B35FFACB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SAS Programming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Tyler Cole</a:t>
            </a:r>
          </a:p>
        </p:txBody>
      </p:sp>
    </p:spTree>
    <p:extLst>
      <p:ext uri="{BB962C8B-B14F-4D97-AF65-F5344CB8AC3E}">
        <p14:creationId xmlns:p14="http://schemas.microsoft.com/office/powerpoint/2010/main" val="298771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080" y="2717986"/>
            <a:ext cx="2602523" cy="578882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3851" y="2717986"/>
            <a:ext cx="514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926080" y="3870379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03851" y="3870379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summarize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926080" y="4967111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3851" y="4967111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results</a:t>
            </a:r>
          </a:p>
        </p:txBody>
      </p:sp>
    </p:spTree>
    <p:extLst>
      <p:ext uri="{BB962C8B-B14F-4D97-AF65-F5344CB8AC3E}">
        <p14:creationId xmlns:p14="http://schemas.microsoft.com/office/powerpoint/2010/main" val="183600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080" y="2717986"/>
            <a:ext cx="2602523" cy="578882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%if-%then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3851" y="2717986"/>
            <a:ext cx="514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926080" y="3870379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03851" y="3870379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summarize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926080" y="4967111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3851" y="4967111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results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52754"/>
            <a:ext cx="10515600" cy="464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EXAMPLE: Macro with %IF-%THEN and other macro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618" y="2161463"/>
            <a:ext cx="192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%macro…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7618" y="5490331"/>
            <a:ext cx="1927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%mend…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%…</a:t>
            </a:r>
          </a:p>
        </p:txBody>
      </p:sp>
    </p:spTree>
    <p:extLst>
      <p:ext uri="{BB962C8B-B14F-4D97-AF65-F5344CB8AC3E}">
        <p14:creationId xmlns:p14="http://schemas.microsoft.com/office/powerpoint/2010/main" val="51721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080" y="2717986"/>
            <a:ext cx="2602523" cy="578882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3851" y="2717986"/>
            <a:ext cx="514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926080" y="3870379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03851" y="3870379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summarize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926080" y="4967111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3851" y="4967111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results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199" y="1552754"/>
            <a:ext cx="10655105" cy="464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EXAMPLE: Macro called only once (can move SAS code outside macro)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618" y="2161463"/>
            <a:ext cx="192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%macro…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7618" y="5490331"/>
            <a:ext cx="1927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%mend…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%…</a:t>
            </a:r>
          </a:p>
        </p:txBody>
      </p:sp>
    </p:spTree>
    <p:extLst>
      <p:ext uri="{BB962C8B-B14F-4D97-AF65-F5344CB8AC3E}">
        <p14:creationId xmlns:p14="http://schemas.microsoft.com/office/powerpoint/2010/main" val="331232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080" y="2717986"/>
            <a:ext cx="2602523" cy="578882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3851" y="2717986"/>
            <a:ext cx="514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926080" y="3870379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03851" y="3870379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summarize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926080" y="4967111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3851" y="4967111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results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199" y="1552754"/>
            <a:ext cx="10655105" cy="464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EXAMPLE: Macro called multiple times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618" y="2161463"/>
            <a:ext cx="192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%macro…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7618" y="5490331"/>
            <a:ext cx="1927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%mend…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%…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%…</a:t>
            </a:r>
          </a:p>
        </p:txBody>
      </p:sp>
    </p:spTree>
    <p:extLst>
      <p:ext uri="{BB962C8B-B14F-4D97-AF65-F5344CB8AC3E}">
        <p14:creationId xmlns:p14="http://schemas.microsoft.com/office/powerpoint/2010/main" val="382833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080" y="2717986"/>
            <a:ext cx="2602523" cy="578882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3851" y="2717986"/>
            <a:ext cx="514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926080" y="3870379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03851" y="3870379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summarize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926080" y="4967111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3851" y="4967111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results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199" y="1552754"/>
            <a:ext cx="10655105" cy="464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EXAMPLE: Use group-by processing to minimize code repeated in macro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618" y="4443890"/>
            <a:ext cx="192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%macro…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7618" y="5490331"/>
            <a:ext cx="1927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%mend…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%…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%…</a:t>
            </a:r>
          </a:p>
        </p:txBody>
      </p:sp>
    </p:spTree>
    <p:extLst>
      <p:ext uri="{BB962C8B-B14F-4D97-AF65-F5344CB8AC3E}">
        <p14:creationId xmlns:p14="http://schemas.microsoft.com/office/powerpoint/2010/main" val="225733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080" y="2717986"/>
            <a:ext cx="2602523" cy="578882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3851" y="2717986"/>
            <a:ext cx="514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process and create final.sas7bdat</a:t>
            </a:r>
          </a:p>
          <a:p>
            <a:r>
              <a:rPr lang="en-US" sz="2800" b="1" dirty="0"/>
              <a:t>(one record per PT per…)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926080" y="3870379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03851" y="3870379"/>
            <a:ext cx="5149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summarize and subset final.sas7bdat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926080" y="4967111"/>
            <a:ext cx="2602523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3851" y="4967111"/>
            <a:ext cx="514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results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199" y="1552754"/>
            <a:ext cx="10655105" cy="464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232458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Updates much easier if process/summarize/output are kept separate</a:t>
            </a:r>
          </a:p>
          <a:p>
            <a:r>
              <a:rPr lang="en-US" dirty="0"/>
              <a:t>Use group-by processing to compute statistics in one pass</a:t>
            </a:r>
          </a:p>
          <a:p>
            <a:r>
              <a:rPr lang="en-US" dirty="0"/>
              <a:t>Limit macro only to SAS code that must be repeated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0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</a:rPr>
              <a:t>SAS Techniques</a:t>
            </a:r>
          </a:p>
        </p:txBody>
      </p:sp>
    </p:spTree>
    <p:extLst>
      <p:ext uri="{BB962C8B-B14F-4D97-AF65-F5344CB8AC3E}">
        <p14:creationId xmlns:p14="http://schemas.microsoft.com/office/powerpoint/2010/main" val="36158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IF-THEN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5139" y="2559860"/>
            <a:ext cx="8221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[junk]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[statement if true]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[junk] </a:t>
            </a:r>
            <a:r>
              <a:rPr lang="en-US" sz="2800" dirty="0">
                <a:cs typeface="Courier New" panose="02070309020205020404" pitchFamily="49" charset="0"/>
              </a:rPr>
              <a:t>evaluates to missing		</a:t>
            </a:r>
            <a:r>
              <a:rPr lang="en-US" sz="2800" dirty="0">
                <a:cs typeface="Arial" panose="020B0604020202020204" pitchFamily="34" charset="0"/>
              </a:rPr>
              <a:t>→ </a:t>
            </a:r>
            <a:r>
              <a:rPr lang="en-US" sz="2800" dirty="0">
                <a:cs typeface="Courier New" panose="02070309020205020404" pitchFamily="49" charset="0"/>
              </a:rPr>
              <a:t>FALSE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[junk] </a:t>
            </a:r>
            <a:r>
              <a:rPr lang="en-US" sz="2800" dirty="0">
                <a:cs typeface="Courier New" panose="02070309020205020404" pitchFamily="49" charset="0"/>
              </a:rPr>
              <a:t>evaluates to zero		</a:t>
            </a:r>
            <a:r>
              <a:rPr lang="en-US" sz="2800" dirty="0">
                <a:cs typeface="Arial" panose="020B0604020202020204" pitchFamily="34" charset="0"/>
              </a:rPr>
              <a:t>→ </a:t>
            </a:r>
            <a:r>
              <a:rPr lang="en-US" sz="2800" dirty="0">
                <a:cs typeface="Courier New" panose="02070309020205020404" pitchFamily="49" charset="0"/>
              </a:rPr>
              <a:t>FALSE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All other values		</a:t>
            </a:r>
            <a:r>
              <a:rPr lang="en-US" sz="2800" dirty="0">
                <a:cs typeface="Courier New" panose="02070309020205020404" pitchFamily="49" charset="0"/>
              </a:rPr>
              <a:t>		</a:t>
            </a:r>
            <a:r>
              <a:rPr lang="en-US" sz="2800" dirty="0">
                <a:cs typeface="Arial" panose="020B0604020202020204" pitchFamily="34" charset="0"/>
              </a:rPr>
              <a:t>→ </a:t>
            </a:r>
            <a:r>
              <a:rPr lang="en-US" sz="2800" dirty="0">
                <a:cs typeface="Courier New" panose="02070309020205020404" pitchFamily="49" charset="0"/>
              </a:rPr>
              <a:t>TRUE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1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IF-THEN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5139" y="2559860"/>
            <a:ext cx="8221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nobs then…;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‘&lt;‘) then…;</a:t>
            </a:r>
          </a:p>
        </p:txBody>
      </p:sp>
    </p:spTree>
    <p:extLst>
      <p:ext uri="{BB962C8B-B14F-4D97-AF65-F5344CB8AC3E}">
        <p14:creationId xmlns:p14="http://schemas.microsoft.com/office/powerpoint/2010/main" val="9329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General Concepts</a:t>
            </a:r>
          </a:p>
          <a:p>
            <a:pPr marL="0" indent="0">
              <a:buNone/>
            </a:pPr>
            <a:r>
              <a:rPr lang="en-US" dirty="0"/>
              <a:t>Program Style</a:t>
            </a:r>
          </a:p>
          <a:p>
            <a:pPr marL="0" indent="0">
              <a:buNone/>
            </a:pPr>
            <a:r>
              <a:rPr lang="en-US" dirty="0"/>
              <a:t>SAS Techniques</a:t>
            </a:r>
          </a:p>
          <a:p>
            <a:pPr marL="0" indent="0">
              <a:buNone/>
            </a:pPr>
            <a:r>
              <a:rPr lang="en-US" dirty="0"/>
              <a:t>Summary Points</a:t>
            </a:r>
          </a:p>
        </p:txBody>
      </p:sp>
    </p:spTree>
    <p:extLst>
      <p:ext uri="{BB962C8B-B14F-4D97-AF65-F5344CB8AC3E}">
        <p14:creationId xmlns:p14="http://schemas.microsoft.com/office/powerpoint/2010/main" val="99975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Align IF-THEN/ELSE statements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5139" y="2559860"/>
            <a:ext cx="9149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=‘RIGHT’ then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=scrsp1_std;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=‘LEFT’ then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=scrps2_std;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=‘RIGHT’ then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=scrsp1_std;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=‘LEFT’  then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=scrps2_std;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↑ ↑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5139" y="2559860"/>
            <a:ext cx="8221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$ note1 – note3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 over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if not missing(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then…;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2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PUT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559860"/>
            <a:ext cx="10515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‘*’||put(1.5, best.   )||’*’;	→	*         1.5*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‘*’||put(1.5, best. -l)||’*’;	→	*1.5         * ‘*’||put(1.5, best. -c)||’*’;	→	*    1.5     *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OPTIONS MISSING=‘.’;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‘*’||put(.,   best.   )||’*’; →	*     .      *</a:t>
            </a:r>
          </a:p>
        </p:txBody>
      </p:sp>
    </p:spTree>
    <p:extLst>
      <p:ext uri="{BB962C8B-B14F-4D97-AF65-F5344CB8AC3E}">
        <p14:creationId xmlns:p14="http://schemas.microsoft.com/office/powerpoint/2010/main" val="4167158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Distinct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5138" y="2559860"/>
            <a:ext cx="9488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from adverse;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quit;</a:t>
            </a:r>
          </a:p>
        </p:txBody>
      </p:sp>
    </p:spTree>
    <p:extLst>
      <p:ext uri="{BB962C8B-B14F-4D97-AF65-F5344CB8AC3E}">
        <p14:creationId xmlns:p14="http://schemas.microsoft.com/office/powerpoint/2010/main" val="109296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</a:rPr>
              <a:t>Summary Points</a:t>
            </a:r>
          </a:p>
        </p:txBody>
      </p:sp>
    </p:spTree>
    <p:extLst>
      <p:ext uri="{BB962C8B-B14F-4D97-AF65-F5344CB8AC3E}">
        <p14:creationId xmlns:p14="http://schemas.microsoft.com/office/powerpoint/2010/main" val="1589287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MINIMUM: No longer possible to strengthen by deletion</a:t>
            </a:r>
          </a:p>
          <a:p>
            <a:r>
              <a:rPr lang="en-US" dirty="0"/>
              <a:t>Reduce program code to the minimum steps necessary</a:t>
            </a:r>
          </a:p>
          <a:p>
            <a:r>
              <a:rPr lang="en-US" dirty="0"/>
              <a:t>Don’t let compactness take precedence over clarity</a:t>
            </a:r>
          </a:p>
          <a:p>
            <a:r>
              <a:rPr lang="en-US" dirty="0"/>
              <a:t>Maintain distinct sections for process, summarize, and output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</a:rPr>
              <a:t>General Concepts</a:t>
            </a:r>
          </a:p>
        </p:txBody>
      </p:sp>
    </p:spTree>
    <p:extLst>
      <p:ext uri="{BB962C8B-B14F-4D97-AF65-F5344CB8AC3E}">
        <p14:creationId xmlns:p14="http://schemas.microsoft.com/office/powerpoint/2010/main" val="312788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Minimalism</a:t>
            </a:r>
          </a:p>
          <a:p>
            <a:r>
              <a:rPr lang="en-US" dirty="0"/>
              <a:t>Architecture and design</a:t>
            </a:r>
          </a:p>
          <a:p>
            <a:r>
              <a:rPr lang="en-US" dirty="0"/>
              <a:t>Simplest and fewest elements are used to create the maximum effect</a:t>
            </a:r>
          </a:p>
        </p:txBody>
      </p:sp>
    </p:spTree>
    <p:extLst>
      <p:ext uri="{BB962C8B-B14F-4D97-AF65-F5344CB8AC3E}">
        <p14:creationId xmlns:p14="http://schemas.microsoft.com/office/powerpoint/2010/main" val="368191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“Minimum”</a:t>
            </a:r>
          </a:p>
          <a:p>
            <a:r>
              <a:rPr lang="en-US" sz="3000" dirty="0"/>
              <a:t>Achieved when it is no longer possible to improve by deletion</a:t>
            </a:r>
          </a:p>
          <a:p>
            <a:pPr marL="236538" indent="0">
              <a:buNone/>
            </a:pPr>
            <a:r>
              <a:rPr lang="en-US" sz="3000" dirty="0"/>
              <a:t>– Reduce program code to the fewest steps necessary</a:t>
            </a:r>
          </a:p>
          <a:p>
            <a:pPr marL="236538" indent="0">
              <a:buNone/>
            </a:pPr>
            <a:r>
              <a:rPr lang="en-US" sz="3000" dirty="0"/>
              <a:t>– Keep the number of PROC and DATA steps to a minimum</a:t>
            </a:r>
          </a:p>
          <a:p>
            <a:pPr marL="236538" indent="0">
              <a:buNone/>
            </a:pPr>
            <a:r>
              <a:rPr lang="en-US" sz="3000" dirty="0"/>
              <a:t>– Compactness does not take precedence over clarity</a:t>
            </a:r>
          </a:p>
        </p:txBody>
      </p:sp>
    </p:spTree>
    <p:extLst>
      <p:ext uri="{BB962C8B-B14F-4D97-AF65-F5344CB8AC3E}">
        <p14:creationId xmlns:p14="http://schemas.microsoft.com/office/powerpoint/2010/main" val="73113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Goal</a:t>
            </a:r>
          </a:p>
          <a:p>
            <a:r>
              <a:rPr lang="en-US" dirty="0"/>
              <a:t>Code that can be repaired “on the fly” by the average programmer</a:t>
            </a:r>
          </a:p>
        </p:txBody>
      </p:sp>
    </p:spTree>
    <p:extLst>
      <p:ext uri="{BB962C8B-B14F-4D97-AF65-F5344CB8AC3E}">
        <p14:creationId xmlns:p14="http://schemas.microsoft.com/office/powerpoint/2010/main" val="39941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examples</a:t>
            </a:r>
          </a:p>
          <a:p>
            <a:r>
              <a:rPr lang="en-US" dirty="0"/>
              <a:t>Sort and MERGE:			Use SQL join</a:t>
            </a:r>
          </a:p>
          <a:p>
            <a:r>
              <a:rPr lang="en-US" dirty="0"/>
              <a:t>Numerous DATA steps:		Consolidate and use fewer DATA steps</a:t>
            </a:r>
          </a:p>
          <a:p>
            <a:r>
              <a:rPr lang="en-US" dirty="0"/>
              <a:t>User-defined macros:		Reorganize code if called only once</a:t>
            </a:r>
          </a:p>
        </p:txBody>
      </p:sp>
    </p:spTree>
    <p:extLst>
      <p:ext uri="{BB962C8B-B14F-4D97-AF65-F5344CB8AC3E}">
        <p14:creationId xmlns:p14="http://schemas.microsoft.com/office/powerpoint/2010/main" val="239057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</a:rPr>
              <a:t>Program Style</a:t>
            </a:r>
          </a:p>
        </p:txBody>
      </p:sp>
    </p:spTree>
    <p:extLst>
      <p:ext uri="{BB962C8B-B14F-4D97-AF65-F5344CB8AC3E}">
        <p14:creationId xmlns:p14="http://schemas.microsoft.com/office/powerpoint/2010/main" val="129333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Typical Layout</a:t>
            </a:r>
          </a:p>
          <a:p>
            <a:r>
              <a:rPr lang="en-US" dirty="0"/>
              <a:t>One-off programs often contain three distinct sections of code</a:t>
            </a:r>
          </a:p>
          <a:p>
            <a:pPr marL="750888" indent="-514350">
              <a:buAutoNum type="arabicParenR"/>
            </a:pPr>
            <a:r>
              <a:rPr lang="en-US" dirty="0"/>
              <a:t>Process records</a:t>
            </a:r>
          </a:p>
          <a:p>
            <a:pPr marL="750888" indent="-514350">
              <a:buAutoNum type="arabicParenR"/>
            </a:pPr>
            <a:r>
              <a:rPr lang="en-US" dirty="0"/>
              <a:t>Summarize records</a:t>
            </a:r>
          </a:p>
          <a:p>
            <a:pPr marL="750888" indent="-514350">
              <a:buAutoNum type="arabicParenR"/>
            </a:pPr>
            <a:r>
              <a:rPr lang="en-US" dirty="0"/>
              <a:t>Output results</a:t>
            </a:r>
          </a:p>
        </p:txBody>
      </p:sp>
    </p:spTree>
    <p:extLst>
      <p:ext uri="{BB962C8B-B14F-4D97-AF65-F5344CB8AC3E}">
        <p14:creationId xmlns:p14="http://schemas.microsoft.com/office/powerpoint/2010/main" val="413111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489</Words>
  <Application>Microsoft Office PowerPoint</Application>
  <PresentationFormat>Widescreen</PresentationFormat>
  <Paragraphs>134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SAS Programming Style</vt:lpstr>
      <vt:lpstr>SECTIONS</vt:lpstr>
      <vt:lpstr> </vt:lpstr>
      <vt:lpstr>GENERAL CONCEPTS</vt:lpstr>
      <vt:lpstr>GENERAL CONCEPTS</vt:lpstr>
      <vt:lpstr>GENERAL CONCEPTS</vt:lpstr>
      <vt:lpstr>GENERAL CONCEPTS</vt:lpstr>
      <vt:lpstr> </vt:lpstr>
      <vt:lpstr>PROGRAM STYLE</vt:lpstr>
      <vt:lpstr>PROGRAM STYLE</vt:lpstr>
      <vt:lpstr>PROGRAM STYLE</vt:lpstr>
      <vt:lpstr>PROGRAM STYLE</vt:lpstr>
      <vt:lpstr>PROGRAM STYLE</vt:lpstr>
      <vt:lpstr>PROGRAM STYLE</vt:lpstr>
      <vt:lpstr>PROGRAM STYLE</vt:lpstr>
      <vt:lpstr>PROGRAM STYLE</vt:lpstr>
      <vt:lpstr> </vt:lpstr>
      <vt:lpstr>SAS TECHNIQUES</vt:lpstr>
      <vt:lpstr>SAS TECHNIQUES</vt:lpstr>
      <vt:lpstr>SAS TECHNIQUES</vt:lpstr>
      <vt:lpstr>SAS TECHNIQUES</vt:lpstr>
      <vt:lpstr>SAS TECHNIQUES</vt:lpstr>
      <vt:lpstr>SAS TECHNIQUES</vt:lpstr>
      <vt:lpstr> </vt:lpstr>
      <vt:lpstr>SUMMARY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Step</dc:title>
  <dc:creator>Tyler</dc:creator>
  <cp:lastModifiedBy>Tyler</cp:lastModifiedBy>
  <cp:revision>103</cp:revision>
  <dcterms:created xsi:type="dcterms:W3CDTF">2017-03-26T01:54:58Z</dcterms:created>
  <dcterms:modified xsi:type="dcterms:W3CDTF">2017-04-04T02:45:43Z</dcterms:modified>
</cp:coreProperties>
</file>